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65.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 id="2147484677" r:id="rId8"/>
    <p:sldMasterId id="2147484692" r:id="rId9"/>
    <p:sldMasterId id="2147484701" r:id="rId10"/>
  </p:sldMasterIdLst>
  <p:notesMasterIdLst>
    <p:notesMasterId r:id="rId98"/>
  </p:notesMasterIdLst>
  <p:handoutMasterIdLst>
    <p:handoutMasterId r:id="rId99"/>
  </p:handoutMasterIdLst>
  <p:sldIdLst>
    <p:sldId id="1679" r:id="rId11"/>
    <p:sldId id="544" r:id="rId12"/>
    <p:sldId id="545" r:id="rId13"/>
    <p:sldId id="1680" r:id="rId14"/>
    <p:sldId id="2145706310" r:id="rId15"/>
    <p:sldId id="2145706327" r:id="rId16"/>
    <p:sldId id="2145706343" r:id="rId17"/>
    <p:sldId id="1667" r:id="rId18"/>
    <p:sldId id="553" r:id="rId19"/>
    <p:sldId id="554" r:id="rId20"/>
    <p:sldId id="555" r:id="rId21"/>
    <p:sldId id="556" r:id="rId22"/>
    <p:sldId id="557" r:id="rId23"/>
    <p:sldId id="558" r:id="rId24"/>
    <p:sldId id="559" r:id="rId25"/>
    <p:sldId id="560" r:id="rId26"/>
    <p:sldId id="561" r:id="rId27"/>
    <p:sldId id="573" r:id="rId28"/>
    <p:sldId id="2145706335" r:id="rId29"/>
    <p:sldId id="2145706336" r:id="rId30"/>
    <p:sldId id="2145706337" r:id="rId31"/>
    <p:sldId id="2145706338" r:id="rId32"/>
    <p:sldId id="2145706339" r:id="rId33"/>
    <p:sldId id="2145706313" r:id="rId34"/>
    <p:sldId id="2145706340" r:id="rId35"/>
    <p:sldId id="2145706315" r:id="rId36"/>
    <p:sldId id="1670" r:id="rId37"/>
    <p:sldId id="263" r:id="rId38"/>
    <p:sldId id="1672" r:id="rId39"/>
    <p:sldId id="1673" r:id="rId40"/>
    <p:sldId id="1674" r:id="rId41"/>
    <p:sldId id="1675" r:id="rId42"/>
    <p:sldId id="1676" r:id="rId43"/>
    <p:sldId id="1677" r:id="rId44"/>
    <p:sldId id="564" r:id="rId45"/>
    <p:sldId id="1678" r:id="rId46"/>
    <p:sldId id="1668" r:id="rId47"/>
    <p:sldId id="565" r:id="rId48"/>
    <p:sldId id="566" r:id="rId49"/>
    <p:sldId id="567" r:id="rId50"/>
    <p:sldId id="1661" r:id="rId51"/>
    <p:sldId id="1665" r:id="rId52"/>
    <p:sldId id="1663" r:id="rId53"/>
    <p:sldId id="1666" r:id="rId54"/>
    <p:sldId id="538" r:id="rId55"/>
    <p:sldId id="2145706311" r:id="rId56"/>
    <p:sldId id="2145706308" r:id="rId57"/>
    <p:sldId id="2145706302" r:id="rId58"/>
    <p:sldId id="2145706301" r:id="rId59"/>
    <p:sldId id="2145706309" r:id="rId60"/>
    <p:sldId id="2145706304" r:id="rId61"/>
    <p:sldId id="2145706306" r:id="rId62"/>
    <p:sldId id="548" r:id="rId63"/>
    <p:sldId id="549" r:id="rId64"/>
    <p:sldId id="550" r:id="rId65"/>
    <p:sldId id="551" r:id="rId66"/>
    <p:sldId id="552" r:id="rId67"/>
    <p:sldId id="2145706312" r:id="rId68"/>
    <p:sldId id="2145706314" r:id="rId69"/>
    <p:sldId id="546" r:id="rId70"/>
    <p:sldId id="2145706318" r:id="rId71"/>
    <p:sldId id="2145706319" r:id="rId72"/>
    <p:sldId id="2145706320" r:id="rId73"/>
    <p:sldId id="2145706321" r:id="rId74"/>
    <p:sldId id="2145706322" r:id="rId75"/>
    <p:sldId id="2145706323" r:id="rId76"/>
    <p:sldId id="2145706324" r:id="rId77"/>
    <p:sldId id="2145706330" r:id="rId78"/>
    <p:sldId id="2145706331" r:id="rId79"/>
    <p:sldId id="2145706332" r:id="rId80"/>
    <p:sldId id="2145706333" r:id="rId81"/>
    <p:sldId id="571" r:id="rId82"/>
    <p:sldId id="568" r:id="rId83"/>
    <p:sldId id="562" r:id="rId84"/>
    <p:sldId id="569" r:id="rId85"/>
    <p:sldId id="570" r:id="rId86"/>
    <p:sldId id="563" r:id="rId87"/>
    <p:sldId id="547" r:id="rId88"/>
    <p:sldId id="542" r:id="rId89"/>
    <p:sldId id="533" r:id="rId90"/>
    <p:sldId id="2145706341" r:id="rId91"/>
    <p:sldId id="2145706342" r:id="rId92"/>
    <p:sldId id="534" r:id="rId93"/>
    <p:sldId id="1671" r:id="rId94"/>
    <p:sldId id="2145706326" r:id="rId95"/>
    <p:sldId id="2145706329" r:id="rId96"/>
    <p:sldId id="2145706325" r:id="rId97"/>
  </p:sldIdLst>
  <p:sldSz cx="12192000" cy="6858000"/>
  <p:notesSz cx="7315200" cy="9601200"/>
  <p:custDataLst>
    <p:tags r:id="rId10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392" userDrawn="1">
          <p15:clr>
            <a:srgbClr val="A4A3A4"/>
          </p15:clr>
        </p15:guide>
        <p15:guide id="10" pos="3864" userDrawn="1">
          <p15:clr>
            <a:srgbClr val="A4A3A4"/>
          </p15:clr>
        </p15:guide>
        <p15:guide id="11" pos="453" userDrawn="1">
          <p15:clr>
            <a:srgbClr val="A4A3A4"/>
          </p15:clr>
        </p15:guide>
        <p15:guide id="13" pos="7224"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Kelly Brandt" initials="KB" lastIdx="23" clrIdx="14">
    <p:extLst>
      <p:ext uri="{19B8F6BF-5375-455C-9EA6-DF929625EA0E}">
        <p15:presenceInfo xmlns:p15="http://schemas.microsoft.com/office/powerpoint/2012/main" userId="S::kbrandt@clinicaloptions.com::c2ce0454-3868-4af6-8edb-27f1a98afcf2" providerId="AD"/>
      </p:ext>
    </p:extLst>
  </p:cmAuthor>
  <p:cmAuthor id="16" name="CLINICALOPTIONS\tquill" initials="C" lastIdx="17" clrIdx="15">
    <p:extLst>
      <p:ext uri="{19B8F6BF-5375-455C-9EA6-DF929625EA0E}">
        <p15:presenceInfo xmlns:p15="http://schemas.microsoft.com/office/powerpoint/2012/main" userId="CLINICALOPTIONS\tquill" providerId="None"/>
      </p:ext>
    </p:extLst>
  </p:cmAuthor>
  <p:cmAuthor id="17" name="Christy Seals" initials="CS" lastIdx="2" clrIdx="16">
    <p:extLst>
      <p:ext uri="{19B8F6BF-5375-455C-9EA6-DF929625EA0E}">
        <p15:presenceInfo xmlns:p15="http://schemas.microsoft.com/office/powerpoint/2012/main" userId="S::cseals@clinicaloptions.com::0852e532-1f9e-4bbf-9b56-be19a9543a31" providerId="AD"/>
      </p:ext>
    </p:extLst>
  </p:cmAuthor>
  <p:cmAuthor id="18" name="Ryan Topping" initials="RT" lastIdx="6" clrIdx="17">
    <p:extLst>
      <p:ext uri="{19B8F6BF-5375-455C-9EA6-DF929625EA0E}">
        <p15:presenceInfo xmlns:p15="http://schemas.microsoft.com/office/powerpoint/2012/main" userId="Ryan Topping" providerId="None"/>
      </p:ext>
    </p:extLst>
  </p:cmAuthor>
  <p:cmAuthor id="19" name="Jennifer Eimers" initials="JE" lastIdx="2" clrIdx="18">
    <p:extLst>
      <p:ext uri="{19B8F6BF-5375-455C-9EA6-DF929625EA0E}">
        <p15:presenceInfo xmlns:p15="http://schemas.microsoft.com/office/powerpoint/2012/main" userId="S::jeimers@clinicaloptions.com::e496f3f7-6a48-4339-9b0c-9f426a43f948" providerId="AD"/>
      </p:ext>
    </p:extLst>
  </p:cmAuthor>
  <p:cmAuthor id="20" name="Gordon Kelley" initials="GK" lastIdx="19" clrIdx="19">
    <p:extLst>
      <p:ext uri="{19B8F6BF-5375-455C-9EA6-DF929625EA0E}">
        <p15:presenceInfo xmlns:p15="http://schemas.microsoft.com/office/powerpoint/2012/main" userId="S::gkelley@clinicaloptions.com::7e3d11cf-7436-4611-80d7-51121a63678e" providerId="AD"/>
      </p:ext>
    </p:extLst>
  </p:cmAuthor>
  <p:cmAuthor id="21" name="kbrandt@clinicaloptions.com" initials="k" lastIdx="3" clrIdx="20">
    <p:extLst>
      <p:ext uri="{19B8F6BF-5375-455C-9EA6-DF929625EA0E}">
        <p15:presenceInfo xmlns:p15="http://schemas.microsoft.com/office/powerpoint/2012/main" userId="kbrandt@clinicaloptions.com" providerId="None"/>
      </p:ext>
    </p:extLst>
  </p:cmAuthor>
  <p:cmAuthor id="22" name="Dussadee Royal" initials="DR" lastIdx="3" clrIdx="21">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35AABF-8B3F-4E03-8A80-DD9D888BBEF0}" v="18" dt="2022-10-07T17:47:19.43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84642" autoAdjust="0"/>
  </p:normalViewPr>
  <p:slideViewPr>
    <p:cSldViewPr snapToGrid="0" showGuides="1">
      <p:cViewPr varScale="1">
        <p:scale>
          <a:sx n="72" d="100"/>
          <a:sy n="72" d="100"/>
        </p:scale>
        <p:origin x="1090" y="72"/>
      </p:cViewPr>
      <p:guideLst>
        <p:guide orient="horz" pos="4128"/>
        <p:guide orient="horz" pos="1008"/>
        <p:guide orient="horz" pos="4032"/>
        <p:guide orient="horz" pos="151"/>
        <p:guide orient="horz" pos="264"/>
        <p:guide orient="horz" pos="3912"/>
        <p:guide orient="horz"/>
        <p:guide pos="329"/>
        <p:guide pos="7392"/>
        <p:guide pos="3864"/>
        <p:guide pos="453"/>
        <p:guide pos="7224"/>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presProps" Target="presProps.xml"/><Relationship Id="rId5" Type="http://schemas.openxmlformats.org/officeDocument/2006/relationships/customXml" Target="../customXml/item5.xml"/><Relationship Id="rId90" Type="http://schemas.openxmlformats.org/officeDocument/2006/relationships/slide" Target="slides/slide80.xml"/><Relationship Id="rId95" Type="http://schemas.openxmlformats.org/officeDocument/2006/relationships/slide" Target="slides/slide85.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0" Type="http://schemas.openxmlformats.org/officeDocument/2006/relationships/slide" Target="slides/slide70.xml"/><Relationship Id="rId85" Type="http://schemas.openxmlformats.org/officeDocument/2006/relationships/slide" Target="slides/slide75.xml"/><Relationship Id="rId12" Type="http://schemas.openxmlformats.org/officeDocument/2006/relationships/slide" Target="slides/slide2.xml"/><Relationship Id="rId17" Type="http://schemas.openxmlformats.org/officeDocument/2006/relationships/slide" Target="slides/slide7.xml"/><Relationship Id="rId33" Type="http://schemas.openxmlformats.org/officeDocument/2006/relationships/slide" Target="slides/slide23.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viewProps" Target="viewProp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slide" Target="slides/slide86.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microsoft.com/office/2015/10/relationships/revisionInfo" Target="revisionInfo.xml"/><Relationship Id="rId10" Type="http://schemas.openxmlformats.org/officeDocument/2006/relationships/slideMaster" Target="slideMasters/slideMaster5.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handoutMaster" Target="handoutMasters/handoutMaster1.xml"/><Relationship Id="rId101"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Master" Target="slideMasters/slideMaster4.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theme" Target="theme/theme1.xml"/><Relationship Id="rId7" Type="http://schemas.openxmlformats.org/officeDocument/2006/relationships/slideMaster" Target="slideMasters/slideMaster2.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tags" Target="tags/tag1.xml"/><Relationship Id="rId105" Type="http://schemas.openxmlformats.org/officeDocument/2006/relationships/tableStyles" Target="tableStyles.xml"/><Relationship Id="rId8" Type="http://schemas.openxmlformats.org/officeDocument/2006/relationships/slideMaster" Target="slideMasters/slideMaster3.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oritz\Desktop\CLL13\CLL13_PEA_2021_BestResponse_20210604_MF.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Sandra%20Robrecht\Desktop\CLL\CLL%2013\IA%20PFS\Forrest%20Plot\CLL13_PFS_Forest%20Plot%20GIVe%20vs%20SCIT_20220607.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file:///C:\Users\Sandra%20Robrecht\Desktop\CLL\CLL%2013\IA%20PFS\Forrest%20Plot\CLL13_PFS_Forest%20Plot%20GVe%20vs%20SCIT_20220607.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538879381916556"/>
          <c:y val="0.19743522593160751"/>
          <c:w val="0.83186351706036754"/>
          <c:h val="0.61498432487605714"/>
        </c:manualLayout>
      </c:layout>
      <c:barChart>
        <c:barDir val="col"/>
        <c:grouping val="clustered"/>
        <c:varyColors val="0"/>
        <c:ser>
          <c:idx val="0"/>
          <c:order val="0"/>
          <c:tx>
            <c:strRef>
              <c:f>Tabelle1!$C$4</c:f>
              <c:strCache>
                <c:ptCount val="1"/>
                <c:pt idx="0">
                  <c:v>PB uMRD</c:v>
                </c:pt>
              </c:strCache>
            </c:strRef>
          </c:tx>
          <c:spPr>
            <a:solidFill>
              <a:srgbClr val="E1471D"/>
            </a:solidFill>
            <a:ln>
              <a:solidFill>
                <a:schemeClr val="bg1"/>
              </a:solidFill>
            </a:ln>
            <a:effectLst/>
          </c:spPr>
          <c:invertIfNegative val="0"/>
          <c:dPt>
            <c:idx val="0"/>
            <c:invertIfNegative val="0"/>
            <c:bubble3D val="0"/>
            <c:spPr>
              <a:solidFill>
                <a:schemeClr val="accent6"/>
              </a:solidFill>
              <a:ln>
                <a:solidFill>
                  <a:schemeClr val="bg1"/>
                </a:solidFill>
              </a:ln>
              <a:effectLst/>
            </c:spPr>
            <c:extLst>
              <c:ext xmlns:c16="http://schemas.microsoft.com/office/drawing/2014/chart" uri="{C3380CC4-5D6E-409C-BE32-E72D297353CC}">
                <c16:uniqueId val="{00000000-5B16-D34B-BB69-F1B0F5732899}"/>
              </c:ext>
            </c:extLst>
          </c:dPt>
          <c:dPt>
            <c:idx val="1"/>
            <c:invertIfNegative val="0"/>
            <c:bubble3D val="0"/>
            <c:spPr>
              <a:solidFill>
                <a:schemeClr val="accent4"/>
              </a:solidFill>
              <a:ln>
                <a:solidFill>
                  <a:schemeClr val="bg1"/>
                </a:solidFill>
              </a:ln>
              <a:effectLst/>
            </c:spPr>
            <c:extLst>
              <c:ext xmlns:c16="http://schemas.microsoft.com/office/drawing/2014/chart" uri="{C3380CC4-5D6E-409C-BE32-E72D297353CC}">
                <c16:uniqueId val="{00000000-D56C-449E-A253-2CF030A5EA31}"/>
              </c:ext>
            </c:extLst>
          </c:dPt>
          <c:dPt>
            <c:idx val="3"/>
            <c:invertIfNegative val="0"/>
            <c:bubble3D val="0"/>
            <c:spPr>
              <a:solidFill>
                <a:schemeClr val="accent1"/>
              </a:solidFill>
              <a:ln>
                <a:solidFill>
                  <a:schemeClr val="bg1"/>
                </a:solidFill>
              </a:ln>
              <a:effectLst/>
            </c:spPr>
            <c:extLst>
              <c:ext xmlns:c16="http://schemas.microsoft.com/office/drawing/2014/chart" uri="{C3380CC4-5D6E-409C-BE32-E72D297353CC}">
                <c16:uniqueId val="{00000002-5B16-D34B-BB69-F1B0F5732899}"/>
              </c:ext>
            </c:extLst>
          </c:dPt>
          <c:dLbls>
            <c:dLbl>
              <c:idx val="0"/>
              <c:tx>
                <c:rich>
                  <a:bodyPr/>
                  <a:lstStyle/>
                  <a:p>
                    <a:fld id="{14DDC649-2139-4BB1-B0DB-8D52C33E42CF}" type="VALUE">
                      <a:rPr lang="en-US" smtClean="0"/>
                      <a:pPr/>
                      <a:t>[VALUE]</a:t>
                    </a:fld>
                    <a:r>
                      <a:rPr lang="en-US" dirty="0"/>
                      <a:t>.0</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5B16-D34B-BB69-F1B0F5732899}"/>
                </c:ext>
              </c:extLst>
            </c:dLbl>
            <c:dLbl>
              <c:idx val="2"/>
              <c:tx>
                <c:rich>
                  <a:bodyPr/>
                  <a:lstStyle/>
                  <a:p>
                    <a:r>
                      <a:rPr lang="en-US" dirty="0"/>
                      <a:t>86.5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5B16-D34B-BB69-F1B0F5732899}"/>
                </c:ext>
              </c:extLst>
            </c:dLbl>
            <c:dLbl>
              <c:idx val="3"/>
              <c:layout>
                <c:manualLayout>
                  <c:x val="-1.8317776204661961E-3"/>
                  <c:y val="0.32353228160587011"/>
                </c:manualLayout>
              </c:layout>
              <c:tx>
                <c:rich>
                  <a:bodyPr/>
                  <a:lstStyle/>
                  <a:p>
                    <a:r>
                      <a:rPr lang="en-US" dirty="0"/>
                      <a:t>92.2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5B16-D34B-BB69-F1B0F5732899}"/>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Tabelle1!$D$3:$G$3</c:f>
              <c:strCache>
                <c:ptCount val="4"/>
                <c:pt idx="0">
                  <c:v>SCIT</c:v>
                </c:pt>
                <c:pt idx="1">
                  <c:v>RVe </c:v>
                </c:pt>
                <c:pt idx="2">
                  <c:v>GVe </c:v>
                </c:pt>
                <c:pt idx="3">
                  <c:v>GIVe</c:v>
                </c:pt>
              </c:strCache>
            </c:strRef>
          </c:cat>
          <c:val>
            <c:numRef>
              <c:f>Tabelle1!$D$4:$G$4</c:f>
              <c:numCache>
                <c:formatCode>General</c:formatCode>
                <c:ptCount val="4"/>
                <c:pt idx="0">
                  <c:v>52</c:v>
                </c:pt>
                <c:pt idx="1">
                  <c:v>57</c:v>
                </c:pt>
                <c:pt idx="2">
                  <c:v>86.5</c:v>
                </c:pt>
                <c:pt idx="3">
                  <c:v>92.2</c:v>
                </c:pt>
              </c:numCache>
            </c:numRef>
          </c:val>
          <c:extLst>
            <c:ext xmlns:c16="http://schemas.microsoft.com/office/drawing/2014/chart" uri="{C3380CC4-5D6E-409C-BE32-E72D297353CC}">
              <c16:uniqueId val="{00000003-5B16-D34B-BB69-F1B0F5732899}"/>
            </c:ext>
          </c:extLst>
        </c:ser>
        <c:dLbls>
          <c:dLblPos val="ctr"/>
          <c:showLegendKey val="0"/>
          <c:showVal val="1"/>
          <c:showCatName val="0"/>
          <c:showSerName val="0"/>
          <c:showPercent val="0"/>
          <c:showBubbleSize val="0"/>
        </c:dLbls>
        <c:gapWidth val="219"/>
        <c:overlap val="-27"/>
        <c:axId val="628168384"/>
        <c:axId val="628169368"/>
      </c:barChart>
      <c:catAx>
        <c:axId val="628168384"/>
        <c:scaling>
          <c:orientation val="minMax"/>
        </c:scaling>
        <c:delete val="1"/>
        <c:axPos val="b"/>
        <c:numFmt formatCode="General" sourceLinked="1"/>
        <c:majorTickMark val="none"/>
        <c:minorTickMark val="none"/>
        <c:tickLblPos val="nextTo"/>
        <c:crossAx val="628169368"/>
        <c:crosses val="autoZero"/>
        <c:auto val="1"/>
        <c:lblAlgn val="ctr"/>
        <c:lblOffset val="100"/>
        <c:noMultiLvlLbl val="0"/>
      </c:catAx>
      <c:valAx>
        <c:axId val="628169368"/>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r>
                  <a:rPr lang="en-US" sz="1600" b="1" dirty="0"/>
                  <a:t>uMRD,</a:t>
                </a:r>
                <a:r>
                  <a:rPr lang="en-US" sz="1600" b="1" baseline="0" dirty="0"/>
                  <a:t> </a:t>
                </a:r>
                <a:r>
                  <a:rPr lang="en-US" sz="1600" b="1" dirty="0"/>
                  <a:t>ITT Population (%) </a:t>
                </a:r>
              </a:p>
            </c:rich>
          </c:tx>
          <c:layout>
            <c:manualLayout>
              <c:xMode val="edge"/>
              <c:yMode val="edge"/>
              <c:x val="3.8435258682841825E-2"/>
              <c:y val="0.3054583924306972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628168384"/>
        <c:crosses val="autoZero"/>
        <c:crossBetween val="between"/>
        <c:majorUnit val="20"/>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6093567251461987E-2"/>
          <c:y val="4.8056144034972943E-2"/>
          <c:w val="0.90494290777755348"/>
          <c:h val="0.88232855713100578"/>
        </c:manualLayout>
      </c:layout>
      <c:scatterChart>
        <c:scatterStyle val="lineMarker"/>
        <c:varyColors val="0"/>
        <c:ser>
          <c:idx val="17"/>
          <c:order val="0"/>
          <c:tx>
            <c:strRef>
              <c:f>Irene!$I$3</c:f>
              <c:strCache>
                <c:ptCount val="1"/>
                <c:pt idx="0">
                  <c:v>All</c:v>
                </c:pt>
              </c:strCache>
            </c:strRef>
          </c:tx>
          <c:spPr>
            <a:ln w="19050">
              <a:solidFill>
                <a:schemeClr val="tx1"/>
              </a:solidFill>
            </a:ln>
          </c:spPr>
          <c:marker>
            <c:symbol val="none"/>
          </c:marker>
          <c:xVal>
            <c:numRef>
              <c:f>Irene!$L$3:$L$4</c:f>
              <c:numCache>
                <c:formatCode>General</c:formatCode>
                <c:ptCount val="2"/>
              </c:numCache>
            </c:numRef>
          </c:xVal>
          <c:yVal>
            <c:numRef>
              <c:f>Irene!$M$3:$M$4</c:f>
              <c:numCache>
                <c:formatCode>General</c:formatCode>
                <c:ptCount val="2"/>
              </c:numCache>
            </c:numRef>
          </c:yVal>
          <c:smooth val="0"/>
          <c:extLst>
            <c:ext xmlns:c16="http://schemas.microsoft.com/office/drawing/2014/chart" uri="{C3380CC4-5D6E-409C-BE32-E72D297353CC}">
              <c16:uniqueId val="{00000009-241A-4E3F-B72F-347C082995A5}"/>
            </c:ext>
          </c:extLst>
        </c:ser>
        <c:ser>
          <c:idx val="9"/>
          <c:order val="1"/>
          <c:tx>
            <c:strRef>
              <c:f>Irene!$J$27</c:f>
              <c:strCache>
                <c:ptCount val="1"/>
                <c:pt idx="0">
                  <c:v>Low</c:v>
                </c:pt>
              </c:strCache>
            </c:strRef>
          </c:tx>
          <c:spPr>
            <a:ln w="19050" cap="rnd">
              <a:solidFill>
                <a:schemeClr val="tx1"/>
              </a:solidFill>
              <a:round/>
            </a:ln>
            <a:effectLst/>
          </c:spPr>
          <c:marker>
            <c:symbol val="none"/>
          </c:marker>
          <c:xVal>
            <c:numRef>
              <c:f>Irene!$L$27:$L$28</c:f>
              <c:numCache>
                <c:formatCode>General</c:formatCode>
                <c:ptCount val="2"/>
              </c:numCache>
            </c:numRef>
          </c:xVal>
          <c:yVal>
            <c:numRef>
              <c:f>Irene!$M$27:$M$28</c:f>
              <c:numCache>
                <c:formatCode>General</c:formatCode>
                <c:ptCount val="2"/>
                <c:pt idx="0">
                  <c:v>5</c:v>
                </c:pt>
                <c:pt idx="1">
                  <c:v>5</c:v>
                </c:pt>
              </c:numCache>
            </c:numRef>
          </c:yVal>
          <c:smooth val="0"/>
          <c:extLst>
            <c:ext xmlns:c16="http://schemas.microsoft.com/office/drawing/2014/chart" uri="{C3380CC4-5D6E-409C-BE32-E72D297353CC}">
              <c16:uniqueId val="{00000017-241A-4E3F-B72F-347C082995A5}"/>
            </c:ext>
          </c:extLst>
        </c:ser>
        <c:dLbls>
          <c:showLegendKey val="0"/>
          <c:showVal val="0"/>
          <c:showCatName val="0"/>
          <c:showSerName val="0"/>
          <c:showPercent val="0"/>
          <c:showBubbleSize val="0"/>
        </c:dLbls>
        <c:axId val="113097344"/>
        <c:axId val="113115520"/>
      </c:scatterChart>
      <c:valAx>
        <c:axId val="113097344"/>
        <c:scaling>
          <c:logBase val="10"/>
          <c:orientation val="minMax"/>
          <c:max val="10"/>
          <c:min val="0.1"/>
        </c:scaling>
        <c:delete val="0"/>
        <c:axPos val="b"/>
        <c:numFmt formatCode="0.0" sourceLinked="0"/>
        <c:majorTickMark val="out"/>
        <c:minorTickMark val="out"/>
        <c:tickLblPos val="low"/>
        <c:spPr>
          <a:noFill/>
          <a:ln w="28575" cap="flat" cmpd="sng" algn="ctr">
            <a:solidFill>
              <a:srgbClr val="000000"/>
            </a:solidFill>
            <a:round/>
          </a:ln>
          <a:effectLst/>
        </c:spPr>
        <c:txPr>
          <a:bodyPr rot="-60000000" vert="horz"/>
          <a:lstStyle/>
          <a:p>
            <a:pPr>
              <a:defRPr/>
            </a:pPr>
            <a:endParaRPr lang="en-US"/>
          </a:p>
        </c:txPr>
        <c:crossAx val="113115520"/>
        <c:crossesAt val="0"/>
        <c:crossBetween val="midCat"/>
        <c:majorUnit val="10"/>
        <c:minorUnit val="10"/>
      </c:valAx>
      <c:valAx>
        <c:axId val="113115520"/>
        <c:scaling>
          <c:orientation val="minMax"/>
          <c:max val="19"/>
          <c:min val="0"/>
        </c:scaling>
        <c:delete val="0"/>
        <c:axPos val="l"/>
        <c:numFmt formatCode="General" sourceLinked="1"/>
        <c:majorTickMark val="none"/>
        <c:minorTickMark val="none"/>
        <c:tickLblPos val="none"/>
        <c:spPr>
          <a:noFill/>
          <a:ln w="28575" cap="flat" cmpd="sng" algn="ctr">
            <a:solidFill>
              <a:srgbClr val="000000"/>
            </a:solidFill>
            <a:round/>
          </a:ln>
          <a:effectLst/>
        </c:spPr>
        <c:txPr>
          <a:bodyPr rot="-60000000" vert="horz"/>
          <a:lstStyle/>
          <a:p>
            <a:pPr>
              <a:defRPr/>
            </a:pPr>
            <a:endParaRPr lang="en-US"/>
          </a:p>
        </c:txPr>
        <c:crossAx val="113097344"/>
        <c:crosses val="autoZero"/>
        <c:crossBetween val="midCat"/>
      </c:valAx>
    </c:plotArea>
    <c:plotVisOnly val="1"/>
    <c:dispBlanksAs val="gap"/>
    <c:showDLblsOverMax val="0"/>
  </c:chart>
  <c:spPr>
    <a:noFill/>
    <a:ln w="9525" cap="flat" cmpd="sng" algn="ctr">
      <a:noFill/>
      <a:round/>
    </a:ln>
    <a:effectLst/>
  </c:spPr>
  <c:txPr>
    <a:bodyPr/>
    <a:lstStyle/>
    <a:p>
      <a:pPr>
        <a:defRPr sz="12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8108184752767972E-2"/>
          <c:y val="8.5094859954690724E-2"/>
          <c:w val="0.90494290777755348"/>
          <c:h val="0.88232855713100578"/>
        </c:manualLayout>
      </c:layout>
      <c:scatterChart>
        <c:scatterStyle val="lineMarker"/>
        <c:varyColors val="0"/>
        <c:ser>
          <c:idx val="17"/>
          <c:order val="0"/>
          <c:tx>
            <c:strRef>
              <c:f>Irene!$I$3</c:f>
              <c:strCache>
                <c:ptCount val="1"/>
                <c:pt idx="0">
                  <c:v>All</c:v>
                </c:pt>
              </c:strCache>
            </c:strRef>
          </c:tx>
          <c:spPr>
            <a:ln w="19050">
              <a:solidFill>
                <a:schemeClr val="tx1"/>
              </a:solidFill>
            </a:ln>
          </c:spPr>
          <c:marker>
            <c:symbol val="none"/>
          </c:marker>
          <c:xVal>
            <c:numRef>
              <c:f>Irene!$L$3:$L$4</c:f>
              <c:numCache>
                <c:formatCode>General</c:formatCode>
                <c:ptCount val="2"/>
              </c:numCache>
            </c:numRef>
          </c:xVal>
          <c:yVal>
            <c:numRef>
              <c:f>Irene!$M$3:$M$4</c:f>
              <c:numCache>
                <c:formatCode>General</c:formatCode>
                <c:ptCount val="2"/>
              </c:numCache>
            </c:numRef>
          </c:yVal>
          <c:smooth val="0"/>
          <c:extLst>
            <c:ext xmlns:c16="http://schemas.microsoft.com/office/drawing/2014/chart" uri="{C3380CC4-5D6E-409C-BE32-E72D297353CC}">
              <c16:uniqueId val="{0000000A-120A-4C0A-B09A-86133EBA4940}"/>
            </c:ext>
          </c:extLst>
        </c:ser>
        <c:ser>
          <c:idx val="9"/>
          <c:order val="1"/>
          <c:tx>
            <c:strRef>
              <c:f>Irene!$J$27</c:f>
              <c:strCache>
                <c:ptCount val="1"/>
                <c:pt idx="0">
                  <c:v>Low</c:v>
                </c:pt>
              </c:strCache>
            </c:strRef>
          </c:tx>
          <c:spPr>
            <a:ln w="19050" cap="rnd">
              <a:solidFill>
                <a:schemeClr val="tx1"/>
              </a:solidFill>
              <a:round/>
            </a:ln>
            <a:effectLst/>
          </c:spPr>
          <c:marker>
            <c:symbol val="none"/>
          </c:marker>
          <c:xVal>
            <c:numRef>
              <c:f>Irene!$L$27:$L$28</c:f>
              <c:numCache>
                <c:formatCode>General</c:formatCode>
                <c:ptCount val="2"/>
              </c:numCache>
            </c:numRef>
          </c:xVal>
          <c:yVal>
            <c:numRef>
              <c:f>Irene!$M$27:$M$28</c:f>
              <c:numCache>
                <c:formatCode>General</c:formatCode>
                <c:ptCount val="2"/>
                <c:pt idx="0">
                  <c:v>5</c:v>
                </c:pt>
                <c:pt idx="1">
                  <c:v>5</c:v>
                </c:pt>
              </c:numCache>
            </c:numRef>
          </c:yVal>
          <c:smooth val="0"/>
          <c:extLst>
            <c:ext xmlns:c16="http://schemas.microsoft.com/office/drawing/2014/chart" uri="{C3380CC4-5D6E-409C-BE32-E72D297353CC}">
              <c16:uniqueId val="{00000018-120A-4C0A-B09A-86133EBA4940}"/>
            </c:ext>
          </c:extLst>
        </c:ser>
        <c:dLbls>
          <c:showLegendKey val="0"/>
          <c:showVal val="0"/>
          <c:showCatName val="0"/>
          <c:showSerName val="0"/>
          <c:showPercent val="0"/>
          <c:showBubbleSize val="0"/>
        </c:dLbls>
        <c:axId val="113097344"/>
        <c:axId val="113115520"/>
      </c:scatterChart>
      <c:valAx>
        <c:axId val="113097344"/>
        <c:scaling>
          <c:logBase val="10"/>
          <c:orientation val="minMax"/>
          <c:max val="10"/>
          <c:min val="0.1"/>
        </c:scaling>
        <c:delete val="0"/>
        <c:axPos val="b"/>
        <c:numFmt formatCode="0.0" sourceLinked="0"/>
        <c:majorTickMark val="out"/>
        <c:minorTickMark val="out"/>
        <c:tickLblPos val="low"/>
        <c:spPr>
          <a:noFill/>
          <a:ln w="28575" cap="flat" cmpd="sng" algn="ctr">
            <a:solidFill>
              <a:srgbClr val="000000"/>
            </a:solidFill>
            <a:round/>
          </a:ln>
          <a:effectLst/>
        </c:spPr>
        <c:txPr>
          <a:bodyPr rot="-60000000" vert="horz"/>
          <a:lstStyle/>
          <a:p>
            <a:pPr>
              <a:defRPr/>
            </a:pPr>
            <a:endParaRPr lang="en-US"/>
          </a:p>
        </c:txPr>
        <c:crossAx val="113115520"/>
        <c:crossesAt val="0"/>
        <c:crossBetween val="midCat"/>
        <c:majorUnit val="10"/>
        <c:minorUnit val="10"/>
      </c:valAx>
      <c:valAx>
        <c:axId val="113115520"/>
        <c:scaling>
          <c:orientation val="minMax"/>
          <c:max val="19"/>
          <c:min val="0"/>
        </c:scaling>
        <c:delete val="0"/>
        <c:axPos val="l"/>
        <c:numFmt formatCode="General" sourceLinked="1"/>
        <c:majorTickMark val="none"/>
        <c:minorTickMark val="none"/>
        <c:tickLblPos val="none"/>
        <c:spPr>
          <a:noFill/>
          <a:ln w="28575" cap="flat" cmpd="sng" algn="ctr">
            <a:solidFill>
              <a:srgbClr val="000000"/>
            </a:solidFill>
            <a:round/>
          </a:ln>
          <a:effectLst/>
        </c:spPr>
        <c:txPr>
          <a:bodyPr rot="-60000000" vert="horz"/>
          <a:lstStyle/>
          <a:p>
            <a:pPr>
              <a:defRPr/>
            </a:pPr>
            <a:endParaRPr lang="en-US"/>
          </a:p>
        </c:txPr>
        <c:crossAx val="113097344"/>
        <c:crosses val="autoZero"/>
        <c:crossBetween val="midCat"/>
      </c:valAx>
    </c:plotArea>
    <c:plotVisOnly val="1"/>
    <c:dispBlanksAs val="gap"/>
    <c:showDLblsOverMax val="0"/>
  </c:chart>
  <c:spPr>
    <a:solidFill>
      <a:schemeClr val="bg1"/>
    </a:solidFill>
    <a:ln w="9525" cap="flat" cmpd="sng" algn="ctr">
      <a:noFill/>
      <a:round/>
    </a:ln>
    <a:effectLst/>
  </c:spPr>
  <c:txPr>
    <a:bodyPr/>
    <a:lstStyle/>
    <a:p>
      <a:pPr>
        <a:defRPr sz="1200">
          <a:latin typeface="Calibri" panose="020F0502020204030204" pitchFamily="34" charset="0"/>
          <a:cs typeface="Calibri" panose="020F0502020204030204" pitchFamily="34" charset="0"/>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0.2146</cdr:x>
      <cdr:y>0.81152</cdr:y>
    </cdr:from>
    <cdr:to>
      <cdr:x>0.28084</cdr:x>
      <cdr:y>0.88299</cdr:y>
    </cdr:to>
    <cdr:sp macro="" textlink="">
      <cdr:nvSpPr>
        <cdr:cNvPr id="2" name="Rechteck 1">
          <a:extLst xmlns:a="http://schemas.openxmlformats.org/drawingml/2006/main">
            <a:ext uri="{FF2B5EF4-FFF2-40B4-BE49-F238E27FC236}">
              <a16:creationId xmlns:a16="http://schemas.microsoft.com/office/drawing/2014/main" id="{5F2682F0-59FF-4359-BCCD-478F5E3EDD43}"/>
            </a:ext>
          </a:extLst>
        </cdr:cNvPr>
        <cdr:cNvSpPr/>
      </cdr:nvSpPr>
      <cdr:spPr>
        <a:xfrm xmlns:a="http://schemas.openxmlformats.org/drawingml/2006/main">
          <a:off x="1685332" y="4068655"/>
          <a:ext cx="520207" cy="358315"/>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de-DE" sz="1600" b="1" dirty="0">
              <a:solidFill>
                <a:schemeClr val="bg1"/>
              </a:solidFill>
            </a:rPr>
            <a:t>CIT</a:t>
          </a:r>
        </a:p>
      </cdr:txBody>
    </cdr:sp>
  </cdr:relSizeAnchor>
  <cdr:relSizeAnchor xmlns:cdr="http://schemas.openxmlformats.org/drawingml/2006/chartDrawing">
    <cdr:from>
      <cdr:x>0.40841</cdr:x>
      <cdr:y>0.81099</cdr:y>
    </cdr:from>
    <cdr:to>
      <cdr:x>0.98638</cdr:x>
      <cdr:y>0.86406</cdr:y>
    </cdr:to>
    <cdr:sp macro="" textlink="">
      <cdr:nvSpPr>
        <cdr:cNvPr id="3" name="Textfeld 2">
          <a:extLst xmlns:a="http://schemas.openxmlformats.org/drawingml/2006/main">
            <a:ext uri="{FF2B5EF4-FFF2-40B4-BE49-F238E27FC236}">
              <a16:creationId xmlns:a16="http://schemas.microsoft.com/office/drawing/2014/main" id="{7DAB6483-AA4E-4BE9-ACAB-CD5771D28177}"/>
            </a:ext>
          </a:extLst>
        </cdr:cNvPr>
        <cdr:cNvSpPr txBox="1"/>
      </cdr:nvSpPr>
      <cdr:spPr>
        <a:xfrm xmlns:a="http://schemas.openxmlformats.org/drawingml/2006/main">
          <a:off x="3207362" y="4066010"/>
          <a:ext cx="4539020" cy="266073"/>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r>
            <a:rPr lang="en-US" sz="1600" b="1" kern="1200" dirty="0">
              <a:solidFill>
                <a:prstClr val="black"/>
              </a:solidFill>
              <a:ea typeface="Calibri" panose="020F0502020204030204" pitchFamily="34" charset="0"/>
              <a:sym typeface="Wingdings" panose="05000000000000000000" pitchFamily="2" charset="2"/>
            </a:rPr>
            <a:t> V + R</a:t>
          </a:r>
          <a:r>
            <a:rPr lang="en-US" sz="1600" b="1" kern="1200" dirty="0">
              <a:solidFill>
                <a:prstClr val="black"/>
              </a:solidFill>
              <a:ea typeface="Calibri" panose="020F0502020204030204" pitchFamily="34" charset="0"/>
            </a:rPr>
            <a:t> </a:t>
          </a:r>
          <a:r>
            <a:rPr lang="de-DE" sz="1600" b="1" dirty="0">
              <a:solidFill>
                <a:schemeClr val="accent3">
                  <a:lumMod val="50000"/>
                </a:schemeClr>
              </a:solidFill>
            </a:rPr>
            <a:t>                          </a:t>
          </a:r>
          <a:r>
            <a:rPr lang="en-US" sz="1600" b="1" dirty="0">
              <a:solidFill>
                <a:schemeClr val="bg1"/>
              </a:solidFill>
              <a:ea typeface="Calibri" panose="020F0502020204030204" pitchFamily="34" charset="0"/>
            </a:rPr>
            <a:t>V + O</a:t>
          </a:r>
          <a:r>
            <a:rPr lang="en-US" sz="1600" b="1" kern="1200" dirty="0">
              <a:solidFill>
                <a:schemeClr val="bg1"/>
              </a:solidFill>
              <a:ea typeface="Calibri" panose="020F0502020204030204" pitchFamily="34" charset="0"/>
            </a:rPr>
            <a:t> </a:t>
          </a:r>
          <a:r>
            <a:rPr lang="de-DE" sz="1600" b="1" dirty="0">
              <a:solidFill>
                <a:schemeClr val="accent3">
                  <a:lumMod val="50000"/>
                </a:schemeClr>
              </a:solidFill>
            </a:rPr>
            <a:t>                      </a:t>
          </a:r>
          <a:r>
            <a:rPr lang="de-DE" sz="1600" b="1" dirty="0">
              <a:solidFill>
                <a:schemeClr val="bg1"/>
              </a:solidFill>
              <a:latin typeface="Calibri" panose="020F0502020204030204" pitchFamily="34" charset="0"/>
              <a:ea typeface="Calibri" panose="020F0502020204030204" pitchFamily="34" charset="0"/>
              <a:cs typeface="Calibri" panose="020F0502020204030204" pitchFamily="34" charset="0"/>
            </a:rPr>
            <a:t>I + V + O</a:t>
          </a:r>
          <a:r>
            <a:rPr lang="en-US" sz="1600" b="1" kern="1200" dirty="0">
              <a:solidFill>
                <a:prstClr val="black"/>
              </a:solidFill>
              <a:ea typeface="Calibri" panose="020F0502020204030204" pitchFamily="34" charset="0"/>
            </a:rPr>
            <a:t> </a:t>
          </a:r>
          <a:endParaRPr lang="de-DE" sz="1600" b="1" dirty="0">
            <a:solidFill>
              <a:schemeClr val="accent3">
                <a:lumMod val="50000"/>
              </a:schemeClr>
            </a:solidFill>
          </a:endParaRPr>
        </a:p>
      </cdr:txBody>
    </cdr:sp>
  </cdr:relSizeAnchor>
  <cdr:relSizeAnchor xmlns:cdr="http://schemas.openxmlformats.org/drawingml/2006/chartDrawing">
    <cdr:from>
      <cdr:x>0.17598</cdr:x>
      <cdr:y>0.33844</cdr:y>
    </cdr:from>
    <cdr:to>
      <cdr:x>0.61721</cdr:x>
      <cdr:y>0.40597</cdr:y>
    </cdr:to>
    <cdr:sp macro="" textlink="">
      <cdr:nvSpPr>
        <cdr:cNvPr id="4" name="Textfeld 27">
          <a:extLst xmlns:a="http://schemas.openxmlformats.org/drawingml/2006/main">
            <a:ext uri="{FF2B5EF4-FFF2-40B4-BE49-F238E27FC236}">
              <a16:creationId xmlns:a16="http://schemas.microsoft.com/office/drawing/2014/main" id="{499D28FD-0827-4B66-9FCB-F1C166CF256D}"/>
            </a:ext>
          </a:extLst>
        </cdr:cNvPr>
        <cdr:cNvSpPr txBox="1"/>
      </cdr:nvSpPr>
      <cdr:spPr>
        <a:xfrm xmlns:a="http://schemas.openxmlformats.org/drawingml/2006/main">
          <a:off x="1382035" y="1696809"/>
          <a:ext cx="3465139" cy="338554"/>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sym typeface="Wingdings" panose="05000000000000000000" pitchFamily="2" charset="2"/>
            </a:rPr>
            <a:t>V + R</a:t>
          </a:r>
          <a:r>
            <a:rPr kumimoji="0" lang="en-US"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vs CIT: 57.0% vs 52.0%, </a:t>
          </a:r>
          <a:r>
            <a:rPr kumimoji="0" lang="en-US" sz="1600" b="0"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P</a:t>
          </a:r>
          <a:r>
            <a:rPr kumimoji="0" lang="en-US"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 .317</a:t>
          </a:r>
          <a:endParaRPr kumimoji="0" lang="de-DE" sz="1600" b="0" i="0" u="none" strike="noStrike" kern="1200" cap="none" spc="0" normalizeH="0" baseline="0" noProof="0" dirty="0">
            <a:ln>
              <a:noFill/>
            </a:ln>
            <a:solidFill>
              <a:prstClr val="black"/>
            </a:solidFill>
            <a:effectLst/>
            <a:uLnTx/>
            <a:uFillTx/>
            <a:latin typeface="Calibri" panose="020F0502020204030204"/>
            <a:cs typeface="+mn-cs"/>
          </a:endParaRPr>
        </a:p>
      </cdr:txBody>
    </cdr:sp>
  </cdr:relSizeAnchor>
  <cdr:relSizeAnchor xmlns:cdr="http://schemas.openxmlformats.org/drawingml/2006/chartDrawing">
    <cdr:from>
      <cdr:x>0.18274</cdr:x>
      <cdr:y>0.43011</cdr:y>
    </cdr:from>
    <cdr:to>
      <cdr:x>0.40654</cdr:x>
      <cdr:y>0.44863</cdr:y>
    </cdr:to>
    <cdr:sp macro="" textlink="">
      <cdr:nvSpPr>
        <cdr:cNvPr id="5" name="Eckige Klammer links 22">
          <a:extLst xmlns:a="http://schemas.openxmlformats.org/drawingml/2006/main">
            <a:ext uri="{FF2B5EF4-FFF2-40B4-BE49-F238E27FC236}">
              <a16:creationId xmlns:a16="http://schemas.microsoft.com/office/drawing/2014/main" id="{2240AC38-937E-4A60-BB13-EC1D598E9636}"/>
            </a:ext>
          </a:extLst>
        </cdr:cNvPr>
        <cdr:cNvSpPr/>
      </cdr:nvSpPr>
      <cdr:spPr>
        <a:xfrm xmlns:a="http://schemas.openxmlformats.org/drawingml/2006/main" rot="5400000">
          <a:off x="2351878" y="1359029"/>
          <a:ext cx="95692" cy="1822782"/>
        </a:xfrm>
        <a:prstGeom xmlns:a="http://schemas.openxmlformats.org/drawingml/2006/main" prst="leftBracket">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highlight>
              <a:srgbClr val="033453"/>
            </a:highlight>
            <a:uLnTx/>
            <a:uFillTx/>
            <a:latin typeface="Calibri" panose="020F0502020204030204"/>
            <a:ea typeface="+mn-ea"/>
            <a:cs typeface="+mn-cs"/>
          </a:endParaRPr>
        </a:p>
      </cdr:txBody>
    </cdr:sp>
  </cdr:relSizeAnchor>
  <cdr:relSizeAnchor xmlns:cdr="http://schemas.openxmlformats.org/drawingml/2006/chartDrawing">
    <cdr:from>
      <cdr:x>0.17818</cdr:x>
      <cdr:y>0.17916</cdr:y>
    </cdr:from>
    <cdr:to>
      <cdr:x>0.66049</cdr:x>
      <cdr:y>0.24669</cdr:y>
    </cdr:to>
    <cdr:sp macro="" textlink="">
      <cdr:nvSpPr>
        <cdr:cNvPr id="6" name="Textfeld 24">
          <a:extLst xmlns:a="http://schemas.openxmlformats.org/drawingml/2006/main">
            <a:ext uri="{FF2B5EF4-FFF2-40B4-BE49-F238E27FC236}">
              <a16:creationId xmlns:a16="http://schemas.microsoft.com/office/drawing/2014/main" id="{2DF6C8BD-B474-4189-B7AD-8183DE8EA32C}"/>
            </a:ext>
          </a:extLst>
        </cdr:cNvPr>
        <cdr:cNvSpPr txBox="1"/>
      </cdr:nvSpPr>
      <cdr:spPr>
        <a:xfrm xmlns:a="http://schemas.openxmlformats.org/drawingml/2006/main">
          <a:off x="1399312" y="898240"/>
          <a:ext cx="3787755" cy="338554"/>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lvl="0">
            <a:defRPr/>
          </a:pPr>
          <a:r>
            <a:rPr lang="en-US" sz="1600" b="1" dirty="0">
              <a:solidFill>
                <a:schemeClr val="bg1"/>
              </a:solidFill>
              <a:ea typeface="Calibri" panose="020F0502020204030204" pitchFamily="34" charset="0"/>
            </a:rPr>
            <a:t>V + O</a:t>
          </a:r>
          <a:r>
            <a:rPr kumimoji="0" lang="en-US" sz="1600" b="1" i="0" u="none" strike="noStrike" kern="1200" cap="none" spc="0" normalizeH="0" baseline="0" noProof="0" dirty="0">
              <a:ln>
                <a:noFill/>
              </a:ln>
              <a:solidFill>
                <a:schemeClr val="bg1"/>
              </a:solidFill>
              <a:effectLst/>
              <a:uLnTx/>
              <a:uFillTx/>
              <a:latin typeface="Calibri" panose="020F0502020204030204"/>
              <a:ea typeface="Calibri" panose="020F0502020204030204" pitchFamily="34" charset="0"/>
            </a:rPr>
            <a:t> vs CIT : 86.5</a:t>
          </a:r>
          <a:r>
            <a:rPr kumimoji="0" lang="en-US" sz="1600" b="1" i="0" u="none" strike="noStrike" kern="1200" cap="none" spc="0" normalizeH="0" baseline="0" noProof="0" dirty="0">
              <a:ln>
                <a:noFill/>
              </a:ln>
              <a:solidFill>
                <a:schemeClr val="bg1"/>
              </a:solidFill>
              <a:effectLst/>
              <a:uLnTx/>
              <a:uFillTx/>
              <a:latin typeface="Calibri" panose="020F0502020204030204"/>
              <a:ea typeface="Calibri" panose="020F0502020204030204" pitchFamily="34" charset="0"/>
              <a:cs typeface="+mn-cs"/>
            </a:rPr>
            <a:t>% vs 52.0%, </a:t>
          </a:r>
          <a:r>
            <a:rPr kumimoji="0" lang="en-US" sz="1600" b="1" i="1" u="none" strike="noStrike" kern="1200" cap="none" spc="0" normalizeH="0" baseline="0" noProof="0" dirty="0">
              <a:ln>
                <a:noFill/>
              </a:ln>
              <a:solidFill>
                <a:schemeClr val="bg1"/>
              </a:solidFill>
              <a:effectLst/>
              <a:uLnTx/>
              <a:uFillTx/>
              <a:latin typeface="Calibri" panose="020F0502020204030204"/>
              <a:ea typeface="Calibri" panose="020F0502020204030204" pitchFamily="34" charset="0"/>
              <a:cs typeface="+mn-cs"/>
            </a:rPr>
            <a:t>P</a:t>
          </a:r>
          <a:r>
            <a:rPr kumimoji="0" lang="en-US" sz="1600" b="1" i="0" u="none" strike="noStrike" kern="1200" cap="none" spc="0" normalizeH="0" baseline="0" noProof="0" dirty="0">
              <a:ln>
                <a:noFill/>
              </a:ln>
              <a:solidFill>
                <a:schemeClr val="bg1"/>
              </a:solidFill>
              <a:effectLst/>
              <a:uLnTx/>
              <a:uFillTx/>
              <a:latin typeface="Calibri" panose="020F0502020204030204"/>
              <a:ea typeface="Calibri" panose="020F0502020204030204" pitchFamily="34" charset="0"/>
              <a:cs typeface="+mn-cs"/>
            </a:rPr>
            <a:t> &lt;.0001</a:t>
          </a:r>
          <a:endParaRPr kumimoji="0" lang="de-DE" sz="1600" b="1" i="0" u="none" strike="noStrike" kern="1200" cap="none" spc="0" normalizeH="0" baseline="0" noProof="0" dirty="0">
            <a:ln>
              <a:noFill/>
            </a:ln>
            <a:solidFill>
              <a:schemeClr val="bg1"/>
            </a:solidFill>
            <a:effectLst/>
            <a:uLnTx/>
            <a:uFillTx/>
            <a:latin typeface="Calibri" panose="020F0502020204030204"/>
            <a:cs typeface="+mn-cs"/>
          </a:endParaRPr>
        </a:p>
      </cdr:txBody>
    </cdr:sp>
  </cdr:relSizeAnchor>
  <cdr:relSizeAnchor xmlns:cdr="http://schemas.openxmlformats.org/drawingml/2006/chartDrawing">
    <cdr:from>
      <cdr:x>0.17288</cdr:x>
      <cdr:y>0.08692</cdr:y>
    </cdr:from>
    <cdr:to>
      <cdr:x>0.79593</cdr:x>
      <cdr:y>0.15445</cdr:y>
    </cdr:to>
    <cdr:sp macro="" textlink="">
      <cdr:nvSpPr>
        <cdr:cNvPr id="7" name="Textfeld 28">
          <a:extLst xmlns:a="http://schemas.openxmlformats.org/drawingml/2006/main">
            <a:ext uri="{FF2B5EF4-FFF2-40B4-BE49-F238E27FC236}">
              <a16:creationId xmlns:a16="http://schemas.microsoft.com/office/drawing/2014/main" id="{60C2B5E0-DE10-4F6B-B2BE-2E7C211A80A0}"/>
            </a:ext>
          </a:extLst>
        </cdr:cNvPr>
        <cdr:cNvSpPr txBox="1"/>
      </cdr:nvSpPr>
      <cdr:spPr>
        <a:xfrm xmlns:a="http://schemas.openxmlformats.org/drawingml/2006/main">
          <a:off x="1357689" y="435784"/>
          <a:ext cx="4893034" cy="338554"/>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defRPr/>
          </a:pPr>
          <a:r>
            <a:rPr lang="de-DE" sz="1600" b="0" dirty="0">
              <a:solidFill>
                <a:schemeClr val="bg1"/>
              </a:solidFill>
              <a:latin typeface="Calibri" panose="020F0502020204030204" pitchFamily="34" charset="0"/>
              <a:ea typeface="Calibri" panose="020F0502020204030204" pitchFamily="34" charset="0"/>
              <a:cs typeface="Calibri" panose="020F0502020204030204" pitchFamily="34" charset="0"/>
            </a:rPr>
            <a:t>I + V + O</a:t>
          </a:r>
          <a:r>
            <a:rPr kumimoji="0" lang="en-US"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vs CIT: 92.2% </a:t>
          </a:r>
          <a:r>
            <a:rPr lang="en-US" sz="1600" b="0" dirty="0">
              <a:solidFill>
                <a:prstClr val="black"/>
              </a:solidFill>
              <a:latin typeface="Calibri" panose="020F0502020204030204"/>
              <a:ea typeface="Calibri" panose="020F0502020204030204" pitchFamily="34" charset="0"/>
            </a:rPr>
            <a:t>vs</a:t>
          </a:r>
          <a:r>
            <a:rPr kumimoji="0" lang="en-US"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52.0%, </a:t>
          </a:r>
          <a:r>
            <a:rPr kumimoji="0" lang="en-US" sz="1600" b="0"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P</a:t>
          </a:r>
          <a:r>
            <a:rPr kumimoji="0" lang="en-US"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&lt;.0001</a:t>
          </a:r>
          <a:endParaRPr kumimoji="0" lang="de-DE" sz="1600" b="0" i="0" u="none" strike="noStrike" kern="1200" cap="none" spc="0" normalizeH="0" baseline="0" noProof="0" dirty="0">
            <a:ln>
              <a:noFill/>
            </a:ln>
            <a:solidFill>
              <a:prstClr val="black"/>
            </a:solidFill>
            <a:effectLst/>
            <a:uLnTx/>
            <a:uFillTx/>
            <a:latin typeface="Calibri" panose="020F0502020204030204"/>
            <a:cs typeface="+mn-cs"/>
          </a:endParaRPr>
        </a:p>
      </cdr:txBody>
    </cdr:sp>
  </cdr:relSizeAnchor>
  <cdr:relSizeAnchor xmlns:cdr="http://schemas.openxmlformats.org/drawingml/2006/chartDrawing">
    <cdr:from>
      <cdr:x>0.13994</cdr:x>
      <cdr:y>0.14619</cdr:y>
    </cdr:from>
    <cdr:to>
      <cdr:x>0.78411</cdr:x>
      <cdr:y>0.17294</cdr:y>
    </cdr:to>
    <cdr:sp macro="" textlink="">
      <cdr:nvSpPr>
        <cdr:cNvPr id="8" name="Eckige Klammer links 21">
          <a:extLst xmlns:a="http://schemas.openxmlformats.org/drawingml/2006/main">
            <a:ext uri="{FF2B5EF4-FFF2-40B4-BE49-F238E27FC236}">
              <a16:creationId xmlns:a16="http://schemas.microsoft.com/office/drawing/2014/main" id="{9E741E23-5D79-4D4C-BC0A-ECC44D483922}"/>
            </a:ext>
          </a:extLst>
        </cdr:cNvPr>
        <cdr:cNvSpPr/>
      </cdr:nvSpPr>
      <cdr:spPr>
        <a:xfrm xmlns:a="http://schemas.openxmlformats.org/drawingml/2006/main" rot="5400000">
          <a:off x="3693906" y="-1798679"/>
          <a:ext cx="138225" cy="5246467"/>
        </a:xfrm>
        <a:prstGeom xmlns:a="http://schemas.openxmlformats.org/drawingml/2006/main" prst="leftBracket">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chemeClr val="bg1"/>
            </a:solidFill>
            <a:effectLst/>
            <a:uLnTx/>
            <a:uFillTx/>
            <a:latin typeface="Calibri" panose="020F0502020204030204"/>
            <a:ea typeface="+mn-ea"/>
            <a:cs typeface="+mn-cs"/>
          </a:endParaRPr>
        </a:p>
      </cdr:txBody>
    </cdr:sp>
  </cdr:relSizeAnchor>
  <cdr:relSizeAnchor xmlns:cdr="http://schemas.openxmlformats.org/drawingml/2006/chartDrawing">
    <cdr:from>
      <cdr:x>0.1829</cdr:x>
      <cdr:y>0.16158</cdr:y>
    </cdr:from>
    <cdr:to>
      <cdr:x>0.86066</cdr:x>
      <cdr:y>0.17945</cdr:y>
    </cdr:to>
    <cdr:sp macro="" textlink="">
      <cdr:nvSpPr>
        <cdr:cNvPr id="9" name="Eckige Klammer links 21">
          <a:extLst xmlns:a="http://schemas.openxmlformats.org/drawingml/2006/main">
            <a:ext uri="{FF2B5EF4-FFF2-40B4-BE49-F238E27FC236}">
              <a16:creationId xmlns:a16="http://schemas.microsoft.com/office/drawing/2014/main" id="{9E741E23-5D79-4D4C-BC0A-ECC44D483922}"/>
            </a:ext>
          </a:extLst>
        </cdr:cNvPr>
        <cdr:cNvSpPr/>
      </cdr:nvSpPr>
      <cdr:spPr>
        <a:xfrm xmlns:a="http://schemas.openxmlformats.org/drawingml/2006/main" rot="5400000">
          <a:off x="4259655" y="-1940694"/>
          <a:ext cx="89607" cy="5591174"/>
        </a:xfrm>
        <a:prstGeom xmlns:a="http://schemas.openxmlformats.org/drawingml/2006/main" prst="leftBracket">
          <a:avLst/>
        </a:prstGeom>
        <a:ln xmlns:a="http://schemas.openxmlformats.org/drawingml/2006/main" w="12700">
          <a:solidFill>
            <a:schemeClr val="bg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chemeClr val="bg1"/>
            </a:solidFill>
            <a:effectLst/>
            <a:uLnTx/>
            <a:uFillTx/>
            <a:latin typeface="Calibri" panose="020F0502020204030204"/>
            <a:ea typeface="+mn-ea"/>
            <a:cs typeface="+mn-cs"/>
          </a:endParaRPr>
        </a:p>
      </cdr:txBody>
    </cdr:sp>
  </cdr:relSizeAnchor>
  <cdr:relSizeAnchor xmlns:cdr="http://schemas.openxmlformats.org/drawingml/2006/chartDrawing">
    <cdr:from>
      <cdr:x>0.82837</cdr:x>
      <cdr:y>0.86156</cdr:y>
    </cdr:from>
    <cdr:to>
      <cdr:x>0.93659</cdr:x>
      <cdr:y>0.92909</cdr:y>
    </cdr:to>
    <cdr:sp macro="" textlink="">
      <cdr:nvSpPr>
        <cdr:cNvPr id="10" name="Textfeld 34">
          <a:extLst xmlns:a="http://schemas.openxmlformats.org/drawingml/2006/main">
            <a:ext uri="{FF2B5EF4-FFF2-40B4-BE49-F238E27FC236}">
              <a16:creationId xmlns:a16="http://schemas.microsoft.com/office/drawing/2014/main" id="{8C8D8642-47A5-45A1-85D3-E3EB646A5530}"/>
            </a:ext>
          </a:extLst>
        </cdr:cNvPr>
        <cdr:cNvSpPr txBox="1"/>
      </cdr:nvSpPr>
      <cdr:spPr>
        <a:xfrm xmlns:a="http://schemas.openxmlformats.org/drawingml/2006/main">
          <a:off x="6505489" y="4319534"/>
          <a:ext cx="849913" cy="33855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baseline="0">
              <a:solidFill>
                <a:srgbClr val="000000">
                  <a:lumMod val="65000"/>
                  <a:lumOff val="35000"/>
                </a:srgbClr>
              </a:solidFill>
              <a:latin typeface="+mn-lt"/>
              <a:ea typeface="+mn-ea"/>
              <a:cs typeface="+mn-cs"/>
            </a:defRPr>
          </a:pPr>
          <a:r>
            <a:rPr kumimoji="0" lang="de-DE" sz="1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n = 231 </a:t>
          </a:r>
        </a:p>
      </cdr:txBody>
    </cdr:sp>
  </cdr:relSizeAnchor>
  <cdr:relSizeAnchor xmlns:cdr="http://schemas.openxmlformats.org/drawingml/2006/chartDrawing">
    <cdr:from>
      <cdr:x>0.62331</cdr:x>
      <cdr:y>0.86156</cdr:y>
    </cdr:from>
    <cdr:to>
      <cdr:x>0.73153</cdr:x>
      <cdr:y>0.92909</cdr:y>
    </cdr:to>
    <cdr:sp macro="" textlink="">
      <cdr:nvSpPr>
        <cdr:cNvPr id="11" name="Textfeld 34">
          <a:extLst xmlns:a="http://schemas.openxmlformats.org/drawingml/2006/main">
            <a:ext uri="{FF2B5EF4-FFF2-40B4-BE49-F238E27FC236}">
              <a16:creationId xmlns:a16="http://schemas.microsoft.com/office/drawing/2014/main" id="{B324A326-EAE0-CF98-F7AA-08FE4DE443AA}"/>
            </a:ext>
          </a:extLst>
        </cdr:cNvPr>
        <cdr:cNvSpPr txBox="1"/>
      </cdr:nvSpPr>
      <cdr:spPr>
        <a:xfrm xmlns:a="http://schemas.openxmlformats.org/drawingml/2006/main">
          <a:off x="4895079" y="4319534"/>
          <a:ext cx="849913" cy="33855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baseline="0">
              <a:solidFill>
                <a:srgbClr val="000000">
                  <a:lumMod val="65000"/>
                  <a:lumOff val="35000"/>
                </a:srgbClr>
              </a:solidFill>
              <a:latin typeface="+mn-lt"/>
              <a:ea typeface="+mn-ea"/>
              <a:cs typeface="+mn-cs"/>
            </a:defRPr>
          </a:pPr>
          <a:r>
            <a:rPr kumimoji="0" lang="de-DE" sz="1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n = 229 </a:t>
          </a:r>
        </a:p>
      </cdr:txBody>
    </cdr:sp>
  </cdr:relSizeAnchor>
  <cdr:relSizeAnchor xmlns:cdr="http://schemas.openxmlformats.org/drawingml/2006/chartDrawing">
    <cdr:from>
      <cdr:x>0.41278</cdr:x>
      <cdr:y>0.86156</cdr:y>
    </cdr:from>
    <cdr:to>
      <cdr:x>0.521</cdr:x>
      <cdr:y>0.92909</cdr:y>
    </cdr:to>
    <cdr:sp macro="" textlink="">
      <cdr:nvSpPr>
        <cdr:cNvPr id="12" name="Textfeld 34">
          <a:extLst xmlns:a="http://schemas.openxmlformats.org/drawingml/2006/main">
            <a:ext uri="{FF2B5EF4-FFF2-40B4-BE49-F238E27FC236}">
              <a16:creationId xmlns:a16="http://schemas.microsoft.com/office/drawing/2014/main" id="{605A1A08-477F-93D7-7CC8-60E96C3C542F}"/>
            </a:ext>
          </a:extLst>
        </cdr:cNvPr>
        <cdr:cNvSpPr txBox="1"/>
      </cdr:nvSpPr>
      <cdr:spPr>
        <a:xfrm xmlns:a="http://schemas.openxmlformats.org/drawingml/2006/main">
          <a:off x="3241711" y="4319534"/>
          <a:ext cx="849913" cy="338554"/>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baseline="0">
              <a:solidFill>
                <a:srgbClr val="000000">
                  <a:lumMod val="65000"/>
                  <a:lumOff val="35000"/>
                </a:srgbClr>
              </a:solidFill>
              <a:latin typeface="+mn-lt"/>
              <a:ea typeface="+mn-ea"/>
              <a:cs typeface="+mn-cs"/>
            </a:defRPr>
          </a:pPr>
          <a:r>
            <a:rPr kumimoji="0" lang="de-DE" sz="1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n = 237 </a:t>
          </a:r>
        </a:p>
      </cdr:txBody>
    </cdr:sp>
  </cdr:relSizeAnchor>
  <cdr:relSizeAnchor xmlns:cdr="http://schemas.openxmlformats.org/drawingml/2006/chartDrawing">
    <cdr:from>
      <cdr:x>0.1957</cdr:x>
      <cdr:y>0.86156</cdr:y>
    </cdr:from>
    <cdr:to>
      <cdr:x>0.30392</cdr:x>
      <cdr:y>0.92909</cdr:y>
    </cdr:to>
    <cdr:sp macro="" textlink="">
      <cdr:nvSpPr>
        <cdr:cNvPr id="13" name="Textfeld 34">
          <a:extLst xmlns:a="http://schemas.openxmlformats.org/drawingml/2006/main">
            <a:ext uri="{FF2B5EF4-FFF2-40B4-BE49-F238E27FC236}">
              <a16:creationId xmlns:a16="http://schemas.microsoft.com/office/drawing/2014/main" id="{605A1A08-477F-93D7-7CC8-60E96C3C542F}"/>
            </a:ext>
          </a:extLst>
        </cdr:cNvPr>
        <cdr:cNvSpPr txBox="1"/>
      </cdr:nvSpPr>
      <cdr:spPr>
        <a:xfrm xmlns:a="http://schemas.openxmlformats.org/drawingml/2006/main">
          <a:off x="1536903" y="4319534"/>
          <a:ext cx="849913" cy="33855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baseline="0">
              <a:solidFill>
                <a:srgbClr val="000000">
                  <a:lumMod val="65000"/>
                  <a:lumOff val="35000"/>
                </a:srgbClr>
              </a:solidFill>
              <a:latin typeface="+mn-lt"/>
              <a:ea typeface="+mn-ea"/>
              <a:cs typeface="+mn-cs"/>
            </a:defRPr>
          </a:pPr>
          <a:r>
            <a:rPr kumimoji="0" lang="de-DE" sz="1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n = 229 </a:t>
          </a:r>
        </a:p>
      </cdr:txBody>
    </cdr:sp>
  </cdr:relSizeAnchor>
  <cdr:relSizeAnchor xmlns:cdr="http://schemas.openxmlformats.org/drawingml/2006/chartDrawing">
    <cdr:from>
      <cdr:x>0.20867</cdr:x>
      <cdr:y>0.40683</cdr:y>
    </cdr:from>
    <cdr:to>
      <cdr:x>0.42963</cdr:x>
      <cdr:y>0.42592</cdr:y>
    </cdr:to>
    <cdr:sp macro="" textlink="">
      <cdr:nvSpPr>
        <cdr:cNvPr id="14" name="Eckige Klammer links 22">
          <a:extLst xmlns:a="http://schemas.openxmlformats.org/drawingml/2006/main">
            <a:ext uri="{FF2B5EF4-FFF2-40B4-BE49-F238E27FC236}">
              <a16:creationId xmlns:a16="http://schemas.microsoft.com/office/drawing/2014/main" id="{2240AC38-937E-4A60-BB13-EC1D598E9636}"/>
            </a:ext>
          </a:extLst>
        </cdr:cNvPr>
        <cdr:cNvSpPr/>
      </cdr:nvSpPr>
      <cdr:spPr>
        <a:xfrm xmlns:a="http://schemas.openxmlformats.org/drawingml/2006/main" rot="5400000">
          <a:off x="2584960" y="1176169"/>
          <a:ext cx="95692" cy="1822782"/>
        </a:xfrm>
        <a:prstGeom xmlns:a="http://schemas.openxmlformats.org/drawingml/2006/main" prst="leftBracket">
          <a:avLst/>
        </a:prstGeom>
        <a:ln xmlns:a="http://schemas.openxmlformats.org/drawingml/2006/main" w="12700">
          <a:solidFill>
            <a:schemeClr val="bg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cdr:txBody>
    </cdr:sp>
  </cdr:relSizeAnchor>
  <cdr:relSizeAnchor xmlns:cdr="http://schemas.openxmlformats.org/drawingml/2006/chartDrawing">
    <cdr:from>
      <cdr:x>0.18909</cdr:x>
      <cdr:y>0.24741</cdr:y>
    </cdr:from>
    <cdr:to>
      <cdr:x>0.65854</cdr:x>
      <cdr:y>0.26171</cdr:y>
    </cdr:to>
    <cdr:sp macro="" textlink="">
      <cdr:nvSpPr>
        <cdr:cNvPr id="15" name="Eckige Klammer links 21">
          <a:extLst xmlns:a="http://schemas.openxmlformats.org/drawingml/2006/main">
            <a:ext uri="{FF2B5EF4-FFF2-40B4-BE49-F238E27FC236}">
              <a16:creationId xmlns:a16="http://schemas.microsoft.com/office/drawing/2014/main" id="{5380E435-43AF-8BCB-54BF-BB81CEF7F4F1}"/>
            </a:ext>
          </a:extLst>
        </cdr:cNvPr>
        <cdr:cNvSpPr/>
      </cdr:nvSpPr>
      <cdr:spPr>
        <a:xfrm xmlns:a="http://schemas.openxmlformats.org/drawingml/2006/main" rot="5400000">
          <a:off x="3460375" y="-660123"/>
          <a:ext cx="71718" cy="3872753"/>
        </a:xfrm>
        <a:prstGeom xmlns:a="http://schemas.openxmlformats.org/drawingml/2006/main" prst="leftBracket">
          <a:avLst/>
        </a:prstGeom>
        <a:ln xmlns:a="http://schemas.openxmlformats.org/drawingml/2006/main" w="12700">
          <a:solidFill>
            <a:schemeClr val="bg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ct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chemeClr val="bg1"/>
            </a:solidFill>
            <a:effectLst/>
            <a:uLnTx/>
            <a:uFillTx/>
            <a:latin typeface="Calibri" panose="020F0502020204030204"/>
            <a:ea typeface="+mn-ea"/>
            <a:cs typeface="+mn-cs"/>
          </a:endParaRPr>
        </a:p>
      </cdr:txBody>
    </cdr:sp>
  </cdr:relSizeAnchor>
  <cdr:relSizeAnchor xmlns:cdr="http://schemas.openxmlformats.org/drawingml/2006/chartDrawing">
    <cdr:from>
      <cdr:x>0.34169</cdr:x>
      <cdr:y>0.92131</cdr:y>
    </cdr:from>
    <cdr:to>
      <cdr:x>0.69243</cdr:x>
      <cdr:y>0.9827</cdr:y>
    </cdr:to>
    <cdr:sp macro="" textlink="">
      <cdr:nvSpPr>
        <cdr:cNvPr id="16" name="Rectangle 15">
          <a:extLst xmlns:a="http://schemas.openxmlformats.org/drawingml/2006/main">
            <a:ext uri="{FF2B5EF4-FFF2-40B4-BE49-F238E27FC236}">
              <a16:creationId xmlns:a16="http://schemas.microsoft.com/office/drawing/2014/main" id="{F02CDEF2-A216-D038-4F77-AF352AE532A8}"/>
            </a:ext>
          </a:extLst>
        </cdr:cNvPr>
        <cdr:cNvSpPr/>
      </cdr:nvSpPr>
      <cdr:spPr bwMode="auto">
        <a:xfrm xmlns:a="http://schemas.openxmlformats.org/drawingml/2006/main">
          <a:off x="2683434" y="4619093"/>
          <a:ext cx="2754489" cy="307777"/>
        </a:xfrm>
        <a:prstGeom xmlns:a="http://schemas.openxmlformats.org/drawingml/2006/main" prst="rect">
          <a:avLst/>
        </a:prstGeom>
        <a:solidFill xmlns:a="http://schemas.openxmlformats.org/drawingml/2006/main">
          <a:schemeClr val="tx1"/>
        </a:solidFill>
        <a:ln xmlns:a="http://schemas.openxmlformats.org/drawingml/2006/main" w="0">
          <a:noFill/>
          <a:miter lim="800000"/>
          <a:headEnd/>
          <a:tailEnd/>
        </a:ln>
      </cdr:spPr>
      <cdr:txBody>
        <a:bodyPr xmlns:a="http://schemas.openxmlformats.org/drawingml/2006/main" vertOverflow="clip" anchor="b"/>
        <a:lstStyle xmlns:a="http://schemas.openxmlformats.org/drawingml/2006/main"/>
        <a:p xmlns:a="http://schemas.openxmlformats.org/drawingml/2006/main">
          <a:endParaRPr lang="en-US" dirty="0"/>
        </a:p>
      </cdr:txBody>
    </cdr:sp>
  </cdr:relSizeAnchor>
  <cdr:relSizeAnchor xmlns:cdr="http://schemas.openxmlformats.org/drawingml/2006/chartDrawing">
    <cdr:from>
      <cdr:x>0.14508</cdr:x>
      <cdr:y>0.81261</cdr:y>
    </cdr:from>
    <cdr:to>
      <cdr:x>0.97442</cdr:x>
      <cdr:y>0.81261</cdr:y>
    </cdr:to>
    <cdr:cxnSp macro="">
      <cdr:nvCxnSpPr>
        <cdr:cNvPr id="18" name="Straight Connector 17">
          <a:extLst xmlns:a="http://schemas.openxmlformats.org/drawingml/2006/main">
            <a:ext uri="{FF2B5EF4-FFF2-40B4-BE49-F238E27FC236}">
              <a16:creationId xmlns:a16="http://schemas.microsoft.com/office/drawing/2014/main" id="{742F284B-07C3-2851-EF4E-70E428216D51}"/>
            </a:ext>
          </a:extLst>
        </cdr:cNvPr>
        <cdr:cNvCxnSpPr/>
      </cdr:nvCxnSpPr>
      <cdr:spPr bwMode="auto">
        <a:xfrm xmlns:a="http://schemas.openxmlformats.org/drawingml/2006/main">
          <a:off x="1139400" y="4074126"/>
          <a:ext cx="6513061" cy="0"/>
        </a:xfrm>
        <a:prstGeom xmlns:a="http://schemas.openxmlformats.org/drawingml/2006/main" prst="line">
          <a:avLst/>
        </a:prstGeom>
        <a:noFill xmlns:a="http://schemas.openxmlformats.org/drawingml/2006/main"/>
        <a:ln xmlns:a="http://schemas.openxmlformats.org/drawingml/2006/main" w="28575" cap="flat" cmpd="sng" algn="ctr">
          <a:solidFill>
            <a:schemeClr val="bg1"/>
          </a:solidFill>
          <a:prstDash val="solid"/>
          <a:round/>
          <a:headEnd type="none" w="med" len="med"/>
          <a:tailEnd type="none" w="med" len="med"/>
        </a:ln>
        <a:effectLst xmlns:a="http://schemas.openxmlformats.org/drawingml/2006/main"/>
      </cdr:spPr>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MCL, mantle cell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651951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446882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2709847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2709847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2085458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3330337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468795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MCL, mantle cell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079489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CR, complete response; MCL, mantle cell lymphoma; MIPI, Mantle Cell Lymphoma International Prognostic Index; ITT, intention-to-treat; ORR, objective response rate; OS, overall survival; PD, progressive disease; PFS, progression-free survival; PR, partial response; R, rituximab; SCT, stem cell transplant.</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347043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BR, bendamustine/rituximab; ECOG, Eastern Cooperative Oncology Group; MIPI, Mantle Cell Lymphoma International Prognostic Index;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582207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BR, bendamustine/rituximab; MIPI, Mantle Cell Lymphoma International Prognostic Index; NE, not estimable; PFS, progression-free survival.</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3924658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MIPI, Mantle Cell Lymphoma International Prognostic Index;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12</a:t>
            </a:fld>
            <a:endParaRPr lang="en-US" dirty="0"/>
          </a:p>
        </p:txBody>
      </p:sp>
    </p:spTree>
    <p:extLst>
      <p:ext uri="{BB962C8B-B14F-4D97-AF65-F5344CB8AC3E}">
        <p14:creationId xmlns:p14="http://schemas.microsoft.com/office/powerpoint/2010/main" val="916558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CR, complete response; NR, not reached; ORR, objective response rate; TTNT,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time to next treatment</a:t>
            </a:r>
            <a:r>
              <a:rPr lang="en-US" i="1" dirty="0"/>
              <a:t>.</a:t>
            </a:r>
          </a:p>
        </p:txBody>
      </p:sp>
      <p:sp>
        <p:nvSpPr>
          <p:cNvPr id="4" name="Slide Number Placeholder 3"/>
          <p:cNvSpPr>
            <a:spLocks noGrp="1"/>
          </p:cNvSpPr>
          <p:nvPr>
            <p:ph type="sldNum" sz="quarter" idx="5"/>
          </p:nvPr>
        </p:nvSpPr>
        <p:spPr/>
        <p:txBody>
          <a:bodyPr/>
          <a:lstStyle/>
          <a:p>
            <a:fld id="{D60ABAA2-6C4E-466F-9BAE-1C454D0B2418}" type="slidenum">
              <a:rPr lang="en-US" smtClean="0"/>
              <a:t>13</a:t>
            </a:fld>
            <a:endParaRPr lang="en-US" dirty="0"/>
          </a:p>
        </p:txBody>
      </p:sp>
    </p:spTree>
    <p:extLst>
      <p:ext uri="{BB962C8B-B14F-4D97-AF65-F5344CB8AC3E}">
        <p14:creationId xmlns:p14="http://schemas.microsoft.com/office/powerpoint/2010/main" val="3492289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NR, not reached; OS, overall survival; PD, progressive disease; TEAE, treatment-emergent adverse event.</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14</a:t>
            </a:fld>
            <a:endParaRPr lang="en-US" dirty="0"/>
          </a:p>
        </p:txBody>
      </p:sp>
    </p:spTree>
    <p:extLst>
      <p:ext uri="{BB962C8B-B14F-4D97-AF65-F5344CB8AC3E}">
        <p14:creationId xmlns:p14="http://schemas.microsoft.com/office/powerpoint/2010/main" val="2971907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BTK, Bruton tyrosine kinase.</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15</a:t>
            </a:fld>
            <a:endParaRPr lang="en-US" dirty="0"/>
          </a:p>
        </p:txBody>
      </p:sp>
    </p:spTree>
    <p:extLst>
      <p:ext uri="{BB962C8B-B14F-4D97-AF65-F5344CB8AC3E}">
        <p14:creationId xmlns:p14="http://schemas.microsoft.com/office/powerpoint/2010/main" val="1640640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BR, bendamustine/rituximab;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TEAE, treatment-emergent adverse event; URTI, upper respiratory tract infection.</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16</a:t>
            </a:fld>
            <a:endParaRPr lang="en-US" dirty="0"/>
          </a:p>
        </p:txBody>
      </p:sp>
    </p:spTree>
    <p:extLst>
      <p:ext uri="{BB962C8B-B14F-4D97-AF65-F5344CB8AC3E}">
        <p14:creationId xmlns:p14="http://schemas.microsoft.com/office/powerpoint/2010/main" val="915281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BR, bendamustine/rituximab; BTK, Bruton tyrosine kinase; MDS, myelodysplastic syndromes; SPM, second primary malignancy; TEAE, treatment-emergent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17</a:t>
            </a:fld>
            <a:endParaRPr lang="en-US" dirty="0"/>
          </a:p>
        </p:txBody>
      </p:sp>
    </p:spTree>
    <p:extLst>
      <p:ext uri="{BB962C8B-B14F-4D97-AF65-F5344CB8AC3E}">
        <p14:creationId xmlns:p14="http://schemas.microsoft.com/office/powerpoint/2010/main" val="26729303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DoR, duration of response; ECOG, Eastern Cooperative Group; MCL, mantle-cell lymphoma; MTD, maximum tolerated dose; ORR, overall response rate; OS, overall survival; PFS, progression-free survival; PK, pharmacokinetics; PS, performance score; SLL, small lymphocytic lymphoma.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71818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 ECOG PS, Eastern Cooperative Oncology Group performance status; IMiD, immunomodulatory drug; MCL, mantle cell lymphoma; PD, progressive disease; SCT, stem cell transplantation.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97099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 CR, complete response; MCL, mantle-cell lymphoma; ORR, overall response rate; PD, progressive disease; PR, partial response; SCT, stem-cell transplant; SD, stable disease; SPD, sum of products of diameters.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458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MCL, mantle cell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396606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AF, atrial fibrillation; B-PLL, B-cell prolymphocytic leukemia; CLL, chronic lymphocytic leukemia; DLBCL, diffuse large B-cell lymphoma; DLT, dose-limiting toxicity; FL, follicular lymphoma; MCL, mantle cell lymphoma; MTD, maximum tolerated dose; MZL, marginal zone lymphoma; PCNSL, primary central nervous system lymphoma; RP2D, recommended phase II dose; SLL, small lymphocytic lymphoma; TEAE, treatment-emergent adverse event; TRAE, treatment-related adverse event; WM, Waldenström macroglobulinemia.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102098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1" dirty="0">
                <a:solidFill>
                  <a:srgbClr val="000000"/>
                </a:solidFill>
                <a:effectLst/>
                <a:latin typeface="Source Sans Pro" panose="020B0503030403020204" pitchFamily="34" charset="0"/>
              </a:rPr>
              <a:t>ANC, absolute neutrophil count; ASCT, autologous stem cell transplantation; BID, twice daily; CNS, central nervous system; ECOG PS, Eastern Cooperative Oncology Group performance status; MCL, mantle cell lymphoma; MRD, measurable residual disease; OS, overall survival; PD, progressive disease; PFS, progression-free survival; PO, orally; PR, partial response; R-CHOP, </a:t>
            </a:r>
            <a:r>
              <a:rPr lang="en-US" sz="1200" b="0" i="1" dirty="0">
                <a:solidFill>
                  <a:srgbClr val="4D5156"/>
                </a:solidFill>
                <a:effectLst/>
                <a:latin typeface="Roboto" panose="02000000000000000000" pitchFamily="2" charset="0"/>
              </a:rPr>
              <a:t>rituximab, cyclophosphamide, doxorubicin, vincristine, prednisone</a:t>
            </a:r>
            <a:r>
              <a:rPr lang="en-US" sz="1200" b="0" i="0" dirty="0">
                <a:solidFill>
                  <a:srgbClr val="4D5156"/>
                </a:solidFill>
                <a:effectLst/>
                <a:latin typeface="Roboto" panose="02000000000000000000" pitchFamily="2" charset="0"/>
              </a:rPr>
              <a:t>; </a:t>
            </a:r>
            <a:r>
              <a:rPr lang="en-US" sz="1000" b="0" i="1" dirty="0">
                <a:solidFill>
                  <a:srgbClr val="000000"/>
                </a:solidFill>
                <a:effectLst/>
                <a:latin typeface="Source Sans Pro" panose="020B0503030403020204" pitchFamily="34" charset="0"/>
              </a:rPr>
              <a:t>R-DHAOx, rituximab, dexamethasone, cytarabine and oxaliplatin; SCT, stem cell transplantation.</a:t>
            </a:r>
            <a:endParaRPr lang="en-US" sz="100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2307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1" dirty="0">
                <a:solidFill>
                  <a:srgbClr val="000000"/>
                </a:solidFill>
                <a:effectLst/>
                <a:latin typeface="Source Sans Pro" panose="020B0503030403020204" pitchFamily="34" charset="0"/>
              </a:rPr>
              <a:t>ECOG PS, Eastern Cooperative Oncology Group performance status; MRD, measurable residual disease.</a:t>
            </a:r>
            <a:endParaRPr lang="en-US" sz="100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044673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1" dirty="0">
                <a:solidFill>
                  <a:srgbClr val="000000"/>
                </a:solidFill>
                <a:effectLst/>
                <a:latin typeface="Source Sans Pro" panose="020B0503030403020204" pitchFamily="34" charset="0"/>
              </a:rPr>
              <a:t>ASCT, autologous stem cell transplantation; MRD, measurable residual disease; R-CHOP, </a:t>
            </a:r>
            <a:r>
              <a:rPr lang="en-US" sz="1200" b="0" i="1" dirty="0">
                <a:solidFill>
                  <a:srgbClr val="4D5156"/>
                </a:solidFill>
                <a:effectLst/>
                <a:latin typeface="Roboto" panose="02000000000000000000" pitchFamily="2" charset="0"/>
              </a:rPr>
              <a:t>rituximab, cyclophosphamide, doxorubicin, vincristine, prednisone</a:t>
            </a:r>
            <a:r>
              <a:rPr lang="en-US" sz="1200" b="0" i="0" dirty="0">
                <a:solidFill>
                  <a:srgbClr val="4D5156"/>
                </a:solidFill>
                <a:effectLst/>
                <a:latin typeface="Roboto" panose="02000000000000000000" pitchFamily="2" charset="0"/>
              </a:rPr>
              <a:t>; </a:t>
            </a:r>
            <a:r>
              <a:rPr lang="en-US" sz="1000" b="0" i="1" dirty="0">
                <a:solidFill>
                  <a:srgbClr val="000000"/>
                </a:solidFill>
                <a:effectLst/>
                <a:latin typeface="Source Sans Pro" panose="020B0503030403020204" pitchFamily="34" charset="0"/>
              </a:rPr>
              <a:t>R-DHAOx, rituximab, dexamethasone, cytarabine and oxaliplatin.</a:t>
            </a:r>
            <a:endParaRPr lang="en-US" sz="100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47314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1" dirty="0">
                <a:solidFill>
                  <a:srgbClr val="000000"/>
                </a:solidFill>
                <a:effectLst/>
                <a:latin typeface="Source Sans Pro" panose="020B0503030403020204" pitchFamily="34" charset="0"/>
              </a:rPr>
              <a:t>ALT, alanine aminotransferase; AST, aspartate aminotransferase; LDH, lactate dehydrogenase; TEAE, treatment-emergent adverse event.</a:t>
            </a:r>
            <a:endParaRPr lang="en-US" sz="100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939088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CR, complete response; MCL, mantle cell lymphoma; MRD, measurable residual disease;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638258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BTKi, BTK inhibitor; CLL, chronic lymphocytic leukemia; CR, complete response; DLT, dose-limiting toxicity; Ibr, </a:t>
            </a:r>
            <a:r>
              <a:rPr lang="en-US" sz="1200" i="1" dirty="0"/>
              <a:t>i</a:t>
            </a:r>
            <a:r>
              <a:rPr lang="en-US" altLang="en-US" sz="1200" i="1" dirty="0"/>
              <a:t>brutinib</a:t>
            </a:r>
            <a:r>
              <a:rPr lang="en-US" altLang="en-US" sz="1200" dirty="0"/>
              <a:t>; </a:t>
            </a:r>
            <a:r>
              <a:rPr lang="en-US" i="1" dirty="0"/>
              <a:t>MCL, mantle cell lymphoma; MTD, maximum tolerated dose; MZL, marginal zone lymphoma; RDR, recommended dosing regimen; SLL, small lymphocytic lymphoma.</a:t>
            </a:r>
          </a:p>
          <a:p>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16866653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CLL, chronic lymphocytic leukemia; dx, diagnosis; ECOG, Eastern Cooperative Oncology Group; Ibr, </a:t>
            </a:r>
            <a:r>
              <a:rPr lang="en-US" sz="1200" i="1" dirty="0"/>
              <a:t>i</a:t>
            </a:r>
            <a:r>
              <a:rPr lang="en-US" altLang="en-US" sz="1200" i="1" dirty="0"/>
              <a:t>brutinib; </a:t>
            </a:r>
            <a:r>
              <a:rPr lang="en-US" i="1" dirty="0"/>
              <a:t>LDH, lactate dehydrogenase; MCL, mantle cell lymphoma; NA, not applicable; PS, performance status; sMIPI, simplified Mantle Cell Lymphoma Prognostic Index.</a:t>
            </a:r>
            <a:r>
              <a:rPr lang="en-US" dirty="0"/>
              <a: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24343293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CLL, chronic lymphocytic leukemia; GERD, </a:t>
            </a:r>
            <a:r>
              <a:rPr lang="en-US" b="0" i="1" dirty="0">
                <a:solidFill>
                  <a:srgbClr val="202124"/>
                </a:solidFill>
                <a:effectLst/>
                <a:latin typeface="Roboto" panose="02000000000000000000" pitchFamily="2" charset="0"/>
              </a:rPr>
              <a:t>gastroesophageal reflux disease;</a:t>
            </a:r>
            <a:r>
              <a:rPr lang="en-US" i="1" dirty="0"/>
              <a:t> Ibr, </a:t>
            </a:r>
            <a:r>
              <a:rPr lang="en-US" sz="1200" i="1" dirty="0"/>
              <a:t>i</a:t>
            </a:r>
            <a:r>
              <a:rPr lang="en-US" altLang="en-US" sz="1200" i="1" dirty="0"/>
              <a:t>brutinib</a:t>
            </a:r>
            <a:r>
              <a:rPr lang="en-US" altLang="en-US" sz="1200" dirty="0"/>
              <a:t>; </a:t>
            </a:r>
            <a:r>
              <a:rPr lang="en-US" i="1" dirty="0"/>
              <a:t>MCL, mantle cell lymphoma; TEAE, treatment-emergent adverse event.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19743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CLL chronic lymphocytic leukemia; GERD, gastroesophageal reflux disease; HTN, hypertension; Ibr, ibrutinib; MCL, mantle cell lymphoma; TEAE, treatment-emergent adverse event; URTI, upper respiratory tract infection; Zilo, zilovertamab.</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06007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 CR, complete response; DoR, duration of response; Ibr, ibrutinib; Int, intermediate; NR, not reached; ORR, overall response rate; PD, progressive disease; PR, partial response; SCT, stem cell transplant; SD, stable disease; sMIPI, simplified Mantle Cell Lymphoma International Prognostic Index,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19180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CR, complete response; DoR, duration of response; Ibr, </a:t>
            </a:r>
            <a:r>
              <a:rPr lang="en-US" sz="1200" i="1" dirty="0"/>
              <a:t>i</a:t>
            </a:r>
            <a:r>
              <a:rPr lang="en-US" altLang="en-US" sz="1200" i="1" dirty="0"/>
              <a:t>brutinib</a:t>
            </a:r>
            <a:r>
              <a:rPr lang="en-US" altLang="en-US" sz="1200" dirty="0"/>
              <a:t>; </a:t>
            </a:r>
            <a:r>
              <a:rPr lang="en-US" i="1" dirty="0"/>
              <a:t>MCL, mantle cell lymphoma; NR, not reached; ORR overall response rate; PD, progressive disease; PR, partial response;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16277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CR, complete response; DoR, duration of response; Ibr, </a:t>
            </a:r>
            <a:r>
              <a:rPr lang="en-US" sz="1200" i="1" dirty="0"/>
              <a:t>i</a:t>
            </a:r>
            <a:r>
              <a:rPr lang="en-US" altLang="en-US" sz="1200" i="1" dirty="0"/>
              <a:t>brutinib</a:t>
            </a:r>
            <a:r>
              <a:rPr lang="en-US" altLang="en-US" sz="1200" dirty="0"/>
              <a:t>; </a:t>
            </a:r>
            <a:r>
              <a:rPr lang="en-US" i="1" dirty="0"/>
              <a:t>MCL, mantle cell lymphoma; NA, not applicable; NR, not reached; ORR overall response rate; PD, progressive disease; PR, partial response; SD, stable disease;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64761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CLL, chronic lymphocytic leukemia; Ibr, </a:t>
            </a:r>
            <a:r>
              <a:rPr lang="en-US" sz="1200" i="1" dirty="0"/>
              <a:t>i</a:t>
            </a:r>
            <a:r>
              <a:rPr lang="en-US" altLang="en-US" sz="1200" i="1" dirty="0"/>
              <a:t>brutinib</a:t>
            </a:r>
            <a:r>
              <a:rPr lang="en-US" altLang="en-US" sz="1200" dirty="0"/>
              <a:t>; </a:t>
            </a:r>
            <a:r>
              <a:rPr lang="en-US" i="1" dirty="0"/>
              <a:t>MCL, mantle cell lymphoma; MIPI, Mantle Cell Lymphoma Prognostic Index; OS, overall survival; PFS, progression-free survival; R/R, relapsed/refractory.</a:t>
            </a:r>
          </a:p>
          <a:p>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611648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CLL, chronic lymphocytic leukemia; MCL, mantle cell lymphoma; PFS, progression-free survival; SLL, small lymphocytic lymphoma.</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26826579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SLL, small lymphocytic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10638243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remission; CRi, CR with incomplete bone marrow recovery; CLL, chronic lymphocytic leukemia; DoR, duration of response; ECOG PS, Eastern Cooperative Oncology Group performance status; EOT, end of treatment; FD, fixed duration; iwCLL, </a:t>
            </a:r>
            <a:r>
              <a:rPr lang="en-US" b="0" i="1" dirty="0">
                <a:solidFill>
                  <a:srgbClr val="202124"/>
                </a:solidFill>
                <a:effectLst/>
                <a:latin typeface="Roboto" panose="02000000000000000000" pitchFamily="2" charset="0"/>
              </a:rPr>
              <a:t>International Workshop on Chronic Lymphocytic Leukemia; </a:t>
            </a:r>
            <a:r>
              <a:rPr lang="en-US" i="1" dirty="0"/>
              <a:t>ORR, overall response rate; PD, progressive disease; PFS, progression-free survival; PS, performance status; SLL, small lymphocytic lymphoma; TLS, tumor lysis syndrome; Tx, treatment; uMRD, undetectable measurable residual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16309471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i="1" dirty="0">
                <a:latin typeface="Arial" panose="020B0604020202020204" pitchFamily="34" charset="0"/>
              </a:rPr>
              <a:t>ALC, absolute lymphocyte count; ANC, absolute neutrophil count; </a:t>
            </a:r>
            <a:r>
              <a:rPr lang="en-US" i="1" dirty="0"/>
              <a:t>LN, lymph node.</a:t>
            </a:r>
            <a:endParaRPr lang="en-GB" altLang="en-US" i="1" dirty="0">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41630406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Arial"/>
                <a:cs typeface="+mn-cs"/>
              </a:rPr>
              <a:t>CR, complete remission; CRi, CR with incomplete bone marrow recovery; PR, partial response; nPR, nodular partial response.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925098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Arial"/>
                <a:cs typeface="+mn-cs"/>
              </a:rPr>
              <a:t>BM, bone marrow; MRD, measurable residual disease; PB, peripheral blood; uMRD, undetectable measurable residual disease.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51146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Arial"/>
                <a:cs typeface="+mn-cs"/>
              </a:rPr>
              <a:t>PFS, progression-free survival; OS, overall survival.</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150482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Arial"/>
                <a:cs typeface="+mn-cs"/>
              </a:rPr>
              <a:t>AE, adverse event.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69863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CR, complete response; FD, fixed duration; PD, progressive disease; PR, partial response; PR-L, partial response with lymphocytosis; SD, stable disease.</a:t>
            </a:r>
          </a:p>
          <a:p>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769596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DoR, duration of response; ECOG, Eastern Cooperative Group; MTD, maximum tolerated dose; ORR, overall response rate; OS, overall survival; PFS, progression-free survival; PK, pharmacokinetics; PS, performance score; SLL, small lymphocytic lymphoma.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71818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 CLL, chronic lymphocytic leukemia; ECOG PS, Eastern Cooperative Oncology Group performance status; PD, progressive disease; SCT, stem cell transplantation;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97099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 CLL, chronic lymphocytic leukemia; CR, complete response; PD, progressive disease; PR, partial response; PR-L, partial response with lymphocytosis; SD, stable disease; SLL, small lymphocytic lymphoma; SPD, sum of products of diameters.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4586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CR, complete response; i, inhibitor; ORR, overall response rate; NE, not evaluable; PD, progressive disease; PR, partial response; PR-L, partial response with lymphocytosis; SD, stable disease;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331272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NE, not evaluable; PFS, progression-free survival;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160123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PFS, progression-free survival;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396606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AF, atrial fibrillation; CLL, chronic lymphocytic leukemia; DLT, dose-limiting toxicity; MTD, maximum tolerated dose; RP2D, recommended phase II dose; SLL, small lymphocytic lymphoma; TEAE, treatment-emergent adverse event;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102098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CR, complete response; FCR, fludarabine/cyclophosphamide/rituximab; FISH, fluorescence in situ hybridization; HRQoL, health-related quality of life; I, ibrutinib; IWCLL, International Working Group on CLL; MRD, measurable residual disease; OS overall survival; PFS progression-free survival; uMRD, undetectable measurable residual disease; V, venetoclax.</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08453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I, ibrutinib; V, venetoclax.</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25109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FISH, fluorescence in situ hybridization; I, ibrutinib; V, venetoclax.</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326798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CLL, chronic lymphocytic leukemia; CR, complete response; I, ibrutinib; IWCLL, International Working Group on CLL; MRD, measurable residual disease; NR, not reached; ORR, overall response rate; PB, peripheral blood; PD, progressive disease; PR, partial response; SD, stable disease; V, venetoclax.</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220811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FISH, fluorescence in situ hybridization; I, ibrutinib; MRD, measurable residual disease; V, venetoclax.</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575776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I, ibrutinib; TLS, tumor lysis syndrome; V, venetoclax.</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828897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GI, gastrointestinal; I, ibrutinib; SAE, serious adverse event; V, venetoclax.</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940096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1" kern="0" dirty="0">
                <a:solidFill>
                  <a:schemeClr val="bg1"/>
                </a:solidFill>
                <a:latin typeface="Calibri" panose="020F0502020204030204" pitchFamily="34" charset="0"/>
                <a:cs typeface="Calibri" panose="020F0502020204030204" pitchFamily="34" charset="0"/>
              </a:rPr>
              <a:t>BR, b</a:t>
            </a:r>
            <a:r>
              <a:rPr kumimoji="0" lang="de-DE" sz="1200" b="0" i="1"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endamustine/rituximab; </a:t>
            </a:r>
            <a:r>
              <a:rPr lang="en-US" sz="1200" b="0" i="1" u="none" kern="0" dirty="0"/>
              <a:t>CIRS,</a:t>
            </a:r>
            <a:r>
              <a:rPr lang="en-US" b="1" i="1" dirty="0">
                <a:solidFill>
                  <a:srgbClr val="5F6368"/>
                </a:solidFill>
                <a:effectLst/>
                <a:latin typeface="Roboto" panose="02000000000000000000" pitchFamily="2" charset="0"/>
              </a:rPr>
              <a:t> </a:t>
            </a:r>
            <a:r>
              <a:rPr lang="en-US" b="0" i="1" dirty="0">
                <a:solidFill>
                  <a:srgbClr val="5F6368"/>
                </a:solidFill>
                <a:effectLst/>
                <a:latin typeface="Roboto" panose="02000000000000000000" pitchFamily="2" charset="0"/>
              </a:rPr>
              <a:t>chronic inflammatory response syndrome; CIT, chemoimmunotherapy; CLL, chronic lymphocytic leukemia; CrCl, creatinine clearance; </a:t>
            </a:r>
            <a:r>
              <a:rPr kumimoji="0" lang="de-DE" sz="1200" b="0" i="1"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FCR, fludarabine/cyclophosphamide/rituximab; </a:t>
            </a:r>
            <a:r>
              <a:rPr lang="en-US" b="0" i="1" dirty="0">
                <a:solidFill>
                  <a:srgbClr val="5F6368"/>
                </a:solidFill>
                <a:effectLst/>
                <a:latin typeface="Roboto" panose="02000000000000000000" pitchFamily="2" charset="0"/>
              </a:rPr>
              <a:t>I, ibrutinib; MRD, measurable residual disease; O, obinutuzumab; R, rituximab; V, venetoclax.</a:t>
            </a:r>
            <a:endParaRPr lang="en-US" sz="1200" b="0" i="1" u="none" kern="0" dirty="0"/>
          </a:p>
          <a:p>
            <a:pPr>
              <a:spcBef>
                <a:spcPts val="500"/>
              </a:spcBef>
              <a:spcAft>
                <a:spcPct val="0"/>
              </a:spcAft>
              <a:buClr>
                <a:schemeClr val="accent6"/>
              </a:buClr>
              <a:buFont typeface="Wingdings" panose="05000000000000000000" pitchFamily="2" charset="2"/>
              <a:buNone/>
              <a:defRPr/>
            </a:pPr>
            <a:endParaRPr lang="en-US" sz="1200" b="1" u="sng" kern="0" dirty="0"/>
          </a:p>
          <a:p>
            <a:r>
              <a:rPr kumimoji="0" lang="de-DE" sz="1200" b="0"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FCR, fludarabine 25 mg/m² Days 1-3, cyclophosphamide 250 mg/m² Days 1-3, rituximab 375/500 mg/m</a:t>
            </a:r>
            <a:r>
              <a:rPr kumimoji="0" lang="de-DE" sz="1200" b="0" i="0" u="none" strike="noStrike" kern="0" cap="none" spc="0" normalizeH="0" baseline="30000" noProof="0" dirty="0">
                <a:ln>
                  <a:noFill/>
                </a:ln>
                <a:solidFill>
                  <a:schemeClr val="bg1"/>
                </a:solidFill>
                <a:effectLst/>
                <a:uLnTx/>
                <a:uFillTx/>
                <a:latin typeface="Calibri" panose="020F0502020204030204" pitchFamily="34" charset="0"/>
                <a:ea typeface="+mn-ea"/>
                <a:cs typeface="Calibri" panose="020F0502020204030204" pitchFamily="34" charset="0"/>
              </a:rPr>
              <a:t>2</a:t>
            </a:r>
            <a:r>
              <a:rPr kumimoji="0" lang="de-DE" sz="1200" b="0"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Day 1. </a:t>
            </a:r>
          </a:p>
          <a:p>
            <a:r>
              <a:rPr lang="de-DE" sz="1200" b="0" kern="0" dirty="0">
                <a:solidFill>
                  <a:schemeClr val="bg1"/>
                </a:solidFill>
                <a:latin typeface="Calibri" panose="020F0502020204030204" pitchFamily="34" charset="0"/>
                <a:cs typeface="Calibri" panose="020F0502020204030204" pitchFamily="34" charset="0"/>
              </a:rPr>
              <a:t>BR, b</a:t>
            </a:r>
            <a:r>
              <a:rPr kumimoji="0" lang="de-DE" sz="1200" b="0"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endamustine 90 mg/m² Days 1+2, rituximab 375/500 mg/m</a:t>
            </a:r>
            <a:r>
              <a:rPr kumimoji="0" lang="de-DE" sz="1200" b="0" i="0" u="none" strike="noStrike" kern="0" cap="none" spc="0" normalizeH="0" baseline="30000" noProof="0" dirty="0">
                <a:ln>
                  <a:noFill/>
                </a:ln>
                <a:solidFill>
                  <a:schemeClr val="bg1"/>
                </a:solidFill>
                <a:effectLst/>
                <a:uLnTx/>
                <a:uFillTx/>
                <a:latin typeface="Calibri" panose="020F0502020204030204" pitchFamily="34" charset="0"/>
                <a:ea typeface="+mn-ea"/>
                <a:cs typeface="Calibri" panose="020F0502020204030204" pitchFamily="34" charset="0"/>
              </a:rPr>
              <a:t>2</a:t>
            </a:r>
            <a:r>
              <a:rPr kumimoji="0" lang="de-DE" sz="1200" b="0"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Day 1.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455561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1" kern="0" dirty="0">
                <a:solidFill>
                  <a:schemeClr val="bg1"/>
                </a:solidFill>
                <a:latin typeface="Calibri" panose="020F0502020204030204" pitchFamily="34" charset="0"/>
                <a:cs typeface="Calibri" panose="020F0502020204030204" pitchFamily="34" charset="0"/>
              </a:rPr>
              <a:t>BR, b</a:t>
            </a:r>
            <a:r>
              <a:rPr kumimoji="0" lang="de-DE" sz="1200" b="0" i="1"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endamustine/rituximab; </a:t>
            </a:r>
            <a:r>
              <a:rPr lang="en-US" sz="1200" b="0" i="1" u="none" kern="0" dirty="0"/>
              <a:t>CIRS,</a:t>
            </a:r>
            <a:r>
              <a:rPr lang="en-US" b="1" i="1" dirty="0">
                <a:solidFill>
                  <a:srgbClr val="5F6368"/>
                </a:solidFill>
                <a:effectLst/>
                <a:latin typeface="Roboto" panose="02000000000000000000" pitchFamily="2" charset="0"/>
              </a:rPr>
              <a:t> </a:t>
            </a:r>
            <a:r>
              <a:rPr lang="en-US" b="0" i="1" dirty="0">
                <a:solidFill>
                  <a:srgbClr val="5F6368"/>
                </a:solidFill>
                <a:effectLst/>
                <a:latin typeface="Roboto" panose="02000000000000000000" pitchFamily="2" charset="0"/>
              </a:rPr>
              <a:t>chronic inflammatory response syndrome; CIT, chemoimmunotherapy; </a:t>
            </a:r>
            <a:r>
              <a:rPr kumimoji="0" lang="de-DE" sz="1200" b="0" i="1"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FCR, fludarabine/cyclophosphamide/rituximab; </a:t>
            </a:r>
            <a:r>
              <a:rPr lang="en-US" b="0" i="1" dirty="0">
                <a:solidFill>
                  <a:srgbClr val="5F6368"/>
                </a:solidFill>
                <a:effectLst/>
                <a:latin typeface="Roboto" panose="02000000000000000000" pitchFamily="2" charset="0"/>
              </a:rPr>
              <a:t>I, ibrutinib; ITT, intention-to-treat; O, obinutuzumab; R, rituximab; V, venetoclax.</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844292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1" dirty="0">
                <a:solidFill>
                  <a:srgbClr val="5F6368"/>
                </a:solidFill>
                <a:effectLst/>
                <a:latin typeface="Roboto" panose="02000000000000000000" pitchFamily="2" charset="0"/>
              </a:rPr>
              <a:t>CIT, chemoimmunotherapy; </a:t>
            </a:r>
            <a:r>
              <a:rPr lang="en-US" sz="800" i="1" dirty="0">
                <a:latin typeface="Arial" panose="020B0604020202020204" pitchFamily="34" charset="0"/>
                <a:cs typeface="Arial" panose="020B0604020202020204" pitchFamily="34" charset="0"/>
              </a:rPr>
              <a:t>PB, peripheral blood; </a:t>
            </a:r>
            <a:r>
              <a:rPr lang="en-US" sz="800" b="0" i="1" dirty="0">
                <a:solidFill>
                  <a:srgbClr val="5F6368"/>
                </a:solidFill>
                <a:effectLst/>
                <a:latin typeface="Roboto" panose="02000000000000000000" pitchFamily="2" charset="0"/>
              </a:rPr>
              <a:t>I, ibrutinib; ITT, intention-to-treat; O, obinutuzumab; PB, peripheral blood; R, rituximab; </a:t>
            </a:r>
            <a:r>
              <a:rPr lang="en-US" sz="800" i="1" dirty="0">
                <a:latin typeface="Arial" panose="020B0604020202020204" pitchFamily="34" charset="0"/>
                <a:cs typeface="Arial" panose="020B0604020202020204" pitchFamily="34" charset="0"/>
              </a:rPr>
              <a:t>uMRD, </a:t>
            </a:r>
            <a:r>
              <a:rPr lang="en-US" sz="800" i="1" cap="none" dirty="0">
                <a:latin typeface="Arial" panose="020B0604020202020204" pitchFamily="34" charset="0"/>
                <a:cs typeface="Arial" panose="020B0604020202020204" pitchFamily="34" charset="0"/>
              </a:rPr>
              <a:t>of undetectable minimal residual disease; </a:t>
            </a:r>
            <a:r>
              <a:rPr lang="en-US" sz="800" b="0" i="1" dirty="0">
                <a:solidFill>
                  <a:srgbClr val="5F6368"/>
                </a:solidFill>
                <a:effectLst/>
                <a:latin typeface="Roboto" panose="02000000000000000000" pitchFamily="2" charset="0"/>
              </a:rPr>
              <a:t>V, venetoclax.</a:t>
            </a:r>
            <a:endParaRPr lang="en-US" sz="8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575630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1" dirty="0">
                <a:solidFill>
                  <a:srgbClr val="5F6368"/>
                </a:solidFill>
                <a:effectLst/>
                <a:latin typeface="Roboto" panose="02000000000000000000" pitchFamily="2" charset="0"/>
              </a:rPr>
              <a:t>CIT, chemoimmunotherapy; I, ibrutinib; NR, not reached; O, obinutuzumab; </a:t>
            </a:r>
            <a:r>
              <a:rPr lang="en-US" sz="800" i="1" dirty="0">
                <a:latin typeface="Arial" panose="020B0604020202020204" pitchFamily="34" charset="0"/>
                <a:cs typeface="Arial" panose="020B0604020202020204" pitchFamily="34" charset="0"/>
              </a:rPr>
              <a:t>PFS, progression-free survival; </a:t>
            </a:r>
            <a:r>
              <a:rPr lang="en-US" sz="800" b="0" i="1" dirty="0">
                <a:solidFill>
                  <a:srgbClr val="5F6368"/>
                </a:solidFill>
                <a:effectLst/>
                <a:latin typeface="Roboto" panose="02000000000000000000" pitchFamily="2" charset="0"/>
              </a:rPr>
              <a:t>R, rituximab; V, venetoclax.</a:t>
            </a:r>
            <a:endParaRPr lang="en-US" sz="8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040484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1" dirty="0">
                <a:solidFill>
                  <a:srgbClr val="5F6368"/>
                </a:solidFill>
                <a:effectLst/>
                <a:latin typeface="Roboto" panose="02000000000000000000" pitchFamily="2" charset="0"/>
              </a:rPr>
              <a:t>CIT, chemoimmunotherapy; I, ibrutinib; O, obinutuzumab; </a:t>
            </a:r>
            <a:r>
              <a:rPr lang="en-US" sz="800" i="1" dirty="0">
                <a:latin typeface="Arial" panose="020B0604020202020204" pitchFamily="34" charset="0"/>
                <a:cs typeface="Arial" panose="020B0604020202020204" pitchFamily="34" charset="0"/>
              </a:rPr>
              <a:t>PFS, progression-free survival; </a:t>
            </a:r>
            <a:r>
              <a:rPr lang="en-US" sz="800" b="0" i="1" dirty="0">
                <a:solidFill>
                  <a:srgbClr val="5F6368"/>
                </a:solidFill>
                <a:effectLst/>
                <a:latin typeface="Roboto" panose="02000000000000000000" pitchFamily="2" charset="0"/>
              </a:rPr>
              <a:t>R, rituximab; V, venetoclax.</a:t>
            </a:r>
            <a:endParaRPr lang="en-US" sz="8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852808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1" dirty="0">
                <a:solidFill>
                  <a:srgbClr val="5F6368"/>
                </a:solidFill>
                <a:effectLst/>
                <a:latin typeface="Roboto" panose="02000000000000000000" pitchFamily="2" charset="0"/>
              </a:rPr>
              <a:t>CIT, chemoimmunotherapy; I, ibrutinib; NE, not estimable; O, obinutuzumab; </a:t>
            </a:r>
            <a:r>
              <a:rPr lang="en-US" sz="800" i="1" dirty="0">
                <a:latin typeface="Arial" panose="020B0604020202020204" pitchFamily="34" charset="0"/>
                <a:cs typeface="Arial" panose="020B0604020202020204" pitchFamily="34" charset="0"/>
              </a:rPr>
              <a:t>PFS, progression-free survival; </a:t>
            </a:r>
            <a:r>
              <a:rPr lang="en-US" sz="800" b="0" i="1" dirty="0">
                <a:solidFill>
                  <a:srgbClr val="5F6368"/>
                </a:solidFill>
                <a:effectLst/>
                <a:latin typeface="Roboto" panose="02000000000000000000" pitchFamily="2" charset="0"/>
              </a:rPr>
              <a:t>R, rituximab; V, venetoclax.</a:t>
            </a:r>
            <a:endParaRPr lang="en-US" sz="8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157737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1" dirty="0">
                <a:solidFill>
                  <a:srgbClr val="5F6368"/>
                </a:solidFill>
                <a:effectLst/>
                <a:latin typeface="Roboto" panose="02000000000000000000" pitchFamily="2" charset="0"/>
              </a:rPr>
              <a:t>CIT, chemoimmunotherapy; NE, not estimable; O, obinutuzumab; </a:t>
            </a:r>
            <a:r>
              <a:rPr lang="en-US" sz="800" i="1" dirty="0">
                <a:latin typeface="Arial" panose="020B0604020202020204" pitchFamily="34" charset="0"/>
                <a:cs typeface="Arial" panose="020B0604020202020204" pitchFamily="34" charset="0"/>
              </a:rPr>
              <a:t>PFS, progression-free survival; </a:t>
            </a:r>
            <a:r>
              <a:rPr lang="en-US" sz="800" b="0" i="1" dirty="0">
                <a:solidFill>
                  <a:srgbClr val="5F6368"/>
                </a:solidFill>
                <a:effectLst/>
                <a:latin typeface="Roboto" panose="02000000000000000000" pitchFamily="2" charset="0"/>
              </a:rPr>
              <a:t>R, rituximab; V, venetoclax.</a:t>
            </a:r>
            <a:endParaRPr lang="en-US" sz="8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73675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1" dirty="0">
                <a:solidFill>
                  <a:srgbClr val="5F6368"/>
                </a:solidFill>
                <a:effectLst/>
                <a:latin typeface="Roboto" panose="02000000000000000000" pitchFamily="2" charset="0"/>
              </a:rPr>
              <a:t>CIT, chemoimmunotherapy; I, ibrutinib; O, obinutuzumab; </a:t>
            </a:r>
            <a:r>
              <a:rPr lang="en-US" sz="800" i="1" dirty="0">
                <a:latin typeface="Arial" panose="020B0604020202020204" pitchFamily="34" charset="0"/>
                <a:cs typeface="Arial" panose="020B0604020202020204" pitchFamily="34" charset="0"/>
              </a:rPr>
              <a:t>OS, overall survival; </a:t>
            </a:r>
            <a:r>
              <a:rPr lang="en-US" sz="800" b="0" i="1" dirty="0">
                <a:solidFill>
                  <a:srgbClr val="5F6368"/>
                </a:solidFill>
                <a:effectLst/>
                <a:latin typeface="Roboto" panose="02000000000000000000" pitchFamily="2" charset="0"/>
              </a:rPr>
              <a:t>R, rituximab; V, venetoclax.</a:t>
            </a:r>
            <a:endParaRPr lang="en-US" sz="8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211149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solidFill>
                  <a:srgbClr val="5F6368"/>
                </a:solidFill>
                <a:effectLst/>
                <a:latin typeface="Roboto" panose="02000000000000000000" pitchFamily="2" charset="0"/>
              </a:rPr>
              <a:t>CIT, chemoimmunotherapy; AE, adverse events; I, ibrutinib; O, obinutuzumab; </a:t>
            </a:r>
            <a:r>
              <a:rPr lang="en-US" sz="1200" i="1" dirty="0">
                <a:latin typeface="Arial" panose="020B0604020202020204" pitchFamily="34" charset="0"/>
                <a:cs typeface="Arial" panose="020B0604020202020204" pitchFamily="34" charset="0"/>
              </a:rPr>
              <a:t>PFS, progression-free survival; </a:t>
            </a:r>
            <a:r>
              <a:rPr lang="en-US" sz="1200" b="0" i="1" dirty="0">
                <a:solidFill>
                  <a:srgbClr val="5F6368"/>
                </a:solidFill>
                <a:effectLst/>
                <a:latin typeface="Roboto" panose="02000000000000000000" pitchFamily="2" charset="0"/>
              </a:rPr>
              <a:t>R, rituximab; V, venetoclax.</a:t>
            </a:r>
            <a:endParaRPr lang="en-US" sz="1200" i="1"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3949227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panose="020B0604020202020204" pitchFamily="34" charset="0"/>
                <a:cs typeface="Arial" panose="020B0604020202020204" pitchFamily="34" charset="0"/>
              </a:rPr>
              <a:t>CLL, chronic lymphocytic leukemia; CYP3A, cytochrome P450, family 3, subfamily A; del(17p), chromosome 17p deletion; FCR, fludarabine, cyclophosphamide, and rituximab; FISH, fluorescence in situ hybridization; IRC, independent review committee;</a:t>
            </a:r>
            <a:r>
              <a:rPr lang="en-US" sz="1200" i="1" dirty="0">
                <a:solidFill>
                  <a:srgbClr val="000000"/>
                </a:solidFill>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iwCLL, International Workshop on Chronic Lymphocytic Leukemia; ORR, overall response rate; OS, overall survival; PD, progressive disease; PFS, progression-free survival; OS overall survival; SLL, small lymphocytic lymphoma.</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68</a:t>
            </a:fld>
            <a:endParaRPr lang="en-US" altLang="en-US" dirty="0"/>
          </a:p>
        </p:txBody>
      </p:sp>
    </p:spTree>
    <p:extLst>
      <p:ext uri="{BB962C8B-B14F-4D97-AF65-F5344CB8AC3E}">
        <p14:creationId xmlns:p14="http://schemas.microsoft.com/office/powerpoint/2010/main" val="319741087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CLL, chronic lymphocytic leukemia; del(11q), chromosome 11q deletion; ECOG, Eastern Cooperative Oncology Group; IQR, interquartile range; PS, performance status; SLL, small lymphocytic lymphoma.</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69</a:t>
            </a:fld>
            <a:endParaRPr lang="en-US" altLang="en-US" dirty="0"/>
          </a:p>
        </p:txBody>
      </p:sp>
    </p:spTree>
    <p:extLst>
      <p:ext uri="{BB962C8B-B14F-4D97-AF65-F5344CB8AC3E}">
        <p14:creationId xmlns:p14="http://schemas.microsoft.com/office/powerpoint/2010/main" val="38391129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 + rituximab; IRC, </a:t>
            </a:r>
            <a:r>
              <a:rPr lang="en-US" sz="1200" i="1" dirty="0">
                <a:latin typeface="Arial" panose="020B0604020202020204" pitchFamily="34" charset="0"/>
                <a:cs typeface="Arial" panose="020B0604020202020204" pitchFamily="34" charset="0"/>
              </a:rPr>
              <a:t>independent review committee; </a:t>
            </a:r>
            <a:r>
              <a:rPr lang="en-US" i="1" dirty="0"/>
              <a:t>PFS, progression-free survival</a:t>
            </a:r>
            <a:r>
              <a:rPr lang="en-US" sz="1200" i="1" dirty="0">
                <a:latin typeface="Arial" panose="020B0604020202020204" pitchFamily="34" charset="0"/>
                <a:cs typeface="Arial" panose="020B0604020202020204" pitchFamily="34" charset="0"/>
              </a:rPr>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70</a:t>
            </a:fld>
            <a:endParaRPr lang="en-US" altLang="en-US" dirty="0"/>
          </a:p>
        </p:txBody>
      </p:sp>
    </p:spTree>
    <p:extLst>
      <p:ext uri="{BB962C8B-B14F-4D97-AF65-F5344CB8AC3E}">
        <p14:creationId xmlns:p14="http://schemas.microsoft.com/office/powerpoint/2010/main" val="17384838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BR, bendamustine + rituximab; ECOG, </a:t>
            </a:r>
            <a:r>
              <a:rPr lang="en-US" sz="1200" i="1" dirty="0">
                <a:solidFill>
                  <a:srgbClr val="000000"/>
                </a:solidFill>
                <a:latin typeface="Arial" panose="020B0604020202020204" pitchFamily="34" charset="0"/>
                <a:cs typeface="Arial" panose="020B0604020202020204" pitchFamily="34" charset="0"/>
              </a:rPr>
              <a:t>Eastern Cooperative Oncology Group; </a:t>
            </a:r>
            <a:r>
              <a:rPr lang="en-US" sz="1200" i="1" dirty="0">
                <a:latin typeface="Arial" panose="020B0604020202020204" pitchFamily="34" charset="0"/>
                <a:cs typeface="Arial" panose="020B0604020202020204" pitchFamily="34" charset="0"/>
              </a:rPr>
              <a:t>IRC, independent review committee; </a:t>
            </a:r>
            <a:r>
              <a:rPr lang="en-US" sz="1200" i="1" dirty="0">
                <a:solidFill>
                  <a:srgbClr val="000000"/>
                </a:solidFill>
                <a:latin typeface="Arial" panose="020B0604020202020204" pitchFamily="34" charset="0"/>
                <a:cs typeface="Arial" panose="020B0604020202020204" pitchFamily="34" charset="0"/>
              </a:rPr>
              <a:t>LDi, longest diameter; PFS, progression-free survival</a:t>
            </a:r>
            <a:r>
              <a:rPr lang="en-US" sz="1200" i="1" dirty="0">
                <a:latin typeface="Arial" panose="020B0604020202020204" pitchFamily="34" charset="0"/>
                <a:cs typeface="Arial" panose="020B0604020202020204" pitchFamily="34" charset="0"/>
              </a:rPr>
              <a:t>.</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71</a:t>
            </a:fld>
            <a:endParaRPr lang="en-US" altLang="en-US" dirty="0"/>
          </a:p>
        </p:txBody>
      </p:sp>
    </p:spTree>
    <p:extLst>
      <p:ext uri="{BB962C8B-B14F-4D97-AF65-F5344CB8AC3E}">
        <p14:creationId xmlns:p14="http://schemas.microsoft.com/office/powerpoint/2010/main" val="138567657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BR, bendamustine + rituximab;</a:t>
            </a:r>
            <a:r>
              <a:rPr lang="en-US" sz="1200" i="1" dirty="0">
                <a:solidFill>
                  <a:srgbClr val="000000"/>
                </a:solidFill>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IRC, independent review committee; </a:t>
            </a: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Geneva" charset="0"/>
                <a:cs typeface="Arial" panose="020B0604020202020204" pitchFamily="34" charset="0"/>
              </a:rPr>
              <a:t>PFS, progression-free survival.</a:t>
            </a:r>
            <a:endParaRPr lang="en-US" sz="1200" i="1" dirty="0">
              <a:latin typeface="Arial" panose="020B0604020202020204" pitchFamily="34" charset="0"/>
              <a:cs typeface="Arial" panose="020B0604020202020204" pitchFamily="34" charset="0"/>
            </a:endParaRP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72</a:t>
            </a:fld>
            <a:endParaRPr lang="en-US" altLang="en-US" dirty="0"/>
          </a:p>
        </p:txBody>
      </p:sp>
    </p:spTree>
    <p:extLst>
      <p:ext uri="{BB962C8B-B14F-4D97-AF65-F5344CB8AC3E}">
        <p14:creationId xmlns:p14="http://schemas.microsoft.com/office/powerpoint/2010/main" val="3749899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BR, bendamustine + rituximab; OS, overall survival.</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73</a:t>
            </a:fld>
            <a:endParaRPr lang="en-US" altLang="en-US" dirty="0"/>
          </a:p>
        </p:txBody>
      </p:sp>
    </p:spTree>
    <p:extLst>
      <p:ext uri="{BB962C8B-B14F-4D97-AF65-F5344CB8AC3E}">
        <p14:creationId xmlns:p14="http://schemas.microsoft.com/office/powerpoint/2010/main" val="40538008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74</a:t>
            </a:fld>
            <a:endParaRPr lang="en-US" altLang="en-US" dirty="0"/>
          </a:p>
        </p:txBody>
      </p:sp>
    </p:spTree>
    <p:extLst>
      <p:ext uri="{BB962C8B-B14F-4D97-AF65-F5344CB8AC3E}">
        <p14:creationId xmlns:p14="http://schemas.microsoft.com/office/powerpoint/2010/main" val="274719368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rx, reaction.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75</a:t>
            </a:fld>
            <a:endParaRPr lang="en-US" altLang="en-US" dirty="0"/>
          </a:p>
        </p:txBody>
      </p:sp>
    </p:spTree>
    <p:extLst>
      <p:ext uri="{BB962C8B-B14F-4D97-AF65-F5344CB8AC3E}">
        <p14:creationId xmlns:p14="http://schemas.microsoft.com/office/powerpoint/2010/main" val="172779165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76</a:t>
            </a:fld>
            <a:endParaRPr lang="en-US" altLang="en-US" dirty="0"/>
          </a:p>
        </p:txBody>
      </p:sp>
    </p:spTree>
    <p:extLst>
      <p:ext uri="{BB962C8B-B14F-4D97-AF65-F5344CB8AC3E}">
        <p14:creationId xmlns:p14="http://schemas.microsoft.com/office/powerpoint/2010/main" val="31048339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del(17p), chromosome 17p deletion; IRC, independent review committee; PFS, progression-free survival.</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77</a:t>
            </a:fld>
            <a:endParaRPr lang="en-US" altLang="en-US" dirty="0"/>
          </a:p>
        </p:txBody>
      </p:sp>
    </p:spTree>
    <p:extLst>
      <p:ext uri="{BB962C8B-B14F-4D97-AF65-F5344CB8AC3E}">
        <p14:creationId xmlns:p14="http://schemas.microsoft.com/office/powerpoint/2010/main" val="26013097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CIRS, Cumulative Illness Rating Scale; Clb, chlorambucil; CLL, chronic lymphocytic leukemia; CrCl, creatinine clearance; D, day; ECOG PS, Eastern Cooperative Oncology Group performance status; EOT+3, 3 months after end of treatment; Ibr, ibrutinib; IRC, independent review committee; NGS, next-generation sequencing; O, obinutuzumab; PB, peripheral blood; PD, progressive disease; PFS, progression-free survival; uMRD, undetectable measurable residual disease; Ven, venetoclax.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78</a:t>
            </a:fld>
            <a:endParaRPr lang="en-US" altLang="en-US" dirty="0"/>
          </a:p>
        </p:txBody>
      </p:sp>
    </p:spTree>
    <p:extLst>
      <p:ext uri="{BB962C8B-B14F-4D97-AF65-F5344CB8AC3E}">
        <p14:creationId xmlns:p14="http://schemas.microsoft.com/office/powerpoint/2010/main" val="308344778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 bone marrow; Clb, chlorambucil; CR, complete response; CRi, complete response with incomplete count recovery; EOT+3, 3 months after end of treatment; Ibr, ibrutinib; MRD, measurable residual disease; O, obinutuzumab; OS, overall survival; PB, peripheral blood; PFS, progression-free survival; PR, partial response; uMRD, undetectable measurable residual disease; Ven, venetoclax.</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79</a:t>
            </a:fld>
            <a:endParaRPr lang="en-US" altLang="en-US" dirty="0"/>
          </a:p>
        </p:txBody>
      </p:sp>
    </p:spTree>
    <p:extLst>
      <p:ext uri="{BB962C8B-B14F-4D97-AF65-F5344CB8AC3E}">
        <p14:creationId xmlns:p14="http://schemas.microsoft.com/office/powerpoint/2010/main" val="74764651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Clb, chlorambucil; EOT+3, 3 months after end of treatment; Ibr, ibrutinib; NR, not reported; O, obinutuzumab; PB, peripheral blood; Ven, venetoclax.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80</a:t>
            </a:fld>
            <a:endParaRPr lang="en-US" altLang="en-US" dirty="0"/>
          </a:p>
        </p:txBody>
      </p:sp>
    </p:spTree>
    <p:extLst>
      <p:ext uri="{BB962C8B-B14F-4D97-AF65-F5344CB8AC3E}">
        <p14:creationId xmlns:p14="http://schemas.microsoft.com/office/powerpoint/2010/main" val="358865705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CIRS, Cumulative Illness Rating Scale score; Clb, chlorambucil; ECOG PS, Eastern Cooperative Oncology Group performance score; EOT+3, 3 months after end of treatment; Ibr, ibrutinib; LDH, lactate dehydrogenase; O, obinutuzumab; RR, relative risk; uMRD, undetectable measurable residual disease; Ven, venetoclax.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81</a:t>
            </a:fld>
            <a:endParaRPr lang="en-US" altLang="en-US" dirty="0"/>
          </a:p>
        </p:txBody>
      </p:sp>
    </p:spTree>
    <p:extLst>
      <p:ext uri="{BB962C8B-B14F-4D97-AF65-F5344CB8AC3E}">
        <p14:creationId xmlns:p14="http://schemas.microsoft.com/office/powerpoint/2010/main" val="42332946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 bone marrow; EOT+3, 3 months after end of treatment; Ibr, ibrutinib; mIGHV, mutated IGHV; MRD, measurable residual disease; PB, peripheral blood; uIGHV, unmutated IGHV; uMRD, undetectable measurable residual disease; Ven, venetoclax.</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82</a:t>
            </a:fld>
            <a:endParaRPr lang="en-US" altLang="en-US" dirty="0"/>
          </a:p>
        </p:txBody>
      </p:sp>
    </p:spTree>
    <p:extLst>
      <p:ext uri="{BB962C8B-B14F-4D97-AF65-F5344CB8AC3E}">
        <p14:creationId xmlns:p14="http://schemas.microsoft.com/office/powerpoint/2010/main" val="230112987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Clb, chlorambucil; EOT+3, 3 months after end of treatment; EOT+12, 12 months after end of treatment; Ibr, ibrutinib; MRD, measurable residual disease; O, obinutuzumab; PB, peripheral blood; PD, progressive disease; uMRD, undetectable measurable residual disease; Ven, venetoclax.</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83</a:t>
            </a:fld>
            <a:endParaRPr lang="en-US" altLang="en-US" dirty="0"/>
          </a:p>
        </p:txBody>
      </p:sp>
    </p:spTree>
    <p:extLst>
      <p:ext uri="{BB962C8B-B14F-4D97-AF65-F5344CB8AC3E}">
        <p14:creationId xmlns:p14="http://schemas.microsoft.com/office/powerpoint/2010/main" val="59235462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FD, fixed duration; PFS, progression-free survival; SLL, small lymphocytic lymphoma.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84</a:t>
            </a:fld>
            <a:endParaRPr lang="en-US" altLang="en-US" dirty="0"/>
          </a:p>
        </p:txBody>
      </p:sp>
    </p:spTree>
    <p:extLst>
      <p:ext uri="{BB962C8B-B14F-4D97-AF65-F5344CB8AC3E}">
        <p14:creationId xmlns:p14="http://schemas.microsoft.com/office/powerpoint/2010/main" val="72238386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MRD, measurable residual disease; NR, not reached.</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85</a:t>
            </a:fld>
            <a:endParaRPr lang="en-US" altLang="en-US" dirty="0"/>
          </a:p>
        </p:txBody>
      </p:sp>
    </p:spTree>
    <p:extLst>
      <p:ext uri="{BB962C8B-B14F-4D97-AF65-F5344CB8AC3E}">
        <p14:creationId xmlns:p14="http://schemas.microsoft.com/office/powerpoint/2010/main" val="387833573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 bone marrow; </a:t>
            </a:r>
            <a:r>
              <a:rPr lang="en-US" sz="1200" i="1" dirty="0"/>
              <a:t>CLL, chronic lymphocytic leukemia; IRC, independent review committee; </a:t>
            </a:r>
            <a:r>
              <a:rPr lang="en-US" i="1" dirty="0"/>
              <a:t>PB, peripheral blood; PFS, progression-free survival; SLL, small lymphocytic lymphoma; uIGHV, unmutated IGHV; uMRD, undetectable measurable residual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86</a:t>
            </a:fld>
            <a:endParaRPr lang="en-US" altLang="en-US" dirty="0"/>
          </a:p>
        </p:txBody>
      </p:sp>
    </p:spTree>
    <p:extLst>
      <p:ext uri="{BB962C8B-B14F-4D97-AF65-F5344CB8AC3E}">
        <p14:creationId xmlns:p14="http://schemas.microsoft.com/office/powerpoint/2010/main" val="299607960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31822728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logo">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90659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35225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794624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60681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63960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694584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42961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36877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36006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33882344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336813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284705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41645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262566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605508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355129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404732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89962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83929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68774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502584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27305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Title and Content+logo">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240655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2613727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40740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4485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50728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006206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1817815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984034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9775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1" name="Picture 10" descr="A group of people walking&#10;&#10;Description automatically generated with low confidence">
            <a:extLst>
              <a:ext uri="{FF2B5EF4-FFF2-40B4-BE49-F238E27FC236}">
                <a16:creationId xmlns:a16="http://schemas.microsoft.com/office/drawing/2014/main" id="{D7D1ED78-B036-4916-ADB2-74C53378A1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7720" y="3657600"/>
            <a:ext cx="6096000" cy="320992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4163290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506445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5080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92200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25373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2861583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20988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89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 id="2147484710"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308383624"/>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1632667"/>
      </p:ext>
    </p:extLst>
  </p:cSld>
  <p:clrMap bg1="dk2" tx1="lt1" bg2="dk1" tx2="lt2" accent1="accent1" accent2="accent2" accent3="accent3" accent4="accent4" accent5="accent5" accent6="accent6" hlink="hlink" folHlink="folHlink"/>
  <p:sldLayoutIdLst>
    <p:sldLayoutId id="2147484678" r:id="rId1"/>
    <p:sldLayoutId id="2147484679" r:id="rId2"/>
    <p:sldLayoutId id="2147484680" r:id="rId3"/>
    <p:sldLayoutId id="2147484681" r:id="rId4"/>
    <p:sldLayoutId id="2147484682" r:id="rId5"/>
    <p:sldLayoutId id="2147484683" r:id="rId6"/>
    <p:sldLayoutId id="2147484684" r:id="rId7"/>
    <p:sldLayoutId id="2147484685" r:id="rId8"/>
    <p:sldLayoutId id="2147484686" r:id="rId9"/>
    <p:sldLayoutId id="2147484687" r:id="rId10"/>
    <p:sldLayoutId id="2147484688" r:id="rId11"/>
    <p:sldLayoutId id="2147484689" r:id="rId12"/>
    <p:sldLayoutId id="2147484690" r:id="rId13"/>
    <p:sldLayoutId id="2147484691"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53436933"/>
      </p:ext>
    </p:extLst>
  </p:cSld>
  <p:clrMap bg1="dk2" tx1="lt1" bg2="dk1" tx2="lt2" accent1="accent1" accent2="accent2" accent3="accent3" accent4="accent4" accent5="accent5" accent6="accent6" hlink="hlink" folHlink="folHlink"/>
  <p:sldLayoutIdLst>
    <p:sldLayoutId id="2147484693" r:id="rId1"/>
    <p:sldLayoutId id="2147484694" r:id="rId2"/>
    <p:sldLayoutId id="2147484695" r:id="rId3"/>
    <p:sldLayoutId id="2147484696" r:id="rId4"/>
    <p:sldLayoutId id="2147484697" r:id="rId5"/>
    <p:sldLayoutId id="2147484698" r:id="rId6"/>
    <p:sldLayoutId id="2147484699" r:id="rId7"/>
    <p:sldLayoutId id="214748470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947874"/>
      </p:ext>
    </p:extLst>
  </p:cSld>
  <p:clrMap bg1="dk2" tx1="lt1" bg2="dk1" tx2="lt2" accent1="accent1" accent2="accent2" accent3="accent3" accent4="accent4" accent5="accent5" accent6="accent6" hlink="hlink" folHlink="folHlink"/>
  <p:sldLayoutIdLst>
    <p:sldLayoutId id="2147484702" r:id="rId1"/>
    <p:sldLayoutId id="2147484703" r:id="rId2"/>
    <p:sldLayoutId id="2147484704" r:id="rId3"/>
    <p:sldLayoutId id="2147484705" r:id="rId4"/>
    <p:sldLayoutId id="2147484706" r:id="rId5"/>
    <p:sldLayoutId id="2147484707" r:id="rId6"/>
    <p:sldLayoutId id="2147484708" r:id="rId7"/>
    <p:sldLayoutId id="214748470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16.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9.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1.xml"/><Relationship Id="rId1" Type="http://schemas.openxmlformats.org/officeDocument/2006/relationships/slideLayout" Target="../slideLayouts/slideLayout9.xml"/><Relationship Id="rId4" Type="http://schemas.openxmlformats.org/officeDocument/2006/relationships/hyperlink" Target="http://www.clinicaloptions.com/"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hyperlink" Target="http://www.clinicaloptions.com/" TargetMode="Externa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3.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87.xml"/><Relationship Id="rId1" Type="http://schemas.openxmlformats.org/officeDocument/2006/relationships/slideLayout" Target="../slideLayouts/slideLayout52.xml"/><Relationship Id="rId6" Type="http://schemas.openxmlformats.org/officeDocument/2006/relationships/hyperlink" Target="https://www.clinicaloptions.com/BTKitool" TargetMode="External"/><Relationship Id="rId5" Type="http://schemas.openxmlformats.org/officeDocument/2006/relationships/hyperlink" Target="https://www.clinicaloptions.com/CLLTool" TargetMode="External"/><Relationship Id="rId4" Type="http://schemas.openxmlformats.org/officeDocument/2006/relationships/hyperlink" Target="https://www.clinicaloptions.com/MCL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kern="0" dirty="0">
                <a:solidFill>
                  <a:schemeClr val="bg2"/>
                </a:solidFill>
                <a:latin typeface="Calibri" panose="020F0502020204030204" pitchFamily="34" charset="0"/>
                <a:ea typeface="+mj-ea"/>
                <a:cs typeface="+mj-cs"/>
              </a:rPr>
              <a:t>A Global Perspective on Emerging BTK Inhibitor Therapy Data for CLL and MCL in 2022</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96236"/>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464175"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endParaRPr lang="en-US" sz="2200" b="1" kern="0" dirty="0">
              <a:solidFill>
                <a:schemeClr val="bg2"/>
              </a:solidFill>
              <a:latin typeface="Calibri" panose="020F0502020204030204" pitchFamily="34" charset="0"/>
              <a:ea typeface="+mj-ea"/>
              <a:cs typeface="+mj-cs"/>
            </a:endParaRPr>
          </a:p>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Coverage*</a:t>
            </a:r>
            <a:br>
              <a:rPr lang="en-US" sz="2200" b="1" kern="0" dirty="0">
                <a:solidFill>
                  <a:schemeClr val="bg2"/>
                </a:solidFill>
                <a:latin typeface="Calibri" panose="020F0502020204030204" pitchFamily="34" charset="0"/>
                <a:ea typeface="+mj-ea"/>
                <a:cs typeface="+mj-cs"/>
              </a:rPr>
            </a:br>
            <a:endParaRPr lang="en-US" altLang="en-US" sz="1600" i="1"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7" name="Subtitle 4">
            <a:extLst>
              <a:ext uri="{FF2B5EF4-FFF2-40B4-BE49-F238E27FC236}">
                <a16:creationId xmlns:a16="http://schemas.microsoft.com/office/drawing/2014/main" id="{B0291061-ABE3-EE2D-1020-4D79550CA384}"/>
              </a:ext>
            </a:extLst>
          </p:cNvPr>
          <p:cNvSpPr txBox="1">
            <a:spLocks/>
          </p:cNvSpPr>
          <p:nvPr/>
        </p:nvSpPr>
        <p:spPr bwMode="auto">
          <a:xfrm>
            <a:off x="725677" y="5090676"/>
            <a:ext cx="7227698"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100000"/>
              </a:lnSpc>
              <a:spcBef>
                <a:spcPts val="1000"/>
              </a:spcBef>
              <a:spcAft>
                <a:spcPts val="700"/>
              </a:spcAft>
              <a:buClr>
                <a:schemeClr val="bg1"/>
              </a:buClr>
              <a:buFont typeface="Wingdings" pitchFamily="2" charset="2"/>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ts val="1000"/>
              </a:spcBef>
              <a:spcAft>
                <a:spcPts val="700"/>
              </a:spcAft>
              <a:buClr>
                <a:srgbClr val="000000"/>
              </a:buClr>
              <a:buSzTx/>
              <a:buFont typeface="Wingdings" pitchFamily="2" charset="2"/>
              <a:buNone/>
              <a:tabLst/>
              <a:defRPr/>
            </a:pPr>
            <a:r>
              <a:rPr kumimoji="0" lang="en-US" sz="20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Version 4, October 7, 2022 (post-SOHO Annual Meeting)</a:t>
            </a:r>
          </a:p>
          <a:p>
            <a:pPr marL="0" marR="0" lvl="0" indent="0" algn="l" defTabSz="914400" rtl="0" eaLnBrk="1" fontAlgn="base" latinLnBrk="0" hangingPunct="1">
              <a:lnSpc>
                <a:spcPct val="100000"/>
              </a:lnSpc>
              <a:spcBef>
                <a:spcPts val="1000"/>
              </a:spcBef>
              <a:spcAft>
                <a:spcPts val="700"/>
              </a:spcAft>
              <a:buClr>
                <a:srgbClr val="000000"/>
              </a:buClr>
              <a:buSzTx/>
              <a:buFont typeface="Wingdings" pitchFamily="2" charset="2"/>
              <a:buNone/>
              <a:tabLst/>
              <a:defRPr/>
            </a:pPr>
            <a:endParaRPr kumimoji="0" lang="en-US" sz="2000" b="1"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395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altLang="en-US" b="1" dirty="0">
                <a:solidFill>
                  <a:srgbClr val="E1471D"/>
                </a:solidFill>
              </a:rPr>
              <a:t>Anthony Mato, MD, MSCE</a:t>
            </a:r>
            <a:br>
              <a:rPr lang="en-US" altLang="en-US" b="1" dirty="0">
                <a:solidFill>
                  <a:schemeClr val="accent3"/>
                </a:solidFill>
              </a:rPr>
            </a:br>
            <a:r>
              <a:rPr lang="en-US" altLang="en-US" sz="2600" i="1" dirty="0"/>
              <a:t>Associate Professor</a:t>
            </a:r>
            <a:br>
              <a:rPr lang="en-US" altLang="en-US" sz="2600" i="1" dirty="0"/>
            </a:br>
            <a:r>
              <a:rPr lang="en-US" altLang="en-US" sz="2600" dirty="0"/>
              <a:t>Division of Leukemia</a:t>
            </a:r>
            <a:br>
              <a:rPr lang="en-US" altLang="en-US" sz="2600" dirty="0"/>
            </a:br>
            <a:r>
              <a:rPr lang="en-US" altLang="en-US" sz="2600" dirty="0"/>
              <a:t>Memorial Sloan Kettering Cancer Center</a:t>
            </a:r>
            <a:br>
              <a:rPr lang="en-US" altLang="en-US" sz="2600" dirty="0"/>
            </a:br>
            <a:r>
              <a:rPr lang="en-US" altLang="en-US" sz="2600" dirty="0"/>
              <a:t>New York, New York</a:t>
            </a:r>
          </a:p>
          <a:p>
            <a:pPr marL="0" indent="0">
              <a:buNone/>
            </a:pPr>
            <a:r>
              <a:rPr lang="en-US" sz="2600" b="1" dirty="0">
                <a:solidFill>
                  <a:srgbClr val="E1471D"/>
                </a:solidFill>
              </a:rPr>
              <a:t>Anthony Mato, MD, MSCE: </a:t>
            </a:r>
            <a:r>
              <a:rPr lang="en-US" sz="2600" b="0" i="1" dirty="0">
                <a:solidFill>
                  <a:srgbClr val="181818"/>
                </a:solidFill>
                <a:effectLst/>
                <a:latin typeface="+mn-lt"/>
              </a:rPr>
              <a:t>consultant: </a:t>
            </a:r>
            <a:r>
              <a:rPr lang="en-US" sz="2600" b="0" i="0" dirty="0">
                <a:solidFill>
                  <a:srgbClr val="181818"/>
                </a:solidFill>
                <a:effectLst/>
                <a:latin typeface="+mn-lt"/>
              </a:rPr>
              <a:t>AbbVie, Acerta/AstraZeneca, Adaptive, Celgene, DTRM BioPharma, Johnson &amp; Johnson, Nurix, Genmab, LOXO, Genentech, AZ, Pharmacyclics, Sunesis, TG Therapeutics, Verastem; </a:t>
            </a:r>
            <a:r>
              <a:rPr lang="en-US" sz="2600" b="0" i="1" dirty="0">
                <a:solidFill>
                  <a:srgbClr val="181818"/>
                </a:solidFill>
                <a:effectLst/>
                <a:latin typeface="+mn-lt"/>
              </a:rPr>
              <a:t>research support: </a:t>
            </a:r>
            <a:r>
              <a:rPr lang="en-US" sz="2600" b="0" i="0" dirty="0">
                <a:solidFill>
                  <a:srgbClr val="181818"/>
                </a:solidFill>
                <a:effectLst/>
                <a:latin typeface="+mn-lt"/>
              </a:rPr>
              <a:t>AbbVie, Acerta/AstraZeneca, Adaptive, DTRM BioPharma, Johnson &amp; Johnson, Loxo Oncology, Nurix, Genmab, Pharmacyclics, Regeneron, Sunesis, TG Therapeutics. </a:t>
            </a:r>
            <a:endParaRPr lang="en-US" altLang="en-US" sz="2600" dirty="0">
              <a:latin typeface="+mn-lt"/>
            </a:endParaRPr>
          </a:p>
        </p:txBody>
      </p:sp>
    </p:spTree>
    <p:extLst>
      <p:ext uri="{BB962C8B-B14F-4D97-AF65-F5344CB8AC3E}">
        <p14:creationId xmlns:p14="http://schemas.microsoft.com/office/powerpoint/2010/main" val="1936033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altLang="en-US" b="1" dirty="0">
                <a:solidFill>
                  <a:srgbClr val="E1471D"/>
                </a:solidFill>
              </a:rPr>
              <a:t>Lydia Scarfò, MD</a:t>
            </a:r>
            <a:br>
              <a:rPr lang="en-US" altLang="en-US" b="1" dirty="0">
                <a:solidFill>
                  <a:schemeClr val="accent3"/>
                </a:solidFill>
              </a:rPr>
            </a:br>
            <a:r>
              <a:rPr lang="en-US" altLang="en-US" sz="2600" dirty="0">
                <a:latin typeface="+mn-lt"/>
              </a:rPr>
              <a:t>Laboratory of B-cell Neoplasia, Division of Experimental Oncology</a:t>
            </a:r>
            <a:br>
              <a:rPr lang="en-US" altLang="en-US" sz="2600" dirty="0">
                <a:latin typeface="+mn-lt"/>
              </a:rPr>
            </a:br>
            <a:r>
              <a:rPr lang="en-US" altLang="en-US" sz="2600" dirty="0">
                <a:latin typeface="+mn-lt"/>
              </a:rPr>
              <a:t>Strategic Research Program on CLL</a:t>
            </a:r>
            <a:br>
              <a:rPr lang="en-US" altLang="en-US" sz="2600" dirty="0">
                <a:latin typeface="+mn-lt"/>
              </a:rPr>
            </a:br>
            <a:r>
              <a:rPr lang="en-US" altLang="en-US" sz="2600" dirty="0">
                <a:latin typeface="+mn-lt"/>
              </a:rPr>
              <a:t>Università Vita Salute San Raffaele and IRCCS Ospedale San Raffaele</a:t>
            </a:r>
            <a:br>
              <a:rPr lang="en-US" altLang="en-US" sz="2600" dirty="0">
                <a:latin typeface="+mn-lt"/>
              </a:rPr>
            </a:br>
            <a:r>
              <a:rPr lang="en-US" altLang="en-US" sz="2600" dirty="0">
                <a:latin typeface="+mn-lt"/>
              </a:rPr>
              <a:t>Milano, Italy</a:t>
            </a:r>
          </a:p>
          <a:p>
            <a:pPr marL="0" indent="0">
              <a:buNone/>
            </a:pPr>
            <a:r>
              <a:rPr lang="en-US" sz="2600" b="1" dirty="0">
                <a:solidFill>
                  <a:srgbClr val="E1471D"/>
                </a:solidFill>
                <a:latin typeface="+mn-lt"/>
              </a:rPr>
              <a:t>Lydia Scarfò, MD: </a:t>
            </a:r>
            <a:r>
              <a:rPr lang="en-US" sz="2600" i="1" dirty="0">
                <a:solidFill>
                  <a:srgbClr val="181818"/>
                </a:solidFill>
                <a:latin typeface="+mn-lt"/>
              </a:rPr>
              <a:t>honoraria</a:t>
            </a:r>
            <a:r>
              <a:rPr lang="en-US" sz="2600" b="0" i="1" dirty="0">
                <a:solidFill>
                  <a:srgbClr val="181818"/>
                </a:solidFill>
                <a:effectLst/>
                <a:latin typeface="+mn-lt"/>
              </a:rPr>
              <a:t>: </a:t>
            </a:r>
            <a:r>
              <a:rPr lang="nl-NL" sz="2600" b="0" dirty="0">
                <a:solidFill>
                  <a:srgbClr val="181818"/>
                </a:solidFill>
                <a:effectLst/>
                <a:latin typeface="+mn-lt"/>
              </a:rPr>
              <a:t>AbbVie, AstraZeneca, BeiGene, Janssen, Octapharma</a:t>
            </a:r>
            <a:r>
              <a:rPr lang="en-US" sz="2600" b="0" dirty="0">
                <a:solidFill>
                  <a:srgbClr val="181818"/>
                </a:solidFill>
                <a:effectLst/>
                <a:latin typeface="+mn-lt"/>
              </a:rPr>
              <a:t>; </a:t>
            </a:r>
            <a:r>
              <a:rPr lang="en-US" sz="2600" b="0" i="1" dirty="0">
                <a:solidFill>
                  <a:srgbClr val="181818"/>
                </a:solidFill>
                <a:effectLst/>
                <a:latin typeface="+mn-lt"/>
              </a:rPr>
              <a:t>travel grants</a:t>
            </a:r>
            <a:r>
              <a:rPr lang="en-US" sz="2600" b="0" dirty="0">
                <a:solidFill>
                  <a:srgbClr val="181818"/>
                </a:solidFill>
                <a:effectLst/>
                <a:latin typeface="+mn-lt"/>
              </a:rPr>
              <a:t>: BeiGene, Janssen. </a:t>
            </a:r>
            <a:endParaRPr lang="en-US" altLang="en-US" sz="2600" dirty="0">
              <a:latin typeface="+mn-lt"/>
            </a:endParaRPr>
          </a:p>
        </p:txBody>
      </p:sp>
      <p:sp>
        <p:nvSpPr>
          <p:cNvPr id="5" name="Rectangle 4">
            <a:extLst>
              <a:ext uri="{FF2B5EF4-FFF2-40B4-BE49-F238E27FC236}">
                <a16:creationId xmlns:a16="http://schemas.microsoft.com/office/drawing/2014/main" id="{15BFA89C-1929-1ABE-504E-E3E95AA3F596}"/>
              </a:ext>
            </a:extLst>
          </p:cNvPr>
          <p:cNvSpPr/>
          <p:nvPr/>
        </p:nvSpPr>
        <p:spPr>
          <a:xfrm>
            <a:off x="10780121" y="576725"/>
            <a:ext cx="924652" cy="338554"/>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5014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altLang="en-US" sz="2600" b="1" dirty="0">
                <a:solidFill>
                  <a:srgbClr val="E1471D"/>
                </a:solidFill>
              </a:rPr>
              <a:t>Othman Al-Sawaf, MD</a:t>
            </a:r>
            <a:br>
              <a:rPr lang="en-US" altLang="en-US" sz="2600" b="1" dirty="0">
                <a:solidFill>
                  <a:schemeClr val="accent3"/>
                </a:solidFill>
              </a:rPr>
            </a:br>
            <a:r>
              <a:rPr lang="en-US" altLang="en-US" sz="2400" i="1" dirty="0"/>
              <a:t>Faculty of Medicine </a:t>
            </a:r>
            <a:br>
              <a:rPr lang="en-US" altLang="en-US" sz="2400" i="1" dirty="0"/>
            </a:br>
            <a:r>
              <a:rPr lang="en-US" altLang="en-US" sz="2400" dirty="0"/>
              <a:t>University Hospital Cologne, Center for Integrated Oncology Aachen Bonn Cologne </a:t>
            </a:r>
            <a:br>
              <a:rPr lang="en-US" altLang="en-US" sz="2400" dirty="0"/>
            </a:br>
            <a:r>
              <a:rPr lang="en-US" altLang="en-US" sz="2400" dirty="0"/>
              <a:t>Düsseldorf, Germany</a:t>
            </a:r>
            <a:br>
              <a:rPr lang="en-US" altLang="en-US" sz="2400" dirty="0"/>
            </a:br>
            <a:r>
              <a:rPr lang="en-US" altLang="en-US" sz="2400" i="1" dirty="0"/>
              <a:t>Visiting Scientist</a:t>
            </a:r>
            <a:br>
              <a:rPr lang="en-US" altLang="en-US" sz="2400" dirty="0"/>
            </a:br>
            <a:r>
              <a:rPr lang="en-US" altLang="en-US" sz="2400" dirty="0"/>
              <a:t>The Francis Crick Institute</a:t>
            </a:r>
            <a:br>
              <a:rPr lang="en-US" altLang="en-US" sz="2400" dirty="0"/>
            </a:br>
            <a:r>
              <a:rPr lang="en-US" altLang="en-US" sz="2400" dirty="0"/>
              <a:t>UCL Cancer Institute, University College London </a:t>
            </a:r>
            <a:br>
              <a:rPr lang="en-US" altLang="en-US" sz="2400" dirty="0"/>
            </a:br>
            <a:r>
              <a:rPr lang="en-US" altLang="en-US" sz="2400" dirty="0"/>
              <a:t>London, United Kingdom</a:t>
            </a:r>
          </a:p>
          <a:p>
            <a:pPr marL="0" indent="0">
              <a:buNone/>
            </a:pPr>
            <a:r>
              <a:rPr lang="en-US" altLang="en-US" sz="2400" b="1" dirty="0">
                <a:solidFill>
                  <a:srgbClr val="E1471D"/>
                </a:solidFill>
              </a:rPr>
              <a:t>Othman Al-Sawaf, MD: </a:t>
            </a:r>
            <a:r>
              <a:rPr lang="en-US" altLang="en-US" sz="2400" i="1" dirty="0"/>
              <a:t>honoraria: </a:t>
            </a:r>
            <a:r>
              <a:rPr lang="en-US" altLang="en-US" sz="2400" dirty="0"/>
              <a:t>AbbVie, Adaptive Biotechnologies, Ascentage, AstraZeneca, BeiGene, Gilead, Janssen-Cilag, Roche; </a:t>
            </a:r>
            <a:r>
              <a:rPr lang="en-US" altLang="en-US" sz="2400" i="1" dirty="0"/>
              <a:t>consulting/advisory: </a:t>
            </a:r>
            <a:r>
              <a:rPr lang="en-US" altLang="en-US" sz="2400" dirty="0"/>
              <a:t>AbbVie, Janssen-Cilag, Gilead, Roche;</a:t>
            </a:r>
            <a:r>
              <a:rPr lang="en-US" altLang="en-US" sz="2400" i="1" dirty="0"/>
              <a:t> research funding (institution): </a:t>
            </a:r>
            <a:r>
              <a:rPr lang="en-US" altLang="en-US" sz="2400" dirty="0"/>
              <a:t>AbbVie, BeiGene, Janssen/Pharmacyclics, Roche;</a:t>
            </a:r>
            <a:r>
              <a:rPr lang="en-US" altLang="en-US" sz="2400" i="1" dirty="0"/>
              <a:t> travel/accommodations/expenses: </a:t>
            </a:r>
            <a:r>
              <a:rPr lang="en-US" altLang="en-US" sz="2400" dirty="0"/>
              <a:t>AbbVie, Gilead, Janssen-Cilag, Roche.</a:t>
            </a:r>
            <a:endParaRPr lang="en-US" altLang="en-US" sz="2400" dirty="0">
              <a:latin typeface="+mn-lt"/>
            </a:endParaRPr>
          </a:p>
        </p:txBody>
      </p:sp>
      <p:sp>
        <p:nvSpPr>
          <p:cNvPr id="5" name="Rectangle 4">
            <a:extLst>
              <a:ext uri="{FF2B5EF4-FFF2-40B4-BE49-F238E27FC236}">
                <a16:creationId xmlns:a16="http://schemas.microsoft.com/office/drawing/2014/main" id="{A33F5DCE-C6E3-1704-1386-2F28145D8F80}"/>
              </a:ext>
            </a:extLst>
          </p:cNvPr>
          <p:cNvSpPr/>
          <p:nvPr/>
        </p:nvSpPr>
        <p:spPr>
          <a:xfrm>
            <a:off x="10780121" y="576725"/>
            <a:ext cx="924652" cy="338554"/>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29537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lang="en-US" altLang="en-US" sz="2600" b="1" dirty="0">
                <a:solidFill>
                  <a:srgbClr val="E1471D"/>
                </a:solidFill>
              </a:rPr>
              <a:t>Julie M. Vose, MD, MBA</a:t>
            </a:r>
            <a:br>
              <a:rPr lang="en-US" altLang="en-US" sz="2600" b="1" dirty="0">
                <a:solidFill>
                  <a:schemeClr val="accent3"/>
                </a:solidFill>
              </a:rPr>
            </a:br>
            <a:r>
              <a:rPr kumimoji="0" lang="en-US" altLang="en-US" sz="24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Chief, </a:t>
            </a:r>
            <a:r>
              <a:rPr kumimoji="0" lang="en-US" altLang="en-US" sz="24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Division of Oncology and Hematology</a:t>
            </a:r>
            <a:br>
              <a:rPr kumimoji="0" lang="en-US" altLang="en-US" sz="24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4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Neumann M. and Mildred E. Harris Professor</a:t>
            </a:r>
            <a:br>
              <a:rPr kumimoji="0" lang="en-US" altLang="en-US" sz="24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4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Department of Internal Medicine</a:t>
            </a:r>
            <a:br>
              <a:rPr kumimoji="0" lang="en-US" altLang="en-US" sz="24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4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University of Nebraska Medical Center</a:t>
            </a:r>
            <a:br>
              <a:rPr kumimoji="0" lang="en-US" altLang="en-US" sz="24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4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Omaha, Nebraska</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indent="0">
              <a:buNone/>
            </a:pPr>
            <a:r>
              <a:rPr lang="en-US" altLang="en-US" sz="2400" b="1" dirty="0">
                <a:solidFill>
                  <a:srgbClr val="E1471D"/>
                </a:solidFill>
              </a:rPr>
              <a:t>Julie M. Vose, MD, MBA: </a:t>
            </a:r>
            <a:r>
              <a:rPr lang="en-US" altLang="en-US" sz="2400" i="1" dirty="0"/>
              <a:t>consulting/advisory: </a:t>
            </a:r>
            <a:r>
              <a:rPr lang="en-US" altLang="en-US" sz="2400" dirty="0"/>
              <a:t>AstraZeneca, AbbVie, Caribou, Daiichi Sankyo, Lilly, Genentech, MEI Pharma, Morphosys, Pharmacyclics.</a:t>
            </a:r>
            <a:endParaRPr lang="en-US" altLang="en-US" sz="2400" dirty="0">
              <a:latin typeface="+mn-lt"/>
            </a:endParaRPr>
          </a:p>
        </p:txBody>
      </p:sp>
    </p:spTree>
    <p:extLst>
      <p:ext uri="{BB962C8B-B14F-4D97-AF65-F5344CB8AC3E}">
        <p14:creationId xmlns:p14="http://schemas.microsoft.com/office/powerpoint/2010/main" val="4235764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lang="en-US" altLang="en-US" sz="2600" b="1" dirty="0">
                <a:solidFill>
                  <a:srgbClr val="E1471D"/>
                </a:solidFill>
              </a:rPr>
              <a:t>Christopher R. Flowers, MD, MS</a:t>
            </a:r>
            <a:br>
              <a:rPr lang="en-US" altLang="en-US" sz="2600" b="1" dirty="0">
                <a:solidFill>
                  <a:schemeClr val="accent3"/>
                </a:solidFill>
              </a:rPr>
            </a:br>
            <a:r>
              <a:rPr lang="en-US" altLang="en-US" sz="2400" i="1" dirty="0">
                <a:solidFill>
                  <a:srgbClr val="000000"/>
                </a:solidFill>
              </a:rPr>
              <a:t>Department Chair</a:t>
            </a:r>
            <a:r>
              <a:rPr kumimoji="0" lang="en-US" altLang="en-US" sz="24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altLang="en-US" sz="24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Department of Lymphoma/Myeloma</a:t>
            </a:r>
            <a:br>
              <a:rPr kumimoji="0" lang="en-US" altLang="en-US" sz="24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4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Division of Cancer Medicine</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lang="en-US" altLang="en-US" sz="2400" dirty="0">
                <a:solidFill>
                  <a:srgbClr val="000000"/>
                </a:solidFill>
              </a:rPr>
              <a:t>University of Texas MD Anderson Cancer Center </a:t>
            </a:r>
            <a:br>
              <a:rPr kumimoji="0" lang="en-US" altLang="en-US" sz="24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4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Houston, Texas</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indent="0">
              <a:buNone/>
            </a:pPr>
            <a:r>
              <a:rPr lang="en-US" altLang="en-US" sz="2400" b="1" dirty="0">
                <a:solidFill>
                  <a:srgbClr val="E1471D"/>
                </a:solidFill>
              </a:rPr>
              <a:t>Christopher R. Flowers, MD, MS: </a:t>
            </a:r>
            <a:r>
              <a:rPr lang="en-US" sz="2400" i="1" dirty="0">
                <a:effectLst/>
                <a:latin typeface="Calibri" panose="020F0502020204030204" pitchFamily="34" charset="0"/>
                <a:ea typeface="Calibri" panose="020F0502020204030204" pitchFamily="34" charset="0"/>
              </a:rPr>
              <a:t>consulting/advisory/speaker: </a:t>
            </a:r>
            <a:r>
              <a:rPr lang="en-US" sz="2400" dirty="0">
                <a:effectLst/>
                <a:latin typeface="Calibri" panose="020F0502020204030204" pitchFamily="34" charset="0"/>
                <a:ea typeface="Calibri" panose="020F0502020204030204" pitchFamily="34" charset="0"/>
              </a:rPr>
              <a:t>AstraZeneca, Bayer, BeiGene, BioAscend, Bristol Myers Squibb, Celgene, Curio Sciences, Denovo Biopharma, Epizyme/Incyte, Foresight Diagnostics, Genentech/Roche, Genmab, MEI Pharmaceuticals, MorphoSys, AG, N-Power, Pharmacyclics/Janssen, SeaGen; </a:t>
            </a:r>
            <a:r>
              <a:rPr lang="en-US" sz="2400" i="1" dirty="0">
                <a:effectLst/>
                <a:latin typeface="Calibri" panose="020F0502020204030204" pitchFamily="34" charset="0"/>
                <a:ea typeface="Calibri" panose="020F0502020204030204" pitchFamily="34" charset="0"/>
              </a:rPr>
              <a:t>stock options:</a:t>
            </a:r>
            <a:r>
              <a:rPr lang="en-US" sz="2400" dirty="0">
                <a:effectLst/>
                <a:latin typeface="Calibri" panose="020F0502020204030204" pitchFamily="34" charset="0"/>
                <a:ea typeface="Calibri" panose="020F0502020204030204" pitchFamily="34" charset="0"/>
              </a:rPr>
              <a:t> Foresight Diagnostics, N-Power; </a:t>
            </a:r>
            <a:r>
              <a:rPr lang="en-US" sz="2400" i="1" dirty="0">
                <a:effectLst/>
                <a:latin typeface="Calibri" panose="020F0502020204030204" pitchFamily="34" charset="0"/>
                <a:ea typeface="Calibri" panose="020F0502020204030204" pitchFamily="34" charset="0"/>
              </a:rPr>
              <a:t>researcher (paid to institution): </a:t>
            </a:r>
            <a:r>
              <a:rPr lang="en-US" sz="2400" dirty="0">
                <a:effectLst/>
                <a:latin typeface="Calibri" panose="020F0502020204030204" pitchFamily="34" charset="0"/>
                <a:ea typeface="Calibri" panose="020F0502020204030204" pitchFamily="34" charset="0"/>
              </a:rPr>
              <a:t>4D, AbbVie, Acerta, Adaptimmune, Allogene, Amgen, Bayer, Celgene, Cellectis, EMD, Gilead, Genentech/Roche, Guardant, Iovance, Janssen, Kite, MorphoSys, Nektar, Novartis, Pfizer, Pharmacyclics, Sanofi, Takeda, TG Therapeutics, Xencor, Ziopharm. </a:t>
            </a:r>
          </a:p>
          <a:p>
            <a:pPr marL="0" indent="0">
              <a:buNone/>
            </a:pPr>
            <a:endParaRPr lang="en-US" altLang="en-US" sz="2400" i="1" dirty="0"/>
          </a:p>
        </p:txBody>
      </p:sp>
      <p:sp>
        <p:nvSpPr>
          <p:cNvPr id="4" name="Explosion: 8 Points 11">
            <a:extLst>
              <a:ext uri="{FF2B5EF4-FFF2-40B4-BE49-F238E27FC236}">
                <a16:creationId xmlns:a16="http://schemas.microsoft.com/office/drawing/2014/main" id="{4FB64717-53E4-A275-3D5B-90822C6A5A35}"/>
              </a:ext>
            </a:extLst>
          </p:cNvPr>
          <p:cNvSpPr/>
          <p:nvPr/>
        </p:nvSpPr>
        <p:spPr bwMode="auto">
          <a:xfrm rot="354158">
            <a:off x="10558337" y="354071"/>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A33F5DCE-C6E3-1704-1386-2F28145D8F80}"/>
              </a:ext>
            </a:extLst>
          </p:cNvPr>
          <p:cNvSpPr/>
          <p:nvPr/>
        </p:nvSpPr>
        <p:spPr>
          <a:xfrm>
            <a:off x="10780121" y="576725"/>
            <a:ext cx="924652" cy="338554"/>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48215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5E63A-CE09-8BC3-2578-6DEA8DF0F057}"/>
              </a:ext>
            </a:extLst>
          </p:cNvPr>
          <p:cNvSpPr>
            <a:spLocks noGrp="1"/>
          </p:cNvSpPr>
          <p:nvPr>
            <p:ph type="title"/>
          </p:nvPr>
        </p:nvSpPr>
        <p:spPr/>
        <p:txBody>
          <a:bodyPr/>
          <a:lstStyle/>
          <a:p>
            <a:r>
              <a:rPr lang="en-US" dirty="0"/>
              <a:t>MCL</a:t>
            </a:r>
          </a:p>
        </p:txBody>
      </p:sp>
    </p:spTree>
    <p:extLst>
      <p:ext uri="{BB962C8B-B14F-4D97-AF65-F5344CB8AC3E}">
        <p14:creationId xmlns:p14="http://schemas.microsoft.com/office/powerpoint/2010/main" val="3986996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sz="3200" dirty="0"/>
              <a:t>SHINE: </a:t>
            </a:r>
            <a:r>
              <a:rPr lang="en-US" altLang="en-US" sz="3200" dirty="0"/>
              <a:t>First-line Ibrutinib + Bendamustine/Rituximab Followed by Rituximab Maintenance in Older Patients With MCL</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Multicenter, randomized, double-blind, placebo-controlled phase III trial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LBA7502. Wang. NEJM. 2022;386:2482.</a:t>
            </a:r>
          </a:p>
        </p:txBody>
      </p:sp>
      <p:sp>
        <p:nvSpPr>
          <p:cNvPr id="6" name="TextBox 23">
            <a:extLst>
              <a:ext uri="{FF2B5EF4-FFF2-40B4-BE49-F238E27FC236}">
                <a16:creationId xmlns:a16="http://schemas.microsoft.com/office/drawing/2014/main" id="{BEDD3093-7A5D-8144-84E1-CA6729929CC1}"/>
              </a:ext>
            </a:extLst>
          </p:cNvPr>
          <p:cNvSpPr txBox="1">
            <a:spLocks noChangeArrowheads="1"/>
          </p:cNvSpPr>
          <p:nvPr/>
        </p:nvSpPr>
        <p:spPr bwMode="auto">
          <a:xfrm>
            <a:off x="467731" y="3159130"/>
            <a:ext cx="2117538" cy="158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Patients ≥65 yr of age with previously untreated stage II-IV MCL, no planned SCT</a:t>
            </a:r>
          </a:p>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a:t>
            </a:r>
            <a:r>
              <a:rPr lang="en-GB" altLang="en-US" sz="1800" b="0" dirty="0">
                <a:solidFill>
                  <a:schemeClr val="bg1"/>
                </a:solidFill>
                <a:latin typeface="Calibri" panose="020F0502020204030204" pitchFamily="34" charset="0"/>
                <a:ea typeface="ＭＳ Ｐゴシック" panose="020B0600070205080204" pitchFamily="34" charset="-128"/>
              </a:rPr>
              <a:t>N = 523)</a:t>
            </a:r>
            <a:endParaRPr lang="en-US" altLang="en-US" sz="1800" b="0" kern="0" dirty="0">
              <a:solidFill>
                <a:schemeClr val="bg1"/>
              </a:solidFill>
              <a:latin typeface="Calibri" panose="020F0502020204030204" pitchFamily="34" charset="0"/>
            </a:endParaRPr>
          </a:p>
        </p:txBody>
      </p:sp>
      <p:cxnSp>
        <p:nvCxnSpPr>
          <p:cNvPr id="9" name="Straight Arrow Connector 8">
            <a:extLst>
              <a:ext uri="{FF2B5EF4-FFF2-40B4-BE49-F238E27FC236}">
                <a16:creationId xmlns:a16="http://schemas.microsoft.com/office/drawing/2014/main" id="{F71274AA-8B20-8A45-9299-C7CC62EAE165}"/>
              </a:ext>
            </a:extLst>
          </p:cNvPr>
          <p:cNvCxnSpPr>
            <a:cxnSpLocks/>
          </p:cNvCxnSpPr>
          <p:nvPr/>
        </p:nvCxnSpPr>
        <p:spPr>
          <a:xfrm>
            <a:off x="6990943" y="2798997"/>
            <a:ext cx="863273" cy="0"/>
          </a:xfrm>
          <a:prstGeom prst="straightConnector1">
            <a:avLst/>
          </a:prstGeom>
          <a:noFill/>
          <a:ln w="28575" cap="flat" cmpd="sng" algn="ctr">
            <a:solidFill>
              <a:schemeClr val="bg1"/>
            </a:solidFill>
            <a:prstDash val="solid"/>
            <a:headEnd type="none" w="med" len="med"/>
            <a:tailEnd type="triangle" w="med" len="med"/>
          </a:ln>
          <a:effectLst/>
        </p:spPr>
      </p:cxnSp>
      <p:cxnSp>
        <p:nvCxnSpPr>
          <p:cNvPr id="10" name="Straight Arrow Connector 9">
            <a:extLst>
              <a:ext uri="{FF2B5EF4-FFF2-40B4-BE49-F238E27FC236}">
                <a16:creationId xmlns:a16="http://schemas.microsoft.com/office/drawing/2014/main" id="{5A27E75F-F712-C649-AC63-42AE728A5291}"/>
              </a:ext>
            </a:extLst>
          </p:cNvPr>
          <p:cNvCxnSpPr>
            <a:cxnSpLocks/>
          </p:cNvCxnSpPr>
          <p:nvPr/>
        </p:nvCxnSpPr>
        <p:spPr>
          <a:xfrm flipV="1">
            <a:off x="2518017" y="3102020"/>
            <a:ext cx="439489" cy="615552"/>
          </a:xfrm>
          <a:prstGeom prst="straightConnector1">
            <a:avLst/>
          </a:prstGeom>
          <a:noFill/>
          <a:ln w="28575" cap="flat" cmpd="sng" algn="ctr">
            <a:solidFill>
              <a:schemeClr val="bg1"/>
            </a:solidFill>
            <a:prstDash val="solid"/>
            <a:headEnd type="none" w="med" len="med"/>
            <a:tailEnd type="triangle" w="med" len="med"/>
          </a:ln>
          <a:effectLst/>
        </p:spPr>
      </p:cxnSp>
      <p:cxnSp>
        <p:nvCxnSpPr>
          <p:cNvPr id="22" name="Straight Arrow Connector 21">
            <a:extLst>
              <a:ext uri="{FF2B5EF4-FFF2-40B4-BE49-F238E27FC236}">
                <a16:creationId xmlns:a16="http://schemas.microsoft.com/office/drawing/2014/main" id="{D1D6A9AC-5C94-DC4B-A2DA-0FA460452C64}"/>
              </a:ext>
            </a:extLst>
          </p:cNvPr>
          <p:cNvCxnSpPr>
            <a:cxnSpLocks/>
          </p:cNvCxnSpPr>
          <p:nvPr/>
        </p:nvCxnSpPr>
        <p:spPr>
          <a:xfrm>
            <a:off x="2518017" y="3847549"/>
            <a:ext cx="444746" cy="615554"/>
          </a:xfrm>
          <a:prstGeom prst="straightConnector1">
            <a:avLst/>
          </a:prstGeom>
          <a:noFill/>
          <a:ln w="28575" cap="flat" cmpd="sng" algn="ctr">
            <a:solidFill>
              <a:schemeClr val="bg1"/>
            </a:solidFill>
            <a:prstDash val="solid"/>
            <a:headEnd type="none" w="med" len="med"/>
            <a:tailEnd type="triangle" w="med" len="med"/>
          </a:ln>
          <a:effectLst/>
        </p:spPr>
      </p:cxnSp>
      <p:sp>
        <p:nvSpPr>
          <p:cNvPr id="25" name="Rectangle 3">
            <a:extLst>
              <a:ext uri="{FF2B5EF4-FFF2-40B4-BE49-F238E27FC236}">
                <a16:creationId xmlns:a16="http://schemas.microsoft.com/office/drawing/2014/main" id="{F3717533-D956-C342-963D-A7AD5F737AFB}"/>
              </a:ext>
            </a:extLst>
          </p:cNvPr>
          <p:cNvSpPr txBox="1">
            <a:spLocks noChangeArrowheads="1"/>
          </p:cNvSpPr>
          <p:nvPr/>
        </p:nvSpPr>
        <p:spPr bwMode="auto">
          <a:xfrm>
            <a:off x="604674" y="5582398"/>
            <a:ext cx="10877529" cy="75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1" kern="0" dirty="0"/>
              <a:t>Primary endpoint: </a:t>
            </a:r>
            <a:r>
              <a:rPr lang="en-US" altLang="en-US" sz="2000" b="0" kern="0" dirty="0"/>
              <a:t>investigator-assessed PFS (in ITT)</a:t>
            </a:r>
          </a:p>
          <a:p>
            <a:pPr>
              <a:spcBef>
                <a:spcPts val="600"/>
              </a:spcBef>
            </a:pPr>
            <a:r>
              <a:rPr lang="en-US" altLang="en-US" sz="2000" b="1" kern="0" dirty="0"/>
              <a:t>Key secondary endpoints: </a:t>
            </a:r>
            <a:r>
              <a:rPr lang="en-US" altLang="en-US" sz="2000" b="0" kern="0" dirty="0"/>
              <a:t>ORR, time to next treatment, OS, safety</a:t>
            </a:r>
          </a:p>
        </p:txBody>
      </p:sp>
      <p:sp>
        <p:nvSpPr>
          <p:cNvPr id="26" name="Rectangle 49">
            <a:extLst>
              <a:ext uri="{FF2B5EF4-FFF2-40B4-BE49-F238E27FC236}">
                <a16:creationId xmlns:a16="http://schemas.microsoft.com/office/drawing/2014/main" id="{78802AC0-C000-FF48-BCD8-568A06952818}"/>
              </a:ext>
            </a:extLst>
          </p:cNvPr>
          <p:cNvSpPr>
            <a:spLocks noChangeArrowheads="1"/>
          </p:cNvSpPr>
          <p:nvPr/>
        </p:nvSpPr>
        <p:spPr bwMode="auto">
          <a:xfrm>
            <a:off x="3248118" y="2447366"/>
            <a:ext cx="3135747"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BR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induction for 6 cycles</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50">
            <a:extLst>
              <a:ext uri="{FF2B5EF4-FFF2-40B4-BE49-F238E27FC236}">
                <a16:creationId xmlns:a16="http://schemas.microsoft.com/office/drawing/2014/main" id="{7C461901-FEDA-A041-A27F-F74115600E15}"/>
              </a:ext>
            </a:extLst>
          </p:cNvPr>
          <p:cNvSpPr>
            <a:spLocks noChangeArrowheads="1"/>
          </p:cNvSpPr>
          <p:nvPr/>
        </p:nvSpPr>
        <p:spPr bwMode="auto">
          <a:xfrm>
            <a:off x="3248118" y="4014068"/>
            <a:ext cx="3135747" cy="72638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Arial" panose="020B0604020202020204" pitchFamily="34" charset="0"/>
              </a:rPr>
              <a:t>BR </a:t>
            </a:r>
            <a:r>
              <a:rPr lang="en-US" altLang="en-US" sz="1800" dirty="0">
                <a:solidFill>
                  <a:srgbClr val="FFFFFF"/>
                </a:solidFill>
                <a:latin typeface="Calibri" panose="020F0502020204030204" pitchFamily="34" charset="0"/>
                <a:cs typeface="Arial" panose="020B0604020202020204" pitchFamily="34" charset="0"/>
              </a:rPr>
              <a:t>induction for 6 cycles</a:t>
            </a:r>
            <a:endParaRPr lang="en-US" altLang="en-US" sz="1800" b="1" dirty="0">
              <a:solidFill>
                <a:srgbClr val="FFFFFF"/>
              </a:solidFill>
              <a:latin typeface="Calibri" panose="020F0502020204030204" pitchFamily="34" charset="0"/>
              <a:cs typeface="Arial" panose="020B0604020202020204" pitchFamily="34" charset="0"/>
            </a:endParaRPr>
          </a:p>
        </p:txBody>
      </p:sp>
      <p:sp>
        <p:nvSpPr>
          <p:cNvPr id="28" name="Rectangle 49">
            <a:extLst>
              <a:ext uri="{FF2B5EF4-FFF2-40B4-BE49-F238E27FC236}">
                <a16:creationId xmlns:a16="http://schemas.microsoft.com/office/drawing/2014/main" id="{A2391E4B-5132-B84E-9AF9-96C2ADA0087A}"/>
              </a:ext>
            </a:extLst>
          </p:cNvPr>
          <p:cNvSpPr>
            <a:spLocks noChangeArrowheads="1"/>
          </p:cNvSpPr>
          <p:nvPr/>
        </p:nvSpPr>
        <p:spPr bwMode="auto">
          <a:xfrm>
            <a:off x="3248117" y="3170440"/>
            <a:ext cx="8183463"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560 mg QD until PD or unacceptable toxicity</a:t>
            </a:r>
          </a:p>
        </p:txBody>
      </p:sp>
      <p:sp>
        <p:nvSpPr>
          <p:cNvPr id="30" name="Rectangle 49">
            <a:extLst>
              <a:ext uri="{FF2B5EF4-FFF2-40B4-BE49-F238E27FC236}">
                <a16:creationId xmlns:a16="http://schemas.microsoft.com/office/drawing/2014/main" id="{77089A41-C611-CE4A-814D-91D1F9CEE609}"/>
              </a:ext>
            </a:extLst>
          </p:cNvPr>
          <p:cNvSpPr>
            <a:spLocks noChangeArrowheads="1"/>
          </p:cNvSpPr>
          <p:nvPr/>
        </p:nvSpPr>
        <p:spPr bwMode="auto">
          <a:xfrm>
            <a:off x="7902341" y="2447366"/>
            <a:ext cx="352924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maintenance Q8W for 12 cycles</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8C9092BF-0A5C-E54D-B9A2-CE18DC081778}"/>
              </a:ext>
            </a:extLst>
          </p:cNvPr>
          <p:cNvSpPr txBox="1"/>
          <p:nvPr/>
        </p:nvSpPr>
        <p:spPr bwMode="auto">
          <a:xfrm>
            <a:off x="6321950" y="2517760"/>
            <a:ext cx="669468" cy="518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If CR or PR</a:t>
            </a:r>
          </a:p>
        </p:txBody>
      </p:sp>
      <p:sp>
        <p:nvSpPr>
          <p:cNvPr id="34" name="Rectangle 49">
            <a:extLst>
              <a:ext uri="{FF2B5EF4-FFF2-40B4-BE49-F238E27FC236}">
                <a16:creationId xmlns:a16="http://schemas.microsoft.com/office/drawing/2014/main" id="{0CC68C48-669A-9645-B4AD-6F148D10542E}"/>
              </a:ext>
            </a:extLst>
          </p:cNvPr>
          <p:cNvSpPr>
            <a:spLocks noChangeArrowheads="1"/>
          </p:cNvSpPr>
          <p:nvPr/>
        </p:nvSpPr>
        <p:spPr bwMode="auto">
          <a:xfrm>
            <a:off x="7902340" y="4037191"/>
            <a:ext cx="3529239" cy="7032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maintenance Q8W for 12 cycles</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04FF7432-26FC-0F49-9D61-1B5013E85A8F}"/>
              </a:ext>
            </a:extLst>
          </p:cNvPr>
          <p:cNvSpPr txBox="1"/>
          <p:nvPr/>
        </p:nvSpPr>
        <p:spPr bwMode="auto">
          <a:xfrm>
            <a:off x="6383865" y="4129574"/>
            <a:ext cx="669468" cy="518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If CR or PR</a:t>
            </a:r>
          </a:p>
        </p:txBody>
      </p:sp>
      <p:sp>
        <p:nvSpPr>
          <p:cNvPr id="36" name="Rectangle 49">
            <a:extLst>
              <a:ext uri="{FF2B5EF4-FFF2-40B4-BE49-F238E27FC236}">
                <a16:creationId xmlns:a16="http://schemas.microsoft.com/office/drawing/2014/main" id="{A2AE6C31-CF7F-CB4F-815E-257209A155C5}"/>
              </a:ext>
            </a:extLst>
          </p:cNvPr>
          <p:cNvSpPr>
            <a:spLocks noChangeArrowheads="1"/>
          </p:cNvSpPr>
          <p:nvPr/>
        </p:nvSpPr>
        <p:spPr bwMode="auto">
          <a:xfrm>
            <a:off x="3248117" y="4780509"/>
            <a:ext cx="8183463" cy="7032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until PD or unacceptable toxicity</a:t>
            </a:r>
          </a:p>
        </p:txBody>
      </p:sp>
      <p:sp>
        <p:nvSpPr>
          <p:cNvPr id="32" name="TextBox 31">
            <a:extLst>
              <a:ext uri="{FF2B5EF4-FFF2-40B4-BE49-F238E27FC236}">
                <a16:creationId xmlns:a16="http://schemas.microsoft.com/office/drawing/2014/main" id="{CD67CCA9-0141-DF46-BF7F-2456D552C046}"/>
              </a:ext>
            </a:extLst>
          </p:cNvPr>
          <p:cNvSpPr txBox="1"/>
          <p:nvPr/>
        </p:nvSpPr>
        <p:spPr bwMode="auto">
          <a:xfrm>
            <a:off x="1601873" y="1843390"/>
            <a:ext cx="22717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Stratification by: MIPI score</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(low vs intermediate vs high)</a:t>
            </a:r>
          </a:p>
        </p:txBody>
      </p:sp>
      <p:cxnSp>
        <p:nvCxnSpPr>
          <p:cNvPr id="39" name="Straight Arrow Connector 38">
            <a:extLst>
              <a:ext uri="{FF2B5EF4-FFF2-40B4-BE49-F238E27FC236}">
                <a16:creationId xmlns:a16="http://schemas.microsoft.com/office/drawing/2014/main" id="{E7696049-344D-A941-8C27-9997BFF079C5}"/>
              </a:ext>
            </a:extLst>
          </p:cNvPr>
          <p:cNvCxnSpPr>
            <a:cxnSpLocks/>
          </p:cNvCxnSpPr>
          <p:nvPr/>
        </p:nvCxnSpPr>
        <p:spPr>
          <a:xfrm flipH="1">
            <a:off x="2664346" y="2447366"/>
            <a:ext cx="0" cy="645233"/>
          </a:xfrm>
          <a:prstGeom prst="straightConnector1">
            <a:avLst/>
          </a:prstGeom>
          <a:noFill/>
          <a:ln w="28575" cap="flat" cmpd="sng" algn="ctr">
            <a:solidFill>
              <a:schemeClr val="bg1"/>
            </a:solidFill>
            <a:prstDash val="sysDot"/>
            <a:headEnd type="none" w="med" len="med"/>
            <a:tailEnd type="triangle" w="med" len="med"/>
          </a:ln>
          <a:effectLst/>
        </p:spPr>
      </p:cxnSp>
      <p:cxnSp>
        <p:nvCxnSpPr>
          <p:cNvPr id="23" name="Straight Arrow Connector 22">
            <a:extLst>
              <a:ext uri="{FF2B5EF4-FFF2-40B4-BE49-F238E27FC236}">
                <a16:creationId xmlns:a16="http://schemas.microsoft.com/office/drawing/2014/main" id="{CF44DE2D-60EC-F3C8-3D19-3EF245DBA7CD}"/>
              </a:ext>
            </a:extLst>
          </p:cNvPr>
          <p:cNvCxnSpPr>
            <a:cxnSpLocks/>
          </p:cNvCxnSpPr>
          <p:nvPr/>
        </p:nvCxnSpPr>
        <p:spPr>
          <a:xfrm>
            <a:off x="6989338" y="4375936"/>
            <a:ext cx="863273" cy="0"/>
          </a:xfrm>
          <a:prstGeom prst="straightConnector1">
            <a:avLst/>
          </a:prstGeom>
          <a:noFill/>
          <a:ln w="28575" cap="flat" cmpd="sng" algn="ctr">
            <a:solidFill>
              <a:schemeClr val="bg1"/>
            </a:solidFill>
            <a:prstDash val="solid"/>
            <a:headEnd type="none" w="med" len="med"/>
            <a:tailEnd type="triangle" w="med" len="med"/>
          </a:ln>
          <a:effectLst/>
        </p:spPr>
      </p:cxnSp>
    </p:spTree>
    <p:extLst>
      <p:ext uri="{BB962C8B-B14F-4D97-AF65-F5344CB8AC3E}">
        <p14:creationId xmlns:p14="http://schemas.microsoft.com/office/powerpoint/2010/main" val="712126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SHINE: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LBA7502. Wang. NEJM. 2022;386:2482. </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67BFB8FB-EAD4-744D-A5B8-142D0E3520C1}"/>
              </a:ext>
            </a:extLst>
          </p:cNvPr>
          <p:cNvGraphicFramePr>
            <a:graphicFrameLocks/>
          </p:cNvGraphicFramePr>
          <p:nvPr/>
        </p:nvGraphicFramePr>
        <p:xfrm>
          <a:off x="727076" y="1604963"/>
          <a:ext cx="10755127" cy="4435016"/>
        </p:xfrm>
        <a:graphic>
          <a:graphicData uri="http://schemas.openxmlformats.org/drawingml/2006/table">
            <a:tbl>
              <a:tblPr/>
              <a:tblGrid>
                <a:gridCol w="3480771">
                  <a:extLst>
                    <a:ext uri="{9D8B030D-6E8A-4147-A177-3AD203B41FA5}">
                      <a16:colId xmlns:a16="http://schemas.microsoft.com/office/drawing/2014/main" val="20000"/>
                    </a:ext>
                  </a:extLst>
                </a:gridCol>
                <a:gridCol w="3846608">
                  <a:extLst>
                    <a:ext uri="{9D8B030D-6E8A-4147-A177-3AD203B41FA5}">
                      <a16:colId xmlns:a16="http://schemas.microsoft.com/office/drawing/2014/main" val="20001"/>
                    </a:ext>
                  </a:extLst>
                </a:gridCol>
                <a:gridCol w="3427748">
                  <a:extLst>
                    <a:ext uri="{9D8B030D-6E8A-4147-A177-3AD203B41FA5}">
                      <a16:colId xmlns:a16="http://schemas.microsoft.com/office/drawing/2014/main" val="20002"/>
                    </a:ext>
                  </a:extLst>
                </a:gridCol>
              </a:tblGrid>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Ibrutinib + BR (n = 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Placebo + BR (n = 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7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≥75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71 (65-86)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74 (28.4)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71 (65-87)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82 (31.3)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178 (68.2)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186 (71.0)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127 (48.7)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118 (45.0)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87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Simplified MIPI,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Low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Intermediate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High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44 (16.9)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124 (47.5)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93 (35.6)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46 (17.6)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129 (49.2)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87 (33.2)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19992953"/>
                  </a:ext>
                </a:extLst>
              </a:tr>
              <a:tr h="2474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BM involvement,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198 (75.9)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200 (76.3)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9985290"/>
                  </a:ext>
                </a:extLst>
              </a:tr>
              <a:tr h="2474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Blastoid/pleomorphic histology,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19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26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72198864"/>
                  </a:ext>
                </a:extLst>
              </a:tr>
              <a:tr h="2474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Extranodal involvement,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234 (89.7)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226 (86.3)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68803030"/>
                  </a:ext>
                </a:extLst>
              </a:tr>
              <a:tr h="2474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Bulky disease (≥5 cm),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95 (36.4)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98 (37.4)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74208901"/>
                  </a:ext>
                </a:extLst>
              </a:tr>
              <a:tr h="2474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TP53</a:t>
                      </a: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mutated,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0050562"/>
                  </a:ext>
                </a:extLst>
              </a:tr>
              <a:tr h="2474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TP53</a:t>
                      </a: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mutation status unknown,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121 (46.4)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133 (50.8)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78757480"/>
                  </a:ext>
                </a:extLst>
              </a:tr>
            </a:tbl>
          </a:graphicData>
        </a:graphic>
      </p:graphicFrame>
    </p:spTree>
    <p:extLst>
      <p:ext uri="{BB962C8B-B14F-4D97-AF65-F5344CB8AC3E}">
        <p14:creationId xmlns:p14="http://schemas.microsoft.com/office/powerpoint/2010/main" val="603011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CC67D-DAC6-3698-D29D-27976ECFC085}"/>
              </a:ext>
            </a:extLst>
          </p:cNvPr>
          <p:cNvSpPr>
            <a:spLocks noGrp="1"/>
          </p:cNvSpPr>
          <p:nvPr>
            <p:ph type="title"/>
          </p:nvPr>
        </p:nvSpPr>
        <p:spPr/>
        <p:txBody>
          <a:bodyPr/>
          <a:lstStyle/>
          <a:p>
            <a:r>
              <a:rPr lang="en-US" dirty="0"/>
              <a:t>SHINE: PFS (Primary Endpoint)</a:t>
            </a:r>
          </a:p>
        </p:txBody>
      </p:sp>
      <p:sp>
        <p:nvSpPr>
          <p:cNvPr id="7" name="Text Box 15">
            <a:extLst>
              <a:ext uri="{FF2B5EF4-FFF2-40B4-BE49-F238E27FC236}">
                <a16:creationId xmlns:a16="http://schemas.microsoft.com/office/drawing/2014/main" id="{976621F0-666A-F7C2-1E30-17DFC17A4B1D}"/>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LBA7502. Wang. NEJM. 2022;386:2482. </a:t>
            </a:r>
            <a:endParaRPr lang="en-US" altLang="en-US" sz="1200" b="0" dirty="0">
              <a:solidFill>
                <a:schemeClr val="bg2"/>
              </a:solidFill>
              <a:latin typeface="Calibri" panose="020F0502020204030204" pitchFamily="34" charset="0"/>
            </a:endParaRPr>
          </a:p>
        </p:txBody>
      </p:sp>
      <p:graphicFrame>
        <p:nvGraphicFramePr>
          <p:cNvPr id="9" name="Group 3">
            <a:extLst>
              <a:ext uri="{FF2B5EF4-FFF2-40B4-BE49-F238E27FC236}">
                <a16:creationId xmlns:a16="http://schemas.microsoft.com/office/drawing/2014/main" id="{96085C77-C2AF-3764-FFB9-B6A6AD69DD81}"/>
              </a:ext>
            </a:extLst>
          </p:cNvPr>
          <p:cNvGraphicFramePr>
            <a:graphicFrameLocks/>
          </p:cNvGraphicFramePr>
          <p:nvPr/>
        </p:nvGraphicFramePr>
        <p:xfrm>
          <a:off x="6359252" y="1610854"/>
          <a:ext cx="5402537" cy="2225088"/>
        </p:xfrm>
        <a:graphic>
          <a:graphicData uri="http://schemas.openxmlformats.org/drawingml/2006/table">
            <a:tbl>
              <a:tblPr/>
              <a:tblGrid>
                <a:gridCol w="2280529">
                  <a:extLst>
                    <a:ext uri="{9D8B030D-6E8A-4147-A177-3AD203B41FA5}">
                      <a16:colId xmlns:a16="http://schemas.microsoft.com/office/drawing/2014/main" val="20000"/>
                    </a:ext>
                  </a:extLst>
                </a:gridCol>
                <a:gridCol w="1086044">
                  <a:extLst>
                    <a:ext uri="{9D8B030D-6E8A-4147-A177-3AD203B41FA5}">
                      <a16:colId xmlns:a16="http://schemas.microsoft.com/office/drawing/2014/main" val="20001"/>
                    </a:ext>
                  </a:extLst>
                </a:gridCol>
                <a:gridCol w="1003081">
                  <a:extLst>
                    <a:ext uri="{9D8B030D-6E8A-4147-A177-3AD203B41FA5}">
                      <a16:colId xmlns:a16="http://schemas.microsoft.com/office/drawing/2014/main" val="20002"/>
                    </a:ext>
                  </a:extLst>
                </a:gridCol>
                <a:gridCol w="1032883">
                  <a:extLst>
                    <a:ext uri="{9D8B030D-6E8A-4147-A177-3AD203B41FA5}">
                      <a16:colId xmlns:a16="http://schemas.microsoft.com/office/drawing/2014/main" val="3707945839"/>
                    </a:ext>
                  </a:extLst>
                </a:gridCol>
              </a:tblGrid>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BR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BR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7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with blastoid/</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pleiomorphic histology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(0.32-1.35)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with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28.8</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(0.50-1.80)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10" name="Content Placeholder 7">
            <a:extLst>
              <a:ext uri="{FF2B5EF4-FFF2-40B4-BE49-F238E27FC236}">
                <a16:creationId xmlns:a16="http://schemas.microsoft.com/office/drawing/2014/main" id="{EB56F960-C08F-A689-E223-6824970B65D8}"/>
              </a:ext>
            </a:extLst>
          </p:cNvPr>
          <p:cNvSpPr txBox="1">
            <a:spLocks/>
          </p:cNvSpPr>
          <p:nvPr/>
        </p:nvSpPr>
        <p:spPr bwMode="auto">
          <a:xfrm>
            <a:off x="621927" y="5036459"/>
            <a:ext cx="11110492" cy="105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18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altLang="en-US" sz="2400" kern="0" dirty="0"/>
              <a:t>Median follow-up: </a:t>
            </a:r>
            <a:r>
              <a:rPr lang="en-US" altLang="en-US" sz="2400" b="0" kern="0" dirty="0"/>
              <a:t>84.7 mo (7.1 yr)</a:t>
            </a:r>
          </a:p>
          <a:p>
            <a:r>
              <a:rPr lang="en-US" altLang="en-US" sz="2400" b="0" kern="0" dirty="0"/>
              <a:t>A 2.3-yr statistically significant and clinically meaningful improvement in median PFS was observed in the ibrutinib arm vs the placebo arm  </a:t>
            </a:r>
            <a:endParaRPr lang="en-US" sz="2400" b="0" kern="0" dirty="0"/>
          </a:p>
        </p:txBody>
      </p:sp>
      <p:sp>
        <p:nvSpPr>
          <p:cNvPr id="6" name="TextBox 5">
            <a:extLst>
              <a:ext uri="{FF2B5EF4-FFF2-40B4-BE49-F238E27FC236}">
                <a16:creationId xmlns:a16="http://schemas.microsoft.com/office/drawing/2014/main" id="{63856366-9B94-53E5-4B58-F8ACE18E3B57}"/>
              </a:ext>
            </a:extLst>
          </p:cNvPr>
          <p:cNvSpPr txBox="1"/>
          <p:nvPr/>
        </p:nvSpPr>
        <p:spPr bwMode="auto">
          <a:xfrm>
            <a:off x="6359252" y="3860454"/>
            <a:ext cx="511678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Aft>
                <a:spcPct val="0"/>
              </a:spcAft>
            </a:pPr>
            <a:r>
              <a:rPr kumimoji="0" lang="en-US" sz="1400" b="0" i="0" u="none" strike="noStrike" cap="none" normalizeH="0" dirty="0">
                <a:ln>
                  <a:noFill/>
                </a:ln>
                <a:solidFill>
                  <a:schemeClr val="bg2">
                    <a:lumMod val="10000"/>
                  </a:schemeClr>
                </a:solidFill>
                <a:effectLst/>
                <a:latin typeface="+mn-lt"/>
              </a:rPr>
              <a:t>*In this analysis, there were 19 patients in the ibrutinib plus BR arm and 26 in the BR + placebo arm. </a:t>
            </a:r>
            <a:r>
              <a:rPr kumimoji="0" lang="en-US" sz="1400" b="0" i="0" u="none" strike="noStrike" cap="none" normalizeH="0" baseline="30000" dirty="0">
                <a:ln>
                  <a:noFill/>
                </a:ln>
                <a:solidFill>
                  <a:schemeClr val="bg2">
                    <a:lumMod val="10000"/>
                  </a:schemeClr>
                </a:solidFill>
                <a:effectLst/>
                <a:latin typeface="+mn-lt"/>
              </a:rPr>
              <a:t>†</a:t>
            </a:r>
            <a:r>
              <a:rPr kumimoji="0" lang="en-US" sz="1400" b="0" i="0" u="none" strike="noStrike" cap="none" normalizeH="0" dirty="0">
                <a:ln>
                  <a:noFill/>
                </a:ln>
                <a:solidFill>
                  <a:schemeClr val="bg2">
                    <a:lumMod val="10000"/>
                  </a:schemeClr>
                </a:solidFill>
                <a:effectLst/>
                <a:latin typeface="+mn-lt"/>
              </a:rPr>
              <a:t>In this analysis, there were 26 patients in the ibrutinib + BR arm and 24 in the BR + placebo arm.</a:t>
            </a:r>
            <a:endParaRPr lang="en-US" sz="1400" b="0" dirty="0">
              <a:solidFill>
                <a:schemeClr val="bg1"/>
              </a:solidFill>
              <a:latin typeface="+mn-lt"/>
            </a:endParaRPr>
          </a:p>
        </p:txBody>
      </p:sp>
      <p:grpSp>
        <p:nvGrpSpPr>
          <p:cNvPr id="249" name="Group 248">
            <a:extLst>
              <a:ext uri="{FF2B5EF4-FFF2-40B4-BE49-F238E27FC236}">
                <a16:creationId xmlns:a16="http://schemas.microsoft.com/office/drawing/2014/main" id="{D47696A8-E7F3-1DD2-7D4D-A74F40E5B3D8}"/>
              </a:ext>
            </a:extLst>
          </p:cNvPr>
          <p:cNvGrpSpPr/>
          <p:nvPr/>
        </p:nvGrpSpPr>
        <p:grpSpPr>
          <a:xfrm>
            <a:off x="847293" y="1649128"/>
            <a:ext cx="5392282" cy="2888083"/>
            <a:chOff x="847293" y="1649128"/>
            <a:chExt cx="5392282" cy="2888083"/>
          </a:xfrm>
        </p:grpSpPr>
        <p:sp>
          <p:nvSpPr>
            <p:cNvPr id="14" name="TextBox 13">
              <a:extLst>
                <a:ext uri="{FF2B5EF4-FFF2-40B4-BE49-F238E27FC236}">
                  <a16:creationId xmlns:a16="http://schemas.microsoft.com/office/drawing/2014/main" id="{12DBDBC9-7601-8546-963D-7FBE46754F93}"/>
                </a:ext>
              </a:extLst>
            </p:cNvPr>
            <p:cNvSpPr txBox="1"/>
            <p:nvPr/>
          </p:nvSpPr>
          <p:spPr bwMode="auto">
            <a:xfrm rot="16200000">
              <a:off x="636722" y="2729258"/>
              <a:ext cx="7289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mn-lt"/>
                </a:rPr>
                <a:t>PFS (%)</a:t>
              </a:r>
            </a:p>
          </p:txBody>
        </p:sp>
        <p:sp>
          <p:nvSpPr>
            <p:cNvPr id="15" name="TextBox 14">
              <a:extLst>
                <a:ext uri="{FF2B5EF4-FFF2-40B4-BE49-F238E27FC236}">
                  <a16:creationId xmlns:a16="http://schemas.microsoft.com/office/drawing/2014/main" id="{FB85F5DB-1084-A0DF-E4BF-E3976E031972}"/>
                </a:ext>
              </a:extLst>
            </p:cNvPr>
            <p:cNvSpPr txBox="1"/>
            <p:nvPr/>
          </p:nvSpPr>
          <p:spPr bwMode="auto">
            <a:xfrm>
              <a:off x="3486760" y="4229434"/>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mn-lt"/>
                </a:rPr>
                <a:t>Mo</a:t>
              </a:r>
            </a:p>
          </p:txBody>
        </p:sp>
        <p:grpSp>
          <p:nvGrpSpPr>
            <p:cNvPr id="16" name="Group 15">
              <a:extLst>
                <a:ext uri="{FF2B5EF4-FFF2-40B4-BE49-F238E27FC236}">
                  <a16:creationId xmlns:a16="http://schemas.microsoft.com/office/drawing/2014/main" id="{C1508F5E-80A5-7912-D2DD-25EE84D5A048}"/>
                </a:ext>
              </a:extLst>
            </p:cNvPr>
            <p:cNvGrpSpPr/>
            <p:nvPr/>
          </p:nvGrpSpPr>
          <p:grpSpPr>
            <a:xfrm>
              <a:off x="975978" y="1649128"/>
              <a:ext cx="420308" cy="2474795"/>
              <a:chOff x="752305" y="1569166"/>
              <a:chExt cx="420308" cy="3117938"/>
            </a:xfrm>
          </p:grpSpPr>
          <p:sp>
            <p:nvSpPr>
              <p:cNvPr id="81" name="TextBox 80">
                <a:extLst>
                  <a:ext uri="{FF2B5EF4-FFF2-40B4-BE49-F238E27FC236}">
                    <a16:creationId xmlns:a16="http://schemas.microsoft.com/office/drawing/2014/main" id="{E7CDDC0B-9331-A232-D172-FDEA8343ACB4}"/>
                  </a:ext>
                </a:extLst>
              </p:cNvPr>
              <p:cNvSpPr txBox="1"/>
              <p:nvPr/>
            </p:nvSpPr>
            <p:spPr bwMode="auto">
              <a:xfrm>
                <a:off x="909400" y="4361385"/>
                <a:ext cx="263213"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mn-lt"/>
                  </a:rPr>
                  <a:t>0</a:t>
                </a:r>
              </a:p>
            </p:txBody>
          </p:sp>
          <p:sp>
            <p:nvSpPr>
              <p:cNvPr id="82" name="TextBox 81">
                <a:extLst>
                  <a:ext uri="{FF2B5EF4-FFF2-40B4-BE49-F238E27FC236}">
                    <a16:creationId xmlns:a16="http://schemas.microsoft.com/office/drawing/2014/main" id="{1C7CDB1D-0AD2-B492-40E3-A9F9849BD7B6}"/>
                  </a:ext>
                </a:extLst>
              </p:cNvPr>
              <p:cNvSpPr txBox="1"/>
              <p:nvPr/>
            </p:nvSpPr>
            <p:spPr bwMode="auto">
              <a:xfrm>
                <a:off x="830853" y="3802942"/>
                <a:ext cx="341760"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mn-lt"/>
                  </a:rPr>
                  <a:t>20</a:t>
                </a:r>
              </a:p>
            </p:txBody>
          </p:sp>
          <p:sp>
            <p:nvSpPr>
              <p:cNvPr id="83" name="TextBox 82">
                <a:extLst>
                  <a:ext uri="{FF2B5EF4-FFF2-40B4-BE49-F238E27FC236}">
                    <a16:creationId xmlns:a16="http://schemas.microsoft.com/office/drawing/2014/main" id="{F0F68EDB-BC2D-D49B-FC5C-BAA38BE8BF29}"/>
                  </a:ext>
                </a:extLst>
              </p:cNvPr>
              <p:cNvSpPr txBox="1"/>
              <p:nvPr/>
            </p:nvSpPr>
            <p:spPr bwMode="auto">
              <a:xfrm>
                <a:off x="830853" y="3244498"/>
                <a:ext cx="341760"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mn-lt"/>
                  </a:rPr>
                  <a:t>40</a:t>
                </a:r>
              </a:p>
            </p:txBody>
          </p:sp>
          <p:sp>
            <p:nvSpPr>
              <p:cNvPr id="84" name="TextBox 83">
                <a:extLst>
                  <a:ext uri="{FF2B5EF4-FFF2-40B4-BE49-F238E27FC236}">
                    <a16:creationId xmlns:a16="http://schemas.microsoft.com/office/drawing/2014/main" id="{DB6E5054-499A-6601-167F-6DC6C89BC1EB}"/>
                  </a:ext>
                </a:extLst>
              </p:cNvPr>
              <p:cNvSpPr txBox="1"/>
              <p:nvPr/>
            </p:nvSpPr>
            <p:spPr bwMode="auto">
              <a:xfrm>
                <a:off x="830853" y="2686054"/>
                <a:ext cx="341760"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mn-lt"/>
                  </a:rPr>
                  <a:t>60</a:t>
                </a:r>
              </a:p>
            </p:txBody>
          </p:sp>
          <p:sp>
            <p:nvSpPr>
              <p:cNvPr id="85" name="TextBox 84">
                <a:extLst>
                  <a:ext uri="{FF2B5EF4-FFF2-40B4-BE49-F238E27FC236}">
                    <a16:creationId xmlns:a16="http://schemas.microsoft.com/office/drawing/2014/main" id="{FE01F1FA-A096-B174-74E1-C9C7F7CB7212}"/>
                  </a:ext>
                </a:extLst>
              </p:cNvPr>
              <p:cNvSpPr txBox="1"/>
              <p:nvPr/>
            </p:nvSpPr>
            <p:spPr bwMode="auto">
              <a:xfrm>
                <a:off x="830853" y="2127610"/>
                <a:ext cx="341760"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mn-lt"/>
                  </a:rPr>
                  <a:t>80</a:t>
                </a:r>
              </a:p>
            </p:txBody>
          </p:sp>
          <p:sp>
            <p:nvSpPr>
              <p:cNvPr id="86" name="TextBox 85">
                <a:extLst>
                  <a:ext uri="{FF2B5EF4-FFF2-40B4-BE49-F238E27FC236}">
                    <a16:creationId xmlns:a16="http://schemas.microsoft.com/office/drawing/2014/main" id="{5B8D8B25-3D98-8114-3754-D139383A28F4}"/>
                  </a:ext>
                </a:extLst>
              </p:cNvPr>
              <p:cNvSpPr txBox="1"/>
              <p:nvPr/>
            </p:nvSpPr>
            <p:spPr bwMode="auto">
              <a:xfrm>
                <a:off x="752305" y="1569166"/>
                <a:ext cx="420308"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mn-lt"/>
                  </a:rPr>
                  <a:t>100</a:t>
                </a:r>
              </a:p>
            </p:txBody>
          </p:sp>
        </p:grpSp>
        <p:grpSp>
          <p:nvGrpSpPr>
            <p:cNvPr id="17" name="Group 16">
              <a:extLst>
                <a:ext uri="{FF2B5EF4-FFF2-40B4-BE49-F238E27FC236}">
                  <a16:creationId xmlns:a16="http://schemas.microsoft.com/office/drawing/2014/main" id="{ABFD414F-E6F1-ADDC-816A-6E2E375004C1}"/>
                </a:ext>
              </a:extLst>
            </p:cNvPr>
            <p:cNvGrpSpPr/>
            <p:nvPr/>
          </p:nvGrpSpPr>
          <p:grpSpPr>
            <a:xfrm>
              <a:off x="1260415" y="4028736"/>
              <a:ext cx="4891972" cy="258532"/>
              <a:chOff x="1209864" y="4647617"/>
              <a:chExt cx="13941504" cy="280966"/>
            </a:xfrm>
          </p:grpSpPr>
          <p:sp>
            <p:nvSpPr>
              <p:cNvPr id="56" name="TextBox 55">
                <a:extLst>
                  <a:ext uri="{FF2B5EF4-FFF2-40B4-BE49-F238E27FC236}">
                    <a16:creationId xmlns:a16="http://schemas.microsoft.com/office/drawing/2014/main" id="{09B4996C-5F56-007B-2696-C97529FAC352}"/>
                  </a:ext>
                </a:extLst>
              </p:cNvPr>
              <p:cNvSpPr txBox="1"/>
              <p:nvPr/>
            </p:nvSpPr>
            <p:spPr bwMode="auto">
              <a:xfrm>
                <a:off x="1209864" y="4647617"/>
                <a:ext cx="750127"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0</a:t>
                </a:r>
              </a:p>
            </p:txBody>
          </p:sp>
          <p:sp>
            <p:nvSpPr>
              <p:cNvPr id="58" name="TextBox 57">
                <a:extLst>
                  <a:ext uri="{FF2B5EF4-FFF2-40B4-BE49-F238E27FC236}">
                    <a16:creationId xmlns:a16="http://schemas.microsoft.com/office/drawing/2014/main" id="{EA13477B-9ADF-4967-37F6-9BC3B31E7FF8}"/>
                  </a:ext>
                </a:extLst>
              </p:cNvPr>
              <p:cNvSpPr txBox="1"/>
              <p:nvPr/>
            </p:nvSpPr>
            <p:spPr bwMode="auto">
              <a:xfrm>
                <a:off x="2011442" y="4647617"/>
                <a:ext cx="750127"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6</a:t>
                </a:r>
              </a:p>
            </p:txBody>
          </p:sp>
          <p:sp>
            <p:nvSpPr>
              <p:cNvPr id="60" name="TextBox 59">
                <a:extLst>
                  <a:ext uri="{FF2B5EF4-FFF2-40B4-BE49-F238E27FC236}">
                    <a16:creationId xmlns:a16="http://schemas.microsoft.com/office/drawing/2014/main" id="{53FABCA1-3E39-D2D9-E28A-90DEE3E15147}"/>
                  </a:ext>
                </a:extLst>
              </p:cNvPr>
              <p:cNvSpPr txBox="1"/>
              <p:nvPr/>
            </p:nvSpPr>
            <p:spPr bwMode="auto">
              <a:xfrm>
                <a:off x="2715110"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12</a:t>
                </a:r>
              </a:p>
            </p:txBody>
          </p:sp>
          <p:sp>
            <p:nvSpPr>
              <p:cNvPr id="62" name="TextBox 61">
                <a:extLst>
                  <a:ext uri="{FF2B5EF4-FFF2-40B4-BE49-F238E27FC236}">
                    <a16:creationId xmlns:a16="http://schemas.microsoft.com/office/drawing/2014/main" id="{F00E277C-058F-F80F-C832-F1FC77B066B4}"/>
                  </a:ext>
                </a:extLst>
              </p:cNvPr>
              <p:cNvSpPr txBox="1"/>
              <p:nvPr/>
            </p:nvSpPr>
            <p:spPr bwMode="auto">
              <a:xfrm>
                <a:off x="3516689"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18</a:t>
                </a:r>
              </a:p>
            </p:txBody>
          </p:sp>
          <p:sp>
            <p:nvSpPr>
              <p:cNvPr id="64" name="TextBox 63">
                <a:extLst>
                  <a:ext uri="{FF2B5EF4-FFF2-40B4-BE49-F238E27FC236}">
                    <a16:creationId xmlns:a16="http://schemas.microsoft.com/office/drawing/2014/main" id="{91DDE971-2400-5D58-F314-64745AF673B1}"/>
                  </a:ext>
                </a:extLst>
              </p:cNvPr>
              <p:cNvSpPr txBox="1"/>
              <p:nvPr/>
            </p:nvSpPr>
            <p:spPr bwMode="auto">
              <a:xfrm>
                <a:off x="4353819"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24</a:t>
                </a:r>
              </a:p>
            </p:txBody>
          </p:sp>
          <p:sp>
            <p:nvSpPr>
              <p:cNvPr id="66" name="TextBox 65">
                <a:extLst>
                  <a:ext uri="{FF2B5EF4-FFF2-40B4-BE49-F238E27FC236}">
                    <a16:creationId xmlns:a16="http://schemas.microsoft.com/office/drawing/2014/main" id="{5FC48949-EA81-BB3E-48F3-03EDF8CDB87C}"/>
                  </a:ext>
                </a:extLst>
              </p:cNvPr>
              <p:cNvSpPr txBox="1"/>
              <p:nvPr/>
            </p:nvSpPr>
            <p:spPr bwMode="auto">
              <a:xfrm>
                <a:off x="5180796"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30</a:t>
                </a:r>
              </a:p>
            </p:txBody>
          </p:sp>
          <p:sp>
            <p:nvSpPr>
              <p:cNvPr id="68" name="TextBox 67">
                <a:extLst>
                  <a:ext uri="{FF2B5EF4-FFF2-40B4-BE49-F238E27FC236}">
                    <a16:creationId xmlns:a16="http://schemas.microsoft.com/office/drawing/2014/main" id="{2F632C9A-419E-0814-7496-C7986510F780}"/>
                  </a:ext>
                </a:extLst>
              </p:cNvPr>
              <p:cNvSpPr txBox="1"/>
              <p:nvPr/>
            </p:nvSpPr>
            <p:spPr bwMode="auto">
              <a:xfrm>
                <a:off x="5992155"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36</a:t>
                </a:r>
              </a:p>
            </p:txBody>
          </p:sp>
          <p:sp>
            <p:nvSpPr>
              <p:cNvPr id="70" name="TextBox 69">
                <a:extLst>
                  <a:ext uri="{FF2B5EF4-FFF2-40B4-BE49-F238E27FC236}">
                    <a16:creationId xmlns:a16="http://schemas.microsoft.com/office/drawing/2014/main" id="{648BB5EA-3272-4DF0-359D-6A74A03DF598}"/>
                  </a:ext>
                </a:extLst>
              </p:cNvPr>
              <p:cNvSpPr txBox="1"/>
              <p:nvPr/>
            </p:nvSpPr>
            <p:spPr bwMode="auto">
              <a:xfrm>
                <a:off x="6818758"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42</a:t>
                </a:r>
              </a:p>
            </p:txBody>
          </p:sp>
          <p:sp>
            <p:nvSpPr>
              <p:cNvPr id="72" name="TextBox 71">
                <a:extLst>
                  <a:ext uri="{FF2B5EF4-FFF2-40B4-BE49-F238E27FC236}">
                    <a16:creationId xmlns:a16="http://schemas.microsoft.com/office/drawing/2014/main" id="{AD70DD56-67EC-02CB-BEFF-FA3AC621A69C}"/>
                  </a:ext>
                </a:extLst>
              </p:cNvPr>
              <p:cNvSpPr txBox="1"/>
              <p:nvPr/>
            </p:nvSpPr>
            <p:spPr bwMode="auto">
              <a:xfrm>
                <a:off x="7640650"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48</a:t>
                </a:r>
              </a:p>
            </p:txBody>
          </p:sp>
          <p:sp>
            <p:nvSpPr>
              <p:cNvPr id="74" name="TextBox 73">
                <a:extLst>
                  <a:ext uri="{FF2B5EF4-FFF2-40B4-BE49-F238E27FC236}">
                    <a16:creationId xmlns:a16="http://schemas.microsoft.com/office/drawing/2014/main" id="{E07B0DF1-0EAB-A3CE-D77B-4DBB447EDE2A}"/>
                  </a:ext>
                </a:extLst>
              </p:cNvPr>
              <p:cNvSpPr txBox="1"/>
              <p:nvPr/>
            </p:nvSpPr>
            <p:spPr bwMode="auto">
              <a:xfrm>
                <a:off x="8447307"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54</a:t>
                </a:r>
              </a:p>
            </p:txBody>
          </p:sp>
          <p:sp>
            <p:nvSpPr>
              <p:cNvPr id="76" name="TextBox 75">
                <a:extLst>
                  <a:ext uri="{FF2B5EF4-FFF2-40B4-BE49-F238E27FC236}">
                    <a16:creationId xmlns:a16="http://schemas.microsoft.com/office/drawing/2014/main" id="{E375E6C3-D5E2-FA94-A5E1-D03CC045F548}"/>
                  </a:ext>
                </a:extLst>
              </p:cNvPr>
              <p:cNvSpPr txBox="1"/>
              <p:nvPr/>
            </p:nvSpPr>
            <p:spPr bwMode="auto">
              <a:xfrm>
                <a:off x="9278986"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60</a:t>
                </a:r>
              </a:p>
            </p:txBody>
          </p:sp>
          <p:sp>
            <p:nvSpPr>
              <p:cNvPr id="78" name="TextBox 77">
                <a:extLst>
                  <a:ext uri="{FF2B5EF4-FFF2-40B4-BE49-F238E27FC236}">
                    <a16:creationId xmlns:a16="http://schemas.microsoft.com/office/drawing/2014/main" id="{FB335EFC-AEC0-D504-732A-7826016A3713}"/>
                  </a:ext>
                </a:extLst>
              </p:cNvPr>
              <p:cNvSpPr txBox="1"/>
              <p:nvPr/>
            </p:nvSpPr>
            <p:spPr bwMode="auto">
              <a:xfrm>
                <a:off x="10085267"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66</a:t>
                </a:r>
              </a:p>
            </p:txBody>
          </p:sp>
          <p:sp>
            <p:nvSpPr>
              <p:cNvPr id="80" name="TextBox 79">
                <a:extLst>
                  <a:ext uri="{FF2B5EF4-FFF2-40B4-BE49-F238E27FC236}">
                    <a16:creationId xmlns:a16="http://schemas.microsoft.com/office/drawing/2014/main" id="{78B06DAA-58AB-0989-28BB-01546B08536C}"/>
                  </a:ext>
                </a:extLst>
              </p:cNvPr>
              <p:cNvSpPr txBox="1"/>
              <p:nvPr/>
            </p:nvSpPr>
            <p:spPr bwMode="auto">
              <a:xfrm>
                <a:off x="10905472"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72</a:t>
                </a:r>
              </a:p>
            </p:txBody>
          </p:sp>
          <p:sp>
            <p:nvSpPr>
              <p:cNvPr id="102" name="TextBox 101">
                <a:extLst>
                  <a:ext uri="{FF2B5EF4-FFF2-40B4-BE49-F238E27FC236}">
                    <a16:creationId xmlns:a16="http://schemas.microsoft.com/office/drawing/2014/main" id="{386BE371-A195-0FC1-9118-AA85D9BD44BF}"/>
                  </a:ext>
                </a:extLst>
              </p:cNvPr>
              <p:cNvSpPr txBox="1"/>
              <p:nvPr/>
            </p:nvSpPr>
            <p:spPr bwMode="auto">
              <a:xfrm>
                <a:off x="11700954"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78</a:t>
                </a:r>
              </a:p>
            </p:txBody>
          </p:sp>
          <p:sp>
            <p:nvSpPr>
              <p:cNvPr id="103" name="TextBox 102">
                <a:extLst>
                  <a:ext uri="{FF2B5EF4-FFF2-40B4-BE49-F238E27FC236}">
                    <a16:creationId xmlns:a16="http://schemas.microsoft.com/office/drawing/2014/main" id="{4EFC6CE1-EE63-7A10-6A2E-7CB08507EA91}"/>
                  </a:ext>
                </a:extLst>
              </p:cNvPr>
              <p:cNvSpPr txBox="1"/>
              <p:nvPr/>
            </p:nvSpPr>
            <p:spPr bwMode="auto">
              <a:xfrm>
                <a:off x="12532630"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84</a:t>
                </a:r>
              </a:p>
            </p:txBody>
          </p:sp>
          <p:sp>
            <p:nvSpPr>
              <p:cNvPr id="104" name="TextBox 103">
                <a:extLst>
                  <a:ext uri="{FF2B5EF4-FFF2-40B4-BE49-F238E27FC236}">
                    <a16:creationId xmlns:a16="http://schemas.microsoft.com/office/drawing/2014/main" id="{043BAA03-E45D-91C1-CEF8-9F633FBB7345}"/>
                  </a:ext>
                </a:extLst>
              </p:cNvPr>
              <p:cNvSpPr txBox="1"/>
              <p:nvPr/>
            </p:nvSpPr>
            <p:spPr bwMode="auto">
              <a:xfrm>
                <a:off x="13338916"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90</a:t>
                </a:r>
              </a:p>
            </p:txBody>
          </p:sp>
          <p:sp>
            <p:nvSpPr>
              <p:cNvPr id="105" name="TextBox 104">
                <a:extLst>
                  <a:ext uri="{FF2B5EF4-FFF2-40B4-BE49-F238E27FC236}">
                    <a16:creationId xmlns:a16="http://schemas.microsoft.com/office/drawing/2014/main" id="{2428AF58-D14D-B77A-B588-21AB17FA7B32}"/>
                  </a:ext>
                </a:extLst>
              </p:cNvPr>
              <p:cNvSpPr txBox="1"/>
              <p:nvPr/>
            </p:nvSpPr>
            <p:spPr bwMode="auto">
              <a:xfrm>
                <a:off x="14140845" y="4647617"/>
                <a:ext cx="101052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96</a:t>
                </a:r>
              </a:p>
            </p:txBody>
          </p:sp>
        </p:grpSp>
        <p:sp>
          <p:nvSpPr>
            <p:cNvPr id="18" name="Freeform: Shape 17">
              <a:extLst>
                <a:ext uri="{FF2B5EF4-FFF2-40B4-BE49-F238E27FC236}">
                  <a16:creationId xmlns:a16="http://schemas.microsoft.com/office/drawing/2014/main" id="{9CD81F4A-0E5D-BBBF-2F93-3CD8C9DDCA82}"/>
                </a:ext>
              </a:extLst>
            </p:cNvPr>
            <p:cNvSpPr/>
            <p:nvPr/>
          </p:nvSpPr>
          <p:spPr bwMode="auto">
            <a:xfrm>
              <a:off x="1387383" y="1753335"/>
              <a:ext cx="4852192" cy="2236826"/>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sz="1200" dirty="0">
                <a:latin typeface="+mn-lt"/>
              </a:endParaRPr>
            </a:p>
          </p:txBody>
        </p:sp>
        <p:grpSp>
          <p:nvGrpSpPr>
            <p:cNvPr id="19" name="Group 18">
              <a:extLst>
                <a:ext uri="{FF2B5EF4-FFF2-40B4-BE49-F238E27FC236}">
                  <a16:creationId xmlns:a16="http://schemas.microsoft.com/office/drawing/2014/main" id="{3ADF9CA7-C80F-4E67-F06B-C2EE4CF491AC}"/>
                </a:ext>
              </a:extLst>
            </p:cNvPr>
            <p:cNvGrpSpPr/>
            <p:nvPr/>
          </p:nvGrpSpPr>
          <p:grpSpPr>
            <a:xfrm>
              <a:off x="1316700" y="1767660"/>
              <a:ext cx="85438" cy="2222501"/>
              <a:chOff x="901264" y="1705026"/>
              <a:chExt cx="1347222" cy="2802492"/>
            </a:xfrm>
          </p:grpSpPr>
          <p:cxnSp>
            <p:nvCxnSpPr>
              <p:cNvPr id="50" name="Straight Connector 49">
                <a:extLst>
                  <a:ext uri="{FF2B5EF4-FFF2-40B4-BE49-F238E27FC236}">
                    <a16:creationId xmlns:a16="http://schemas.microsoft.com/office/drawing/2014/main" id="{A2F5996E-34B4-F76B-BC1A-1767FA61FF4B}"/>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7053A6C-36E1-BC7B-B31E-9D51A14975F0}"/>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77333BE-5895-48FF-A999-DBB235C094B3}"/>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E6CB8A4-272B-F192-8A8F-D4FBE5C67FE9}"/>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2E46585-DAC7-85D3-865A-1E506EA7A766}"/>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A1FF8FF5-5F99-36D8-76CB-67305AC3498C}"/>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04B676DE-4F74-EC17-A57A-2541D003FDC3}"/>
                </a:ext>
              </a:extLst>
            </p:cNvPr>
            <p:cNvGrpSpPr/>
            <p:nvPr/>
          </p:nvGrpSpPr>
          <p:grpSpPr>
            <a:xfrm>
              <a:off x="1396642" y="3990162"/>
              <a:ext cx="4576233" cy="80434"/>
              <a:chOff x="1575240" y="3687258"/>
              <a:chExt cx="6550553" cy="1098522"/>
            </a:xfrm>
          </p:grpSpPr>
          <p:grpSp>
            <p:nvGrpSpPr>
              <p:cNvPr id="21" name="Group 20">
                <a:extLst>
                  <a:ext uri="{FF2B5EF4-FFF2-40B4-BE49-F238E27FC236}">
                    <a16:creationId xmlns:a16="http://schemas.microsoft.com/office/drawing/2014/main" id="{CCB39049-5842-3EE2-AEA5-1F697ED0523B}"/>
                  </a:ext>
                </a:extLst>
              </p:cNvPr>
              <p:cNvGrpSpPr/>
              <p:nvPr/>
            </p:nvGrpSpPr>
            <p:grpSpPr>
              <a:xfrm rot="5400000">
                <a:off x="2041759" y="3220739"/>
                <a:ext cx="1098521" cy="2031560"/>
                <a:chOff x="901264" y="1705026"/>
                <a:chExt cx="1347222" cy="2802492"/>
              </a:xfrm>
            </p:grpSpPr>
            <p:cxnSp>
              <p:nvCxnSpPr>
                <p:cNvPr id="44" name="Straight Connector 43">
                  <a:extLst>
                    <a:ext uri="{FF2B5EF4-FFF2-40B4-BE49-F238E27FC236}">
                      <a16:creationId xmlns:a16="http://schemas.microsoft.com/office/drawing/2014/main" id="{92F3E3A5-B9A0-9F55-A160-7191506A345F}"/>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D02C024-A5B7-1C54-734F-437336D3A6C3}"/>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68384FF-72E7-8F31-8131-40B48C9061DB}"/>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982AB2D-A196-6927-D883-F08785F95020}"/>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C0460FF-FDCC-85E7-CFAD-5142EFE11F5F}"/>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A69AF7A-EE0B-3D13-3EDC-A7DD7B9FF508}"/>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8DA3376F-80A8-82A9-4BCB-41850069D3D8}"/>
                  </a:ext>
                </a:extLst>
              </p:cNvPr>
              <p:cNvGrpSpPr/>
              <p:nvPr/>
            </p:nvGrpSpPr>
            <p:grpSpPr>
              <a:xfrm rot="5400000">
                <a:off x="4485342" y="3220739"/>
                <a:ext cx="1098521" cy="2031560"/>
                <a:chOff x="901264" y="1705026"/>
                <a:chExt cx="1347222" cy="2802492"/>
              </a:xfrm>
            </p:grpSpPr>
            <p:cxnSp>
              <p:nvCxnSpPr>
                <p:cNvPr id="38" name="Straight Connector 37">
                  <a:extLst>
                    <a:ext uri="{FF2B5EF4-FFF2-40B4-BE49-F238E27FC236}">
                      <a16:creationId xmlns:a16="http://schemas.microsoft.com/office/drawing/2014/main" id="{5335914E-8BB4-9F06-3322-A9B9AC277005}"/>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9260FF2-21E9-F406-515D-B9A946D66349}"/>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2CE8911-AC2A-0DAC-D192-A5A7851CC930}"/>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6E38D55-73AC-8C10-1805-B0A220741EC3}"/>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4BFECD1-FE02-F85D-C4A1-4DA756EDFE10}"/>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8A882FE-B8E4-910C-C6EF-1E0FD150EAB4}"/>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9BBE85D9-2C81-DFFA-E61B-55C016073A53}"/>
                  </a:ext>
                </a:extLst>
              </p:cNvPr>
              <p:cNvGrpSpPr/>
              <p:nvPr/>
            </p:nvGrpSpPr>
            <p:grpSpPr>
              <a:xfrm rot="5400000">
                <a:off x="6744032" y="3404019"/>
                <a:ext cx="1098521" cy="1665001"/>
                <a:chOff x="901264" y="2254733"/>
                <a:chExt cx="1347222" cy="2252785"/>
              </a:xfrm>
            </p:grpSpPr>
            <p:cxnSp>
              <p:nvCxnSpPr>
                <p:cNvPr id="32" name="Straight Connector 31">
                  <a:extLst>
                    <a:ext uri="{FF2B5EF4-FFF2-40B4-BE49-F238E27FC236}">
                      <a16:creationId xmlns:a16="http://schemas.microsoft.com/office/drawing/2014/main" id="{B9A393CD-7692-2108-9584-652B74232A40}"/>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D1ADA24-B639-FC57-2FCD-12CE06B4834E}"/>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84D02BB-4875-FA27-7217-8B07E08EC225}"/>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0702994-8A21-D5FE-7FCE-CF326834227D}"/>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4E60244-1521-E29A-E99A-69481AA2E951}"/>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106" name="TextBox 105">
            <a:extLst>
              <a:ext uri="{FF2B5EF4-FFF2-40B4-BE49-F238E27FC236}">
                <a16:creationId xmlns:a16="http://schemas.microsoft.com/office/drawing/2014/main" id="{6A1053B8-4462-8745-62E4-D04503DAEC6D}"/>
              </a:ext>
            </a:extLst>
          </p:cNvPr>
          <p:cNvSpPr txBox="1"/>
          <p:nvPr/>
        </p:nvSpPr>
        <p:spPr bwMode="auto">
          <a:xfrm>
            <a:off x="170425" y="4190416"/>
            <a:ext cx="11462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Aft>
                <a:spcPct val="0"/>
              </a:spcAft>
              <a:buClrTx/>
              <a:buFontTx/>
              <a:buNone/>
            </a:pPr>
            <a:r>
              <a:rPr lang="en-US" sz="1200" b="1" dirty="0">
                <a:solidFill>
                  <a:schemeClr val="bg1"/>
                </a:solidFill>
                <a:latin typeface="Calibri" panose="020F0502020204030204" pitchFamily="34" charset="0"/>
              </a:rPr>
              <a:t>Patients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at Risk, n</a:t>
            </a:r>
          </a:p>
          <a:p>
            <a:pPr algn="r">
              <a:lnSpc>
                <a:spcPct val="90000"/>
              </a:lnSpc>
              <a:spcAft>
                <a:spcPct val="0"/>
              </a:spcAft>
              <a:buClrTx/>
              <a:buFontTx/>
              <a:buNone/>
            </a:pPr>
            <a:r>
              <a:rPr lang="en-US" sz="1200" b="0" dirty="0">
                <a:solidFill>
                  <a:schemeClr val="accent1"/>
                </a:solidFill>
                <a:latin typeface="Calibri" panose="020F0502020204030204" pitchFamily="34" charset="0"/>
              </a:rPr>
              <a:t>Ibrutinib + BR</a:t>
            </a:r>
          </a:p>
          <a:p>
            <a:pPr algn="r">
              <a:lnSpc>
                <a:spcPct val="90000"/>
              </a:lnSpc>
              <a:spcAft>
                <a:spcPct val="0"/>
              </a:spcAft>
              <a:buClrTx/>
              <a:buFontTx/>
              <a:buNone/>
            </a:pPr>
            <a:r>
              <a:rPr lang="en-US" sz="1200" dirty="0">
                <a:solidFill>
                  <a:schemeClr val="accent3"/>
                </a:solidFill>
                <a:latin typeface="Calibri" panose="020F0502020204030204" pitchFamily="34" charset="0"/>
              </a:rPr>
              <a:t>Placebo + BR</a:t>
            </a:r>
          </a:p>
        </p:txBody>
      </p:sp>
      <p:grpSp>
        <p:nvGrpSpPr>
          <p:cNvPr id="107" name="Group 106">
            <a:extLst>
              <a:ext uri="{FF2B5EF4-FFF2-40B4-BE49-F238E27FC236}">
                <a16:creationId xmlns:a16="http://schemas.microsoft.com/office/drawing/2014/main" id="{B8EB8C96-02C6-7355-0BCE-2BF9BAB28B4A}"/>
              </a:ext>
            </a:extLst>
          </p:cNvPr>
          <p:cNvGrpSpPr/>
          <p:nvPr/>
        </p:nvGrpSpPr>
        <p:grpSpPr>
          <a:xfrm>
            <a:off x="1181868" y="4522814"/>
            <a:ext cx="4928039" cy="424732"/>
            <a:chOff x="986015" y="4647617"/>
            <a:chExt cx="14044290" cy="461588"/>
          </a:xfrm>
        </p:grpSpPr>
        <p:sp>
          <p:nvSpPr>
            <p:cNvPr id="108" name="TextBox 107">
              <a:extLst>
                <a:ext uri="{FF2B5EF4-FFF2-40B4-BE49-F238E27FC236}">
                  <a16:creationId xmlns:a16="http://schemas.microsoft.com/office/drawing/2014/main" id="{ECD1A89A-139A-5AF4-38C3-139F1AE9839F}"/>
                </a:ext>
              </a:extLst>
            </p:cNvPr>
            <p:cNvSpPr txBox="1"/>
            <p:nvPr/>
          </p:nvSpPr>
          <p:spPr bwMode="auto">
            <a:xfrm>
              <a:off x="986015"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261</a:t>
              </a:r>
            </a:p>
            <a:p>
              <a:pPr algn="ctr">
                <a:lnSpc>
                  <a:spcPct val="90000"/>
                </a:lnSpc>
                <a:spcAft>
                  <a:spcPct val="0"/>
                </a:spcAft>
                <a:buClrTx/>
                <a:buFontTx/>
                <a:buNone/>
              </a:pPr>
              <a:r>
                <a:rPr lang="en-US" sz="1200" b="0" dirty="0">
                  <a:solidFill>
                    <a:schemeClr val="bg1"/>
                  </a:solidFill>
                  <a:latin typeface="+mn-lt"/>
                </a:rPr>
                <a:t>262</a:t>
              </a:r>
            </a:p>
          </p:txBody>
        </p:sp>
        <p:sp>
          <p:nvSpPr>
            <p:cNvPr id="109" name="TextBox 108">
              <a:extLst>
                <a:ext uri="{FF2B5EF4-FFF2-40B4-BE49-F238E27FC236}">
                  <a16:creationId xmlns:a16="http://schemas.microsoft.com/office/drawing/2014/main" id="{AF03AFC5-4AA9-EECF-1945-EDE3ED5D7097}"/>
                </a:ext>
              </a:extLst>
            </p:cNvPr>
            <p:cNvSpPr txBox="1"/>
            <p:nvPr/>
          </p:nvSpPr>
          <p:spPr bwMode="auto">
            <a:xfrm>
              <a:off x="178759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228</a:t>
              </a:r>
            </a:p>
            <a:p>
              <a:pPr algn="ctr">
                <a:lnSpc>
                  <a:spcPct val="90000"/>
                </a:lnSpc>
                <a:spcAft>
                  <a:spcPct val="0"/>
                </a:spcAft>
                <a:buClrTx/>
                <a:buFontTx/>
                <a:buNone/>
              </a:pPr>
              <a:r>
                <a:rPr lang="en-US" sz="1200" b="0" dirty="0">
                  <a:solidFill>
                    <a:schemeClr val="bg1"/>
                  </a:solidFill>
                  <a:latin typeface="+mn-lt"/>
                </a:rPr>
                <a:t>226</a:t>
              </a:r>
            </a:p>
          </p:txBody>
        </p:sp>
        <p:sp>
          <p:nvSpPr>
            <p:cNvPr id="110" name="TextBox 109">
              <a:extLst>
                <a:ext uri="{FF2B5EF4-FFF2-40B4-BE49-F238E27FC236}">
                  <a16:creationId xmlns:a16="http://schemas.microsoft.com/office/drawing/2014/main" id="{5C406696-65EE-2F48-E870-AAF18FBEEC92}"/>
                </a:ext>
              </a:extLst>
            </p:cNvPr>
            <p:cNvSpPr txBox="1"/>
            <p:nvPr/>
          </p:nvSpPr>
          <p:spPr bwMode="auto">
            <a:xfrm>
              <a:off x="2603187"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207</a:t>
              </a:r>
            </a:p>
            <a:p>
              <a:pPr algn="ctr">
                <a:lnSpc>
                  <a:spcPct val="90000"/>
                </a:lnSpc>
                <a:spcAft>
                  <a:spcPct val="0"/>
                </a:spcAft>
                <a:buClrTx/>
                <a:buFontTx/>
                <a:buNone/>
              </a:pPr>
              <a:r>
                <a:rPr lang="en-US" sz="1200" b="0" dirty="0">
                  <a:solidFill>
                    <a:schemeClr val="bg1"/>
                  </a:solidFill>
                  <a:latin typeface="+mn-lt"/>
                </a:rPr>
                <a:t>199</a:t>
              </a:r>
            </a:p>
          </p:txBody>
        </p:sp>
        <p:sp>
          <p:nvSpPr>
            <p:cNvPr id="111" name="TextBox 110">
              <a:extLst>
                <a:ext uri="{FF2B5EF4-FFF2-40B4-BE49-F238E27FC236}">
                  <a16:creationId xmlns:a16="http://schemas.microsoft.com/office/drawing/2014/main" id="{63F817E9-7AD1-DC88-5465-3BE8CAF1C2C7}"/>
                </a:ext>
              </a:extLst>
            </p:cNvPr>
            <p:cNvSpPr txBox="1"/>
            <p:nvPr/>
          </p:nvSpPr>
          <p:spPr bwMode="auto">
            <a:xfrm>
              <a:off x="3404766"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191</a:t>
              </a:r>
            </a:p>
            <a:p>
              <a:pPr algn="ctr">
                <a:lnSpc>
                  <a:spcPct val="90000"/>
                </a:lnSpc>
                <a:spcAft>
                  <a:spcPct val="0"/>
                </a:spcAft>
                <a:buClrTx/>
                <a:buFontTx/>
                <a:buNone/>
              </a:pPr>
              <a:r>
                <a:rPr lang="en-US" sz="1200" b="0" dirty="0">
                  <a:solidFill>
                    <a:schemeClr val="bg1"/>
                  </a:solidFill>
                  <a:latin typeface="+mn-lt"/>
                </a:rPr>
                <a:t>177</a:t>
              </a:r>
            </a:p>
          </p:txBody>
        </p:sp>
        <p:sp>
          <p:nvSpPr>
            <p:cNvPr id="112" name="TextBox 111">
              <a:extLst>
                <a:ext uri="{FF2B5EF4-FFF2-40B4-BE49-F238E27FC236}">
                  <a16:creationId xmlns:a16="http://schemas.microsoft.com/office/drawing/2014/main" id="{A798B2CD-D3BD-BDD7-A05F-ACBD339CDB0D}"/>
                </a:ext>
              </a:extLst>
            </p:cNvPr>
            <p:cNvSpPr txBox="1"/>
            <p:nvPr/>
          </p:nvSpPr>
          <p:spPr bwMode="auto">
            <a:xfrm>
              <a:off x="4241896"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182</a:t>
              </a:r>
            </a:p>
            <a:p>
              <a:pPr algn="ctr">
                <a:lnSpc>
                  <a:spcPct val="90000"/>
                </a:lnSpc>
                <a:spcAft>
                  <a:spcPct val="0"/>
                </a:spcAft>
                <a:buClrTx/>
                <a:buFontTx/>
                <a:buNone/>
              </a:pPr>
              <a:r>
                <a:rPr lang="en-US" sz="1200" b="0" dirty="0">
                  <a:solidFill>
                    <a:schemeClr val="bg1"/>
                  </a:solidFill>
                  <a:latin typeface="+mn-lt"/>
                </a:rPr>
                <a:t>166</a:t>
              </a:r>
            </a:p>
          </p:txBody>
        </p:sp>
        <p:sp>
          <p:nvSpPr>
            <p:cNvPr id="113" name="TextBox 112">
              <a:extLst>
                <a:ext uri="{FF2B5EF4-FFF2-40B4-BE49-F238E27FC236}">
                  <a16:creationId xmlns:a16="http://schemas.microsoft.com/office/drawing/2014/main" id="{8CADD2FD-DD08-2A9D-D352-AC2A357A5BB9}"/>
                </a:ext>
              </a:extLst>
            </p:cNvPr>
            <p:cNvSpPr txBox="1"/>
            <p:nvPr/>
          </p:nvSpPr>
          <p:spPr bwMode="auto">
            <a:xfrm>
              <a:off x="506887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167</a:t>
              </a:r>
            </a:p>
            <a:p>
              <a:pPr algn="ctr">
                <a:lnSpc>
                  <a:spcPct val="90000"/>
                </a:lnSpc>
                <a:spcAft>
                  <a:spcPct val="0"/>
                </a:spcAft>
                <a:buClrTx/>
                <a:buFontTx/>
                <a:buNone/>
              </a:pPr>
              <a:r>
                <a:rPr lang="en-US" sz="1200" b="0" dirty="0">
                  <a:solidFill>
                    <a:schemeClr val="bg1"/>
                  </a:solidFill>
                  <a:latin typeface="+mn-lt"/>
                </a:rPr>
                <a:t>158</a:t>
              </a:r>
            </a:p>
          </p:txBody>
        </p:sp>
        <p:sp>
          <p:nvSpPr>
            <p:cNvPr id="114" name="TextBox 113">
              <a:extLst>
                <a:ext uri="{FF2B5EF4-FFF2-40B4-BE49-F238E27FC236}">
                  <a16:creationId xmlns:a16="http://schemas.microsoft.com/office/drawing/2014/main" id="{48BFC22E-10A0-735D-2FBA-C78A7016EB7B}"/>
                </a:ext>
              </a:extLst>
            </p:cNvPr>
            <p:cNvSpPr txBox="1"/>
            <p:nvPr/>
          </p:nvSpPr>
          <p:spPr bwMode="auto">
            <a:xfrm>
              <a:off x="5880232"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152</a:t>
              </a:r>
            </a:p>
            <a:p>
              <a:pPr algn="ctr">
                <a:lnSpc>
                  <a:spcPct val="90000"/>
                </a:lnSpc>
                <a:spcAft>
                  <a:spcPct val="0"/>
                </a:spcAft>
                <a:buClrTx/>
                <a:buFontTx/>
                <a:buNone/>
              </a:pPr>
              <a:r>
                <a:rPr lang="en-US" sz="1200" b="0" dirty="0">
                  <a:solidFill>
                    <a:schemeClr val="bg1"/>
                  </a:solidFill>
                  <a:latin typeface="+mn-lt"/>
                </a:rPr>
                <a:t>148</a:t>
              </a:r>
            </a:p>
          </p:txBody>
        </p:sp>
        <p:sp>
          <p:nvSpPr>
            <p:cNvPr id="115" name="TextBox 114">
              <a:extLst>
                <a:ext uri="{FF2B5EF4-FFF2-40B4-BE49-F238E27FC236}">
                  <a16:creationId xmlns:a16="http://schemas.microsoft.com/office/drawing/2014/main" id="{75230E0C-F139-763F-C654-BC13E4204C30}"/>
                </a:ext>
              </a:extLst>
            </p:cNvPr>
            <p:cNvSpPr txBox="1"/>
            <p:nvPr/>
          </p:nvSpPr>
          <p:spPr bwMode="auto">
            <a:xfrm>
              <a:off x="6706835"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139</a:t>
              </a:r>
            </a:p>
            <a:p>
              <a:pPr algn="ctr">
                <a:lnSpc>
                  <a:spcPct val="90000"/>
                </a:lnSpc>
                <a:spcAft>
                  <a:spcPct val="0"/>
                </a:spcAft>
                <a:buClrTx/>
                <a:buFontTx/>
                <a:buNone/>
              </a:pPr>
              <a:r>
                <a:rPr lang="en-US" sz="1200" b="0" dirty="0">
                  <a:solidFill>
                    <a:schemeClr val="bg1"/>
                  </a:solidFill>
                  <a:latin typeface="+mn-lt"/>
                </a:rPr>
                <a:t>135</a:t>
              </a:r>
            </a:p>
          </p:txBody>
        </p:sp>
        <p:sp>
          <p:nvSpPr>
            <p:cNvPr id="116" name="TextBox 115">
              <a:extLst>
                <a:ext uri="{FF2B5EF4-FFF2-40B4-BE49-F238E27FC236}">
                  <a16:creationId xmlns:a16="http://schemas.microsoft.com/office/drawing/2014/main" id="{1776333A-30B4-0526-81D9-51D03B070262}"/>
                </a:ext>
              </a:extLst>
            </p:cNvPr>
            <p:cNvSpPr txBox="1"/>
            <p:nvPr/>
          </p:nvSpPr>
          <p:spPr bwMode="auto">
            <a:xfrm>
              <a:off x="7528727"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130</a:t>
              </a:r>
            </a:p>
            <a:p>
              <a:pPr algn="ctr">
                <a:lnSpc>
                  <a:spcPct val="90000"/>
                </a:lnSpc>
                <a:spcAft>
                  <a:spcPct val="0"/>
                </a:spcAft>
                <a:buClrTx/>
                <a:buFontTx/>
                <a:buNone/>
              </a:pPr>
              <a:r>
                <a:rPr lang="en-US" sz="1200" b="0" dirty="0">
                  <a:solidFill>
                    <a:schemeClr val="bg1"/>
                  </a:solidFill>
                  <a:latin typeface="+mn-lt"/>
                </a:rPr>
                <a:t>119</a:t>
              </a:r>
            </a:p>
          </p:txBody>
        </p:sp>
        <p:sp>
          <p:nvSpPr>
            <p:cNvPr id="117" name="TextBox 116">
              <a:extLst>
                <a:ext uri="{FF2B5EF4-FFF2-40B4-BE49-F238E27FC236}">
                  <a16:creationId xmlns:a16="http://schemas.microsoft.com/office/drawing/2014/main" id="{328F8961-436C-9B80-67B8-21BA84E10DB1}"/>
                </a:ext>
              </a:extLst>
            </p:cNvPr>
            <p:cNvSpPr txBox="1"/>
            <p:nvPr/>
          </p:nvSpPr>
          <p:spPr bwMode="auto">
            <a:xfrm>
              <a:off x="8335384"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120</a:t>
              </a:r>
            </a:p>
            <a:p>
              <a:pPr algn="ctr">
                <a:lnSpc>
                  <a:spcPct val="90000"/>
                </a:lnSpc>
                <a:spcAft>
                  <a:spcPct val="0"/>
                </a:spcAft>
                <a:buClrTx/>
                <a:buFontTx/>
                <a:buNone/>
              </a:pPr>
              <a:r>
                <a:rPr lang="en-US" sz="1200" b="0" dirty="0">
                  <a:solidFill>
                    <a:schemeClr val="bg1"/>
                  </a:solidFill>
                  <a:latin typeface="+mn-lt"/>
                </a:rPr>
                <a:t>109</a:t>
              </a:r>
            </a:p>
          </p:txBody>
        </p:sp>
        <p:sp>
          <p:nvSpPr>
            <p:cNvPr id="118" name="TextBox 117">
              <a:extLst>
                <a:ext uri="{FF2B5EF4-FFF2-40B4-BE49-F238E27FC236}">
                  <a16:creationId xmlns:a16="http://schemas.microsoft.com/office/drawing/2014/main" id="{B7AAD5E9-2D42-C1CF-F044-8BDE9912EEF2}"/>
                </a:ext>
              </a:extLst>
            </p:cNvPr>
            <p:cNvSpPr txBox="1"/>
            <p:nvPr/>
          </p:nvSpPr>
          <p:spPr bwMode="auto">
            <a:xfrm>
              <a:off x="916706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115</a:t>
              </a:r>
            </a:p>
            <a:p>
              <a:pPr algn="ctr">
                <a:lnSpc>
                  <a:spcPct val="90000"/>
                </a:lnSpc>
                <a:spcAft>
                  <a:spcPct val="0"/>
                </a:spcAft>
                <a:buClrTx/>
                <a:buFontTx/>
                <a:buNone/>
              </a:pPr>
              <a:r>
                <a:rPr lang="en-US" sz="1200" b="0" dirty="0">
                  <a:solidFill>
                    <a:schemeClr val="bg1"/>
                  </a:solidFill>
                  <a:latin typeface="+mn-lt"/>
                </a:rPr>
                <a:t>103</a:t>
              </a:r>
            </a:p>
          </p:txBody>
        </p:sp>
        <p:sp>
          <p:nvSpPr>
            <p:cNvPr id="119" name="TextBox 118">
              <a:extLst>
                <a:ext uri="{FF2B5EF4-FFF2-40B4-BE49-F238E27FC236}">
                  <a16:creationId xmlns:a16="http://schemas.microsoft.com/office/drawing/2014/main" id="{C4C8BD2D-EF99-09B6-BECD-F834C06EB501}"/>
                </a:ext>
              </a:extLst>
            </p:cNvPr>
            <p:cNvSpPr txBox="1"/>
            <p:nvPr/>
          </p:nvSpPr>
          <p:spPr bwMode="auto">
            <a:xfrm>
              <a:off x="9973346"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106</a:t>
              </a:r>
            </a:p>
            <a:p>
              <a:pPr algn="ctr">
                <a:lnSpc>
                  <a:spcPct val="90000"/>
                </a:lnSpc>
                <a:spcAft>
                  <a:spcPct val="0"/>
                </a:spcAft>
                <a:buClrTx/>
                <a:buFontTx/>
                <a:buNone/>
              </a:pPr>
              <a:r>
                <a:rPr lang="en-US" sz="1200" b="0" dirty="0">
                  <a:solidFill>
                    <a:schemeClr val="bg1"/>
                  </a:solidFill>
                  <a:latin typeface="+mn-lt"/>
                </a:rPr>
                <a:t>98</a:t>
              </a:r>
            </a:p>
          </p:txBody>
        </p:sp>
        <p:sp>
          <p:nvSpPr>
            <p:cNvPr id="120" name="TextBox 119">
              <a:extLst>
                <a:ext uri="{FF2B5EF4-FFF2-40B4-BE49-F238E27FC236}">
                  <a16:creationId xmlns:a16="http://schemas.microsoft.com/office/drawing/2014/main" id="{753EC62B-034A-7F3F-139A-9408820DDA83}"/>
                </a:ext>
              </a:extLst>
            </p:cNvPr>
            <p:cNvSpPr txBox="1"/>
            <p:nvPr/>
          </p:nvSpPr>
          <p:spPr bwMode="auto">
            <a:xfrm>
              <a:off x="10887201" y="4647617"/>
              <a:ext cx="101052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95</a:t>
              </a:r>
            </a:p>
            <a:p>
              <a:pPr algn="ctr">
                <a:lnSpc>
                  <a:spcPct val="90000"/>
                </a:lnSpc>
                <a:spcAft>
                  <a:spcPct val="0"/>
                </a:spcAft>
                <a:buClrTx/>
                <a:buFontTx/>
                <a:buNone/>
              </a:pPr>
              <a:r>
                <a:rPr lang="en-US" sz="1200" b="0" dirty="0">
                  <a:solidFill>
                    <a:schemeClr val="bg1"/>
                  </a:solidFill>
                  <a:latin typeface="+mn-lt"/>
                </a:rPr>
                <a:t>90</a:t>
              </a:r>
            </a:p>
          </p:txBody>
        </p:sp>
        <p:sp>
          <p:nvSpPr>
            <p:cNvPr id="121" name="TextBox 120">
              <a:extLst>
                <a:ext uri="{FF2B5EF4-FFF2-40B4-BE49-F238E27FC236}">
                  <a16:creationId xmlns:a16="http://schemas.microsoft.com/office/drawing/2014/main" id="{D16AFD31-ABCA-2B1D-8979-B84178125A4D}"/>
                </a:ext>
              </a:extLst>
            </p:cNvPr>
            <p:cNvSpPr txBox="1"/>
            <p:nvPr/>
          </p:nvSpPr>
          <p:spPr bwMode="auto">
            <a:xfrm>
              <a:off x="11682680" y="4647617"/>
              <a:ext cx="101052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78</a:t>
              </a:r>
            </a:p>
            <a:p>
              <a:pPr algn="ctr">
                <a:lnSpc>
                  <a:spcPct val="90000"/>
                </a:lnSpc>
                <a:spcAft>
                  <a:spcPct val="0"/>
                </a:spcAft>
                <a:buClrTx/>
                <a:buFontTx/>
                <a:buNone/>
              </a:pPr>
              <a:r>
                <a:rPr lang="en-US" sz="1200" b="0" dirty="0">
                  <a:solidFill>
                    <a:schemeClr val="bg1"/>
                  </a:solidFill>
                  <a:latin typeface="+mn-lt"/>
                </a:rPr>
                <a:t>78</a:t>
              </a:r>
            </a:p>
          </p:txBody>
        </p:sp>
        <p:sp>
          <p:nvSpPr>
            <p:cNvPr id="122" name="TextBox 121">
              <a:extLst>
                <a:ext uri="{FF2B5EF4-FFF2-40B4-BE49-F238E27FC236}">
                  <a16:creationId xmlns:a16="http://schemas.microsoft.com/office/drawing/2014/main" id="{4772DCA7-0B19-5A6D-FED9-942865E2A97B}"/>
                </a:ext>
              </a:extLst>
            </p:cNvPr>
            <p:cNvSpPr txBox="1"/>
            <p:nvPr/>
          </p:nvSpPr>
          <p:spPr bwMode="auto">
            <a:xfrm>
              <a:off x="12514356" y="4647617"/>
              <a:ext cx="101052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39</a:t>
              </a:r>
            </a:p>
            <a:p>
              <a:pPr algn="ctr">
                <a:lnSpc>
                  <a:spcPct val="90000"/>
                </a:lnSpc>
                <a:spcAft>
                  <a:spcPct val="0"/>
                </a:spcAft>
                <a:buClrTx/>
                <a:buFontTx/>
                <a:buNone/>
              </a:pPr>
              <a:r>
                <a:rPr lang="en-US" sz="1200" b="0" dirty="0">
                  <a:solidFill>
                    <a:schemeClr val="bg1"/>
                  </a:solidFill>
                  <a:latin typeface="+mn-lt"/>
                </a:rPr>
                <a:t>41</a:t>
              </a:r>
            </a:p>
          </p:txBody>
        </p:sp>
        <p:sp>
          <p:nvSpPr>
            <p:cNvPr id="123" name="TextBox 122">
              <a:extLst>
                <a:ext uri="{FF2B5EF4-FFF2-40B4-BE49-F238E27FC236}">
                  <a16:creationId xmlns:a16="http://schemas.microsoft.com/office/drawing/2014/main" id="{39888F5D-7A06-8E98-67BF-F68C28CAB314}"/>
                </a:ext>
              </a:extLst>
            </p:cNvPr>
            <p:cNvSpPr txBox="1"/>
            <p:nvPr/>
          </p:nvSpPr>
          <p:spPr bwMode="auto">
            <a:xfrm>
              <a:off x="13338916" y="4647617"/>
              <a:ext cx="97397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11</a:t>
              </a:r>
            </a:p>
            <a:p>
              <a:pPr algn="ctr">
                <a:lnSpc>
                  <a:spcPct val="90000"/>
                </a:lnSpc>
                <a:spcAft>
                  <a:spcPct val="0"/>
                </a:spcAft>
                <a:buClrTx/>
                <a:buFontTx/>
                <a:buNone/>
              </a:pPr>
              <a:r>
                <a:rPr lang="en-US" sz="1200" b="0" dirty="0">
                  <a:solidFill>
                    <a:schemeClr val="bg1"/>
                  </a:solidFill>
                  <a:latin typeface="+mn-lt"/>
                </a:rPr>
                <a:t>11</a:t>
              </a:r>
            </a:p>
          </p:txBody>
        </p:sp>
        <p:sp>
          <p:nvSpPr>
            <p:cNvPr id="124" name="TextBox 123">
              <a:extLst>
                <a:ext uri="{FF2B5EF4-FFF2-40B4-BE49-F238E27FC236}">
                  <a16:creationId xmlns:a16="http://schemas.microsoft.com/office/drawing/2014/main" id="{A876247F-FC8B-9BA3-AD1F-9A2EE6B56EF2}"/>
                </a:ext>
              </a:extLst>
            </p:cNvPr>
            <p:cNvSpPr txBox="1"/>
            <p:nvPr/>
          </p:nvSpPr>
          <p:spPr bwMode="auto">
            <a:xfrm>
              <a:off x="14261905" y="4647617"/>
              <a:ext cx="768400"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0</a:t>
              </a:r>
            </a:p>
            <a:p>
              <a:pPr algn="ctr">
                <a:lnSpc>
                  <a:spcPct val="90000"/>
                </a:lnSpc>
                <a:spcAft>
                  <a:spcPct val="0"/>
                </a:spcAft>
                <a:buClrTx/>
                <a:buFontTx/>
                <a:buNone/>
              </a:pPr>
              <a:r>
                <a:rPr lang="en-US" sz="1200" b="0" dirty="0">
                  <a:solidFill>
                    <a:schemeClr val="bg1"/>
                  </a:solidFill>
                  <a:latin typeface="+mn-lt"/>
                </a:rPr>
                <a:t>0</a:t>
              </a:r>
            </a:p>
          </p:txBody>
        </p:sp>
      </p:grpSp>
      <p:grpSp>
        <p:nvGrpSpPr>
          <p:cNvPr id="250" name="Group 249">
            <a:extLst>
              <a:ext uri="{FF2B5EF4-FFF2-40B4-BE49-F238E27FC236}">
                <a16:creationId xmlns:a16="http://schemas.microsoft.com/office/drawing/2014/main" id="{CA504B77-A29B-C6A5-AE4E-4AC774E9E565}"/>
              </a:ext>
            </a:extLst>
          </p:cNvPr>
          <p:cNvGrpSpPr/>
          <p:nvPr/>
        </p:nvGrpSpPr>
        <p:grpSpPr>
          <a:xfrm>
            <a:off x="1511192" y="3413278"/>
            <a:ext cx="1442774" cy="424732"/>
            <a:chOff x="1511192" y="3413278"/>
            <a:chExt cx="1442774" cy="424732"/>
          </a:xfrm>
        </p:grpSpPr>
        <p:sp>
          <p:nvSpPr>
            <p:cNvPr id="125" name="TextBox 124">
              <a:extLst>
                <a:ext uri="{FF2B5EF4-FFF2-40B4-BE49-F238E27FC236}">
                  <a16:creationId xmlns:a16="http://schemas.microsoft.com/office/drawing/2014/main" id="{F5147A58-9D1D-9859-6E07-D249262C86BF}"/>
                </a:ext>
              </a:extLst>
            </p:cNvPr>
            <p:cNvSpPr txBox="1"/>
            <p:nvPr/>
          </p:nvSpPr>
          <p:spPr bwMode="auto">
            <a:xfrm>
              <a:off x="1807691" y="3413278"/>
              <a:ext cx="11462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1200" b="0" dirty="0">
                  <a:solidFill>
                    <a:schemeClr val="bg1"/>
                  </a:solidFill>
                  <a:latin typeface="Calibri" panose="020F0502020204030204" pitchFamily="34" charset="0"/>
                </a:rPr>
                <a:t>Ibrutinib + BR</a:t>
              </a:r>
            </a:p>
            <a:p>
              <a:pPr>
                <a:lnSpc>
                  <a:spcPct val="90000"/>
                </a:lnSpc>
                <a:spcAft>
                  <a:spcPct val="0"/>
                </a:spcAft>
                <a:buClrTx/>
                <a:buFontTx/>
                <a:buNone/>
              </a:pPr>
              <a:r>
                <a:rPr lang="en-US" sz="1200" b="0" dirty="0">
                  <a:solidFill>
                    <a:schemeClr val="bg1"/>
                  </a:solidFill>
                  <a:latin typeface="Calibri" panose="020F0502020204030204" pitchFamily="34" charset="0"/>
                </a:rPr>
                <a:t>Placebo + BR</a:t>
              </a:r>
            </a:p>
          </p:txBody>
        </p:sp>
        <p:grpSp>
          <p:nvGrpSpPr>
            <p:cNvPr id="127" name="Group 126">
              <a:extLst>
                <a:ext uri="{FF2B5EF4-FFF2-40B4-BE49-F238E27FC236}">
                  <a16:creationId xmlns:a16="http://schemas.microsoft.com/office/drawing/2014/main" id="{8B74E581-DAE5-E87D-60C3-2BB69FCB3874}"/>
                </a:ext>
              </a:extLst>
            </p:cNvPr>
            <p:cNvGrpSpPr/>
            <p:nvPr/>
          </p:nvGrpSpPr>
          <p:grpSpPr>
            <a:xfrm>
              <a:off x="1511192" y="3500736"/>
              <a:ext cx="330200" cy="69031"/>
              <a:chOff x="1737021" y="3108586"/>
              <a:chExt cx="330200" cy="69031"/>
            </a:xfrm>
          </p:grpSpPr>
          <p:cxnSp>
            <p:nvCxnSpPr>
              <p:cNvPr id="11" name="Straight Connector 10">
                <a:extLst>
                  <a:ext uri="{FF2B5EF4-FFF2-40B4-BE49-F238E27FC236}">
                    <a16:creationId xmlns:a16="http://schemas.microsoft.com/office/drawing/2014/main" id="{43D7CB70-D775-A337-FF46-E8E9CEC1BB35}"/>
                  </a:ext>
                </a:extLst>
              </p:cNvPr>
              <p:cNvCxnSpPr>
                <a:cxnSpLocks/>
              </p:cNvCxnSpPr>
              <p:nvPr/>
            </p:nvCxnSpPr>
            <p:spPr bwMode="auto">
              <a:xfrm>
                <a:off x="1737021" y="3141632"/>
                <a:ext cx="330200" cy="0"/>
              </a:xfrm>
              <a:prstGeom prst="line">
                <a:avLst/>
              </a:prstGeom>
              <a:noFill/>
              <a:ln w="28575" cap="flat" cmpd="sng" algn="ctr">
                <a:solidFill>
                  <a:schemeClr val="accent1"/>
                </a:solidFill>
                <a:prstDash val="solid"/>
                <a:round/>
                <a:headEnd type="none" w="med" len="med"/>
                <a:tailEnd type="none" w="med" len="med"/>
              </a:ln>
              <a:effectLst/>
            </p:spPr>
          </p:cxnSp>
          <p:sp>
            <p:nvSpPr>
              <p:cNvPr id="126" name="Oval 125">
                <a:extLst>
                  <a:ext uri="{FF2B5EF4-FFF2-40B4-BE49-F238E27FC236}">
                    <a16:creationId xmlns:a16="http://schemas.microsoft.com/office/drawing/2014/main" id="{475470B7-9347-19D9-4F15-F077AFC2E88C}"/>
                  </a:ext>
                </a:extLst>
              </p:cNvPr>
              <p:cNvSpPr/>
              <p:nvPr/>
            </p:nvSpPr>
            <p:spPr bwMode="auto">
              <a:xfrm>
                <a:off x="1867606" y="310858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9" name="Group 128">
              <a:extLst>
                <a:ext uri="{FF2B5EF4-FFF2-40B4-BE49-F238E27FC236}">
                  <a16:creationId xmlns:a16="http://schemas.microsoft.com/office/drawing/2014/main" id="{0DA342D9-EF67-CA47-1592-4CF2D704391B}"/>
                </a:ext>
              </a:extLst>
            </p:cNvPr>
            <p:cNvGrpSpPr/>
            <p:nvPr/>
          </p:nvGrpSpPr>
          <p:grpSpPr>
            <a:xfrm>
              <a:off x="1511192" y="3654286"/>
              <a:ext cx="330200" cy="70399"/>
              <a:chOff x="1737021" y="3262136"/>
              <a:chExt cx="330200" cy="70399"/>
            </a:xfrm>
          </p:grpSpPr>
          <p:cxnSp>
            <p:nvCxnSpPr>
              <p:cNvPr id="12" name="Straight Connector 11">
                <a:extLst>
                  <a:ext uri="{FF2B5EF4-FFF2-40B4-BE49-F238E27FC236}">
                    <a16:creationId xmlns:a16="http://schemas.microsoft.com/office/drawing/2014/main" id="{6AEC6E10-2C13-368D-ADA0-88E430380919}"/>
                  </a:ext>
                </a:extLst>
              </p:cNvPr>
              <p:cNvCxnSpPr>
                <a:cxnSpLocks/>
              </p:cNvCxnSpPr>
              <p:nvPr/>
            </p:nvCxnSpPr>
            <p:spPr bwMode="auto">
              <a:xfrm>
                <a:off x="1737021" y="3304615"/>
                <a:ext cx="330200" cy="0"/>
              </a:xfrm>
              <a:prstGeom prst="line">
                <a:avLst/>
              </a:prstGeom>
              <a:noFill/>
              <a:ln w="28575" cap="flat" cmpd="sng" algn="ctr">
                <a:solidFill>
                  <a:schemeClr val="accent3"/>
                </a:solidFill>
                <a:prstDash val="solid"/>
                <a:round/>
                <a:headEnd type="none" w="med" len="med"/>
                <a:tailEnd type="none" w="med" len="med"/>
              </a:ln>
              <a:effectLst/>
            </p:spPr>
          </p:cxnSp>
          <p:sp>
            <p:nvSpPr>
              <p:cNvPr id="128" name="Isosceles Triangle 127">
                <a:extLst>
                  <a:ext uri="{FF2B5EF4-FFF2-40B4-BE49-F238E27FC236}">
                    <a16:creationId xmlns:a16="http://schemas.microsoft.com/office/drawing/2014/main" id="{62F36206-8517-FF00-4760-9E28C4438011}"/>
                  </a:ext>
                </a:extLst>
              </p:cNvPr>
              <p:cNvSpPr/>
              <p:nvPr/>
            </p:nvSpPr>
            <p:spPr bwMode="auto">
              <a:xfrm>
                <a:off x="1867606" y="326213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aphicFrame>
        <p:nvGraphicFramePr>
          <p:cNvPr id="130" name="Group 3">
            <a:extLst>
              <a:ext uri="{FF2B5EF4-FFF2-40B4-BE49-F238E27FC236}">
                <a16:creationId xmlns:a16="http://schemas.microsoft.com/office/drawing/2014/main" id="{7D48B519-2C60-D9A3-644A-7B8783F32722}"/>
              </a:ext>
            </a:extLst>
          </p:cNvPr>
          <p:cNvGraphicFramePr>
            <a:graphicFrameLocks/>
          </p:cNvGraphicFramePr>
          <p:nvPr>
            <p:extLst>
              <p:ext uri="{D42A27DB-BD31-4B8C-83A1-F6EECF244321}">
                <p14:modId xmlns:p14="http://schemas.microsoft.com/office/powerpoint/2010/main" val="3083335948"/>
              </p:ext>
            </p:extLst>
          </p:nvPr>
        </p:nvGraphicFramePr>
        <p:xfrm>
          <a:off x="3438593" y="1306355"/>
          <a:ext cx="2783843" cy="1188784"/>
        </p:xfrm>
        <a:graphic>
          <a:graphicData uri="http://schemas.openxmlformats.org/drawingml/2006/table">
            <a:tbl>
              <a:tblPr/>
              <a:tblGrid>
                <a:gridCol w="1182705">
                  <a:extLst>
                    <a:ext uri="{9D8B030D-6E8A-4147-A177-3AD203B41FA5}">
                      <a16:colId xmlns:a16="http://schemas.microsoft.com/office/drawing/2014/main" val="20000"/>
                    </a:ext>
                  </a:extLst>
                </a:gridCol>
                <a:gridCol w="793058">
                  <a:extLst>
                    <a:ext uri="{9D8B030D-6E8A-4147-A177-3AD203B41FA5}">
                      <a16:colId xmlns:a16="http://schemas.microsoft.com/office/drawing/2014/main" val="20001"/>
                    </a:ext>
                  </a:extLst>
                </a:gridCol>
                <a:gridCol w="808080">
                  <a:extLst>
                    <a:ext uri="{9D8B030D-6E8A-4147-A177-3AD203B41FA5}">
                      <a16:colId xmlns:a16="http://schemas.microsoft.com/office/drawing/2014/main" val="20002"/>
                    </a:ext>
                  </a:extLst>
                </a:gridCol>
              </a:tblGrid>
              <a:tr h="19507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000" b="1" i="0" u="none" strike="noStrike" cap="none" normalizeH="0" baseline="0" dirty="0">
                        <a:ln>
                          <a:noFill/>
                        </a:ln>
                        <a:solidFill>
                          <a:schemeClr val="bg1"/>
                        </a:solidFill>
                        <a:effectLst/>
                        <a:latin typeface="Calibri" panose="020F0502020204030204" pitchFamily="34" charset="0"/>
                      </a:endParaRP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1"/>
                          </a:solidFill>
                          <a:effectLst/>
                          <a:latin typeface="Calibri" panose="020F0502020204030204" pitchFamily="34" charset="0"/>
                        </a:rPr>
                        <a:t>Ibrutinib + BR </a:t>
                      </a:r>
                      <a:br>
                        <a:rPr kumimoji="0" lang="en-US" sz="1000" b="1" i="0" u="none" strike="noStrike" cap="none" normalizeH="0" baseline="0" dirty="0">
                          <a:ln>
                            <a:noFill/>
                          </a:ln>
                          <a:solidFill>
                            <a:schemeClr val="bg1"/>
                          </a:solidFill>
                          <a:effectLst/>
                          <a:latin typeface="Calibri" panose="020F0502020204030204" pitchFamily="34" charset="0"/>
                        </a:rPr>
                      </a:br>
                      <a:r>
                        <a:rPr kumimoji="0" lang="en-US" sz="1000" b="1" i="0" u="none" strike="noStrike" cap="none" normalizeH="0" baseline="0" dirty="0">
                          <a:ln>
                            <a:noFill/>
                          </a:ln>
                          <a:solidFill>
                            <a:schemeClr val="bg1"/>
                          </a:solidFill>
                          <a:effectLst/>
                          <a:latin typeface="Calibri" panose="020F0502020204030204" pitchFamily="34" charset="0"/>
                        </a:rPr>
                        <a:t>(N = 261) </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1"/>
                          </a:solidFill>
                          <a:effectLst/>
                          <a:latin typeface="Calibri" panose="020F0502020204030204" pitchFamily="34" charset="0"/>
                        </a:rPr>
                        <a:t>Placebo + BR </a:t>
                      </a:r>
                      <a:br>
                        <a:rPr kumimoji="0" lang="en-US" sz="1000" b="1" i="0" u="none" strike="noStrike" cap="none" normalizeH="0" baseline="0" dirty="0">
                          <a:ln>
                            <a:noFill/>
                          </a:ln>
                          <a:solidFill>
                            <a:schemeClr val="bg1"/>
                          </a:solidFill>
                          <a:effectLst/>
                          <a:latin typeface="Calibri" panose="020F0502020204030204" pitchFamily="34" charset="0"/>
                        </a:rPr>
                      </a:br>
                      <a:r>
                        <a:rPr kumimoji="0" lang="en-US" sz="1000" b="1" i="0" u="none" strike="noStrike" cap="none" normalizeH="0" baseline="0" dirty="0">
                          <a:ln>
                            <a:noFill/>
                          </a:ln>
                          <a:solidFill>
                            <a:schemeClr val="bg1"/>
                          </a:solidFill>
                          <a:effectLst/>
                          <a:latin typeface="Calibri" panose="020F0502020204030204" pitchFamily="34" charset="0"/>
                        </a:rPr>
                        <a:t>(N = 262)</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07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000" b="0" i="0" u="none" strike="noStrike" cap="none" normalizeH="0" baseline="0" dirty="0">
                          <a:ln>
                            <a:noFill/>
                          </a:ln>
                          <a:solidFill>
                            <a:schemeClr val="bg1"/>
                          </a:solidFill>
                          <a:effectLst/>
                          <a:latin typeface="Calibri" panose="020F0502020204030204" pitchFamily="34" charset="0"/>
                        </a:rPr>
                        <a:t>Median PFS, mo </a:t>
                      </a:r>
                      <a:br>
                        <a:rPr kumimoji="0" lang="en-GB" sz="1000" b="0" i="0" u="none" strike="noStrike" cap="none" normalizeH="0" baseline="0" dirty="0">
                          <a:ln>
                            <a:noFill/>
                          </a:ln>
                          <a:solidFill>
                            <a:schemeClr val="bg1"/>
                          </a:solidFill>
                          <a:effectLst/>
                          <a:latin typeface="Calibri" panose="020F0502020204030204" pitchFamily="34" charset="0"/>
                        </a:rPr>
                      </a:br>
                      <a:r>
                        <a:rPr kumimoji="0" lang="en-GB" sz="1000" b="0" i="0" u="none" strike="noStrike" cap="none" normalizeH="0" baseline="0" dirty="0">
                          <a:ln>
                            <a:noFill/>
                          </a:ln>
                          <a:solidFill>
                            <a:schemeClr val="bg1"/>
                          </a:solidFill>
                          <a:effectLst/>
                          <a:latin typeface="Calibri" panose="020F0502020204030204" pitchFamily="34" charset="0"/>
                        </a:rPr>
                        <a:t>(95% CI)</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80.6</a:t>
                      </a:r>
                      <a:br>
                        <a:rPr kumimoji="0" lang="en-US" sz="1000" b="0" i="0" u="none" strike="noStrike" cap="none" normalizeH="0" baseline="0" dirty="0">
                          <a:ln>
                            <a:noFill/>
                          </a:ln>
                          <a:solidFill>
                            <a:schemeClr val="bg1"/>
                          </a:solidFill>
                          <a:effectLst/>
                          <a:latin typeface="Calibri" panose="020F0502020204030204" pitchFamily="34" charset="0"/>
                        </a:rPr>
                      </a:br>
                      <a:r>
                        <a:rPr kumimoji="0" lang="en-US" sz="1000" b="0" i="0" u="none" strike="noStrike" cap="none" normalizeH="0" baseline="0" dirty="0">
                          <a:ln>
                            <a:noFill/>
                          </a:ln>
                          <a:solidFill>
                            <a:schemeClr val="bg1"/>
                          </a:solidFill>
                          <a:effectLst/>
                          <a:latin typeface="Calibri" panose="020F0502020204030204" pitchFamily="34" charset="0"/>
                        </a:rPr>
                        <a:t>(61.9-NE)</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52.9</a:t>
                      </a:r>
                      <a:br>
                        <a:rPr kumimoji="0" lang="en-US" sz="1000" b="0" i="0" u="none" strike="noStrike" cap="none" normalizeH="0" baseline="0" dirty="0">
                          <a:ln>
                            <a:noFill/>
                          </a:ln>
                          <a:solidFill>
                            <a:schemeClr val="bg1"/>
                          </a:solidFill>
                          <a:effectLst/>
                          <a:latin typeface="Calibri" panose="020F0502020204030204" pitchFamily="34" charset="0"/>
                        </a:rPr>
                      </a:br>
                      <a:r>
                        <a:rPr kumimoji="0" lang="en-US" sz="1000" b="0" i="0" u="none" strike="noStrike" cap="none" normalizeH="0" baseline="0" dirty="0">
                          <a:ln>
                            <a:noFill/>
                          </a:ln>
                          <a:solidFill>
                            <a:schemeClr val="bg1"/>
                          </a:solidFill>
                          <a:effectLst/>
                          <a:latin typeface="Calibri" panose="020F0502020204030204" pitchFamily="34" charset="0"/>
                        </a:rPr>
                        <a:t>(43.7-71.0)</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192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Stratified HR (95% CI)</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0.75 (0.59-0.96)</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192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1" u="none" strike="noStrike" cap="none" normalizeH="0" baseline="0" dirty="0">
                          <a:ln>
                            <a:noFill/>
                          </a:ln>
                          <a:solidFill>
                            <a:schemeClr val="bg1"/>
                          </a:solidFill>
                          <a:effectLst/>
                          <a:latin typeface="Calibri" panose="020F0502020204030204" pitchFamily="34" charset="0"/>
                        </a:rPr>
                        <a:t>P </a:t>
                      </a:r>
                      <a:r>
                        <a:rPr kumimoji="0" lang="en-US" sz="1000" b="0" i="0" u="none" strike="noStrike" cap="none" normalizeH="0" baseline="0" dirty="0">
                          <a:ln>
                            <a:noFill/>
                          </a:ln>
                          <a:solidFill>
                            <a:schemeClr val="bg1"/>
                          </a:solidFill>
                          <a:effectLst/>
                          <a:latin typeface="Calibri" panose="020F0502020204030204" pitchFamily="34" charset="0"/>
                        </a:rPr>
                        <a:t>value</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.011*</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052367"/>
                  </a:ext>
                </a:extLst>
              </a:tr>
            </a:tbl>
          </a:graphicData>
        </a:graphic>
      </p:graphicFrame>
      <p:grpSp>
        <p:nvGrpSpPr>
          <p:cNvPr id="135" name="Group 134">
            <a:extLst>
              <a:ext uri="{FF2B5EF4-FFF2-40B4-BE49-F238E27FC236}">
                <a16:creationId xmlns:a16="http://schemas.microsoft.com/office/drawing/2014/main" id="{D6512E48-220D-FB5C-157F-7CFF1DF89370}"/>
              </a:ext>
            </a:extLst>
          </p:cNvPr>
          <p:cNvGrpSpPr/>
          <p:nvPr/>
        </p:nvGrpSpPr>
        <p:grpSpPr>
          <a:xfrm>
            <a:off x="1387475" y="1766889"/>
            <a:ext cx="4540250" cy="1611311"/>
            <a:chOff x="1387475" y="1766889"/>
            <a:chExt cx="4540250" cy="1611311"/>
          </a:xfrm>
        </p:grpSpPr>
        <p:sp>
          <p:nvSpPr>
            <p:cNvPr id="131" name="Freeform: Shape 130">
              <a:extLst>
                <a:ext uri="{FF2B5EF4-FFF2-40B4-BE49-F238E27FC236}">
                  <a16:creationId xmlns:a16="http://schemas.microsoft.com/office/drawing/2014/main" id="{7C59AD8C-5044-2F66-D88D-B1230BB4B223}"/>
                </a:ext>
              </a:extLst>
            </p:cNvPr>
            <p:cNvSpPr/>
            <p:nvPr/>
          </p:nvSpPr>
          <p:spPr bwMode="auto">
            <a:xfrm>
              <a:off x="2574925" y="2486025"/>
              <a:ext cx="3352800" cy="892175"/>
            </a:xfrm>
            <a:custGeom>
              <a:avLst/>
              <a:gdLst>
                <a:gd name="connsiteX0" fmla="*/ 3352800 w 3352800"/>
                <a:gd name="connsiteY0" fmla="*/ 892175 h 892175"/>
                <a:gd name="connsiteX1" fmla="*/ 3165475 w 3352800"/>
                <a:gd name="connsiteY1" fmla="*/ 892175 h 892175"/>
                <a:gd name="connsiteX2" fmla="*/ 3165475 w 3352800"/>
                <a:gd name="connsiteY2" fmla="*/ 800100 h 892175"/>
                <a:gd name="connsiteX3" fmla="*/ 3067050 w 3352800"/>
                <a:gd name="connsiteY3" fmla="*/ 800100 h 892175"/>
                <a:gd name="connsiteX4" fmla="*/ 3067050 w 3352800"/>
                <a:gd name="connsiteY4" fmla="*/ 755650 h 892175"/>
                <a:gd name="connsiteX5" fmla="*/ 3038475 w 3352800"/>
                <a:gd name="connsiteY5" fmla="*/ 755650 h 892175"/>
                <a:gd name="connsiteX6" fmla="*/ 3038475 w 3352800"/>
                <a:gd name="connsiteY6" fmla="*/ 717550 h 892175"/>
                <a:gd name="connsiteX7" fmla="*/ 2901950 w 3352800"/>
                <a:gd name="connsiteY7" fmla="*/ 717550 h 892175"/>
                <a:gd name="connsiteX8" fmla="*/ 2901950 w 3352800"/>
                <a:gd name="connsiteY8" fmla="*/ 698500 h 892175"/>
                <a:gd name="connsiteX9" fmla="*/ 2774950 w 3352800"/>
                <a:gd name="connsiteY9" fmla="*/ 698500 h 892175"/>
                <a:gd name="connsiteX10" fmla="*/ 2774950 w 3352800"/>
                <a:gd name="connsiteY10" fmla="*/ 666750 h 892175"/>
                <a:gd name="connsiteX11" fmla="*/ 2746375 w 3352800"/>
                <a:gd name="connsiteY11" fmla="*/ 666750 h 892175"/>
                <a:gd name="connsiteX12" fmla="*/ 2746375 w 3352800"/>
                <a:gd name="connsiteY12" fmla="*/ 641350 h 892175"/>
                <a:gd name="connsiteX13" fmla="*/ 2609850 w 3352800"/>
                <a:gd name="connsiteY13" fmla="*/ 641350 h 892175"/>
                <a:gd name="connsiteX14" fmla="*/ 2609850 w 3352800"/>
                <a:gd name="connsiteY14" fmla="*/ 641350 h 892175"/>
                <a:gd name="connsiteX15" fmla="*/ 2609850 w 3352800"/>
                <a:gd name="connsiteY15" fmla="*/ 615950 h 892175"/>
                <a:gd name="connsiteX16" fmla="*/ 2460625 w 3352800"/>
                <a:gd name="connsiteY16" fmla="*/ 615950 h 892175"/>
                <a:gd name="connsiteX17" fmla="*/ 2460625 w 3352800"/>
                <a:gd name="connsiteY17" fmla="*/ 584200 h 892175"/>
                <a:gd name="connsiteX18" fmla="*/ 2378075 w 3352800"/>
                <a:gd name="connsiteY18" fmla="*/ 584200 h 892175"/>
                <a:gd name="connsiteX19" fmla="*/ 2384425 w 3352800"/>
                <a:gd name="connsiteY19" fmla="*/ 577850 h 892175"/>
                <a:gd name="connsiteX20" fmla="*/ 2298700 w 3352800"/>
                <a:gd name="connsiteY20" fmla="*/ 577850 h 892175"/>
                <a:gd name="connsiteX21" fmla="*/ 2298700 w 3352800"/>
                <a:gd name="connsiteY21" fmla="*/ 549275 h 892175"/>
                <a:gd name="connsiteX22" fmla="*/ 2257425 w 3352800"/>
                <a:gd name="connsiteY22" fmla="*/ 549275 h 892175"/>
                <a:gd name="connsiteX23" fmla="*/ 2257425 w 3352800"/>
                <a:gd name="connsiteY23" fmla="*/ 539750 h 892175"/>
                <a:gd name="connsiteX24" fmla="*/ 2133600 w 3352800"/>
                <a:gd name="connsiteY24" fmla="*/ 539750 h 892175"/>
                <a:gd name="connsiteX25" fmla="*/ 2133600 w 3352800"/>
                <a:gd name="connsiteY25" fmla="*/ 530225 h 892175"/>
                <a:gd name="connsiteX26" fmla="*/ 2060575 w 3352800"/>
                <a:gd name="connsiteY26" fmla="*/ 530225 h 892175"/>
                <a:gd name="connsiteX27" fmla="*/ 2060575 w 3352800"/>
                <a:gd name="connsiteY27" fmla="*/ 530225 h 892175"/>
                <a:gd name="connsiteX28" fmla="*/ 2060575 w 3352800"/>
                <a:gd name="connsiteY28" fmla="*/ 504825 h 892175"/>
                <a:gd name="connsiteX29" fmla="*/ 1968500 w 3352800"/>
                <a:gd name="connsiteY29" fmla="*/ 504825 h 892175"/>
                <a:gd name="connsiteX30" fmla="*/ 1968500 w 3352800"/>
                <a:gd name="connsiteY30" fmla="*/ 479425 h 892175"/>
                <a:gd name="connsiteX31" fmla="*/ 1755775 w 3352800"/>
                <a:gd name="connsiteY31" fmla="*/ 479425 h 892175"/>
                <a:gd name="connsiteX32" fmla="*/ 1755775 w 3352800"/>
                <a:gd name="connsiteY32" fmla="*/ 441325 h 892175"/>
                <a:gd name="connsiteX33" fmla="*/ 1574800 w 3352800"/>
                <a:gd name="connsiteY33" fmla="*/ 441325 h 892175"/>
                <a:gd name="connsiteX34" fmla="*/ 1574800 w 3352800"/>
                <a:gd name="connsiteY34" fmla="*/ 431800 h 892175"/>
                <a:gd name="connsiteX35" fmla="*/ 1425575 w 3352800"/>
                <a:gd name="connsiteY35" fmla="*/ 431800 h 892175"/>
                <a:gd name="connsiteX36" fmla="*/ 1425575 w 3352800"/>
                <a:gd name="connsiteY36" fmla="*/ 406400 h 892175"/>
                <a:gd name="connsiteX37" fmla="*/ 1333500 w 3352800"/>
                <a:gd name="connsiteY37" fmla="*/ 406400 h 892175"/>
                <a:gd name="connsiteX38" fmla="*/ 1333500 w 3352800"/>
                <a:gd name="connsiteY38" fmla="*/ 374650 h 892175"/>
                <a:gd name="connsiteX39" fmla="*/ 1270000 w 3352800"/>
                <a:gd name="connsiteY39" fmla="*/ 374650 h 892175"/>
                <a:gd name="connsiteX40" fmla="*/ 1270000 w 3352800"/>
                <a:gd name="connsiteY40" fmla="*/ 358775 h 892175"/>
                <a:gd name="connsiteX41" fmla="*/ 1212850 w 3352800"/>
                <a:gd name="connsiteY41" fmla="*/ 358775 h 892175"/>
                <a:gd name="connsiteX42" fmla="*/ 1212850 w 3352800"/>
                <a:gd name="connsiteY42" fmla="*/ 339725 h 892175"/>
                <a:gd name="connsiteX43" fmla="*/ 1108075 w 3352800"/>
                <a:gd name="connsiteY43" fmla="*/ 339725 h 892175"/>
                <a:gd name="connsiteX44" fmla="*/ 1108075 w 3352800"/>
                <a:gd name="connsiteY44" fmla="*/ 339725 h 892175"/>
                <a:gd name="connsiteX45" fmla="*/ 1108075 w 3352800"/>
                <a:gd name="connsiteY45" fmla="*/ 317500 h 892175"/>
                <a:gd name="connsiteX46" fmla="*/ 1057275 w 3352800"/>
                <a:gd name="connsiteY46" fmla="*/ 317500 h 892175"/>
                <a:gd name="connsiteX47" fmla="*/ 1057275 w 3352800"/>
                <a:gd name="connsiteY47" fmla="*/ 269875 h 892175"/>
                <a:gd name="connsiteX48" fmla="*/ 958850 w 3352800"/>
                <a:gd name="connsiteY48" fmla="*/ 269875 h 892175"/>
                <a:gd name="connsiteX49" fmla="*/ 958850 w 3352800"/>
                <a:gd name="connsiteY49" fmla="*/ 260350 h 892175"/>
                <a:gd name="connsiteX50" fmla="*/ 860425 w 3352800"/>
                <a:gd name="connsiteY50" fmla="*/ 260350 h 892175"/>
                <a:gd name="connsiteX51" fmla="*/ 860425 w 3352800"/>
                <a:gd name="connsiteY51" fmla="*/ 219075 h 892175"/>
                <a:gd name="connsiteX52" fmla="*/ 784225 w 3352800"/>
                <a:gd name="connsiteY52" fmla="*/ 219075 h 892175"/>
                <a:gd name="connsiteX53" fmla="*/ 784225 w 3352800"/>
                <a:gd name="connsiteY53" fmla="*/ 184150 h 892175"/>
                <a:gd name="connsiteX54" fmla="*/ 752475 w 3352800"/>
                <a:gd name="connsiteY54" fmla="*/ 184150 h 892175"/>
                <a:gd name="connsiteX55" fmla="*/ 752475 w 3352800"/>
                <a:gd name="connsiteY55" fmla="*/ 168275 h 892175"/>
                <a:gd name="connsiteX56" fmla="*/ 695325 w 3352800"/>
                <a:gd name="connsiteY56" fmla="*/ 168275 h 892175"/>
                <a:gd name="connsiteX57" fmla="*/ 695325 w 3352800"/>
                <a:gd name="connsiteY57" fmla="*/ 142875 h 892175"/>
                <a:gd name="connsiteX58" fmla="*/ 695325 w 3352800"/>
                <a:gd name="connsiteY58" fmla="*/ 142875 h 892175"/>
                <a:gd name="connsiteX59" fmla="*/ 669925 w 3352800"/>
                <a:gd name="connsiteY59" fmla="*/ 142875 h 892175"/>
                <a:gd name="connsiteX60" fmla="*/ 679450 w 3352800"/>
                <a:gd name="connsiteY60" fmla="*/ 133350 h 892175"/>
                <a:gd name="connsiteX61" fmla="*/ 571500 w 3352800"/>
                <a:gd name="connsiteY61" fmla="*/ 133350 h 892175"/>
                <a:gd name="connsiteX62" fmla="*/ 571500 w 3352800"/>
                <a:gd name="connsiteY62" fmla="*/ 120650 h 892175"/>
                <a:gd name="connsiteX63" fmla="*/ 546100 w 3352800"/>
                <a:gd name="connsiteY63" fmla="*/ 120650 h 892175"/>
                <a:gd name="connsiteX64" fmla="*/ 546100 w 3352800"/>
                <a:gd name="connsiteY64" fmla="*/ 92075 h 892175"/>
                <a:gd name="connsiteX65" fmla="*/ 473075 w 3352800"/>
                <a:gd name="connsiteY65" fmla="*/ 92075 h 892175"/>
                <a:gd name="connsiteX66" fmla="*/ 473075 w 3352800"/>
                <a:gd name="connsiteY66" fmla="*/ 76200 h 892175"/>
                <a:gd name="connsiteX67" fmla="*/ 406400 w 3352800"/>
                <a:gd name="connsiteY67" fmla="*/ 76200 h 892175"/>
                <a:gd name="connsiteX68" fmla="*/ 406400 w 3352800"/>
                <a:gd name="connsiteY68" fmla="*/ 50800 h 892175"/>
                <a:gd name="connsiteX69" fmla="*/ 219075 w 3352800"/>
                <a:gd name="connsiteY69" fmla="*/ 50800 h 892175"/>
                <a:gd name="connsiteX70" fmla="*/ 219075 w 3352800"/>
                <a:gd name="connsiteY70" fmla="*/ 34925 h 892175"/>
                <a:gd name="connsiteX71" fmla="*/ 177800 w 3352800"/>
                <a:gd name="connsiteY71" fmla="*/ 34925 h 892175"/>
                <a:gd name="connsiteX72" fmla="*/ 177800 w 3352800"/>
                <a:gd name="connsiteY72" fmla="*/ 22225 h 892175"/>
                <a:gd name="connsiteX73" fmla="*/ 53975 w 3352800"/>
                <a:gd name="connsiteY73" fmla="*/ 22225 h 892175"/>
                <a:gd name="connsiteX74" fmla="*/ 53975 w 3352800"/>
                <a:gd name="connsiteY74" fmla="*/ 0 h 892175"/>
                <a:gd name="connsiteX75" fmla="*/ 0 w 3352800"/>
                <a:gd name="connsiteY75" fmla="*/ 0 h 89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352800" h="892175">
                  <a:moveTo>
                    <a:pt x="3352800" y="892175"/>
                  </a:moveTo>
                  <a:lnTo>
                    <a:pt x="3165475" y="892175"/>
                  </a:lnTo>
                  <a:lnTo>
                    <a:pt x="3165475" y="800100"/>
                  </a:lnTo>
                  <a:lnTo>
                    <a:pt x="3067050" y="800100"/>
                  </a:lnTo>
                  <a:lnTo>
                    <a:pt x="3067050" y="755650"/>
                  </a:lnTo>
                  <a:lnTo>
                    <a:pt x="3038475" y="755650"/>
                  </a:lnTo>
                  <a:lnTo>
                    <a:pt x="3038475" y="717550"/>
                  </a:lnTo>
                  <a:lnTo>
                    <a:pt x="2901950" y="717550"/>
                  </a:lnTo>
                  <a:lnTo>
                    <a:pt x="2901950" y="698500"/>
                  </a:lnTo>
                  <a:lnTo>
                    <a:pt x="2774950" y="698500"/>
                  </a:lnTo>
                  <a:lnTo>
                    <a:pt x="2774950" y="666750"/>
                  </a:lnTo>
                  <a:lnTo>
                    <a:pt x="2746375" y="666750"/>
                  </a:lnTo>
                  <a:lnTo>
                    <a:pt x="2746375" y="641350"/>
                  </a:lnTo>
                  <a:lnTo>
                    <a:pt x="2609850" y="641350"/>
                  </a:lnTo>
                  <a:lnTo>
                    <a:pt x="2609850" y="641350"/>
                  </a:lnTo>
                  <a:lnTo>
                    <a:pt x="2609850" y="615950"/>
                  </a:lnTo>
                  <a:lnTo>
                    <a:pt x="2460625" y="615950"/>
                  </a:lnTo>
                  <a:lnTo>
                    <a:pt x="2460625" y="584200"/>
                  </a:lnTo>
                  <a:lnTo>
                    <a:pt x="2378075" y="584200"/>
                  </a:lnTo>
                  <a:lnTo>
                    <a:pt x="2384425" y="577850"/>
                  </a:lnTo>
                  <a:lnTo>
                    <a:pt x="2298700" y="577850"/>
                  </a:lnTo>
                  <a:lnTo>
                    <a:pt x="2298700" y="549275"/>
                  </a:lnTo>
                  <a:lnTo>
                    <a:pt x="2257425" y="549275"/>
                  </a:lnTo>
                  <a:lnTo>
                    <a:pt x="2257425" y="539750"/>
                  </a:lnTo>
                  <a:lnTo>
                    <a:pt x="2133600" y="539750"/>
                  </a:lnTo>
                  <a:lnTo>
                    <a:pt x="2133600" y="530225"/>
                  </a:lnTo>
                  <a:lnTo>
                    <a:pt x="2060575" y="530225"/>
                  </a:lnTo>
                  <a:lnTo>
                    <a:pt x="2060575" y="530225"/>
                  </a:lnTo>
                  <a:lnTo>
                    <a:pt x="2060575" y="504825"/>
                  </a:lnTo>
                  <a:lnTo>
                    <a:pt x="1968500" y="504825"/>
                  </a:lnTo>
                  <a:lnTo>
                    <a:pt x="1968500" y="479425"/>
                  </a:lnTo>
                  <a:lnTo>
                    <a:pt x="1755775" y="479425"/>
                  </a:lnTo>
                  <a:lnTo>
                    <a:pt x="1755775" y="441325"/>
                  </a:lnTo>
                  <a:lnTo>
                    <a:pt x="1574800" y="441325"/>
                  </a:lnTo>
                  <a:lnTo>
                    <a:pt x="1574800" y="431800"/>
                  </a:lnTo>
                  <a:lnTo>
                    <a:pt x="1425575" y="431800"/>
                  </a:lnTo>
                  <a:lnTo>
                    <a:pt x="1425575" y="406400"/>
                  </a:lnTo>
                  <a:lnTo>
                    <a:pt x="1333500" y="406400"/>
                  </a:lnTo>
                  <a:lnTo>
                    <a:pt x="1333500" y="374650"/>
                  </a:lnTo>
                  <a:lnTo>
                    <a:pt x="1270000" y="374650"/>
                  </a:lnTo>
                  <a:lnTo>
                    <a:pt x="1270000" y="358775"/>
                  </a:lnTo>
                  <a:lnTo>
                    <a:pt x="1212850" y="358775"/>
                  </a:lnTo>
                  <a:lnTo>
                    <a:pt x="1212850" y="339725"/>
                  </a:lnTo>
                  <a:lnTo>
                    <a:pt x="1108075" y="339725"/>
                  </a:lnTo>
                  <a:lnTo>
                    <a:pt x="1108075" y="339725"/>
                  </a:lnTo>
                  <a:lnTo>
                    <a:pt x="1108075" y="317500"/>
                  </a:lnTo>
                  <a:lnTo>
                    <a:pt x="1057275" y="317500"/>
                  </a:lnTo>
                  <a:lnTo>
                    <a:pt x="1057275" y="269875"/>
                  </a:lnTo>
                  <a:lnTo>
                    <a:pt x="958850" y="269875"/>
                  </a:lnTo>
                  <a:lnTo>
                    <a:pt x="958850" y="260350"/>
                  </a:lnTo>
                  <a:lnTo>
                    <a:pt x="860425" y="260350"/>
                  </a:lnTo>
                  <a:lnTo>
                    <a:pt x="860425" y="219075"/>
                  </a:lnTo>
                  <a:lnTo>
                    <a:pt x="784225" y="219075"/>
                  </a:lnTo>
                  <a:lnTo>
                    <a:pt x="784225" y="184150"/>
                  </a:lnTo>
                  <a:lnTo>
                    <a:pt x="752475" y="184150"/>
                  </a:lnTo>
                  <a:lnTo>
                    <a:pt x="752475" y="168275"/>
                  </a:lnTo>
                  <a:lnTo>
                    <a:pt x="695325" y="168275"/>
                  </a:lnTo>
                  <a:lnTo>
                    <a:pt x="695325" y="142875"/>
                  </a:lnTo>
                  <a:lnTo>
                    <a:pt x="695325" y="142875"/>
                  </a:lnTo>
                  <a:lnTo>
                    <a:pt x="669925" y="142875"/>
                  </a:lnTo>
                  <a:lnTo>
                    <a:pt x="679450" y="133350"/>
                  </a:lnTo>
                  <a:lnTo>
                    <a:pt x="571500" y="133350"/>
                  </a:lnTo>
                  <a:lnTo>
                    <a:pt x="571500" y="120650"/>
                  </a:lnTo>
                  <a:lnTo>
                    <a:pt x="546100" y="120650"/>
                  </a:lnTo>
                  <a:lnTo>
                    <a:pt x="546100" y="92075"/>
                  </a:lnTo>
                  <a:lnTo>
                    <a:pt x="473075" y="92075"/>
                  </a:lnTo>
                  <a:lnTo>
                    <a:pt x="473075" y="76200"/>
                  </a:lnTo>
                  <a:lnTo>
                    <a:pt x="406400" y="76200"/>
                  </a:lnTo>
                  <a:lnTo>
                    <a:pt x="406400" y="50800"/>
                  </a:lnTo>
                  <a:lnTo>
                    <a:pt x="219075" y="50800"/>
                  </a:lnTo>
                  <a:lnTo>
                    <a:pt x="219075" y="34925"/>
                  </a:lnTo>
                  <a:lnTo>
                    <a:pt x="177800" y="34925"/>
                  </a:lnTo>
                  <a:lnTo>
                    <a:pt x="177800" y="22225"/>
                  </a:lnTo>
                  <a:lnTo>
                    <a:pt x="53975" y="22225"/>
                  </a:lnTo>
                  <a:lnTo>
                    <a:pt x="5397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34" name="Freeform: Shape 133">
              <a:extLst>
                <a:ext uri="{FF2B5EF4-FFF2-40B4-BE49-F238E27FC236}">
                  <a16:creationId xmlns:a16="http://schemas.microsoft.com/office/drawing/2014/main" id="{70821771-FD86-C4CE-5E49-541855C95196}"/>
                </a:ext>
              </a:extLst>
            </p:cNvPr>
            <p:cNvSpPr/>
            <p:nvPr/>
          </p:nvSpPr>
          <p:spPr bwMode="auto">
            <a:xfrm>
              <a:off x="1387475" y="1766889"/>
              <a:ext cx="1225550" cy="714242"/>
            </a:xfrm>
            <a:custGeom>
              <a:avLst/>
              <a:gdLst>
                <a:gd name="connsiteX0" fmla="*/ 1225550 w 1225550"/>
                <a:gd name="connsiteY0" fmla="*/ 714375 h 714375"/>
                <a:gd name="connsiteX1" fmla="*/ 1149350 w 1225550"/>
                <a:gd name="connsiteY1" fmla="*/ 714375 h 714375"/>
                <a:gd name="connsiteX2" fmla="*/ 1149350 w 1225550"/>
                <a:gd name="connsiteY2" fmla="*/ 700087 h 714375"/>
                <a:gd name="connsiteX3" fmla="*/ 1023938 w 1225550"/>
                <a:gd name="connsiteY3" fmla="*/ 700087 h 714375"/>
                <a:gd name="connsiteX4" fmla="*/ 1023938 w 1225550"/>
                <a:gd name="connsiteY4" fmla="*/ 649287 h 714375"/>
                <a:gd name="connsiteX5" fmla="*/ 928688 w 1225550"/>
                <a:gd name="connsiteY5" fmla="*/ 649287 h 714375"/>
                <a:gd name="connsiteX6" fmla="*/ 928688 w 1225550"/>
                <a:gd name="connsiteY6" fmla="*/ 633412 h 714375"/>
                <a:gd name="connsiteX7" fmla="*/ 889000 w 1225550"/>
                <a:gd name="connsiteY7" fmla="*/ 633412 h 714375"/>
                <a:gd name="connsiteX8" fmla="*/ 889000 w 1225550"/>
                <a:gd name="connsiteY8" fmla="*/ 620712 h 714375"/>
                <a:gd name="connsiteX9" fmla="*/ 846138 w 1225550"/>
                <a:gd name="connsiteY9" fmla="*/ 620712 h 714375"/>
                <a:gd name="connsiteX10" fmla="*/ 846138 w 1225550"/>
                <a:gd name="connsiteY10" fmla="*/ 585787 h 714375"/>
                <a:gd name="connsiteX11" fmla="*/ 800100 w 1225550"/>
                <a:gd name="connsiteY11" fmla="*/ 585787 h 714375"/>
                <a:gd name="connsiteX12" fmla="*/ 800100 w 1225550"/>
                <a:gd name="connsiteY12" fmla="*/ 546100 h 714375"/>
                <a:gd name="connsiteX13" fmla="*/ 731838 w 1225550"/>
                <a:gd name="connsiteY13" fmla="*/ 546100 h 714375"/>
                <a:gd name="connsiteX14" fmla="*/ 731838 w 1225550"/>
                <a:gd name="connsiteY14" fmla="*/ 530225 h 714375"/>
                <a:gd name="connsiteX15" fmla="*/ 676275 w 1225550"/>
                <a:gd name="connsiteY15" fmla="*/ 530225 h 714375"/>
                <a:gd name="connsiteX16" fmla="*/ 676275 w 1225550"/>
                <a:gd name="connsiteY16" fmla="*/ 506412 h 714375"/>
                <a:gd name="connsiteX17" fmla="*/ 660400 w 1225550"/>
                <a:gd name="connsiteY17" fmla="*/ 506412 h 714375"/>
                <a:gd name="connsiteX18" fmla="*/ 660400 w 1225550"/>
                <a:gd name="connsiteY18" fmla="*/ 460375 h 714375"/>
                <a:gd name="connsiteX19" fmla="*/ 623888 w 1225550"/>
                <a:gd name="connsiteY19" fmla="*/ 460375 h 714375"/>
                <a:gd name="connsiteX20" fmla="*/ 623888 w 1225550"/>
                <a:gd name="connsiteY20" fmla="*/ 449262 h 714375"/>
                <a:gd name="connsiteX21" fmla="*/ 528638 w 1225550"/>
                <a:gd name="connsiteY21" fmla="*/ 449262 h 714375"/>
                <a:gd name="connsiteX22" fmla="*/ 528638 w 1225550"/>
                <a:gd name="connsiteY22" fmla="*/ 411162 h 714375"/>
                <a:gd name="connsiteX23" fmla="*/ 508000 w 1225550"/>
                <a:gd name="connsiteY23" fmla="*/ 411162 h 714375"/>
                <a:gd name="connsiteX24" fmla="*/ 508000 w 1225550"/>
                <a:gd name="connsiteY24" fmla="*/ 387350 h 714375"/>
                <a:gd name="connsiteX25" fmla="*/ 488950 w 1225550"/>
                <a:gd name="connsiteY25" fmla="*/ 387350 h 714375"/>
                <a:gd name="connsiteX26" fmla="*/ 488950 w 1225550"/>
                <a:gd name="connsiteY26" fmla="*/ 365125 h 714375"/>
                <a:gd name="connsiteX27" fmla="*/ 430213 w 1225550"/>
                <a:gd name="connsiteY27" fmla="*/ 365125 h 714375"/>
                <a:gd name="connsiteX28" fmla="*/ 430213 w 1225550"/>
                <a:gd name="connsiteY28" fmla="*/ 336550 h 714375"/>
                <a:gd name="connsiteX29" fmla="*/ 393700 w 1225550"/>
                <a:gd name="connsiteY29" fmla="*/ 336550 h 714375"/>
                <a:gd name="connsiteX30" fmla="*/ 393700 w 1225550"/>
                <a:gd name="connsiteY30" fmla="*/ 288925 h 714375"/>
                <a:gd name="connsiteX31" fmla="*/ 344488 w 1225550"/>
                <a:gd name="connsiteY31" fmla="*/ 288925 h 714375"/>
                <a:gd name="connsiteX32" fmla="*/ 344488 w 1225550"/>
                <a:gd name="connsiteY32" fmla="*/ 266700 h 714375"/>
                <a:gd name="connsiteX33" fmla="*/ 311150 w 1225550"/>
                <a:gd name="connsiteY33" fmla="*/ 266700 h 714375"/>
                <a:gd name="connsiteX34" fmla="*/ 311150 w 1225550"/>
                <a:gd name="connsiteY34" fmla="*/ 244475 h 714375"/>
                <a:gd name="connsiteX35" fmla="*/ 260350 w 1225550"/>
                <a:gd name="connsiteY35" fmla="*/ 244475 h 714375"/>
                <a:gd name="connsiteX36" fmla="*/ 260350 w 1225550"/>
                <a:gd name="connsiteY36" fmla="*/ 193675 h 714375"/>
                <a:gd name="connsiteX37" fmla="*/ 231775 w 1225550"/>
                <a:gd name="connsiteY37" fmla="*/ 193675 h 714375"/>
                <a:gd name="connsiteX38" fmla="*/ 231775 w 1225550"/>
                <a:gd name="connsiteY38" fmla="*/ 157162 h 714375"/>
                <a:gd name="connsiteX39" fmla="*/ 201613 w 1225550"/>
                <a:gd name="connsiteY39" fmla="*/ 157162 h 714375"/>
                <a:gd name="connsiteX40" fmla="*/ 201613 w 1225550"/>
                <a:gd name="connsiteY40" fmla="*/ 141287 h 714375"/>
                <a:gd name="connsiteX41" fmla="*/ 166688 w 1225550"/>
                <a:gd name="connsiteY41" fmla="*/ 141287 h 714375"/>
                <a:gd name="connsiteX42" fmla="*/ 166688 w 1225550"/>
                <a:gd name="connsiteY42" fmla="*/ 115887 h 714375"/>
                <a:gd name="connsiteX43" fmla="*/ 133350 w 1225550"/>
                <a:gd name="connsiteY43" fmla="*/ 115887 h 714375"/>
                <a:gd name="connsiteX44" fmla="*/ 133350 w 1225550"/>
                <a:gd name="connsiteY44" fmla="*/ 73025 h 714375"/>
                <a:gd name="connsiteX45" fmla="*/ 115888 w 1225550"/>
                <a:gd name="connsiteY45" fmla="*/ 73025 h 714375"/>
                <a:gd name="connsiteX46" fmla="*/ 115888 w 1225550"/>
                <a:gd name="connsiteY46" fmla="*/ 47625 h 714375"/>
                <a:gd name="connsiteX47" fmla="*/ 55563 w 1225550"/>
                <a:gd name="connsiteY47" fmla="*/ 47625 h 714375"/>
                <a:gd name="connsiteX48" fmla="*/ 55563 w 1225550"/>
                <a:gd name="connsiteY48" fmla="*/ 23812 h 714375"/>
                <a:gd name="connsiteX49" fmla="*/ 33338 w 1225550"/>
                <a:gd name="connsiteY49" fmla="*/ 23812 h 714375"/>
                <a:gd name="connsiteX50" fmla="*/ 33338 w 1225550"/>
                <a:gd name="connsiteY50" fmla="*/ 0 h 714375"/>
                <a:gd name="connsiteX51" fmla="*/ 0 w 1225550"/>
                <a:gd name="connsiteY51"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25550" h="714375">
                  <a:moveTo>
                    <a:pt x="1225550" y="714375"/>
                  </a:moveTo>
                  <a:lnTo>
                    <a:pt x="1149350" y="714375"/>
                  </a:lnTo>
                  <a:lnTo>
                    <a:pt x="1149350" y="700087"/>
                  </a:lnTo>
                  <a:lnTo>
                    <a:pt x="1023938" y="700087"/>
                  </a:lnTo>
                  <a:lnTo>
                    <a:pt x="1023938" y="649287"/>
                  </a:lnTo>
                  <a:lnTo>
                    <a:pt x="928688" y="649287"/>
                  </a:lnTo>
                  <a:lnTo>
                    <a:pt x="928688" y="633412"/>
                  </a:lnTo>
                  <a:lnTo>
                    <a:pt x="889000" y="633412"/>
                  </a:lnTo>
                  <a:lnTo>
                    <a:pt x="889000" y="620712"/>
                  </a:lnTo>
                  <a:lnTo>
                    <a:pt x="846138" y="620712"/>
                  </a:lnTo>
                  <a:lnTo>
                    <a:pt x="846138" y="585787"/>
                  </a:lnTo>
                  <a:lnTo>
                    <a:pt x="800100" y="585787"/>
                  </a:lnTo>
                  <a:lnTo>
                    <a:pt x="800100" y="546100"/>
                  </a:lnTo>
                  <a:lnTo>
                    <a:pt x="731838" y="546100"/>
                  </a:lnTo>
                  <a:lnTo>
                    <a:pt x="731838" y="530225"/>
                  </a:lnTo>
                  <a:lnTo>
                    <a:pt x="676275" y="530225"/>
                  </a:lnTo>
                  <a:lnTo>
                    <a:pt x="676275" y="506412"/>
                  </a:lnTo>
                  <a:lnTo>
                    <a:pt x="660400" y="506412"/>
                  </a:lnTo>
                  <a:lnTo>
                    <a:pt x="660400" y="460375"/>
                  </a:lnTo>
                  <a:lnTo>
                    <a:pt x="623888" y="460375"/>
                  </a:lnTo>
                  <a:lnTo>
                    <a:pt x="623888" y="449262"/>
                  </a:lnTo>
                  <a:lnTo>
                    <a:pt x="528638" y="449262"/>
                  </a:lnTo>
                  <a:lnTo>
                    <a:pt x="528638" y="411162"/>
                  </a:lnTo>
                  <a:lnTo>
                    <a:pt x="508000" y="411162"/>
                  </a:lnTo>
                  <a:lnTo>
                    <a:pt x="508000" y="387350"/>
                  </a:lnTo>
                  <a:lnTo>
                    <a:pt x="488950" y="387350"/>
                  </a:lnTo>
                  <a:lnTo>
                    <a:pt x="488950" y="365125"/>
                  </a:lnTo>
                  <a:lnTo>
                    <a:pt x="430213" y="365125"/>
                  </a:lnTo>
                  <a:lnTo>
                    <a:pt x="430213" y="336550"/>
                  </a:lnTo>
                  <a:lnTo>
                    <a:pt x="393700" y="336550"/>
                  </a:lnTo>
                  <a:lnTo>
                    <a:pt x="393700" y="288925"/>
                  </a:lnTo>
                  <a:lnTo>
                    <a:pt x="344488" y="288925"/>
                  </a:lnTo>
                  <a:lnTo>
                    <a:pt x="344488" y="266700"/>
                  </a:lnTo>
                  <a:lnTo>
                    <a:pt x="311150" y="266700"/>
                  </a:lnTo>
                  <a:lnTo>
                    <a:pt x="311150" y="244475"/>
                  </a:lnTo>
                  <a:lnTo>
                    <a:pt x="260350" y="244475"/>
                  </a:lnTo>
                  <a:lnTo>
                    <a:pt x="260350" y="193675"/>
                  </a:lnTo>
                  <a:lnTo>
                    <a:pt x="231775" y="193675"/>
                  </a:lnTo>
                  <a:lnTo>
                    <a:pt x="231775" y="157162"/>
                  </a:lnTo>
                  <a:lnTo>
                    <a:pt x="201613" y="157162"/>
                  </a:lnTo>
                  <a:lnTo>
                    <a:pt x="201613" y="141287"/>
                  </a:lnTo>
                  <a:lnTo>
                    <a:pt x="166688" y="141287"/>
                  </a:lnTo>
                  <a:lnTo>
                    <a:pt x="166688" y="115887"/>
                  </a:lnTo>
                  <a:lnTo>
                    <a:pt x="133350" y="115887"/>
                  </a:lnTo>
                  <a:lnTo>
                    <a:pt x="133350" y="73025"/>
                  </a:lnTo>
                  <a:lnTo>
                    <a:pt x="115888" y="73025"/>
                  </a:lnTo>
                  <a:lnTo>
                    <a:pt x="115888" y="47625"/>
                  </a:lnTo>
                  <a:lnTo>
                    <a:pt x="55563" y="47625"/>
                  </a:lnTo>
                  <a:lnTo>
                    <a:pt x="55563" y="23812"/>
                  </a:lnTo>
                  <a:lnTo>
                    <a:pt x="33338" y="23812"/>
                  </a:lnTo>
                  <a:lnTo>
                    <a:pt x="33338" y="0"/>
                  </a:lnTo>
                  <a:lnTo>
                    <a:pt x="0" y="0"/>
                  </a:lnTo>
                </a:path>
              </a:pathLst>
            </a:custGeom>
            <a:noFill/>
            <a:ln w="28575">
              <a:solidFill>
                <a:schemeClr val="accent3"/>
              </a:solidFill>
              <a:miter lim="800000"/>
              <a:headEnd/>
              <a:tailEnd/>
            </a:ln>
          </p:spPr>
          <p:txBody>
            <a:bodyPr rtlCol="0" anchor="ctr"/>
            <a:lstStyle/>
            <a:p>
              <a:pPr algn="ctr"/>
              <a:endParaRPr lang="en-US" dirty="0"/>
            </a:p>
          </p:txBody>
        </p:sp>
      </p:grpSp>
      <p:sp>
        <p:nvSpPr>
          <p:cNvPr id="136" name="Freeform: Shape 135">
            <a:extLst>
              <a:ext uri="{FF2B5EF4-FFF2-40B4-BE49-F238E27FC236}">
                <a16:creationId xmlns:a16="http://schemas.microsoft.com/office/drawing/2014/main" id="{63CECFB4-147C-0739-D80B-BE486EE6DD19}"/>
              </a:ext>
            </a:extLst>
          </p:cNvPr>
          <p:cNvSpPr/>
          <p:nvPr/>
        </p:nvSpPr>
        <p:spPr bwMode="auto">
          <a:xfrm>
            <a:off x="1397000" y="1781175"/>
            <a:ext cx="4502150" cy="1228725"/>
          </a:xfrm>
          <a:custGeom>
            <a:avLst/>
            <a:gdLst>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60500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4275 w 4502150"/>
              <a:gd name="connsiteY73" fmla="*/ 469900 h 1228725"/>
              <a:gd name="connsiteX74" fmla="*/ 1193800 w 4502150"/>
              <a:gd name="connsiteY74" fmla="*/ 460375 h 1228725"/>
              <a:gd name="connsiteX75" fmla="*/ 1177925 w 4502150"/>
              <a:gd name="connsiteY75" fmla="*/ 460375 h 1228725"/>
              <a:gd name="connsiteX76" fmla="*/ 1177925 w 4502150"/>
              <a:gd name="connsiteY76" fmla="*/ 428625 h 1228725"/>
              <a:gd name="connsiteX77" fmla="*/ 1047750 w 4502150"/>
              <a:gd name="connsiteY77" fmla="*/ 428625 h 1228725"/>
              <a:gd name="connsiteX78" fmla="*/ 1047750 w 4502150"/>
              <a:gd name="connsiteY78" fmla="*/ 419100 h 1228725"/>
              <a:gd name="connsiteX79" fmla="*/ 993775 w 4502150"/>
              <a:gd name="connsiteY79" fmla="*/ 419100 h 1228725"/>
              <a:gd name="connsiteX80" fmla="*/ 993775 w 4502150"/>
              <a:gd name="connsiteY80" fmla="*/ 403225 h 1228725"/>
              <a:gd name="connsiteX81" fmla="*/ 882650 w 4502150"/>
              <a:gd name="connsiteY81" fmla="*/ 403225 h 1228725"/>
              <a:gd name="connsiteX82" fmla="*/ 882650 w 4502150"/>
              <a:gd name="connsiteY82" fmla="*/ 403225 h 1228725"/>
              <a:gd name="connsiteX83" fmla="*/ 882650 w 4502150"/>
              <a:gd name="connsiteY83" fmla="*/ 381000 h 1228725"/>
              <a:gd name="connsiteX84" fmla="*/ 838200 w 4502150"/>
              <a:gd name="connsiteY84" fmla="*/ 381000 h 1228725"/>
              <a:gd name="connsiteX85" fmla="*/ 838200 w 4502150"/>
              <a:gd name="connsiteY85" fmla="*/ 365125 h 1228725"/>
              <a:gd name="connsiteX86" fmla="*/ 828675 w 4502150"/>
              <a:gd name="connsiteY86" fmla="*/ 365125 h 1228725"/>
              <a:gd name="connsiteX87" fmla="*/ 828675 w 4502150"/>
              <a:gd name="connsiteY87" fmla="*/ 365125 h 1228725"/>
              <a:gd name="connsiteX88" fmla="*/ 828675 w 4502150"/>
              <a:gd name="connsiteY88" fmla="*/ 336550 h 1228725"/>
              <a:gd name="connsiteX89" fmla="*/ 688975 w 4502150"/>
              <a:gd name="connsiteY89" fmla="*/ 336550 h 1228725"/>
              <a:gd name="connsiteX90" fmla="*/ 688975 w 4502150"/>
              <a:gd name="connsiteY90" fmla="*/ 336550 h 1228725"/>
              <a:gd name="connsiteX91" fmla="*/ 635000 w 4502150"/>
              <a:gd name="connsiteY91" fmla="*/ 336550 h 1228725"/>
              <a:gd name="connsiteX92" fmla="*/ 635000 w 4502150"/>
              <a:gd name="connsiteY92" fmla="*/ 311150 h 1228725"/>
              <a:gd name="connsiteX93" fmla="*/ 581025 w 4502150"/>
              <a:gd name="connsiteY93" fmla="*/ 311150 h 1228725"/>
              <a:gd name="connsiteX94" fmla="*/ 581025 w 4502150"/>
              <a:gd name="connsiteY94" fmla="*/ 311150 h 1228725"/>
              <a:gd name="connsiteX95" fmla="*/ 581025 w 4502150"/>
              <a:gd name="connsiteY95" fmla="*/ 285750 h 1228725"/>
              <a:gd name="connsiteX96" fmla="*/ 536575 w 4502150"/>
              <a:gd name="connsiteY96" fmla="*/ 285750 h 1228725"/>
              <a:gd name="connsiteX97" fmla="*/ 536575 w 4502150"/>
              <a:gd name="connsiteY97" fmla="*/ 276225 h 1228725"/>
              <a:gd name="connsiteX98" fmla="*/ 514350 w 4502150"/>
              <a:gd name="connsiteY98" fmla="*/ 276225 h 1228725"/>
              <a:gd name="connsiteX99" fmla="*/ 514350 w 4502150"/>
              <a:gd name="connsiteY99" fmla="*/ 276225 h 1228725"/>
              <a:gd name="connsiteX100" fmla="*/ 514350 w 4502150"/>
              <a:gd name="connsiteY100" fmla="*/ 250825 h 1228725"/>
              <a:gd name="connsiteX101" fmla="*/ 514350 w 4502150"/>
              <a:gd name="connsiteY101" fmla="*/ 250825 h 1228725"/>
              <a:gd name="connsiteX102" fmla="*/ 479425 w 4502150"/>
              <a:gd name="connsiteY102" fmla="*/ 250825 h 1228725"/>
              <a:gd name="connsiteX103" fmla="*/ 479425 w 4502150"/>
              <a:gd name="connsiteY103" fmla="*/ 215900 h 1228725"/>
              <a:gd name="connsiteX104" fmla="*/ 406400 w 4502150"/>
              <a:gd name="connsiteY104" fmla="*/ 215900 h 1228725"/>
              <a:gd name="connsiteX105" fmla="*/ 415925 w 4502150"/>
              <a:gd name="connsiteY105" fmla="*/ 206375 h 1228725"/>
              <a:gd name="connsiteX106" fmla="*/ 361950 w 4502150"/>
              <a:gd name="connsiteY106" fmla="*/ 206375 h 1228725"/>
              <a:gd name="connsiteX107" fmla="*/ 361950 w 4502150"/>
              <a:gd name="connsiteY107" fmla="*/ 177800 h 1228725"/>
              <a:gd name="connsiteX108" fmla="*/ 361950 w 4502150"/>
              <a:gd name="connsiteY108" fmla="*/ 177800 h 1228725"/>
              <a:gd name="connsiteX109" fmla="*/ 346075 w 4502150"/>
              <a:gd name="connsiteY109" fmla="*/ 161925 h 1228725"/>
              <a:gd name="connsiteX110" fmla="*/ 279400 w 4502150"/>
              <a:gd name="connsiteY110" fmla="*/ 161925 h 1228725"/>
              <a:gd name="connsiteX111" fmla="*/ 279400 w 4502150"/>
              <a:gd name="connsiteY111" fmla="*/ 123825 h 1228725"/>
              <a:gd name="connsiteX112" fmla="*/ 279400 w 4502150"/>
              <a:gd name="connsiteY112" fmla="*/ 123825 h 1228725"/>
              <a:gd name="connsiteX113" fmla="*/ 266700 w 4502150"/>
              <a:gd name="connsiteY113" fmla="*/ 111125 h 1228725"/>
              <a:gd name="connsiteX114" fmla="*/ 206375 w 4502150"/>
              <a:gd name="connsiteY114" fmla="*/ 111125 h 1228725"/>
              <a:gd name="connsiteX115" fmla="*/ 206375 w 4502150"/>
              <a:gd name="connsiteY115" fmla="*/ 66675 h 1228725"/>
              <a:gd name="connsiteX116" fmla="*/ 155575 w 4502150"/>
              <a:gd name="connsiteY116" fmla="*/ 66675 h 1228725"/>
              <a:gd name="connsiteX117" fmla="*/ 155575 w 4502150"/>
              <a:gd name="connsiteY117" fmla="*/ 34925 h 1228725"/>
              <a:gd name="connsiteX118" fmla="*/ 107950 w 4502150"/>
              <a:gd name="connsiteY118" fmla="*/ 34925 h 1228725"/>
              <a:gd name="connsiteX119" fmla="*/ 107950 w 4502150"/>
              <a:gd name="connsiteY119" fmla="*/ 15875 h 1228725"/>
              <a:gd name="connsiteX120" fmla="*/ 92075 w 4502150"/>
              <a:gd name="connsiteY120" fmla="*/ 15875 h 1228725"/>
              <a:gd name="connsiteX121" fmla="*/ 92075 w 4502150"/>
              <a:gd name="connsiteY121" fmla="*/ 0 h 1228725"/>
              <a:gd name="connsiteX122" fmla="*/ 0 w 4502150"/>
              <a:gd name="connsiteY122"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66850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4275 w 4502150"/>
              <a:gd name="connsiteY73" fmla="*/ 469900 h 1228725"/>
              <a:gd name="connsiteX74" fmla="*/ 1193800 w 4502150"/>
              <a:gd name="connsiteY74" fmla="*/ 460375 h 1228725"/>
              <a:gd name="connsiteX75" fmla="*/ 1177925 w 4502150"/>
              <a:gd name="connsiteY75" fmla="*/ 460375 h 1228725"/>
              <a:gd name="connsiteX76" fmla="*/ 1177925 w 4502150"/>
              <a:gd name="connsiteY76" fmla="*/ 428625 h 1228725"/>
              <a:gd name="connsiteX77" fmla="*/ 1047750 w 4502150"/>
              <a:gd name="connsiteY77" fmla="*/ 428625 h 1228725"/>
              <a:gd name="connsiteX78" fmla="*/ 1047750 w 4502150"/>
              <a:gd name="connsiteY78" fmla="*/ 419100 h 1228725"/>
              <a:gd name="connsiteX79" fmla="*/ 993775 w 4502150"/>
              <a:gd name="connsiteY79" fmla="*/ 419100 h 1228725"/>
              <a:gd name="connsiteX80" fmla="*/ 993775 w 4502150"/>
              <a:gd name="connsiteY80" fmla="*/ 403225 h 1228725"/>
              <a:gd name="connsiteX81" fmla="*/ 882650 w 4502150"/>
              <a:gd name="connsiteY81" fmla="*/ 403225 h 1228725"/>
              <a:gd name="connsiteX82" fmla="*/ 882650 w 4502150"/>
              <a:gd name="connsiteY82" fmla="*/ 403225 h 1228725"/>
              <a:gd name="connsiteX83" fmla="*/ 882650 w 4502150"/>
              <a:gd name="connsiteY83" fmla="*/ 381000 h 1228725"/>
              <a:gd name="connsiteX84" fmla="*/ 838200 w 4502150"/>
              <a:gd name="connsiteY84" fmla="*/ 381000 h 1228725"/>
              <a:gd name="connsiteX85" fmla="*/ 838200 w 4502150"/>
              <a:gd name="connsiteY85" fmla="*/ 365125 h 1228725"/>
              <a:gd name="connsiteX86" fmla="*/ 828675 w 4502150"/>
              <a:gd name="connsiteY86" fmla="*/ 365125 h 1228725"/>
              <a:gd name="connsiteX87" fmla="*/ 828675 w 4502150"/>
              <a:gd name="connsiteY87" fmla="*/ 365125 h 1228725"/>
              <a:gd name="connsiteX88" fmla="*/ 828675 w 4502150"/>
              <a:gd name="connsiteY88" fmla="*/ 336550 h 1228725"/>
              <a:gd name="connsiteX89" fmla="*/ 688975 w 4502150"/>
              <a:gd name="connsiteY89" fmla="*/ 336550 h 1228725"/>
              <a:gd name="connsiteX90" fmla="*/ 688975 w 4502150"/>
              <a:gd name="connsiteY90" fmla="*/ 336550 h 1228725"/>
              <a:gd name="connsiteX91" fmla="*/ 635000 w 4502150"/>
              <a:gd name="connsiteY91" fmla="*/ 336550 h 1228725"/>
              <a:gd name="connsiteX92" fmla="*/ 635000 w 4502150"/>
              <a:gd name="connsiteY92" fmla="*/ 311150 h 1228725"/>
              <a:gd name="connsiteX93" fmla="*/ 581025 w 4502150"/>
              <a:gd name="connsiteY93" fmla="*/ 311150 h 1228725"/>
              <a:gd name="connsiteX94" fmla="*/ 581025 w 4502150"/>
              <a:gd name="connsiteY94" fmla="*/ 311150 h 1228725"/>
              <a:gd name="connsiteX95" fmla="*/ 581025 w 4502150"/>
              <a:gd name="connsiteY95" fmla="*/ 285750 h 1228725"/>
              <a:gd name="connsiteX96" fmla="*/ 536575 w 4502150"/>
              <a:gd name="connsiteY96" fmla="*/ 285750 h 1228725"/>
              <a:gd name="connsiteX97" fmla="*/ 536575 w 4502150"/>
              <a:gd name="connsiteY97" fmla="*/ 276225 h 1228725"/>
              <a:gd name="connsiteX98" fmla="*/ 514350 w 4502150"/>
              <a:gd name="connsiteY98" fmla="*/ 276225 h 1228725"/>
              <a:gd name="connsiteX99" fmla="*/ 514350 w 4502150"/>
              <a:gd name="connsiteY99" fmla="*/ 276225 h 1228725"/>
              <a:gd name="connsiteX100" fmla="*/ 514350 w 4502150"/>
              <a:gd name="connsiteY100" fmla="*/ 250825 h 1228725"/>
              <a:gd name="connsiteX101" fmla="*/ 514350 w 4502150"/>
              <a:gd name="connsiteY101" fmla="*/ 250825 h 1228725"/>
              <a:gd name="connsiteX102" fmla="*/ 479425 w 4502150"/>
              <a:gd name="connsiteY102" fmla="*/ 250825 h 1228725"/>
              <a:gd name="connsiteX103" fmla="*/ 479425 w 4502150"/>
              <a:gd name="connsiteY103" fmla="*/ 215900 h 1228725"/>
              <a:gd name="connsiteX104" fmla="*/ 406400 w 4502150"/>
              <a:gd name="connsiteY104" fmla="*/ 215900 h 1228725"/>
              <a:gd name="connsiteX105" fmla="*/ 415925 w 4502150"/>
              <a:gd name="connsiteY105" fmla="*/ 206375 h 1228725"/>
              <a:gd name="connsiteX106" fmla="*/ 361950 w 4502150"/>
              <a:gd name="connsiteY106" fmla="*/ 206375 h 1228725"/>
              <a:gd name="connsiteX107" fmla="*/ 361950 w 4502150"/>
              <a:gd name="connsiteY107" fmla="*/ 177800 h 1228725"/>
              <a:gd name="connsiteX108" fmla="*/ 361950 w 4502150"/>
              <a:gd name="connsiteY108" fmla="*/ 177800 h 1228725"/>
              <a:gd name="connsiteX109" fmla="*/ 346075 w 4502150"/>
              <a:gd name="connsiteY109" fmla="*/ 161925 h 1228725"/>
              <a:gd name="connsiteX110" fmla="*/ 279400 w 4502150"/>
              <a:gd name="connsiteY110" fmla="*/ 161925 h 1228725"/>
              <a:gd name="connsiteX111" fmla="*/ 279400 w 4502150"/>
              <a:gd name="connsiteY111" fmla="*/ 123825 h 1228725"/>
              <a:gd name="connsiteX112" fmla="*/ 279400 w 4502150"/>
              <a:gd name="connsiteY112" fmla="*/ 123825 h 1228725"/>
              <a:gd name="connsiteX113" fmla="*/ 266700 w 4502150"/>
              <a:gd name="connsiteY113" fmla="*/ 111125 h 1228725"/>
              <a:gd name="connsiteX114" fmla="*/ 206375 w 4502150"/>
              <a:gd name="connsiteY114" fmla="*/ 111125 h 1228725"/>
              <a:gd name="connsiteX115" fmla="*/ 206375 w 4502150"/>
              <a:gd name="connsiteY115" fmla="*/ 66675 h 1228725"/>
              <a:gd name="connsiteX116" fmla="*/ 155575 w 4502150"/>
              <a:gd name="connsiteY116" fmla="*/ 66675 h 1228725"/>
              <a:gd name="connsiteX117" fmla="*/ 155575 w 4502150"/>
              <a:gd name="connsiteY117" fmla="*/ 34925 h 1228725"/>
              <a:gd name="connsiteX118" fmla="*/ 107950 w 4502150"/>
              <a:gd name="connsiteY118" fmla="*/ 34925 h 1228725"/>
              <a:gd name="connsiteX119" fmla="*/ 107950 w 4502150"/>
              <a:gd name="connsiteY119" fmla="*/ 15875 h 1228725"/>
              <a:gd name="connsiteX120" fmla="*/ 92075 w 4502150"/>
              <a:gd name="connsiteY120" fmla="*/ 15875 h 1228725"/>
              <a:gd name="connsiteX121" fmla="*/ 92075 w 4502150"/>
              <a:gd name="connsiteY121" fmla="*/ 0 h 1228725"/>
              <a:gd name="connsiteX122" fmla="*/ 0 w 4502150"/>
              <a:gd name="connsiteY122"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4275 w 4502150"/>
              <a:gd name="connsiteY73" fmla="*/ 469900 h 1228725"/>
              <a:gd name="connsiteX74" fmla="*/ 1193800 w 4502150"/>
              <a:gd name="connsiteY74" fmla="*/ 460375 h 1228725"/>
              <a:gd name="connsiteX75" fmla="*/ 1177925 w 4502150"/>
              <a:gd name="connsiteY75" fmla="*/ 460375 h 1228725"/>
              <a:gd name="connsiteX76" fmla="*/ 1177925 w 4502150"/>
              <a:gd name="connsiteY76" fmla="*/ 428625 h 1228725"/>
              <a:gd name="connsiteX77" fmla="*/ 1047750 w 4502150"/>
              <a:gd name="connsiteY77" fmla="*/ 428625 h 1228725"/>
              <a:gd name="connsiteX78" fmla="*/ 1047750 w 4502150"/>
              <a:gd name="connsiteY78" fmla="*/ 419100 h 1228725"/>
              <a:gd name="connsiteX79" fmla="*/ 993775 w 4502150"/>
              <a:gd name="connsiteY79" fmla="*/ 419100 h 1228725"/>
              <a:gd name="connsiteX80" fmla="*/ 993775 w 4502150"/>
              <a:gd name="connsiteY80" fmla="*/ 403225 h 1228725"/>
              <a:gd name="connsiteX81" fmla="*/ 882650 w 4502150"/>
              <a:gd name="connsiteY81" fmla="*/ 403225 h 1228725"/>
              <a:gd name="connsiteX82" fmla="*/ 882650 w 4502150"/>
              <a:gd name="connsiteY82" fmla="*/ 403225 h 1228725"/>
              <a:gd name="connsiteX83" fmla="*/ 882650 w 4502150"/>
              <a:gd name="connsiteY83" fmla="*/ 381000 h 1228725"/>
              <a:gd name="connsiteX84" fmla="*/ 838200 w 4502150"/>
              <a:gd name="connsiteY84" fmla="*/ 381000 h 1228725"/>
              <a:gd name="connsiteX85" fmla="*/ 838200 w 4502150"/>
              <a:gd name="connsiteY85" fmla="*/ 365125 h 1228725"/>
              <a:gd name="connsiteX86" fmla="*/ 828675 w 4502150"/>
              <a:gd name="connsiteY86" fmla="*/ 365125 h 1228725"/>
              <a:gd name="connsiteX87" fmla="*/ 828675 w 4502150"/>
              <a:gd name="connsiteY87" fmla="*/ 365125 h 1228725"/>
              <a:gd name="connsiteX88" fmla="*/ 828675 w 4502150"/>
              <a:gd name="connsiteY88" fmla="*/ 336550 h 1228725"/>
              <a:gd name="connsiteX89" fmla="*/ 688975 w 4502150"/>
              <a:gd name="connsiteY89" fmla="*/ 336550 h 1228725"/>
              <a:gd name="connsiteX90" fmla="*/ 688975 w 4502150"/>
              <a:gd name="connsiteY90" fmla="*/ 336550 h 1228725"/>
              <a:gd name="connsiteX91" fmla="*/ 635000 w 4502150"/>
              <a:gd name="connsiteY91" fmla="*/ 336550 h 1228725"/>
              <a:gd name="connsiteX92" fmla="*/ 635000 w 4502150"/>
              <a:gd name="connsiteY92" fmla="*/ 311150 h 1228725"/>
              <a:gd name="connsiteX93" fmla="*/ 581025 w 4502150"/>
              <a:gd name="connsiteY93" fmla="*/ 311150 h 1228725"/>
              <a:gd name="connsiteX94" fmla="*/ 581025 w 4502150"/>
              <a:gd name="connsiteY94" fmla="*/ 311150 h 1228725"/>
              <a:gd name="connsiteX95" fmla="*/ 581025 w 4502150"/>
              <a:gd name="connsiteY95" fmla="*/ 285750 h 1228725"/>
              <a:gd name="connsiteX96" fmla="*/ 536575 w 4502150"/>
              <a:gd name="connsiteY96" fmla="*/ 285750 h 1228725"/>
              <a:gd name="connsiteX97" fmla="*/ 536575 w 4502150"/>
              <a:gd name="connsiteY97" fmla="*/ 276225 h 1228725"/>
              <a:gd name="connsiteX98" fmla="*/ 514350 w 4502150"/>
              <a:gd name="connsiteY98" fmla="*/ 276225 h 1228725"/>
              <a:gd name="connsiteX99" fmla="*/ 514350 w 4502150"/>
              <a:gd name="connsiteY99" fmla="*/ 276225 h 1228725"/>
              <a:gd name="connsiteX100" fmla="*/ 514350 w 4502150"/>
              <a:gd name="connsiteY100" fmla="*/ 250825 h 1228725"/>
              <a:gd name="connsiteX101" fmla="*/ 514350 w 4502150"/>
              <a:gd name="connsiteY101" fmla="*/ 250825 h 1228725"/>
              <a:gd name="connsiteX102" fmla="*/ 479425 w 4502150"/>
              <a:gd name="connsiteY102" fmla="*/ 250825 h 1228725"/>
              <a:gd name="connsiteX103" fmla="*/ 479425 w 4502150"/>
              <a:gd name="connsiteY103" fmla="*/ 215900 h 1228725"/>
              <a:gd name="connsiteX104" fmla="*/ 406400 w 4502150"/>
              <a:gd name="connsiteY104" fmla="*/ 215900 h 1228725"/>
              <a:gd name="connsiteX105" fmla="*/ 415925 w 4502150"/>
              <a:gd name="connsiteY105" fmla="*/ 206375 h 1228725"/>
              <a:gd name="connsiteX106" fmla="*/ 361950 w 4502150"/>
              <a:gd name="connsiteY106" fmla="*/ 206375 h 1228725"/>
              <a:gd name="connsiteX107" fmla="*/ 361950 w 4502150"/>
              <a:gd name="connsiteY107" fmla="*/ 177800 h 1228725"/>
              <a:gd name="connsiteX108" fmla="*/ 361950 w 4502150"/>
              <a:gd name="connsiteY108" fmla="*/ 177800 h 1228725"/>
              <a:gd name="connsiteX109" fmla="*/ 346075 w 4502150"/>
              <a:gd name="connsiteY109" fmla="*/ 161925 h 1228725"/>
              <a:gd name="connsiteX110" fmla="*/ 279400 w 4502150"/>
              <a:gd name="connsiteY110" fmla="*/ 161925 h 1228725"/>
              <a:gd name="connsiteX111" fmla="*/ 279400 w 4502150"/>
              <a:gd name="connsiteY111" fmla="*/ 123825 h 1228725"/>
              <a:gd name="connsiteX112" fmla="*/ 279400 w 4502150"/>
              <a:gd name="connsiteY112" fmla="*/ 123825 h 1228725"/>
              <a:gd name="connsiteX113" fmla="*/ 266700 w 4502150"/>
              <a:gd name="connsiteY113" fmla="*/ 111125 h 1228725"/>
              <a:gd name="connsiteX114" fmla="*/ 206375 w 4502150"/>
              <a:gd name="connsiteY114" fmla="*/ 111125 h 1228725"/>
              <a:gd name="connsiteX115" fmla="*/ 206375 w 4502150"/>
              <a:gd name="connsiteY115" fmla="*/ 66675 h 1228725"/>
              <a:gd name="connsiteX116" fmla="*/ 155575 w 4502150"/>
              <a:gd name="connsiteY116" fmla="*/ 66675 h 1228725"/>
              <a:gd name="connsiteX117" fmla="*/ 155575 w 4502150"/>
              <a:gd name="connsiteY117" fmla="*/ 34925 h 1228725"/>
              <a:gd name="connsiteX118" fmla="*/ 107950 w 4502150"/>
              <a:gd name="connsiteY118" fmla="*/ 34925 h 1228725"/>
              <a:gd name="connsiteX119" fmla="*/ 107950 w 4502150"/>
              <a:gd name="connsiteY119" fmla="*/ 15875 h 1228725"/>
              <a:gd name="connsiteX120" fmla="*/ 92075 w 4502150"/>
              <a:gd name="connsiteY120" fmla="*/ 15875 h 1228725"/>
              <a:gd name="connsiteX121" fmla="*/ 92075 w 4502150"/>
              <a:gd name="connsiteY121" fmla="*/ 0 h 1228725"/>
              <a:gd name="connsiteX122" fmla="*/ 0 w 4502150"/>
              <a:gd name="connsiteY122"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4275 w 4502150"/>
              <a:gd name="connsiteY73" fmla="*/ 469900 h 1228725"/>
              <a:gd name="connsiteX74" fmla="*/ 1193800 w 4502150"/>
              <a:gd name="connsiteY74" fmla="*/ 460375 h 1228725"/>
              <a:gd name="connsiteX75" fmla="*/ 1177925 w 4502150"/>
              <a:gd name="connsiteY75" fmla="*/ 460375 h 1228725"/>
              <a:gd name="connsiteX76" fmla="*/ 1177925 w 4502150"/>
              <a:gd name="connsiteY76" fmla="*/ 428625 h 1228725"/>
              <a:gd name="connsiteX77" fmla="*/ 1047750 w 4502150"/>
              <a:gd name="connsiteY77" fmla="*/ 428625 h 1228725"/>
              <a:gd name="connsiteX78" fmla="*/ 1047750 w 4502150"/>
              <a:gd name="connsiteY78" fmla="*/ 419100 h 1228725"/>
              <a:gd name="connsiteX79" fmla="*/ 993775 w 4502150"/>
              <a:gd name="connsiteY79" fmla="*/ 419100 h 1228725"/>
              <a:gd name="connsiteX80" fmla="*/ 993775 w 4502150"/>
              <a:gd name="connsiteY80" fmla="*/ 403225 h 1228725"/>
              <a:gd name="connsiteX81" fmla="*/ 882650 w 4502150"/>
              <a:gd name="connsiteY81" fmla="*/ 403225 h 1228725"/>
              <a:gd name="connsiteX82" fmla="*/ 882650 w 4502150"/>
              <a:gd name="connsiteY82" fmla="*/ 403225 h 1228725"/>
              <a:gd name="connsiteX83" fmla="*/ 882650 w 4502150"/>
              <a:gd name="connsiteY83" fmla="*/ 381000 h 1228725"/>
              <a:gd name="connsiteX84" fmla="*/ 838200 w 4502150"/>
              <a:gd name="connsiteY84" fmla="*/ 381000 h 1228725"/>
              <a:gd name="connsiteX85" fmla="*/ 838200 w 4502150"/>
              <a:gd name="connsiteY85" fmla="*/ 365125 h 1228725"/>
              <a:gd name="connsiteX86" fmla="*/ 828675 w 4502150"/>
              <a:gd name="connsiteY86" fmla="*/ 365125 h 1228725"/>
              <a:gd name="connsiteX87" fmla="*/ 828675 w 4502150"/>
              <a:gd name="connsiteY87" fmla="*/ 365125 h 1228725"/>
              <a:gd name="connsiteX88" fmla="*/ 828675 w 4502150"/>
              <a:gd name="connsiteY88" fmla="*/ 336550 h 1228725"/>
              <a:gd name="connsiteX89" fmla="*/ 688975 w 4502150"/>
              <a:gd name="connsiteY89" fmla="*/ 336550 h 1228725"/>
              <a:gd name="connsiteX90" fmla="*/ 688975 w 4502150"/>
              <a:gd name="connsiteY90" fmla="*/ 336550 h 1228725"/>
              <a:gd name="connsiteX91" fmla="*/ 635000 w 4502150"/>
              <a:gd name="connsiteY91" fmla="*/ 336550 h 1228725"/>
              <a:gd name="connsiteX92" fmla="*/ 635000 w 4502150"/>
              <a:gd name="connsiteY92" fmla="*/ 311150 h 1228725"/>
              <a:gd name="connsiteX93" fmla="*/ 581025 w 4502150"/>
              <a:gd name="connsiteY93" fmla="*/ 311150 h 1228725"/>
              <a:gd name="connsiteX94" fmla="*/ 581025 w 4502150"/>
              <a:gd name="connsiteY94" fmla="*/ 311150 h 1228725"/>
              <a:gd name="connsiteX95" fmla="*/ 581025 w 4502150"/>
              <a:gd name="connsiteY95" fmla="*/ 285750 h 1228725"/>
              <a:gd name="connsiteX96" fmla="*/ 536575 w 4502150"/>
              <a:gd name="connsiteY96" fmla="*/ 285750 h 1228725"/>
              <a:gd name="connsiteX97" fmla="*/ 536575 w 4502150"/>
              <a:gd name="connsiteY97" fmla="*/ 276225 h 1228725"/>
              <a:gd name="connsiteX98" fmla="*/ 514350 w 4502150"/>
              <a:gd name="connsiteY98" fmla="*/ 276225 h 1228725"/>
              <a:gd name="connsiteX99" fmla="*/ 514350 w 4502150"/>
              <a:gd name="connsiteY99" fmla="*/ 276225 h 1228725"/>
              <a:gd name="connsiteX100" fmla="*/ 514350 w 4502150"/>
              <a:gd name="connsiteY100" fmla="*/ 250825 h 1228725"/>
              <a:gd name="connsiteX101" fmla="*/ 514350 w 4502150"/>
              <a:gd name="connsiteY101" fmla="*/ 250825 h 1228725"/>
              <a:gd name="connsiteX102" fmla="*/ 479425 w 4502150"/>
              <a:gd name="connsiteY102" fmla="*/ 250825 h 1228725"/>
              <a:gd name="connsiteX103" fmla="*/ 479425 w 4502150"/>
              <a:gd name="connsiteY103" fmla="*/ 215900 h 1228725"/>
              <a:gd name="connsiteX104" fmla="*/ 419100 w 4502150"/>
              <a:gd name="connsiteY104" fmla="*/ 215900 h 1228725"/>
              <a:gd name="connsiteX105" fmla="*/ 415925 w 4502150"/>
              <a:gd name="connsiteY105" fmla="*/ 206375 h 1228725"/>
              <a:gd name="connsiteX106" fmla="*/ 361950 w 4502150"/>
              <a:gd name="connsiteY106" fmla="*/ 206375 h 1228725"/>
              <a:gd name="connsiteX107" fmla="*/ 361950 w 4502150"/>
              <a:gd name="connsiteY107" fmla="*/ 177800 h 1228725"/>
              <a:gd name="connsiteX108" fmla="*/ 361950 w 4502150"/>
              <a:gd name="connsiteY108" fmla="*/ 177800 h 1228725"/>
              <a:gd name="connsiteX109" fmla="*/ 346075 w 4502150"/>
              <a:gd name="connsiteY109" fmla="*/ 161925 h 1228725"/>
              <a:gd name="connsiteX110" fmla="*/ 279400 w 4502150"/>
              <a:gd name="connsiteY110" fmla="*/ 161925 h 1228725"/>
              <a:gd name="connsiteX111" fmla="*/ 279400 w 4502150"/>
              <a:gd name="connsiteY111" fmla="*/ 123825 h 1228725"/>
              <a:gd name="connsiteX112" fmla="*/ 279400 w 4502150"/>
              <a:gd name="connsiteY112" fmla="*/ 123825 h 1228725"/>
              <a:gd name="connsiteX113" fmla="*/ 266700 w 4502150"/>
              <a:gd name="connsiteY113" fmla="*/ 111125 h 1228725"/>
              <a:gd name="connsiteX114" fmla="*/ 206375 w 4502150"/>
              <a:gd name="connsiteY114" fmla="*/ 111125 h 1228725"/>
              <a:gd name="connsiteX115" fmla="*/ 206375 w 4502150"/>
              <a:gd name="connsiteY115" fmla="*/ 66675 h 1228725"/>
              <a:gd name="connsiteX116" fmla="*/ 155575 w 4502150"/>
              <a:gd name="connsiteY116" fmla="*/ 66675 h 1228725"/>
              <a:gd name="connsiteX117" fmla="*/ 155575 w 4502150"/>
              <a:gd name="connsiteY117" fmla="*/ 34925 h 1228725"/>
              <a:gd name="connsiteX118" fmla="*/ 107950 w 4502150"/>
              <a:gd name="connsiteY118" fmla="*/ 34925 h 1228725"/>
              <a:gd name="connsiteX119" fmla="*/ 107950 w 4502150"/>
              <a:gd name="connsiteY119" fmla="*/ 15875 h 1228725"/>
              <a:gd name="connsiteX120" fmla="*/ 92075 w 4502150"/>
              <a:gd name="connsiteY120" fmla="*/ 15875 h 1228725"/>
              <a:gd name="connsiteX121" fmla="*/ 92075 w 4502150"/>
              <a:gd name="connsiteY121" fmla="*/ 0 h 1228725"/>
              <a:gd name="connsiteX122" fmla="*/ 0 w 4502150"/>
              <a:gd name="connsiteY122"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93800 w 4502150"/>
              <a:gd name="connsiteY73" fmla="*/ 460375 h 1228725"/>
              <a:gd name="connsiteX74" fmla="*/ 1177925 w 4502150"/>
              <a:gd name="connsiteY74" fmla="*/ 460375 h 1228725"/>
              <a:gd name="connsiteX75" fmla="*/ 1177925 w 4502150"/>
              <a:gd name="connsiteY75" fmla="*/ 428625 h 1228725"/>
              <a:gd name="connsiteX76" fmla="*/ 1047750 w 4502150"/>
              <a:gd name="connsiteY76" fmla="*/ 428625 h 1228725"/>
              <a:gd name="connsiteX77" fmla="*/ 1047750 w 4502150"/>
              <a:gd name="connsiteY77" fmla="*/ 419100 h 1228725"/>
              <a:gd name="connsiteX78" fmla="*/ 993775 w 4502150"/>
              <a:gd name="connsiteY78" fmla="*/ 419100 h 1228725"/>
              <a:gd name="connsiteX79" fmla="*/ 993775 w 4502150"/>
              <a:gd name="connsiteY79" fmla="*/ 403225 h 1228725"/>
              <a:gd name="connsiteX80" fmla="*/ 882650 w 4502150"/>
              <a:gd name="connsiteY80" fmla="*/ 403225 h 1228725"/>
              <a:gd name="connsiteX81" fmla="*/ 882650 w 4502150"/>
              <a:gd name="connsiteY81" fmla="*/ 403225 h 1228725"/>
              <a:gd name="connsiteX82" fmla="*/ 882650 w 4502150"/>
              <a:gd name="connsiteY82" fmla="*/ 381000 h 1228725"/>
              <a:gd name="connsiteX83" fmla="*/ 838200 w 4502150"/>
              <a:gd name="connsiteY83" fmla="*/ 381000 h 1228725"/>
              <a:gd name="connsiteX84" fmla="*/ 838200 w 4502150"/>
              <a:gd name="connsiteY84" fmla="*/ 365125 h 1228725"/>
              <a:gd name="connsiteX85" fmla="*/ 828675 w 4502150"/>
              <a:gd name="connsiteY85" fmla="*/ 365125 h 1228725"/>
              <a:gd name="connsiteX86" fmla="*/ 828675 w 4502150"/>
              <a:gd name="connsiteY86" fmla="*/ 365125 h 1228725"/>
              <a:gd name="connsiteX87" fmla="*/ 828675 w 4502150"/>
              <a:gd name="connsiteY87" fmla="*/ 336550 h 1228725"/>
              <a:gd name="connsiteX88" fmla="*/ 688975 w 4502150"/>
              <a:gd name="connsiteY88" fmla="*/ 336550 h 1228725"/>
              <a:gd name="connsiteX89" fmla="*/ 688975 w 4502150"/>
              <a:gd name="connsiteY89" fmla="*/ 336550 h 1228725"/>
              <a:gd name="connsiteX90" fmla="*/ 635000 w 4502150"/>
              <a:gd name="connsiteY90" fmla="*/ 336550 h 1228725"/>
              <a:gd name="connsiteX91" fmla="*/ 635000 w 4502150"/>
              <a:gd name="connsiteY91" fmla="*/ 311150 h 1228725"/>
              <a:gd name="connsiteX92" fmla="*/ 581025 w 4502150"/>
              <a:gd name="connsiteY92" fmla="*/ 311150 h 1228725"/>
              <a:gd name="connsiteX93" fmla="*/ 581025 w 4502150"/>
              <a:gd name="connsiteY93" fmla="*/ 311150 h 1228725"/>
              <a:gd name="connsiteX94" fmla="*/ 581025 w 4502150"/>
              <a:gd name="connsiteY94" fmla="*/ 285750 h 1228725"/>
              <a:gd name="connsiteX95" fmla="*/ 536575 w 4502150"/>
              <a:gd name="connsiteY95" fmla="*/ 285750 h 1228725"/>
              <a:gd name="connsiteX96" fmla="*/ 536575 w 4502150"/>
              <a:gd name="connsiteY96" fmla="*/ 276225 h 1228725"/>
              <a:gd name="connsiteX97" fmla="*/ 514350 w 4502150"/>
              <a:gd name="connsiteY97" fmla="*/ 276225 h 1228725"/>
              <a:gd name="connsiteX98" fmla="*/ 514350 w 4502150"/>
              <a:gd name="connsiteY98" fmla="*/ 276225 h 1228725"/>
              <a:gd name="connsiteX99" fmla="*/ 514350 w 4502150"/>
              <a:gd name="connsiteY99" fmla="*/ 250825 h 1228725"/>
              <a:gd name="connsiteX100" fmla="*/ 514350 w 4502150"/>
              <a:gd name="connsiteY100" fmla="*/ 250825 h 1228725"/>
              <a:gd name="connsiteX101" fmla="*/ 479425 w 4502150"/>
              <a:gd name="connsiteY101" fmla="*/ 250825 h 1228725"/>
              <a:gd name="connsiteX102" fmla="*/ 479425 w 4502150"/>
              <a:gd name="connsiteY102" fmla="*/ 215900 h 1228725"/>
              <a:gd name="connsiteX103" fmla="*/ 419100 w 4502150"/>
              <a:gd name="connsiteY103" fmla="*/ 215900 h 1228725"/>
              <a:gd name="connsiteX104" fmla="*/ 415925 w 4502150"/>
              <a:gd name="connsiteY104" fmla="*/ 206375 h 1228725"/>
              <a:gd name="connsiteX105" fmla="*/ 361950 w 4502150"/>
              <a:gd name="connsiteY105" fmla="*/ 206375 h 1228725"/>
              <a:gd name="connsiteX106" fmla="*/ 361950 w 4502150"/>
              <a:gd name="connsiteY106" fmla="*/ 177800 h 1228725"/>
              <a:gd name="connsiteX107" fmla="*/ 361950 w 4502150"/>
              <a:gd name="connsiteY107" fmla="*/ 177800 h 1228725"/>
              <a:gd name="connsiteX108" fmla="*/ 346075 w 4502150"/>
              <a:gd name="connsiteY108" fmla="*/ 161925 h 1228725"/>
              <a:gd name="connsiteX109" fmla="*/ 279400 w 4502150"/>
              <a:gd name="connsiteY109" fmla="*/ 161925 h 1228725"/>
              <a:gd name="connsiteX110" fmla="*/ 279400 w 4502150"/>
              <a:gd name="connsiteY110" fmla="*/ 123825 h 1228725"/>
              <a:gd name="connsiteX111" fmla="*/ 279400 w 4502150"/>
              <a:gd name="connsiteY111" fmla="*/ 123825 h 1228725"/>
              <a:gd name="connsiteX112" fmla="*/ 266700 w 4502150"/>
              <a:gd name="connsiteY112" fmla="*/ 111125 h 1228725"/>
              <a:gd name="connsiteX113" fmla="*/ 206375 w 4502150"/>
              <a:gd name="connsiteY113" fmla="*/ 111125 h 1228725"/>
              <a:gd name="connsiteX114" fmla="*/ 206375 w 4502150"/>
              <a:gd name="connsiteY114" fmla="*/ 66675 h 1228725"/>
              <a:gd name="connsiteX115" fmla="*/ 155575 w 4502150"/>
              <a:gd name="connsiteY115" fmla="*/ 66675 h 1228725"/>
              <a:gd name="connsiteX116" fmla="*/ 155575 w 4502150"/>
              <a:gd name="connsiteY116" fmla="*/ 34925 h 1228725"/>
              <a:gd name="connsiteX117" fmla="*/ 107950 w 4502150"/>
              <a:gd name="connsiteY117" fmla="*/ 34925 h 1228725"/>
              <a:gd name="connsiteX118" fmla="*/ 107950 w 4502150"/>
              <a:gd name="connsiteY118" fmla="*/ 15875 h 1228725"/>
              <a:gd name="connsiteX119" fmla="*/ 92075 w 4502150"/>
              <a:gd name="connsiteY119" fmla="*/ 15875 h 1228725"/>
              <a:gd name="connsiteX120" fmla="*/ 92075 w 4502150"/>
              <a:gd name="connsiteY120" fmla="*/ 0 h 1228725"/>
              <a:gd name="connsiteX121" fmla="*/ 0 w 4502150"/>
              <a:gd name="connsiteY121"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5862 w 4502150"/>
              <a:gd name="connsiteY73" fmla="*/ 468313 h 1228725"/>
              <a:gd name="connsiteX74" fmla="*/ 1177925 w 4502150"/>
              <a:gd name="connsiteY74" fmla="*/ 460375 h 1228725"/>
              <a:gd name="connsiteX75" fmla="*/ 1177925 w 4502150"/>
              <a:gd name="connsiteY75" fmla="*/ 428625 h 1228725"/>
              <a:gd name="connsiteX76" fmla="*/ 1047750 w 4502150"/>
              <a:gd name="connsiteY76" fmla="*/ 428625 h 1228725"/>
              <a:gd name="connsiteX77" fmla="*/ 1047750 w 4502150"/>
              <a:gd name="connsiteY77" fmla="*/ 419100 h 1228725"/>
              <a:gd name="connsiteX78" fmla="*/ 993775 w 4502150"/>
              <a:gd name="connsiteY78" fmla="*/ 419100 h 1228725"/>
              <a:gd name="connsiteX79" fmla="*/ 993775 w 4502150"/>
              <a:gd name="connsiteY79" fmla="*/ 403225 h 1228725"/>
              <a:gd name="connsiteX80" fmla="*/ 882650 w 4502150"/>
              <a:gd name="connsiteY80" fmla="*/ 403225 h 1228725"/>
              <a:gd name="connsiteX81" fmla="*/ 882650 w 4502150"/>
              <a:gd name="connsiteY81" fmla="*/ 403225 h 1228725"/>
              <a:gd name="connsiteX82" fmla="*/ 882650 w 4502150"/>
              <a:gd name="connsiteY82" fmla="*/ 381000 h 1228725"/>
              <a:gd name="connsiteX83" fmla="*/ 838200 w 4502150"/>
              <a:gd name="connsiteY83" fmla="*/ 381000 h 1228725"/>
              <a:gd name="connsiteX84" fmla="*/ 838200 w 4502150"/>
              <a:gd name="connsiteY84" fmla="*/ 365125 h 1228725"/>
              <a:gd name="connsiteX85" fmla="*/ 828675 w 4502150"/>
              <a:gd name="connsiteY85" fmla="*/ 365125 h 1228725"/>
              <a:gd name="connsiteX86" fmla="*/ 828675 w 4502150"/>
              <a:gd name="connsiteY86" fmla="*/ 365125 h 1228725"/>
              <a:gd name="connsiteX87" fmla="*/ 828675 w 4502150"/>
              <a:gd name="connsiteY87" fmla="*/ 336550 h 1228725"/>
              <a:gd name="connsiteX88" fmla="*/ 688975 w 4502150"/>
              <a:gd name="connsiteY88" fmla="*/ 336550 h 1228725"/>
              <a:gd name="connsiteX89" fmla="*/ 688975 w 4502150"/>
              <a:gd name="connsiteY89" fmla="*/ 336550 h 1228725"/>
              <a:gd name="connsiteX90" fmla="*/ 635000 w 4502150"/>
              <a:gd name="connsiteY90" fmla="*/ 336550 h 1228725"/>
              <a:gd name="connsiteX91" fmla="*/ 635000 w 4502150"/>
              <a:gd name="connsiteY91" fmla="*/ 311150 h 1228725"/>
              <a:gd name="connsiteX92" fmla="*/ 581025 w 4502150"/>
              <a:gd name="connsiteY92" fmla="*/ 311150 h 1228725"/>
              <a:gd name="connsiteX93" fmla="*/ 581025 w 4502150"/>
              <a:gd name="connsiteY93" fmla="*/ 311150 h 1228725"/>
              <a:gd name="connsiteX94" fmla="*/ 581025 w 4502150"/>
              <a:gd name="connsiteY94" fmla="*/ 285750 h 1228725"/>
              <a:gd name="connsiteX95" fmla="*/ 536575 w 4502150"/>
              <a:gd name="connsiteY95" fmla="*/ 285750 h 1228725"/>
              <a:gd name="connsiteX96" fmla="*/ 536575 w 4502150"/>
              <a:gd name="connsiteY96" fmla="*/ 276225 h 1228725"/>
              <a:gd name="connsiteX97" fmla="*/ 514350 w 4502150"/>
              <a:gd name="connsiteY97" fmla="*/ 276225 h 1228725"/>
              <a:gd name="connsiteX98" fmla="*/ 514350 w 4502150"/>
              <a:gd name="connsiteY98" fmla="*/ 276225 h 1228725"/>
              <a:gd name="connsiteX99" fmla="*/ 514350 w 4502150"/>
              <a:gd name="connsiteY99" fmla="*/ 250825 h 1228725"/>
              <a:gd name="connsiteX100" fmla="*/ 514350 w 4502150"/>
              <a:gd name="connsiteY100" fmla="*/ 250825 h 1228725"/>
              <a:gd name="connsiteX101" fmla="*/ 479425 w 4502150"/>
              <a:gd name="connsiteY101" fmla="*/ 250825 h 1228725"/>
              <a:gd name="connsiteX102" fmla="*/ 479425 w 4502150"/>
              <a:gd name="connsiteY102" fmla="*/ 215900 h 1228725"/>
              <a:gd name="connsiteX103" fmla="*/ 419100 w 4502150"/>
              <a:gd name="connsiteY103" fmla="*/ 215900 h 1228725"/>
              <a:gd name="connsiteX104" fmla="*/ 415925 w 4502150"/>
              <a:gd name="connsiteY104" fmla="*/ 206375 h 1228725"/>
              <a:gd name="connsiteX105" fmla="*/ 361950 w 4502150"/>
              <a:gd name="connsiteY105" fmla="*/ 206375 h 1228725"/>
              <a:gd name="connsiteX106" fmla="*/ 361950 w 4502150"/>
              <a:gd name="connsiteY106" fmla="*/ 177800 h 1228725"/>
              <a:gd name="connsiteX107" fmla="*/ 361950 w 4502150"/>
              <a:gd name="connsiteY107" fmla="*/ 177800 h 1228725"/>
              <a:gd name="connsiteX108" fmla="*/ 346075 w 4502150"/>
              <a:gd name="connsiteY108" fmla="*/ 161925 h 1228725"/>
              <a:gd name="connsiteX109" fmla="*/ 279400 w 4502150"/>
              <a:gd name="connsiteY109" fmla="*/ 161925 h 1228725"/>
              <a:gd name="connsiteX110" fmla="*/ 279400 w 4502150"/>
              <a:gd name="connsiteY110" fmla="*/ 123825 h 1228725"/>
              <a:gd name="connsiteX111" fmla="*/ 279400 w 4502150"/>
              <a:gd name="connsiteY111" fmla="*/ 123825 h 1228725"/>
              <a:gd name="connsiteX112" fmla="*/ 266700 w 4502150"/>
              <a:gd name="connsiteY112" fmla="*/ 111125 h 1228725"/>
              <a:gd name="connsiteX113" fmla="*/ 206375 w 4502150"/>
              <a:gd name="connsiteY113" fmla="*/ 111125 h 1228725"/>
              <a:gd name="connsiteX114" fmla="*/ 206375 w 4502150"/>
              <a:gd name="connsiteY114" fmla="*/ 66675 h 1228725"/>
              <a:gd name="connsiteX115" fmla="*/ 155575 w 4502150"/>
              <a:gd name="connsiteY115" fmla="*/ 66675 h 1228725"/>
              <a:gd name="connsiteX116" fmla="*/ 155575 w 4502150"/>
              <a:gd name="connsiteY116" fmla="*/ 34925 h 1228725"/>
              <a:gd name="connsiteX117" fmla="*/ 107950 w 4502150"/>
              <a:gd name="connsiteY117" fmla="*/ 34925 h 1228725"/>
              <a:gd name="connsiteX118" fmla="*/ 107950 w 4502150"/>
              <a:gd name="connsiteY118" fmla="*/ 15875 h 1228725"/>
              <a:gd name="connsiteX119" fmla="*/ 92075 w 4502150"/>
              <a:gd name="connsiteY119" fmla="*/ 15875 h 1228725"/>
              <a:gd name="connsiteX120" fmla="*/ 92075 w 4502150"/>
              <a:gd name="connsiteY120" fmla="*/ 0 h 1228725"/>
              <a:gd name="connsiteX121" fmla="*/ 0 w 4502150"/>
              <a:gd name="connsiteY121"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77925 w 4502150"/>
              <a:gd name="connsiteY73" fmla="*/ 460375 h 1228725"/>
              <a:gd name="connsiteX74" fmla="*/ 1177925 w 4502150"/>
              <a:gd name="connsiteY74" fmla="*/ 428625 h 1228725"/>
              <a:gd name="connsiteX75" fmla="*/ 1047750 w 4502150"/>
              <a:gd name="connsiteY75" fmla="*/ 428625 h 1228725"/>
              <a:gd name="connsiteX76" fmla="*/ 1047750 w 4502150"/>
              <a:gd name="connsiteY76" fmla="*/ 419100 h 1228725"/>
              <a:gd name="connsiteX77" fmla="*/ 993775 w 4502150"/>
              <a:gd name="connsiteY77" fmla="*/ 419100 h 1228725"/>
              <a:gd name="connsiteX78" fmla="*/ 993775 w 4502150"/>
              <a:gd name="connsiteY78" fmla="*/ 403225 h 1228725"/>
              <a:gd name="connsiteX79" fmla="*/ 882650 w 4502150"/>
              <a:gd name="connsiteY79" fmla="*/ 403225 h 1228725"/>
              <a:gd name="connsiteX80" fmla="*/ 882650 w 4502150"/>
              <a:gd name="connsiteY80" fmla="*/ 403225 h 1228725"/>
              <a:gd name="connsiteX81" fmla="*/ 882650 w 4502150"/>
              <a:gd name="connsiteY81" fmla="*/ 381000 h 1228725"/>
              <a:gd name="connsiteX82" fmla="*/ 838200 w 4502150"/>
              <a:gd name="connsiteY82" fmla="*/ 381000 h 1228725"/>
              <a:gd name="connsiteX83" fmla="*/ 838200 w 4502150"/>
              <a:gd name="connsiteY83" fmla="*/ 365125 h 1228725"/>
              <a:gd name="connsiteX84" fmla="*/ 828675 w 4502150"/>
              <a:gd name="connsiteY84" fmla="*/ 365125 h 1228725"/>
              <a:gd name="connsiteX85" fmla="*/ 828675 w 4502150"/>
              <a:gd name="connsiteY85" fmla="*/ 365125 h 1228725"/>
              <a:gd name="connsiteX86" fmla="*/ 828675 w 4502150"/>
              <a:gd name="connsiteY86" fmla="*/ 336550 h 1228725"/>
              <a:gd name="connsiteX87" fmla="*/ 688975 w 4502150"/>
              <a:gd name="connsiteY87" fmla="*/ 336550 h 1228725"/>
              <a:gd name="connsiteX88" fmla="*/ 688975 w 4502150"/>
              <a:gd name="connsiteY88" fmla="*/ 336550 h 1228725"/>
              <a:gd name="connsiteX89" fmla="*/ 635000 w 4502150"/>
              <a:gd name="connsiteY89" fmla="*/ 336550 h 1228725"/>
              <a:gd name="connsiteX90" fmla="*/ 635000 w 4502150"/>
              <a:gd name="connsiteY90" fmla="*/ 311150 h 1228725"/>
              <a:gd name="connsiteX91" fmla="*/ 581025 w 4502150"/>
              <a:gd name="connsiteY91" fmla="*/ 311150 h 1228725"/>
              <a:gd name="connsiteX92" fmla="*/ 581025 w 4502150"/>
              <a:gd name="connsiteY92" fmla="*/ 311150 h 1228725"/>
              <a:gd name="connsiteX93" fmla="*/ 581025 w 4502150"/>
              <a:gd name="connsiteY93" fmla="*/ 285750 h 1228725"/>
              <a:gd name="connsiteX94" fmla="*/ 536575 w 4502150"/>
              <a:gd name="connsiteY94" fmla="*/ 285750 h 1228725"/>
              <a:gd name="connsiteX95" fmla="*/ 536575 w 4502150"/>
              <a:gd name="connsiteY95" fmla="*/ 276225 h 1228725"/>
              <a:gd name="connsiteX96" fmla="*/ 514350 w 4502150"/>
              <a:gd name="connsiteY96" fmla="*/ 276225 h 1228725"/>
              <a:gd name="connsiteX97" fmla="*/ 514350 w 4502150"/>
              <a:gd name="connsiteY97" fmla="*/ 276225 h 1228725"/>
              <a:gd name="connsiteX98" fmla="*/ 514350 w 4502150"/>
              <a:gd name="connsiteY98" fmla="*/ 250825 h 1228725"/>
              <a:gd name="connsiteX99" fmla="*/ 514350 w 4502150"/>
              <a:gd name="connsiteY99" fmla="*/ 250825 h 1228725"/>
              <a:gd name="connsiteX100" fmla="*/ 479425 w 4502150"/>
              <a:gd name="connsiteY100" fmla="*/ 250825 h 1228725"/>
              <a:gd name="connsiteX101" fmla="*/ 479425 w 4502150"/>
              <a:gd name="connsiteY101" fmla="*/ 215900 h 1228725"/>
              <a:gd name="connsiteX102" fmla="*/ 419100 w 4502150"/>
              <a:gd name="connsiteY102" fmla="*/ 215900 h 1228725"/>
              <a:gd name="connsiteX103" fmla="*/ 415925 w 4502150"/>
              <a:gd name="connsiteY103" fmla="*/ 206375 h 1228725"/>
              <a:gd name="connsiteX104" fmla="*/ 361950 w 4502150"/>
              <a:gd name="connsiteY104" fmla="*/ 206375 h 1228725"/>
              <a:gd name="connsiteX105" fmla="*/ 361950 w 4502150"/>
              <a:gd name="connsiteY105" fmla="*/ 177800 h 1228725"/>
              <a:gd name="connsiteX106" fmla="*/ 361950 w 4502150"/>
              <a:gd name="connsiteY106" fmla="*/ 177800 h 1228725"/>
              <a:gd name="connsiteX107" fmla="*/ 346075 w 4502150"/>
              <a:gd name="connsiteY107" fmla="*/ 161925 h 1228725"/>
              <a:gd name="connsiteX108" fmla="*/ 279400 w 4502150"/>
              <a:gd name="connsiteY108" fmla="*/ 161925 h 1228725"/>
              <a:gd name="connsiteX109" fmla="*/ 279400 w 4502150"/>
              <a:gd name="connsiteY109" fmla="*/ 123825 h 1228725"/>
              <a:gd name="connsiteX110" fmla="*/ 279400 w 4502150"/>
              <a:gd name="connsiteY110" fmla="*/ 123825 h 1228725"/>
              <a:gd name="connsiteX111" fmla="*/ 266700 w 4502150"/>
              <a:gd name="connsiteY111" fmla="*/ 111125 h 1228725"/>
              <a:gd name="connsiteX112" fmla="*/ 206375 w 4502150"/>
              <a:gd name="connsiteY112" fmla="*/ 111125 h 1228725"/>
              <a:gd name="connsiteX113" fmla="*/ 206375 w 4502150"/>
              <a:gd name="connsiteY113" fmla="*/ 66675 h 1228725"/>
              <a:gd name="connsiteX114" fmla="*/ 155575 w 4502150"/>
              <a:gd name="connsiteY114" fmla="*/ 66675 h 1228725"/>
              <a:gd name="connsiteX115" fmla="*/ 155575 w 4502150"/>
              <a:gd name="connsiteY115" fmla="*/ 34925 h 1228725"/>
              <a:gd name="connsiteX116" fmla="*/ 107950 w 4502150"/>
              <a:gd name="connsiteY116" fmla="*/ 34925 h 1228725"/>
              <a:gd name="connsiteX117" fmla="*/ 107950 w 4502150"/>
              <a:gd name="connsiteY117" fmla="*/ 15875 h 1228725"/>
              <a:gd name="connsiteX118" fmla="*/ 92075 w 4502150"/>
              <a:gd name="connsiteY118" fmla="*/ 15875 h 1228725"/>
              <a:gd name="connsiteX119" fmla="*/ 92075 w 4502150"/>
              <a:gd name="connsiteY119" fmla="*/ 0 h 1228725"/>
              <a:gd name="connsiteX120" fmla="*/ 0 w 4502150"/>
              <a:gd name="connsiteY120"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5863 w 4502150"/>
              <a:gd name="connsiteY73" fmla="*/ 476250 h 1228725"/>
              <a:gd name="connsiteX74" fmla="*/ 1177925 w 4502150"/>
              <a:gd name="connsiteY74" fmla="*/ 428625 h 1228725"/>
              <a:gd name="connsiteX75" fmla="*/ 1047750 w 4502150"/>
              <a:gd name="connsiteY75" fmla="*/ 428625 h 1228725"/>
              <a:gd name="connsiteX76" fmla="*/ 1047750 w 4502150"/>
              <a:gd name="connsiteY76" fmla="*/ 419100 h 1228725"/>
              <a:gd name="connsiteX77" fmla="*/ 993775 w 4502150"/>
              <a:gd name="connsiteY77" fmla="*/ 419100 h 1228725"/>
              <a:gd name="connsiteX78" fmla="*/ 993775 w 4502150"/>
              <a:gd name="connsiteY78" fmla="*/ 403225 h 1228725"/>
              <a:gd name="connsiteX79" fmla="*/ 882650 w 4502150"/>
              <a:gd name="connsiteY79" fmla="*/ 403225 h 1228725"/>
              <a:gd name="connsiteX80" fmla="*/ 882650 w 4502150"/>
              <a:gd name="connsiteY80" fmla="*/ 403225 h 1228725"/>
              <a:gd name="connsiteX81" fmla="*/ 882650 w 4502150"/>
              <a:gd name="connsiteY81" fmla="*/ 381000 h 1228725"/>
              <a:gd name="connsiteX82" fmla="*/ 838200 w 4502150"/>
              <a:gd name="connsiteY82" fmla="*/ 381000 h 1228725"/>
              <a:gd name="connsiteX83" fmla="*/ 838200 w 4502150"/>
              <a:gd name="connsiteY83" fmla="*/ 365125 h 1228725"/>
              <a:gd name="connsiteX84" fmla="*/ 828675 w 4502150"/>
              <a:gd name="connsiteY84" fmla="*/ 365125 h 1228725"/>
              <a:gd name="connsiteX85" fmla="*/ 828675 w 4502150"/>
              <a:gd name="connsiteY85" fmla="*/ 365125 h 1228725"/>
              <a:gd name="connsiteX86" fmla="*/ 828675 w 4502150"/>
              <a:gd name="connsiteY86" fmla="*/ 336550 h 1228725"/>
              <a:gd name="connsiteX87" fmla="*/ 688975 w 4502150"/>
              <a:gd name="connsiteY87" fmla="*/ 336550 h 1228725"/>
              <a:gd name="connsiteX88" fmla="*/ 688975 w 4502150"/>
              <a:gd name="connsiteY88" fmla="*/ 336550 h 1228725"/>
              <a:gd name="connsiteX89" fmla="*/ 635000 w 4502150"/>
              <a:gd name="connsiteY89" fmla="*/ 336550 h 1228725"/>
              <a:gd name="connsiteX90" fmla="*/ 635000 w 4502150"/>
              <a:gd name="connsiteY90" fmla="*/ 311150 h 1228725"/>
              <a:gd name="connsiteX91" fmla="*/ 581025 w 4502150"/>
              <a:gd name="connsiteY91" fmla="*/ 311150 h 1228725"/>
              <a:gd name="connsiteX92" fmla="*/ 581025 w 4502150"/>
              <a:gd name="connsiteY92" fmla="*/ 311150 h 1228725"/>
              <a:gd name="connsiteX93" fmla="*/ 581025 w 4502150"/>
              <a:gd name="connsiteY93" fmla="*/ 285750 h 1228725"/>
              <a:gd name="connsiteX94" fmla="*/ 536575 w 4502150"/>
              <a:gd name="connsiteY94" fmla="*/ 285750 h 1228725"/>
              <a:gd name="connsiteX95" fmla="*/ 536575 w 4502150"/>
              <a:gd name="connsiteY95" fmla="*/ 276225 h 1228725"/>
              <a:gd name="connsiteX96" fmla="*/ 514350 w 4502150"/>
              <a:gd name="connsiteY96" fmla="*/ 276225 h 1228725"/>
              <a:gd name="connsiteX97" fmla="*/ 514350 w 4502150"/>
              <a:gd name="connsiteY97" fmla="*/ 276225 h 1228725"/>
              <a:gd name="connsiteX98" fmla="*/ 514350 w 4502150"/>
              <a:gd name="connsiteY98" fmla="*/ 250825 h 1228725"/>
              <a:gd name="connsiteX99" fmla="*/ 514350 w 4502150"/>
              <a:gd name="connsiteY99" fmla="*/ 250825 h 1228725"/>
              <a:gd name="connsiteX100" fmla="*/ 479425 w 4502150"/>
              <a:gd name="connsiteY100" fmla="*/ 250825 h 1228725"/>
              <a:gd name="connsiteX101" fmla="*/ 479425 w 4502150"/>
              <a:gd name="connsiteY101" fmla="*/ 215900 h 1228725"/>
              <a:gd name="connsiteX102" fmla="*/ 419100 w 4502150"/>
              <a:gd name="connsiteY102" fmla="*/ 215900 h 1228725"/>
              <a:gd name="connsiteX103" fmla="*/ 415925 w 4502150"/>
              <a:gd name="connsiteY103" fmla="*/ 206375 h 1228725"/>
              <a:gd name="connsiteX104" fmla="*/ 361950 w 4502150"/>
              <a:gd name="connsiteY104" fmla="*/ 206375 h 1228725"/>
              <a:gd name="connsiteX105" fmla="*/ 361950 w 4502150"/>
              <a:gd name="connsiteY105" fmla="*/ 177800 h 1228725"/>
              <a:gd name="connsiteX106" fmla="*/ 361950 w 4502150"/>
              <a:gd name="connsiteY106" fmla="*/ 177800 h 1228725"/>
              <a:gd name="connsiteX107" fmla="*/ 346075 w 4502150"/>
              <a:gd name="connsiteY107" fmla="*/ 161925 h 1228725"/>
              <a:gd name="connsiteX108" fmla="*/ 279400 w 4502150"/>
              <a:gd name="connsiteY108" fmla="*/ 161925 h 1228725"/>
              <a:gd name="connsiteX109" fmla="*/ 279400 w 4502150"/>
              <a:gd name="connsiteY109" fmla="*/ 123825 h 1228725"/>
              <a:gd name="connsiteX110" fmla="*/ 279400 w 4502150"/>
              <a:gd name="connsiteY110" fmla="*/ 123825 h 1228725"/>
              <a:gd name="connsiteX111" fmla="*/ 266700 w 4502150"/>
              <a:gd name="connsiteY111" fmla="*/ 111125 h 1228725"/>
              <a:gd name="connsiteX112" fmla="*/ 206375 w 4502150"/>
              <a:gd name="connsiteY112" fmla="*/ 111125 h 1228725"/>
              <a:gd name="connsiteX113" fmla="*/ 206375 w 4502150"/>
              <a:gd name="connsiteY113" fmla="*/ 66675 h 1228725"/>
              <a:gd name="connsiteX114" fmla="*/ 155575 w 4502150"/>
              <a:gd name="connsiteY114" fmla="*/ 66675 h 1228725"/>
              <a:gd name="connsiteX115" fmla="*/ 155575 w 4502150"/>
              <a:gd name="connsiteY115" fmla="*/ 34925 h 1228725"/>
              <a:gd name="connsiteX116" fmla="*/ 107950 w 4502150"/>
              <a:gd name="connsiteY116" fmla="*/ 34925 h 1228725"/>
              <a:gd name="connsiteX117" fmla="*/ 107950 w 4502150"/>
              <a:gd name="connsiteY117" fmla="*/ 15875 h 1228725"/>
              <a:gd name="connsiteX118" fmla="*/ 92075 w 4502150"/>
              <a:gd name="connsiteY118" fmla="*/ 15875 h 1228725"/>
              <a:gd name="connsiteX119" fmla="*/ 92075 w 4502150"/>
              <a:gd name="connsiteY119" fmla="*/ 0 h 1228725"/>
              <a:gd name="connsiteX120" fmla="*/ 0 w 4502150"/>
              <a:gd name="connsiteY120"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1100 w 4502150"/>
              <a:gd name="connsiteY73" fmla="*/ 466725 h 1228725"/>
              <a:gd name="connsiteX74" fmla="*/ 1177925 w 4502150"/>
              <a:gd name="connsiteY74" fmla="*/ 428625 h 1228725"/>
              <a:gd name="connsiteX75" fmla="*/ 1047750 w 4502150"/>
              <a:gd name="connsiteY75" fmla="*/ 428625 h 1228725"/>
              <a:gd name="connsiteX76" fmla="*/ 1047750 w 4502150"/>
              <a:gd name="connsiteY76" fmla="*/ 419100 h 1228725"/>
              <a:gd name="connsiteX77" fmla="*/ 993775 w 4502150"/>
              <a:gd name="connsiteY77" fmla="*/ 419100 h 1228725"/>
              <a:gd name="connsiteX78" fmla="*/ 993775 w 4502150"/>
              <a:gd name="connsiteY78" fmla="*/ 403225 h 1228725"/>
              <a:gd name="connsiteX79" fmla="*/ 882650 w 4502150"/>
              <a:gd name="connsiteY79" fmla="*/ 403225 h 1228725"/>
              <a:gd name="connsiteX80" fmla="*/ 882650 w 4502150"/>
              <a:gd name="connsiteY80" fmla="*/ 403225 h 1228725"/>
              <a:gd name="connsiteX81" fmla="*/ 882650 w 4502150"/>
              <a:gd name="connsiteY81" fmla="*/ 381000 h 1228725"/>
              <a:gd name="connsiteX82" fmla="*/ 838200 w 4502150"/>
              <a:gd name="connsiteY82" fmla="*/ 381000 h 1228725"/>
              <a:gd name="connsiteX83" fmla="*/ 838200 w 4502150"/>
              <a:gd name="connsiteY83" fmla="*/ 365125 h 1228725"/>
              <a:gd name="connsiteX84" fmla="*/ 828675 w 4502150"/>
              <a:gd name="connsiteY84" fmla="*/ 365125 h 1228725"/>
              <a:gd name="connsiteX85" fmla="*/ 828675 w 4502150"/>
              <a:gd name="connsiteY85" fmla="*/ 365125 h 1228725"/>
              <a:gd name="connsiteX86" fmla="*/ 828675 w 4502150"/>
              <a:gd name="connsiteY86" fmla="*/ 336550 h 1228725"/>
              <a:gd name="connsiteX87" fmla="*/ 688975 w 4502150"/>
              <a:gd name="connsiteY87" fmla="*/ 336550 h 1228725"/>
              <a:gd name="connsiteX88" fmla="*/ 688975 w 4502150"/>
              <a:gd name="connsiteY88" fmla="*/ 336550 h 1228725"/>
              <a:gd name="connsiteX89" fmla="*/ 635000 w 4502150"/>
              <a:gd name="connsiteY89" fmla="*/ 336550 h 1228725"/>
              <a:gd name="connsiteX90" fmla="*/ 635000 w 4502150"/>
              <a:gd name="connsiteY90" fmla="*/ 311150 h 1228725"/>
              <a:gd name="connsiteX91" fmla="*/ 581025 w 4502150"/>
              <a:gd name="connsiteY91" fmla="*/ 311150 h 1228725"/>
              <a:gd name="connsiteX92" fmla="*/ 581025 w 4502150"/>
              <a:gd name="connsiteY92" fmla="*/ 311150 h 1228725"/>
              <a:gd name="connsiteX93" fmla="*/ 581025 w 4502150"/>
              <a:gd name="connsiteY93" fmla="*/ 285750 h 1228725"/>
              <a:gd name="connsiteX94" fmla="*/ 536575 w 4502150"/>
              <a:gd name="connsiteY94" fmla="*/ 285750 h 1228725"/>
              <a:gd name="connsiteX95" fmla="*/ 536575 w 4502150"/>
              <a:gd name="connsiteY95" fmla="*/ 276225 h 1228725"/>
              <a:gd name="connsiteX96" fmla="*/ 514350 w 4502150"/>
              <a:gd name="connsiteY96" fmla="*/ 276225 h 1228725"/>
              <a:gd name="connsiteX97" fmla="*/ 514350 w 4502150"/>
              <a:gd name="connsiteY97" fmla="*/ 276225 h 1228725"/>
              <a:gd name="connsiteX98" fmla="*/ 514350 w 4502150"/>
              <a:gd name="connsiteY98" fmla="*/ 250825 h 1228725"/>
              <a:gd name="connsiteX99" fmla="*/ 514350 w 4502150"/>
              <a:gd name="connsiteY99" fmla="*/ 250825 h 1228725"/>
              <a:gd name="connsiteX100" fmla="*/ 479425 w 4502150"/>
              <a:gd name="connsiteY100" fmla="*/ 250825 h 1228725"/>
              <a:gd name="connsiteX101" fmla="*/ 479425 w 4502150"/>
              <a:gd name="connsiteY101" fmla="*/ 215900 h 1228725"/>
              <a:gd name="connsiteX102" fmla="*/ 419100 w 4502150"/>
              <a:gd name="connsiteY102" fmla="*/ 215900 h 1228725"/>
              <a:gd name="connsiteX103" fmla="*/ 415925 w 4502150"/>
              <a:gd name="connsiteY103" fmla="*/ 206375 h 1228725"/>
              <a:gd name="connsiteX104" fmla="*/ 361950 w 4502150"/>
              <a:gd name="connsiteY104" fmla="*/ 206375 h 1228725"/>
              <a:gd name="connsiteX105" fmla="*/ 361950 w 4502150"/>
              <a:gd name="connsiteY105" fmla="*/ 177800 h 1228725"/>
              <a:gd name="connsiteX106" fmla="*/ 361950 w 4502150"/>
              <a:gd name="connsiteY106" fmla="*/ 177800 h 1228725"/>
              <a:gd name="connsiteX107" fmla="*/ 346075 w 4502150"/>
              <a:gd name="connsiteY107" fmla="*/ 161925 h 1228725"/>
              <a:gd name="connsiteX108" fmla="*/ 279400 w 4502150"/>
              <a:gd name="connsiteY108" fmla="*/ 161925 h 1228725"/>
              <a:gd name="connsiteX109" fmla="*/ 279400 w 4502150"/>
              <a:gd name="connsiteY109" fmla="*/ 123825 h 1228725"/>
              <a:gd name="connsiteX110" fmla="*/ 279400 w 4502150"/>
              <a:gd name="connsiteY110" fmla="*/ 123825 h 1228725"/>
              <a:gd name="connsiteX111" fmla="*/ 266700 w 4502150"/>
              <a:gd name="connsiteY111" fmla="*/ 111125 h 1228725"/>
              <a:gd name="connsiteX112" fmla="*/ 206375 w 4502150"/>
              <a:gd name="connsiteY112" fmla="*/ 111125 h 1228725"/>
              <a:gd name="connsiteX113" fmla="*/ 206375 w 4502150"/>
              <a:gd name="connsiteY113" fmla="*/ 66675 h 1228725"/>
              <a:gd name="connsiteX114" fmla="*/ 155575 w 4502150"/>
              <a:gd name="connsiteY114" fmla="*/ 66675 h 1228725"/>
              <a:gd name="connsiteX115" fmla="*/ 155575 w 4502150"/>
              <a:gd name="connsiteY115" fmla="*/ 34925 h 1228725"/>
              <a:gd name="connsiteX116" fmla="*/ 107950 w 4502150"/>
              <a:gd name="connsiteY116" fmla="*/ 34925 h 1228725"/>
              <a:gd name="connsiteX117" fmla="*/ 107950 w 4502150"/>
              <a:gd name="connsiteY117" fmla="*/ 15875 h 1228725"/>
              <a:gd name="connsiteX118" fmla="*/ 92075 w 4502150"/>
              <a:gd name="connsiteY118" fmla="*/ 15875 h 1228725"/>
              <a:gd name="connsiteX119" fmla="*/ 92075 w 4502150"/>
              <a:gd name="connsiteY119" fmla="*/ 0 h 1228725"/>
              <a:gd name="connsiteX120" fmla="*/ 0 w 4502150"/>
              <a:gd name="connsiteY120" fmla="*/ 0 h 122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4502150" h="1228725">
                <a:moveTo>
                  <a:pt x="4502150" y="1228725"/>
                </a:moveTo>
                <a:lnTo>
                  <a:pt x="4149725" y="1228725"/>
                </a:lnTo>
                <a:lnTo>
                  <a:pt x="4149725" y="1177925"/>
                </a:lnTo>
                <a:lnTo>
                  <a:pt x="3968750" y="1177925"/>
                </a:lnTo>
                <a:lnTo>
                  <a:pt x="3968750" y="1177925"/>
                </a:lnTo>
                <a:lnTo>
                  <a:pt x="3860800" y="1177925"/>
                </a:lnTo>
                <a:lnTo>
                  <a:pt x="3860800" y="1111250"/>
                </a:lnTo>
                <a:lnTo>
                  <a:pt x="3822700" y="1111250"/>
                </a:lnTo>
                <a:lnTo>
                  <a:pt x="3822700" y="1092200"/>
                </a:lnTo>
                <a:lnTo>
                  <a:pt x="3660775" y="1092200"/>
                </a:lnTo>
                <a:lnTo>
                  <a:pt x="3660775" y="1069975"/>
                </a:lnTo>
                <a:lnTo>
                  <a:pt x="3330575" y="1069975"/>
                </a:lnTo>
                <a:lnTo>
                  <a:pt x="3330575" y="1044575"/>
                </a:lnTo>
                <a:lnTo>
                  <a:pt x="3263900" y="1044575"/>
                </a:lnTo>
                <a:lnTo>
                  <a:pt x="3263900" y="1025525"/>
                </a:lnTo>
                <a:lnTo>
                  <a:pt x="3162300" y="1025525"/>
                </a:lnTo>
                <a:lnTo>
                  <a:pt x="3162300" y="990600"/>
                </a:lnTo>
                <a:lnTo>
                  <a:pt x="3124200" y="990600"/>
                </a:lnTo>
                <a:lnTo>
                  <a:pt x="3124200" y="984250"/>
                </a:lnTo>
                <a:lnTo>
                  <a:pt x="3028950" y="984250"/>
                </a:lnTo>
                <a:lnTo>
                  <a:pt x="3028950" y="962025"/>
                </a:lnTo>
                <a:lnTo>
                  <a:pt x="2949575" y="962025"/>
                </a:lnTo>
                <a:lnTo>
                  <a:pt x="2949575" y="942975"/>
                </a:lnTo>
                <a:lnTo>
                  <a:pt x="2841625" y="942975"/>
                </a:lnTo>
                <a:lnTo>
                  <a:pt x="2841625" y="930275"/>
                </a:lnTo>
                <a:lnTo>
                  <a:pt x="2730500" y="930275"/>
                </a:lnTo>
                <a:lnTo>
                  <a:pt x="2730500" y="930275"/>
                </a:lnTo>
                <a:lnTo>
                  <a:pt x="2714625" y="914400"/>
                </a:lnTo>
                <a:lnTo>
                  <a:pt x="2638425" y="914400"/>
                </a:lnTo>
                <a:lnTo>
                  <a:pt x="2638425" y="895350"/>
                </a:lnTo>
                <a:lnTo>
                  <a:pt x="2479675" y="895350"/>
                </a:lnTo>
                <a:lnTo>
                  <a:pt x="2479675" y="889000"/>
                </a:lnTo>
                <a:lnTo>
                  <a:pt x="2447925" y="889000"/>
                </a:lnTo>
                <a:lnTo>
                  <a:pt x="2447925" y="869950"/>
                </a:lnTo>
                <a:lnTo>
                  <a:pt x="2327275" y="869950"/>
                </a:lnTo>
                <a:lnTo>
                  <a:pt x="2336800" y="860425"/>
                </a:lnTo>
                <a:lnTo>
                  <a:pt x="2247900" y="860425"/>
                </a:lnTo>
                <a:lnTo>
                  <a:pt x="2247900" y="838200"/>
                </a:lnTo>
                <a:lnTo>
                  <a:pt x="2228850" y="838200"/>
                </a:lnTo>
                <a:lnTo>
                  <a:pt x="2228850" y="796925"/>
                </a:lnTo>
                <a:lnTo>
                  <a:pt x="2003425" y="796925"/>
                </a:lnTo>
                <a:lnTo>
                  <a:pt x="1984375" y="762000"/>
                </a:lnTo>
                <a:lnTo>
                  <a:pt x="1857375" y="762000"/>
                </a:lnTo>
                <a:lnTo>
                  <a:pt x="1857375" y="736600"/>
                </a:lnTo>
                <a:lnTo>
                  <a:pt x="1822450" y="736600"/>
                </a:lnTo>
                <a:lnTo>
                  <a:pt x="1822450" y="736600"/>
                </a:lnTo>
                <a:lnTo>
                  <a:pt x="1793875" y="736600"/>
                </a:lnTo>
                <a:lnTo>
                  <a:pt x="1793875" y="711200"/>
                </a:lnTo>
                <a:lnTo>
                  <a:pt x="1758950" y="711200"/>
                </a:lnTo>
                <a:lnTo>
                  <a:pt x="1711325" y="711200"/>
                </a:lnTo>
                <a:lnTo>
                  <a:pt x="1711325" y="688975"/>
                </a:lnTo>
                <a:lnTo>
                  <a:pt x="1685925" y="688975"/>
                </a:lnTo>
                <a:lnTo>
                  <a:pt x="1685925" y="650875"/>
                </a:lnTo>
                <a:lnTo>
                  <a:pt x="1647825" y="650875"/>
                </a:lnTo>
                <a:lnTo>
                  <a:pt x="1647825" y="650875"/>
                </a:lnTo>
                <a:lnTo>
                  <a:pt x="1625600" y="628650"/>
                </a:lnTo>
                <a:lnTo>
                  <a:pt x="1625600" y="615950"/>
                </a:lnTo>
                <a:lnTo>
                  <a:pt x="1571625" y="615950"/>
                </a:lnTo>
                <a:lnTo>
                  <a:pt x="1571625" y="603250"/>
                </a:lnTo>
                <a:lnTo>
                  <a:pt x="1539875" y="603250"/>
                </a:lnTo>
                <a:lnTo>
                  <a:pt x="1539875" y="581025"/>
                </a:lnTo>
                <a:lnTo>
                  <a:pt x="1495425" y="581025"/>
                </a:lnTo>
                <a:lnTo>
                  <a:pt x="1495425" y="561975"/>
                </a:lnTo>
                <a:lnTo>
                  <a:pt x="1474787" y="561975"/>
                </a:lnTo>
                <a:lnTo>
                  <a:pt x="1473200" y="549275"/>
                </a:lnTo>
                <a:lnTo>
                  <a:pt x="1425575" y="549275"/>
                </a:lnTo>
                <a:lnTo>
                  <a:pt x="1425575" y="536575"/>
                </a:lnTo>
                <a:lnTo>
                  <a:pt x="1374775" y="536575"/>
                </a:lnTo>
                <a:lnTo>
                  <a:pt x="1374775" y="501650"/>
                </a:lnTo>
                <a:lnTo>
                  <a:pt x="1343025" y="501650"/>
                </a:lnTo>
                <a:lnTo>
                  <a:pt x="1343025" y="488950"/>
                </a:lnTo>
                <a:lnTo>
                  <a:pt x="1317625" y="488950"/>
                </a:lnTo>
                <a:lnTo>
                  <a:pt x="1282700" y="469900"/>
                </a:lnTo>
                <a:lnTo>
                  <a:pt x="1181100" y="466725"/>
                </a:lnTo>
                <a:lnTo>
                  <a:pt x="1177925" y="428625"/>
                </a:lnTo>
                <a:lnTo>
                  <a:pt x="1047750" y="428625"/>
                </a:lnTo>
                <a:lnTo>
                  <a:pt x="1047750" y="419100"/>
                </a:lnTo>
                <a:lnTo>
                  <a:pt x="993775" y="419100"/>
                </a:lnTo>
                <a:lnTo>
                  <a:pt x="993775" y="403225"/>
                </a:lnTo>
                <a:lnTo>
                  <a:pt x="882650" y="403225"/>
                </a:lnTo>
                <a:lnTo>
                  <a:pt x="882650" y="403225"/>
                </a:lnTo>
                <a:lnTo>
                  <a:pt x="882650" y="381000"/>
                </a:lnTo>
                <a:lnTo>
                  <a:pt x="838200" y="381000"/>
                </a:lnTo>
                <a:lnTo>
                  <a:pt x="838200" y="365125"/>
                </a:lnTo>
                <a:lnTo>
                  <a:pt x="828675" y="365125"/>
                </a:lnTo>
                <a:lnTo>
                  <a:pt x="828675" y="365125"/>
                </a:lnTo>
                <a:lnTo>
                  <a:pt x="828675" y="336550"/>
                </a:lnTo>
                <a:lnTo>
                  <a:pt x="688975" y="336550"/>
                </a:lnTo>
                <a:lnTo>
                  <a:pt x="688975" y="336550"/>
                </a:lnTo>
                <a:lnTo>
                  <a:pt x="635000" y="336550"/>
                </a:lnTo>
                <a:lnTo>
                  <a:pt x="635000" y="311150"/>
                </a:lnTo>
                <a:lnTo>
                  <a:pt x="581025" y="311150"/>
                </a:lnTo>
                <a:lnTo>
                  <a:pt x="581025" y="311150"/>
                </a:lnTo>
                <a:lnTo>
                  <a:pt x="581025" y="285750"/>
                </a:lnTo>
                <a:lnTo>
                  <a:pt x="536575" y="285750"/>
                </a:lnTo>
                <a:lnTo>
                  <a:pt x="536575" y="276225"/>
                </a:lnTo>
                <a:lnTo>
                  <a:pt x="514350" y="276225"/>
                </a:lnTo>
                <a:lnTo>
                  <a:pt x="514350" y="276225"/>
                </a:lnTo>
                <a:lnTo>
                  <a:pt x="514350" y="250825"/>
                </a:lnTo>
                <a:lnTo>
                  <a:pt x="514350" y="250825"/>
                </a:lnTo>
                <a:lnTo>
                  <a:pt x="479425" y="250825"/>
                </a:lnTo>
                <a:lnTo>
                  <a:pt x="479425" y="215900"/>
                </a:lnTo>
                <a:lnTo>
                  <a:pt x="419100" y="215900"/>
                </a:lnTo>
                <a:lnTo>
                  <a:pt x="415925" y="206375"/>
                </a:lnTo>
                <a:lnTo>
                  <a:pt x="361950" y="206375"/>
                </a:lnTo>
                <a:lnTo>
                  <a:pt x="361950" y="177800"/>
                </a:lnTo>
                <a:lnTo>
                  <a:pt x="361950" y="177800"/>
                </a:lnTo>
                <a:lnTo>
                  <a:pt x="346075" y="161925"/>
                </a:lnTo>
                <a:lnTo>
                  <a:pt x="279400" y="161925"/>
                </a:lnTo>
                <a:lnTo>
                  <a:pt x="279400" y="123825"/>
                </a:lnTo>
                <a:lnTo>
                  <a:pt x="279400" y="123825"/>
                </a:lnTo>
                <a:lnTo>
                  <a:pt x="266700" y="111125"/>
                </a:lnTo>
                <a:lnTo>
                  <a:pt x="206375" y="111125"/>
                </a:lnTo>
                <a:lnTo>
                  <a:pt x="206375" y="66675"/>
                </a:lnTo>
                <a:lnTo>
                  <a:pt x="155575" y="66675"/>
                </a:lnTo>
                <a:lnTo>
                  <a:pt x="155575" y="34925"/>
                </a:lnTo>
                <a:lnTo>
                  <a:pt x="107950" y="34925"/>
                </a:lnTo>
                <a:lnTo>
                  <a:pt x="107950" y="15875"/>
                </a:lnTo>
                <a:lnTo>
                  <a:pt x="92075" y="15875"/>
                </a:lnTo>
                <a:lnTo>
                  <a:pt x="9207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38" name="Isosceles Triangle 137">
            <a:extLst>
              <a:ext uri="{FF2B5EF4-FFF2-40B4-BE49-F238E27FC236}">
                <a16:creationId xmlns:a16="http://schemas.microsoft.com/office/drawing/2014/main" id="{9A8A0D97-35E8-06C6-5CC0-FD13ED3F7D50}"/>
              </a:ext>
            </a:extLst>
          </p:cNvPr>
          <p:cNvSpPr/>
          <p:nvPr/>
        </p:nvSpPr>
        <p:spPr bwMode="auto">
          <a:xfrm>
            <a:off x="2277988" y="236033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Isosceles Triangle 138">
            <a:extLst>
              <a:ext uri="{FF2B5EF4-FFF2-40B4-BE49-F238E27FC236}">
                <a16:creationId xmlns:a16="http://schemas.microsoft.com/office/drawing/2014/main" id="{90A2B049-102B-B2CC-C03B-64A8EF667514}"/>
              </a:ext>
            </a:extLst>
          </p:cNvPr>
          <p:cNvSpPr/>
          <p:nvPr/>
        </p:nvSpPr>
        <p:spPr bwMode="auto">
          <a:xfrm>
            <a:off x="2433965" y="243857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Isosceles Triangle 139">
            <a:extLst>
              <a:ext uri="{FF2B5EF4-FFF2-40B4-BE49-F238E27FC236}">
                <a16:creationId xmlns:a16="http://schemas.microsoft.com/office/drawing/2014/main" id="{AED2D3C2-510C-DF23-4B4D-947AECDACFAB}"/>
              </a:ext>
            </a:extLst>
          </p:cNvPr>
          <p:cNvSpPr/>
          <p:nvPr/>
        </p:nvSpPr>
        <p:spPr bwMode="auto">
          <a:xfrm>
            <a:off x="2154611" y="229030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Isosceles Triangle 140">
            <a:extLst>
              <a:ext uri="{FF2B5EF4-FFF2-40B4-BE49-F238E27FC236}">
                <a16:creationId xmlns:a16="http://schemas.microsoft.com/office/drawing/2014/main" id="{DF137463-A29C-A18F-123B-4CCC92C6397E}"/>
              </a:ext>
            </a:extLst>
          </p:cNvPr>
          <p:cNvSpPr/>
          <p:nvPr/>
        </p:nvSpPr>
        <p:spPr bwMode="auto">
          <a:xfrm>
            <a:off x="2019436" y="222906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Isosceles Triangle 141">
            <a:extLst>
              <a:ext uri="{FF2B5EF4-FFF2-40B4-BE49-F238E27FC236}">
                <a16:creationId xmlns:a16="http://schemas.microsoft.com/office/drawing/2014/main" id="{8EA68B20-0217-047C-FBF1-2A653963D39A}"/>
              </a:ext>
            </a:extLst>
          </p:cNvPr>
          <p:cNvSpPr/>
          <p:nvPr/>
        </p:nvSpPr>
        <p:spPr bwMode="auto">
          <a:xfrm>
            <a:off x="1892096" y="216840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Isosceles Triangle 142">
            <a:extLst>
              <a:ext uri="{FF2B5EF4-FFF2-40B4-BE49-F238E27FC236}">
                <a16:creationId xmlns:a16="http://schemas.microsoft.com/office/drawing/2014/main" id="{688F2955-9327-E54E-22C1-5BFE25BE1CE7}"/>
              </a:ext>
            </a:extLst>
          </p:cNvPr>
          <p:cNvSpPr/>
          <p:nvPr/>
        </p:nvSpPr>
        <p:spPr bwMode="auto">
          <a:xfrm>
            <a:off x="1883443" y="213320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Isosceles Triangle 143">
            <a:extLst>
              <a:ext uri="{FF2B5EF4-FFF2-40B4-BE49-F238E27FC236}">
                <a16:creationId xmlns:a16="http://schemas.microsoft.com/office/drawing/2014/main" id="{40428342-89E4-3905-C305-7DF95F8E40CD}"/>
              </a:ext>
            </a:extLst>
          </p:cNvPr>
          <p:cNvSpPr/>
          <p:nvPr/>
        </p:nvSpPr>
        <p:spPr bwMode="auto">
          <a:xfrm>
            <a:off x="1780352" y="207538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Isosceles Triangle 144">
            <a:extLst>
              <a:ext uri="{FF2B5EF4-FFF2-40B4-BE49-F238E27FC236}">
                <a16:creationId xmlns:a16="http://schemas.microsoft.com/office/drawing/2014/main" id="{D8AB7FF8-77F9-22C4-09E0-65CDB9554C38}"/>
              </a:ext>
            </a:extLst>
          </p:cNvPr>
          <p:cNvSpPr/>
          <p:nvPr/>
        </p:nvSpPr>
        <p:spPr bwMode="auto">
          <a:xfrm>
            <a:off x="1684954" y="200498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Isosceles Triangle 145">
            <a:extLst>
              <a:ext uri="{FF2B5EF4-FFF2-40B4-BE49-F238E27FC236}">
                <a16:creationId xmlns:a16="http://schemas.microsoft.com/office/drawing/2014/main" id="{DA4CFD95-0BAF-72F6-038D-2D8470129F66}"/>
              </a:ext>
            </a:extLst>
          </p:cNvPr>
          <p:cNvSpPr/>
          <p:nvPr/>
        </p:nvSpPr>
        <p:spPr bwMode="auto">
          <a:xfrm>
            <a:off x="1607355" y="195363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Isosceles Triangle 146">
            <a:extLst>
              <a:ext uri="{FF2B5EF4-FFF2-40B4-BE49-F238E27FC236}">
                <a16:creationId xmlns:a16="http://schemas.microsoft.com/office/drawing/2014/main" id="{CBB7F086-DF67-4C9D-CAC0-61ED6F414CF4}"/>
              </a:ext>
            </a:extLst>
          </p:cNvPr>
          <p:cNvSpPr/>
          <p:nvPr/>
        </p:nvSpPr>
        <p:spPr bwMode="auto">
          <a:xfrm>
            <a:off x="1487546" y="181913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Isosceles Triangle 147">
            <a:extLst>
              <a:ext uri="{FF2B5EF4-FFF2-40B4-BE49-F238E27FC236}">
                <a16:creationId xmlns:a16="http://schemas.microsoft.com/office/drawing/2014/main" id="{F43FF7E0-0A98-F561-9AA0-7EA787C72B0C}"/>
              </a:ext>
            </a:extLst>
          </p:cNvPr>
          <p:cNvSpPr/>
          <p:nvPr/>
        </p:nvSpPr>
        <p:spPr bwMode="auto">
          <a:xfrm>
            <a:off x="2602044" y="246262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Isosceles Triangle 148">
            <a:extLst>
              <a:ext uri="{FF2B5EF4-FFF2-40B4-BE49-F238E27FC236}">
                <a16:creationId xmlns:a16="http://schemas.microsoft.com/office/drawing/2014/main" id="{4BD2F31B-569E-0F58-B4EA-E0BFFB4EBDC0}"/>
              </a:ext>
            </a:extLst>
          </p:cNvPr>
          <p:cNvSpPr/>
          <p:nvPr/>
        </p:nvSpPr>
        <p:spPr bwMode="auto">
          <a:xfrm>
            <a:off x="2835853" y="249782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Isosceles Triangle 149">
            <a:extLst>
              <a:ext uri="{FF2B5EF4-FFF2-40B4-BE49-F238E27FC236}">
                <a16:creationId xmlns:a16="http://schemas.microsoft.com/office/drawing/2014/main" id="{5201994E-C4C0-F76C-384B-BBE2B8940679}"/>
              </a:ext>
            </a:extLst>
          </p:cNvPr>
          <p:cNvSpPr/>
          <p:nvPr/>
        </p:nvSpPr>
        <p:spPr bwMode="auto">
          <a:xfrm>
            <a:off x="2884935" y="251073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Isosceles Triangle 150">
            <a:extLst>
              <a:ext uri="{FF2B5EF4-FFF2-40B4-BE49-F238E27FC236}">
                <a16:creationId xmlns:a16="http://schemas.microsoft.com/office/drawing/2014/main" id="{3A88B84A-33A4-B400-44A1-355910AA119A}"/>
              </a:ext>
            </a:extLst>
          </p:cNvPr>
          <p:cNvSpPr/>
          <p:nvPr/>
        </p:nvSpPr>
        <p:spPr bwMode="auto">
          <a:xfrm>
            <a:off x="3020632" y="2533025"/>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Isosceles Triangle 151">
            <a:extLst>
              <a:ext uri="{FF2B5EF4-FFF2-40B4-BE49-F238E27FC236}">
                <a16:creationId xmlns:a16="http://schemas.microsoft.com/office/drawing/2014/main" id="{7C1B0A67-CF0B-1B26-E475-276E059C0E5B}"/>
              </a:ext>
            </a:extLst>
          </p:cNvPr>
          <p:cNvSpPr/>
          <p:nvPr/>
        </p:nvSpPr>
        <p:spPr bwMode="auto">
          <a:xfrm>
            <a:off x="3053648" y="254512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Isosceles Triangle 152">
            <a:extLst>
              <a:ext uri="{FF2B5EF4-FFF2-40B4-BE49-F238E27FC236}">
                <a16:creationId xmlns:a16="http://schemas.microsoft.com/office/drawing/2014/main" id="{63377367-D433-9CD6-5F2C-F95984CCCE71}"/>
              </a:ext>
            </a:extLst>
          </p:cNvPr>
          <p:cNvSpPr/>
          <p:nvPr/>
        </p:nvSpPr>
        <p:spPr bwMode="auto">
          <a:xfrm>
            <a:off x="3244088" y="261187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Isosceles Triangle 153">
            <a:extLst>
              <a:ext uri="{FF2B5EF4-FFF2-40B4-BE49-F238E27FC236}">
                <a16:creationId xmlns:a16="http://schemas.microsoft.com/office/drawing/2014/main" id="{006D35C3-BAF1-9C47-849D-78D0D18BB321}"/>
              </a:ext>
            </a:extLst>
          </p:cNvPr>
          <p:cNvSpPr/>
          <p:nvPr/>
        </p:nvSpPr>
        <p:spPr bwMode="auto">
          <a:xfrm>
            <a:off x="3404078" y="268391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Isosceles Triangle 154">
            <a:extLst>
              <a:ext uri="{FF2B5EF4-FFF2-40B4-BE49-F238E27FC236}">
                <a16:creationId xmlns:a16="http://schemas.microsoft.com/office/drawing/2014/main" id="{F1092C7A-A3F2-EED0-DB9B-11D3D475943D}"/>
              </a:ext>
            </a:extLst>
          </p:cNvPr>
          <p:cNvSpPr/>
          <p:nvPr/>
        </p:nvSpPr>
        <p:spPr bwMode="auto">
          <a:xfrm>
            <a:off x="3596524" y="275996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Isosceles Triangle 155">
            <a:extLst>
              <a:ext uri="{FF2B5EF4-FFF2-40B4-BE49-F238E27FC236}">
                <a16:creationId xmlns:a16="http://schemas.microsoft.com/office/drawing/2014/main" id="{EF9E3562-5CEA-3E83-B985-A879BB146D69}"/>
              </a:ext>
            </a:extLst>
          </p:cNvPr>
          <p:cNvSpPr/>
          <p:nvPr/>
        </p:nvSpPr>
        <p:spPr bwMode="auto">
          <a:xfrm>
            <a:off x="3667207" y="278661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Isosceles Triangle 156">
            <a:extLst>
              <a:ext uri="{FF2B5EF4-FFF2-40B4-BE49-F238E27FC236}">
                <a16:creationId xmlns:a16="http://schemas.microsoft.com/office/drawing/2014/main" id="{9F1C35A4-DEBA-6B2F-BB35-5B244AA99F6A}"/>
              </a:ext>
            </a:extLst>
          </p:cNvPr>
          <p:cNvSpPr/>
          <p:nvPr/>
        </p:nvSpPr>
        <p:spPr bwMode="auto">
          <a:xfrm>
            <a:off x="3764121" y="281039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Isosceles Triangle 157">
            <a:extLst>
              <a:ext uri="{FF2B5EF4-FFF2-40B4-BE49-F238E27FC236}">
                <a16:creationId xmlns:a16="http://schemas.microsoft.com/office/drawing/2014/main" id="{6A10ACAA-0CEB-C050-F7E5-8A7379A301B8}"/>
              </a:ext>
            </a:extLst>
          </p:cNvPr>
          <p:cNvSpPr/>
          <p:nvPr/>
        </p:nvSpPr>
        <p:spPr bwMode="auto">
          <a:xfrm>
            <a:off x="3866654" y="284555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Isosceles Triangle 158">
            <a:extLst>
              <a:ext uri="{FF2B5EF4-FFF2-40B4-BE49-F238E27FC236}">
                <a16:creationId xmlns:a16="http://schemas.microsoft.com/office/drawing/2014/main" id="{63D1051E-AFB7-E21C-0A20-01AEFDFB85AD}"/>
              </a:ext>
            </a:extLst>
          </p:cNvPr>
          <p:cNvSpPr/>
          <p:nvPr/>
        </p:nvSpPr>
        <p:spPr bwMode="auto">
          <a:xfrm>
            <a:off x="3971852" y="286776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Isosceles Triangle 159">
            <a:extLst>
              <a:ext uri="{FF2B5EF4-FFF2-40B4-BE49-F238E27FC236}">
                <a16:creationId xmlns:a16="http://schemas.microsoft.com/office/drawing/2014/main" id="{EF7F634D-48F9-F3BC-789C-72DEBB92D682}"/>
              </a:ext>
            </a:extLst>
          </p:cNvPr>
          <p:cNvSpPr/>
          <p:nvPr/>
        </p:nvSpPr>
        <p:spPr bwMode="auto">
          <a:xfrm>
            <a:off x="4230607" y="288819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Isosceles Triangle 160">
            <a:extLst>
              <a:ext uri="{FF2B5EF4-FFF2-40B4-BE49-F238E27FC236}">
                <a16:creationId xmlns:a16="http://schemas.microsoft.com/office/drawing/2014/main" id="{2839C759-FC06-5BAB-83B5-76A7A014E3DC}"/>
              </a:ext>
            </a:extLst>
          </p:cNvPr>
          <p:cNvSpPr/>
          <p:nvPr/>
        </p:nvSpPr>
        <p:spPr bwMode="auto">
          <a:xfrm>
            <a:off x="4311615" y="291567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Isosceles Triangle 161">
            <a:extLst>
              <a:ext uri="{FF2B5EF4-FFF2-40B4-BE49-F238E27FC236}">
                <a16:creationId xmlns:a16="http://schemas.microsoft.com/office/drawing/2014/main" id="{EEFE738A-3787-A24E-2A3B-E43D6CEF2D81}"/>
              </a:ext>
            </a:extLst>
          </p:cNvPr>
          <p:cNvSpPr/>
          <p:nvPr/>
        </p:nvSpPr>
        <p:spPr bwMode="auto">
          <a:xfrm>
            <a:off x="4621764" y="296734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Isosceles Triangle 162">
            <a:extLst>
              <a:ext uri="{FF2B5EF4-FFF2-40B4-BE49-F238E27FC236}">
                <a16:creationId xmlns:a16="http://schemas.microsoft.com/office/drawing/2014/main" id="{EF49DECB-520F-E51A-51E7-2AE51682E2BC}"/>
              </a:ext>
            </a:extLst>
          </p:cNvPr>
          <p:cNvSpPr/>
          <p:nvPr/>
        </p:nvSpPr>
        <p:spPr bwMode="auto">
          <a:xfrm>
            <a:off x="4713503" y="297470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Isosceles Triangle 163">
            <a:extLst>
              <a:ext uri="{FF2B5EF4-FFF2-40B4-BE49-F238E27FC236}">
                <a16:creationId xmlns:a16="http://schemas.microsoft.com/office/drawing/2014/main" id="{F21883E0-4F88-A268-FA62-57A3B2EF3A0C}"/>
              </a:ext>
            </a:extLst>
          </p:cNvPr>
          <p:cNvSpPr/>
          <p:nvPr/>
        </p:nvSpPr>
        <p:spPr bwMode="auto">
          <a:xfrm>
            <a:off x="4839278" y="300584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Isosceles Triangle 164">
            <a:extLst>
              <a:ext uri="{FF2B5EF4-FFF2-40B4-BE49-F238E27FC236}">
                <a16:creationId xmlns:a16="http://schemas.microsoft.com/office/drawing/2014/main" id="{0F7A6A5E-D644-5007-966C-A788ABA47722}"/>
              </a:ext>
            </a:extLst>
          </p:cNvPr>
          <p:cNvSpPr/>
          <p:nvPr/>
        </p:nvSpPr>
        <p:spPr bwMode="auto">
          <a:xfrm>
            <a:off x="5003275" y="305727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Isosceles Triangle 165">
            <a:extLst>
              <a:ext uri="{FF2B5EF4-FFF2-40B4-BE49-F238E27FC236}">
                <a16:creationId xmlns:a16="http://schemas.microsoft.com/office/drawing/2014/main" id="{6FCFA3BB-F1C0-5D9D-E5B1-7C47EFD39052}"/>
              </a:ext>
            </a:extLst>
          </p:cNvPr>
          <p:cNvSpPr/>
          <p:nvPr/>
        </p:nvSpPr>
        <p:spPr bwMode="auto">
          <a:xfrm>
            <a:off x="5029718" y="305549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Isosceles Triangle 166">
            <a:extLst>
              <a:ext uri="{FF2B5EF4-FFF2-40B4-BE49-F238E27FC236}">
                <a16:creationId xmlns:a16="http://schemas.microsoft.com/office/drawing/2014/main" id="{9A871F8E-F089-AFBC-6BB8-0CAE34F5F493}"/>
              </a:ext>
            </a:extLst>
          </p:cNvPr>
          <p:cNvSpPr/>
          <p:nvPr/>
        </p:nvSpPr>
        <p:spPr bwMode="auto">
          <a:xfrm>
            <a:off x="5062296" y="305549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Isosceles Triangle 167">
            <a:extLst>
              <a:ext uri="{FF2B5EF4-FFF2-40B4-BE49-F238E27FC236}">
                <a16:creationId xmlns:a16="http://schemas.microsoft.com/office/drawing/2014/main" id="{D6965FFB-94E2-99EA-686E-9FD6FE826601}"/>
              </a:ext>
            </a:extLst>
          </p:cNvPr>
          <p:cNvSpPr/>
          <p:nvPr/>
        </p:nvSpPr>
        <p:spPr bwMode="auto">
          <a:xfrm>
            <a:off x="5093588" y="305549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Isosceles Triangle 168">
            <a:extLst>
              <a:ext uri="{FF2B5EF4-FFF2-40B4-BE49-F238E27FC236}">
                <a16:creationId xmlns:a16="http://schemas.microsoft.com/office/drawing/2014/main" id="{AFF26CCF-233C-4143-6DD7-55B975ED9D09}"/>
              </a:ext>
            </a:extLst>
          </p:cNvPr>
          <p:cNvSpPr/>
          <p:nvPr/>
        </p:nvSpPr>
        <p:spPr bwMode="auto">
          <a:xfrm>
            <a:off x="5118248" y="305549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Isosceles Triangle 169">
            <a:extLst>
              <a:ext uri="{FF2B5EF4-FFF2-40B4-BE49-F238E27FC236}">
                <a16:creationId xmlns:a16="http://schemas.microsoft.com/office/drawing/2014/main" id="{A4BAA759-4CEA-0A41-7532-2FA4ACD48F2B}"/>
              </a:ext>
            </a:extLst>
          </p:cNvPr>
          <p:cNvSpPr/>
          <p:nvPr/>
        </p:nvSpPr>
        <p:spPr bwMode="auto">
          <a:xfrm>
            <a:off x="5164271" y="308335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Isosceles Triangle 170">
            <a:extLst>
              <a:ext uri="{FF2B5EF4-FFF2-40B4-BE49-F238E27FC236}">
                <a16:creationId xmlns:a16="http://schemas.microsoft.com/office/drawing/2014/main" id="{302C39D3-7B67-C5ED-401F-89A995A032B3}"/>
              </a:ext>
            </a:extLst>
          </p:cNvPr>
          <p:cNvSpPr/>
          <p:nvPr/>
        </p:nvSpPr>
        <p:spPr bwMode="auto">
          <a:xfrm>
            <a:off x="5189753" y="308334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Isosceles Triangle 171">
            <a:extLst>
              <a:ext uri="{FF2B5EF4-FFF2-40B4-BE49-F238E27FC236}">
                <a16:creationId xmlns:a16="http://schemas.microsoft.com/office/drawing/2014/main" id="{C8320C25-D1FE-57B5-818B-10677FDBEC2C}"/>
              </a:ext>
            </a:extLst>
          </p:cNvPr>
          <p:cNvSpPr/>
          <p:nvPr/>
        </p:nvSpPr>
        <p:spPr bwMode="auto">
          <a:xfrm>
            <a:off x="5240316" y="308334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Isosceles Triangle 172">
            <a:extLst>
              <a:ext uri="{FF2B5EF4-FFF2-40B4-BE49-F238E27FC236}">
                <a16:creationId xmlns:a16="http://schemas.microsoft.com/office/drawing/2014/main" id="{907AA50E-6D15-6178-B74D-961707B2E6A8}"/>
              </a:ext>
            </a:extLst>
          </p:cNvPr>
          <p:cNvSpPr/>
          <p:nvPr/>
        </p:nvSpPr>
        <p:spPr bwMode="auto">
          <a:xfrm>
            <a:off x="5265798" y="308334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Isosceles Triangle 173">
            <a:extLst>
              <a:ext uri="{FF2B5EF4-FFF2-40B4-BE49-F238E27FC236}">
                <a16:creationId xmlns:a16="http://schemas.microsoft.com/office/drawing/2014/main" id="{C6D4210D-2006-C76A-E836-3307266EF5B1}"/>
              </a:ext>
            </a:extLst>
          </p:cNvPr>
          <p:cNvSpPr/>
          <p:nvPr/>
        </p:nvSpPr>
        <p:spPr bwMode="auto">
          <a:xfrm>
            <a:off x="5316606" y="312780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Isosceles Triangle 174">
            <a:extLst>
              <a:ext uri="{FF2B5EF4-FFF2-40B4-BE49-F238E27FC236}">
                <a16:creationId xmlns:a16="http://schemas.microsoft.com/office/drawing/2014/main" id="{0653298D-538D-4A34-634D-6D31C9A1F47A}"/>
              </a:ext>
            </a:extLst>
          </p:cNvPr>
          <p:cNvSpPr/>
          <p:nvPr/>
        </p:nvSpPr>
        <p:spPr bwMode="auto">
          <a:xfrm>
            <a:off x="5364631" y="313257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Isosceles Triangle 175">
            <a:extLst>
              <a:ext uri="{FF2B5EF4-FFF2-40B4-BE49-F238E27FC236}">
                <a16:creationId xmlns:a16="http://schemas.microsoft.com/office/drawing/2014/main" id="{A648119F-4303-7D52-9414-3A8B675D4DE6}"/>
              </a:ext>
            </a:extLst>
          </p:cNvPr>
          <p:cNvSpPr/>
          <p:nvPr/>
        </p:nvSpPr>
        <p:spPr bwMode="auto">
          <a:xfrm>
            <a:off x="5405512" y="313257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Isosceles Triangle 176">
            <a:extLst>
              <a:ext uri="{FF2B5EF4-FFF2-40B4-BE49-F238E27FC236}">
                <a16:creationId xmlns:a16="http://schemas.microsoft.com/office/drawing/2014/main" id="{E17F4F15-2F91-D6DA-8D4E-AF4E5E282BE2}"/>
              </a:ext>
            </a:extLst>
          </p:cNvPr>
          <p:cNvSpPr/>
          <p:nvPr/>
        </p:nvSpPr>
        <p:spPr bwMode="auto">
          <a:xfrm>
            <a:off x="5465769" y="31504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Isosceles Triangle 177">
            <a:extLst>
              <a:ext uri="{FF2B5EF4-FFF2-40B4-BE49-F238E27FC236}">
                <a16:creationId xmlns:a16="http://schemas.microsoft.com/office/drawing/2014/main" id="{75995A3F-12B9-BD62-0CD7-AAB61B5EA4EF}"/>
              </a:ext>
            </a:extLst>
          </p:cNvPr>
          <p:cNvSpPr/>
          <p:nvPr/>
        </p:nvSpPr>
        <p:spPr bwMode="auto">
          <a:xfrm>
            <a:off x="5489212" y="314946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Isosceles Triangle 178">
            <a:extLst>
              <a:ext uri="{FF2B5EF4-FFF2-40B4-BE49-F238E27FC236}">
                <a16:creationId xmlns:a16="http://schemas.microsoft.com/office/drawing/2014/main" id="{84E0F39C-A6F5-DA60-0457-1A80D6AAA7FC}"/>
              </a:ext>
            </a:extLst>
          </p:cNvPr>
          <p:cNvSpPr/>
          <p:nvPr/>
        </p:nvSpPr>
        <p:spPr bwMode="auto">
          <a:xfrm>
            <a:off x="5510712" y="314946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Isosceles Triangle 179">
            <a:extLst>
              <a:ext uri="{FF2B5EF4-FFF2-40B4-BE49-F238E27FC236}">
                <a16:creationId xmlns:a16="http://schemas.microsoft.com/office/drawing/2014/main" id="{485580FB-C229-2818-B4C0-9E792E473971}"/>
              </a:ext>
            </a:extLst>
          </p:cNvPr>
          <p:cNvSpPr/>
          <p:nvPr/>
        </p:nvSpPr>
        <p:spPr bwMode="auto">
          <a:xfrm>
            <a:off x="5539092" y="314946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Isosceles Triangle 180">
            <a:extLst>
              <a:ext uri="{FF2B5EF4-FFF2-40B4-BE49-F238E27FC236}">
                <a16:creationId xmlns:a16="http://schemas.microsoft.com/office/drawing/2014/main" id="{447836DC-53B7-DA98-FA1A-D0612A22C163}"/>
              </a:ext>
            </a:extLst>
          </p:cNvPr>
          <p:cNvSpPr/>
          <p:nvPr/>
        </p:nvSpPr>
        <p:spPr bwMode="auto">
          <a:xfrm>
            <a:off x="5603618" y="324218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Isosceles Triangle 181">
            <a:extLst>
              <a:ext uri="{FF2B5EF4-FFF2-40B4-BE49-F238E27FC236}">
                <a16:creationId xmlns:a16="http://schemas.microsoft.com/office/drawing/2014/main" id="{C71BE41D-99B5-B550-D25B-9CD29AFDEB1F}"/>
              </a:ext>
            </a:extLst>
          </p:cNvPr>
          <p:cNvSpPr/>
          <p:nvPr/>
        </p:nvSpPr>
        <p:spPr bwMode="auto">
          <a:xfrm>
            <a:off x="5638133" y="324297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Isosceles Triangle 182">
            <a:extLst>
              <a:ext uri="{FF2B5EF4-FFF2-40B4-BE49-F238E27FC236}">
                <a16:creationId xmlns:a16="http://schemas.microsoft.com/office/drawing/2014/main" id="{02D6B10E-9703-80C5-BBAE-053440DFB88D}"/>
              </a:ext>
            </a:extLst>
          </p:cNvPr>
          <p:cNvSpPr/>
          <p:nvPr/>
        </p:nvSpPr>
        <p:spPr bwMode="auto">
          <a:xfrm>
            <a:off x="5672648" y="324102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Isosceles Triangle 183">
            <a:extLst>
              <a:ext uri="{FF2B5EF4-FFF2-40B4-BE49-F238E27FC236}">
                <a16:creationId xmlns:a16="http://schemas.microsoft.com/office/drawing/2014/main" id="{905E9C05-DC28-96F1-090C-3F0623A6F116}"/>
              </a:ext>
            </a:extLst>
          </p:cNvPr>
          <p:cNvSpPr/>
          <p:nvPr/>
        </p:nvSpPr>
        <p:spPr bwMode="auto">
          <a:xfrm>
            <a:off x="5687291" y="3328155"/>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Isosceles Triangle 184">
            <a:extLst>
              <a:ext uri="{FF2B5EF4-FFF2-40B4-BE49-F238E27FC236}">
                <a16:creationId xmlns:a16="http://schemas.microsoft.com/office/drawing/2014/main" id="{54885CE6-CCC2-57A2-032F-89C7C0811A98}"/>
              </a:ext>
            </a:extLst>
          </p:cNvPr>
          <p:cNvSpPr/>
          <p:nvPr/>
        </p:nvSpPr>
        <p:spPr bwMode="auto">
          <a:xfrm>
            <a:off x="5719910" y="332815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Isosceles Triangle 185">
            <a:extLst>
              <a:ext uri="{FF2B5EF4-FFF2-40B4-BE49-F238E27FC236}">
                <a16:creationId xmlns:a16="http://schemas.microsoft.com/office/drawing/2014/main" id="{932A0A50-C039-EA29-43B5-F0A2A6327DDA}"/>
              </a:ext>
            </a:extLst>
          </p:cNvPr>
          <p:cNvSpPr/>
          <p:nvPr/>
        </p:nvSpPr>
        <p:spPr bwMode="auto">
          <a:xfrm>
            <a:off x="5767222" y="332751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Isosceles Triangle 186">
            <a:extLst>
              <a:ext uri="{FF2B5EF4-FFF2-40B4-BE49-F238E27FC236}">
                <a16:creationId xmlns:a16="http://schemas.microsoft.com/office/drawing/2014/main" id="{02E861C5-8189-1918-8407-B56BBEDE0952}"/>
              </a:ext>
            </a:extLst>
          </p:cNvPr>
          <p:cNvSpPr/>
          <p:nvPr/>
        </p:nvSpPr>
        <p:spPr bwMode="auto">
          <a:xfrm>
            <a:off x="5827005" y="332708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Isosceles Triangle 187">
            <a:extLst>
              <a:ext uri="{FF2B5EF4-FFF2-40B4-BE49-F238E27FC236}">
                <a16:creationId xmlns:a16="http://schemas.microsoft.com/office/drawing/2014/main" id="{F3AFB13F-EDCD-CD98-664A-C615C05C97A3}"/>
              </a:ext>
            </a:extLst>
          </p:cNvPr>
          <p:cNvSpPr/>
          <p:nvPr/>
        </p:nvSpPr>
        <p:spPr bwMode="auto">
          <a:xfrm>
            <a:off x="5863623" y="332708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BC01B201-0810-0EAE-FECD-5EEA61596260}"/>
              </a:ext>
            </a:extLst>
          </p:cNvPr>
          <p:cNvSpPr/>
          <p:nvPr/>
        </p:nvSpPr>
        <p:spPr bwMode="auto">
          <a:xfrm>
            <a:off x="4228175" y="268803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A9DB72DA-BC20-64AA-9E64-48FC150CDC8A}"/>
              </a:ext>
            </a:extLst>
          </p:cNvPr>
          <p:cNvSpPr/>
          <p:nvPr/>
        </p:nvSpPr>
        <p:spPr bwMode="auto">
          <a:xfrm>
            <a:off x="3946958" y="264843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ADD94533-ADD6-552A-8645-2FB937BBC1E6}"/>
              </a:ext>
            </a:extLst>
          </p:cNvPr>
          <p:cNvSpPr/>
          <p:nvPr/>
        </p:nvSpPr>
        <p:spPr bwMode="auto">
          <a:xfrm>
            <a:off x="3849998" y="26341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DF91C172-100E-3BB3-6847-AE5EF59FB6D9}"/>
              </a:ext>
            </a:extLst>
          </p:cNvPr>
          <p:cNvSpPr/>
          <p:nvPr/>
        </p:nvSpPr>
        <p:spPr bwMode="auto">
          <a:xfrm>
            <a:off x="3824167" y="263294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5D77682D-8CE1-F33D-7375-285EBA1BF148}"/>
              </a:ext>
            </a:extLst>
          </p:cNvPr>
          <p:cNvSpPr/>
          <p:nvPr/>
        </p:nvSpPr>
        <p:spPr bwMode="auto">
          <a:xfrm>
            <a:off x="3779518" y="262740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1FE53C76-0E6E-E36E-5AB3-35F5B41BE166}"/>
              </a:ext>
            </a:extLst>
          </p:cNvPr>
          <p:cNvSpPr/>
          <p:nvPr/>
        </p:nvSpPr>
        <p:spPr bwMode="auto">
          <a:xfrm>
            <a:off x="3719091" y="261585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50EA5F76-BBC9-DFDE-D0FA-9158AEAD7715}"/>
              </a:ext>
            </a:extLst>
          </p:cNvPr>
          <p:cNvSpPr/>
          <p:nvPr/>
        </p:nvSpPr>
        <p:spPr bwMode="auto">
          <a:xfrm>
            <a:off x="3678741" y="261494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F85C98E0-B504-AD1B-D269-7E8E27110AE5}"/>
              </a:ext>
            </a:extLst>
          </p:cNvPr>
          <p:cNvSpPr/>
          <p:nvPr/>
        </p:nvSpPr>
        <p:spPr bwMode="auto">
          <a:xfrm>
            <a:off x="3466552" y="253563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5C6049C4-CFB4-7BBC-CF42-BECB41FE457F}"/>
              </a:ext>
            </a:extLst>
          </p:cNvPr>
          <p:cNvSpPr/>
          <p:nvPr/>
        </p:nvSpPr>
        <p:spPr bwMode="auto">
          <a:xfrm>
            <a:off x="3417729" y="252824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028DF5DD-0425-FE83-D0B4-2CF424F66301}"/>
              </a:ext>
            </a:extLst>
          </p:cNvPr>
          <p:cNvSpPr/>
          <p:nvPr/>
        </p:nvSpPr>
        <p:spPr bwMode="auto">
          <a:xfrm>
            <a:off x="3232950" y="250535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CB38A8E3-0640-A85C-54F6-FB15F2135760}"/>
              </a:ext>
            </a:extLst>
          </p:cNvPr>
          <p:cNvSpPr/>
          <p:nvPr/>
        </p:nvSpPr>
        <p:spPr bwMode="auto">
          <a:xfrm>
            <a:off x="3098844" y="244738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227D8F2B-8E30-B5B7-7DE3-27C29B9EEEFD}"/>
              </a:ext>
            </a:extLst>
          </p:cNvPr>
          <p:cNvSpPr/>
          <p:nvPr/>
        </p:nvSpPr>
        <p:spPr bwMode="auto">
          <a:xfrm>
            <a:off x="3069219" y="243823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E5D3B93E-9736-EF88-6A09-3ED1B6C805E3}"/>
              </a:ext>
            </a:extLst>
          </p:cNvPr>
          <p:cNvSpPr/>
          <p:nvPr/>
        </p:nvSpPr>
        <p:spPr bwMode="auto">
          <a:xfrm>
            <a:off x="2728794" y="227731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FD5E3499-235B-987D-4B04-0A248459C092}"/>
              </a:ext>
            </a:extLst>
          </p:cNvPr>
          <p:cNvSpPr/>
          <p:nvPr/>
        </p:nvSpPr>
        <p:spPr bwMode="auto">
          <a:xfrm>
            <a:off x="2545482" y="221569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6209CDD4-BAC2-CCE3-7FE7-D4DE129D2B9D}"/>
              </a:ext>
            </a:extLst>
          </p:cNvPr>
          <p:cNvSpPr/>
          <p:nvPr/>
        </p:nvSpPr>
        <p:spPr bwMode="auto">
          <a:xfrm>
            <a:off x="2535208" y="219455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5D0FB363-75F4-1F01-C0D9-CCA65F44E181}"/>
              </a:ext>
            </a:extLst>
          </p:cNvPr>
          <p:cNvSpPr/>
          <p:nvPr/>
        </p:nvSpPr>
        <p:spPr bwMode="auto">
          <a:xfrm>
            <a:off x="2389276" y="216977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2248146B-03F7-DC7D-0C90-1064A2E486E6}"/>
              </a:ext>
            </a:extLst>
          </p:cNvPr>
          <p:cNvSpPr/>
          <p:nvPr/>
        </p:nvSpPr>
        <p:spPr bwMode="auto">
          <a:xfrm>
            <a:off x="2355505" y="216250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4005C61A-2B4E-0A45-3804-F3241D1A2BEE}"/>
              </a:ext>
            </a:extLst>
          </p:cNvPr>
          <p:cNvSpPr/>
          <p:nvPr/>
        </p:nvSpPr>
        <p:spPr bwMode="auto">
          <a:xfrm>
            <a:off x="2111752" y="208789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889E7766-98A7-1C52-1B92-A1C275579A14}"/>
              </a:ext>
            </a:extLst>
          </p:cNvPr>
          <p:cNvSpPr/>
          <p:nvPr/>
        </p:nvSpPr>
        <p:spPr bwMode="auto">
          <a:xfrm>
            <a:off x="2075748" y="208106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7E890AC7-E468-3D0C-E3D2-F9DB71BB7CF3}"/>
              </a:ext>
            </a:extLst>
          </p:cNvPr>
          <p:cNvSpPr/>
          <p:nvPr/>
        </p:nvSpPr>
        <p:spPr bwMode="auto">
          <a:xfrm>
            <a:off x="1967393" y="204881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646ABAAC-EF76-8D0F-E219-C814A45AFC02}"/>
              </a:ext>
            </a:extLst>
          </p:cNvPr>
          <p:cNvSpPr/>
          <p:nvPr/>
        </p:nvSpPr>
        <p:spPr bwMode="auto">
          <a:xfrm>
            <a:off x="1938818" y="205922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8DFE5594-D348-492C-BD4D-CC937CC32C5D}"/>
              </a:ext>
            </a:extLst>
          </p:cNvPr>
          <p:cNvSpPr/>
          <p:nvPr/>
        </p:nvSpPr>
        <p:spPr bwMode="auto">
          <a:xfrm>
            <a:off x="1800936" y="197595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6D89A566-DADC-F451-385F-7F5AC073F221}"/>
              </a:ext>
            </a:extLst>
          </p:cNvPr>
          <p:cNvSpPr/>
          <p:nvPr/>
        </p:nvSpPr>
        <p:spPr bwMode="auto">
          <a:xfrm>
            <a:off x="1760999" y="196056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B828D37D-07F7-B4C4-5B41-2E6B28C6832C}"/>
              </a:ext>
            </a:extLst>
          </p:cNvPr>
          <p:cNvSpPr/>
          <p:nvPr/>
        </p:nvSpPr>
        <p:spPr bwMode="auto">
          <a:xfrm>
            <a:off x="1681705" y="189429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A652B57D-B2AE-3AF8-8EAC-ADC8BCDDF3C5}"/>
              </a:ext>
            </a:extLst>
          </p:cNvPr>
          <p:cNvSpPr/>
          <p:nvPr/>
        </p:nvSpPr>
        <p:spPr bwMode="auto">
          <a:xfrm>
            <a:off x="1555351" y="183763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871754A6-4840-3740-A640-E7D64D1FB41C}"/>
              </a:ext>
            </a:extLst>
          </p:cNvPr>
          <p:cNvSpPr/>
          <p:nvPr/>
        </p:nvSpPr>
        <p:spPr bwMode="auto">
          <a:xfrm>
            <a:off x="1488626" y="178949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35C3A780-0E76-6305-0BFB-48CAFF155AD1}"/>
              </a:ext>
            </a:extLst>
          </p:cNvPr>
          <p:cNvSpPr/>
          <p:nvPr/>
        </p:nvSpPr>
        <p:spPr bwMode="auto">
          <a:xfrm>
            <a:off x="1369052" y="174309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741C523B-F5DA-8D64-ADB2-E677557C30B8}"/>
              </a:ext>
            </a:extLst>
          </p:cNvPr>
          <p:cNvSpPr/>
          <p:nvPr/>
        </p:nvSpPr>
        <p:spPr bwMode="auto">
          <a:xfrm>
            <a:off x="4391927" y="27128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9E9858DD-76DA-F3D3-8502-4F99130C8E80}"/>
              </a:ext>
            </a:extLst>
          </p:cNvPr>
          <p:cNvSpPr/>
          <p:nvPr/>
        </p:nvSpPr>
        <p:spPr bwMode="auto">
          <a:xfrm>
            <a:off x="4468178" y="272254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B7F60C12-D0A5-2266-4EEB-BA33C03A1BCC}"/>
              </a:ext>
            </a:extLst>
          </p:cNvPr>
          <p:cNvSpPr/>
          <p:nvPr/>
        </p:nvSpPr>
        <p:spPr bwMode="auto">
          <a:xfrm>
            <a:off x="4516981" y="273606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927978F7-E5E8-E64B-E526-9810DC0567DA}"/>
              </a:ext>
            </a:extLst>
          </p:cNvPr>
          <p:cNvSpPr/>
          <p:nvPr/>
        </p:nvSpPr>
        <p:spPr bwMode="auto">
          <a:xfrm>
            <a:off x="4642756" y="27775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89887CEE-4370-F2C8-C0D6-BFBB391DA8EF}"/>
              </a:ext>
            </a:extLst>
          </p:cNvPr>
          <p:cNvSpPr/>
          <p:nvPr/>
        </p:nvSpPr>
        <p:spPr bwMode="auto">
          <a:xfrm>
            <a:off x="4676258" y="27951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DD9A3011-54D1-DE93-4A09-B2306E54D126}"/>
              </a:ext>
            </a:extLst>
          </p:cNvPr>
          <p:cNvSpPr/>
          <p:nvPr/>
        </p:nvSpPr>
        <p:spPr bwMode="auto">
          <a:xfrm>
            <a:off x="4714010" y="279830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AD67DEC5-6E2A-8F50-0CD0-BEF1919B6CD6}"/>
              </a:ext>
            </a:extLst>
          </p:cNvPr>
          <p:cNvSpPr/>
          <p:nvPr/>
        </p:nvSpPr>
        <p:spPr bwMode="auto">
          <a:xfrm>
            <a:off x="4912885" y="280271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59E0DB06-8E02-D21E-1D5B-6955C3105B6C}"/>
              </a:ext>
            </a:extLst>
          </p:cNvPr>
          <p:cNvSpPr/>
          <p:nvPr/>
        </p:nvSpPr>
        <p:spPr bwMode="auto">
          <a:xfrm>
            <a:off x="4962497" y="280496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E6381078-9E2F-B50A-F42E-EBF68B173C7C}"/>
              </a:ext>
            </a:extLst>
          </p:cNvPr>
          <p:cNvSpPr/>
          <p:nvPr/>
        </p:nvSpPr>
        <p:spPr bwMode="auto">
          <a:xfrm>
            <a:off x="4988930" y="281459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2DD74980-3D9F-96D4-1995-59C6EC17E736}"/>
              </a:ext>
            </a:extLst>
          </p:cNvPr>
          <p:cNvSpPr/>
          <p:nvPr/>
        </p:nvSpPr>
        <p:spPr bwMode="auto">
          <a:xfrm>
            <a:off x="5015343" y="282422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3B82A083-4F7E-CCFD-3BDB-3E1962B5AFED}"/>
              </a:ext>
            </a:extLst>
          </p:cNvPr>
          <p:cNvSpPr/>
          <p:nvPr/>
        </p:nvSpPr>
        <p:spPr bwMode="auto">
          <a:xfrm>
            <a:off x="5040102" y="284095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80A69451-E835-3E02-8237-1682ABF78EBB}"/>
              </a:ext>
            </a:extLst>
          </p:cNvPr>
          <p:cNvSpPr/>
          <p:nvPr/>
        </p:nvSpPr>
        <p:spPr bwMode="auto">
          <a:xfrm>
            <a:off x="5064626" y="284663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62645DC7-7F59-2F14-6C42-AAA4E668084E}"/>
              </a:ext>
            </a:extLst>
          </p:cNvPr>
          <p:cNvSpPr/>
          <p:nvPr/>
        </p:nvSpPr>
        <p:spPr bwMode="auto">
          <a:xfrm>
            <a:off x="5089150" y="284596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AA5631CF-8CFF-471E-3E47-49310146E49C}"/>
              </a:ext>
            </a:extLst>
          </p:cNvPr>
          <p:cNvSpPr/>
          <p:nvPr/>
        </p:nvSpPr>
        <p:spPr bwMode="auto">
          <a:xfrm>
            <a:off x="5122788" y="284623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428A8621-19EC-3008-CB11-905DA1781F80}"/>
              </a:ext>
            </a:extLst>
          </p:cNvPr>
          <p:cNvSpPr/>
          <p:nvPr/>
        </p:nvSpPr>
        <p:spPr bwMode="auto">
          <a:xfrm>
            <a:off x="5164271" y="284596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EB555137-A63D-3C55-FC3A-958F70D5AAD6}"/>
              </a:ext>
            </a:extLst>
          </p:cNvPr>
          <p:cNvSpPr/>
          <p:nvPr/>
        </p:nvSpPr>
        <p:spPr bwMode="auto">
          <a:xfrm>
            <a:off x="5190941" y="285125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BAD91F6F-8D60-AD24-39F7-5C16702DB2C7}"/>
              </a:ext>
            </a:extLst>
          </p:cNvPr>
          <p:cNvSpPr/>
          <p:nvPr/>
        </p:nvSpPr>
        <p:spPr bwMode="auto">
          <a:xfrm>
            <a:off x="5211981" y="287245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368EB24E-DA70-208C-D156-3C7B887F8EA9}"/>
              </a:ext>
            </a:extLst>
          </p:cNvPr>
          <p:cNvSpPr/>
          <p:nvPr/>
        </p:nvSpPr>
        <p:spPr bwMode="auto">
          <a:xfrm>
            <a:off x="5239744" y="290832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244AA401-5AF3-95BB-2654-AF57251F5826}"/>
              </a:ext>
            </a:extLst>
          </p:cNvPr>
          <p:cNvSpPr/>
          <p:nvPr/>
        </p:nvSpPr>
        <p:spPr bwMode="auto">
          <a:xfrm>
            <a:off x="5331901" y="289902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Oval 236">
            <a:extLst>
              <a:ext uri="{FF2B5EF4-FFF2-40B4-BE49-F238E27FC236}">
                <a16:creationId xmlns:a16="http://schemas.microsoft.com/office/drawing/2014/main" id="{0AB6D64A-F157-D831-10EA-235055685FAB}"/>
              </a:ext>
            </a:extLst>
          </p:cNvPr>
          <p:cNvSpPr/>
          <p:nvPr/>
        </p:nvSpPr>
        <p:spPr bwMode="auto">
          <a:xfrm>
            <a:off x="5345393" y="291499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83620B4F-0C54-4398-CD07-E7FAF452ACD4}"/>
              </a:ext>
            </a:extLst>
          </p:cNvPr>
          <p:cNvSpPr/>
          <p:nvPr/>
        </p:nvSpPr>
        <p:spPr bwMode="auto">
          <a:xfrm>
            <a:off x="5376731" y="291616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Oval 238">
            <a:extLst>
              <a:ext uri="{FF2B5EF4-FFF2-40B4-BE49-F238E27FC236}">
                <a16:creationId xmlns:a16="http://schemas.microsoft.com/office/drawing/2014/main" id="{1AF863F2-8DBA-B86C-42DD-A1E314050565}"/>
              </a:ext>
            </a:extLst>
          </p:cNvPr>
          <p:cNvSpPr/>
          <p:nvPr/>
        </p:nvSpPr>
        <p:spPr bwMode="auto">
          <a:xfrm>
            <a:off x="5408069" y="291732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Oval 239">
            <a:extLst>
              <a:ext uri="{FF2B5EF4-FFF2-40B4-BE49-F238E27FC236}">
                <a16:creationId xmlns:a16="http://schemas.microsoft.com/office/drawing/2014/main" id="{49DC4913-C6FF-2EE3-2F75-9007F304C06D}"/>
              </a:ext>
            </a:extLst>
          </p:cNvPr>
          <p:cNvSpPr/>
          <p:nvPr/>
        </p:nvSpPr>
        <p:spPr bwMode="auto">
          <a:xfrm>
            <a:off x="5467796" y="292282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3B4EB2A2-6B83-BEC2-4E50-354660230868}"/>
              </a:ext>
            </a:extLst>
          </p:cNvPr>
          <p:cNvSpPr/>
          <p:nvPr/>
        </p:nvSpPr>
        <p:spPr bwMode="auto">
          <a:xfrm>
            <a:off x="5488174" y="292308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501E5B22-DFE5-AB87-F1B0-3D5EFBB1D0F4}"/>
              </a:ext>
            </a:extLst>
          </p:cNvPr>
          <p:cNvSpPr/>
          <p:nvPr/>
        </p:nvSpPr>
        <p:spPr bwMode="auto">
          <a:xfrm>
            <a:off x="5519886" y="296870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39B1DA5A-4F89-445A-7976-8C1C948E5614}"/>
              </a:ext>
            </a:extLst>
          </p:cNvPr>
          <p:cNvSpPr/>
          <p:nvPr/>
        </p:nvSpPr>
        <p:spPr bwMode="auto">
          <a:xfrm>
            <a:off x="5551598" y="296870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7257D8D2-10B5-DE11-3256-FFBAD9AC20F0}"/>
              </a:ext>
            </a:extLst>
          </p:cNvPr>
          <p:cNvSpPr/>
          <p:nvPr/>
        </p:nvSpPr>
        <p:spPr bwMode="auto">
          <a:xfrm>
            <a:off x="5635400" y="296441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87FC3241-1773-E5A2-51F4-BD04757479E7}"/>
              </a:ext>
            </a:extLst>
          </p:cNvPr>
          <p:cNvSpPr/>
          <p:nvPr/>
        </p:nvSpPr>
        <p:spPr bwMode="auto">
          <a:xfrm>
            <a:off x="5662126" y="296012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29E19B74-F240-A7E5-244F-96061B785689}"/>
              </a:ext>
            </a:extLst>
          </p:cNvPr>
          <p:cNvSpPr/>
          <p:nvPr/>
        </p:nvSpPr>
        <p:spPr bwMode="auto">
          <a:xfrm>
            <a:off x="5691312" y="296337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Oval 246">
            <a:extLst>
              <a:ext uri="{FF2B5EF4-FFF2-40B4-BE49-F238E27FC236}">
                <a16:creationId xmlns:a16="http://schemas.microsoft.com/office/drawing/2014/main" id="{BFA4560F-3D8D-CE54-0BD0-5B7177B4E0D7}"/>
              </a:ext>
            </a:extLst>
          </p:cNvPr>
          <p:cNvSpPr/>
          <p:nvPr/>
        </p:nvSpPr>
        <p:spPr bwMode="auto">
          <a:xfrm>
            <a:off x="5720722" y="296389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Oval 247">
            <a:extLst>
              <a:ext uri="{FF2B5EF4-FFF2-40B4-BE49-F238E27FC236}">
                <a16:creationId xmlns:a16="http://schemas.microsoft.com/office/drawing/2014/main" id="{40AA9944-D929-1A0A-562D-7F10B9172860}"/>
              </a:ext>
            </a:extLst>
          </p:cNvPr>
          <p:cNvSpPr/>
          <p:nvPr/>
        </p:nvSpPr>
        <p:spPr bwMode="auto">
          <a:xfrm>
            <a:off x="5862657" y="297470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785952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05A2A6-880D-162F-56A3-B65BF857905B}"/>
              </a:ext>
            </a:extLst>
          </p:cNvPr>
          <p:cNvSpPr>
            <a:spLocks noGrp="1"/>
          </p:cNvSpPr>
          <p:nvPr>
            <p:ph type="title"/>
          </p:nvPr>
        </p:nvSpPr>
        <p:spPr/>
        <p:txBody>
          <a:bodyPr/>
          <a:lstStyle/>
          <a:p>
            <a:r>
              <a:rPr lang="en-US" dirty="0"/>
              <a:t>SHINE: PFS by Subgroups</a:t>
            </a:r>
          </a:p>
        </p:txBody>
      </p:sp>
      <p:sp>
        <p:nvSpPr>
          <p:cNvPr id="4" name="Text Box 15">
            <a:extLst>
              <a:ext uri="{FF2B5EF4-FFF2-40B4-BE49-F238E27FC236}">
                <a16:creationId xmlns:a16="http://schemas.microsoft.com/office/drawing/2014/main" id="{AB0B5947-5581-6D4C-4B1D-9C3F318B38C8}"/>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LBA7502. Wang. NEJM. 2022;386:2482. </a:t>
            </a:r>
            <a:endParaRPr lang="en-US" altLang="en-US" sz="1200" b="0" dirty="0">
              <a:solidFill>
                <a:schemeClr val="bg2"/>
              </a:solidFill>
              <a:latin typeface="Calibri" panose="020F0502020204030204" pitchFamily="34" charset="0"/>
            </a:endParaRPr>
          </a:p>
        </p:txBody>
      </p:sp>
      <p:graphicFrame>
        <p:nvGraphicFramePr>
          <p:cNvPr id="6" name="Table 12">
            <a:extLst>
              <a:ext uri="{FF2B5EF4-FFF2-40B4-BE49-F238E27FC236}">
                <a16:creationId xmlns:a16="http://schemas.microsoft.com/office/drawing/2014/main" id="{8853713E-726A-C8CC-084A-8BE0CC4E5400}"/>
              </a:ext>
            </a:extLst>
          </p:cNvPr>
          <p:cNvGraphicFramePr>
            <a:graphicFrameLocks noGrp="1"/>
          </p:cNvGraphicFramePr>
          <p:nvPr>
            <p:extLst>
              <p:ext uri="{D42A27DB-BD31-4B8C-83A1-F6EECF244321}">
                <p14:modId xmlns:p14="http://schemas.microsoft.com/office/powerpoint/2010/main" val="2919464767"/>
              </p:ext>
            </p:extLst>
          </p:nvPr>
        </p:nvGraphicFramePr>
        <p:xfrm>
          <a:off x="716115" y="1500755"/>
          <a:ext cx="10750550" cy="4114800"/>
        </p:xfrm>
        <a:graphic>
          <a:graphicData uri="http://schemas.openxmlformats.org/drawingml/2006/table">
            <a:tbl>
              <a:tblPr firstRow="1" bandRow="1">
                <a:tableStyleId>{5C22544A-7EE6-4342-B048-85BDC9FD1C3A}</a:tableStyleId>
              </a:tblPr>
              <a:tblGrid>
                <a:gridCol w="3059112">
                  <a:extLst>
                    <a:ext uri="{9D8B030D-6E8A-4147-A177-3AD203B41FA5}">
                      <a16:colId xmlns:a16="http://schemas.microsoft.com/office/drawing/2014/main" val="2097427000"/>
                    </a:ext>
                  </a:extLst>
                </a:gridCol>
                <a:gridCol w="1259038">
                  <a:extLst>
                    <a:ext uri="{9D8B030D-6E8A-4147-A177-3AD203B41FA5}">
                      <a16:colId xmlns:a16="http://schemas.microsoft.com/office/drawing/2014/main" val="70899831"/>
                    </a:ext>
                  </a:extLst>
                </a:gridCol>
                <a:gridCol w="1684421">
                  <a:extLst>
                    <a:ext uri="{9D8B030D-6E8A-4147-A177-3AD203B41FA5}">
                      <a16:colId xmlns:a16="http://schemas.microsoft.com/office/drawing/2014/main" val="3011891751"/>
                    </a:ext>
                  </a:extLst>
                </a:gridCol>
                <a:gridCol w="2901564">
                  <a:extLst>
                    <a:ext uri="{9D8B030D-6E8A-4147-A177-3AD203B41FA5}">
                      <a16:colId xmlns:a16="http://schemas.microsoft.com/office/drawing/2014/main" val="3497671682"/>
                    </a:ext>
                  </a:extLst>
                </a:gridCol>
                <a:gridCol w="1846415">
                  <a:extLst>
                    <a:ext uri="{9D8B030D-6E8A-4147-A177-3AD203B41FA5}">
                      <a16:colId xmlns:a16="http://schemas.microsoft.com/office/drawing/2014/main" val="1263610721"/>
                    </a:ext>
                  </a:extLst>
                </a:gridCol>
              </a:tblGrid>
              <a:tr h="139485">
                <a:tc>
                  <a:txBody>
                    <a:bodyPr/>
                    <a:lstStyle/>
                    <a:p>
                      <a:pPr>
                        <a:lnSpc>
                          <a:spcPct val="90000"/>
                        </a:lnSpc>
                      </a:pPr>
                      <a:r>
                        <a:rPr lang="en-US" sz="1200" dirty="0">
                          <a:solidFill>
                            <a:schemeClr val="bg1"/>
                          </a:solidFill>
                        </a:rPr>
                        <a:t>Subgroup</a:t>
                      </a:r>
                    </a:p>
                  </a:txBody>
                  <a:tcPr marL="45720" marR="45720" marT="18288" marB="18288">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rPr>
                        <a:t>Ibrutinib Group</a:t>
                      </a:r>
                    </a:p>
                  </a:txBody>
                  <a:tcPr marL="45720" marR="45720" marT="18288" marB="18288">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rPr>
                        <a:t>Placebo Group</a:t>
                      </a:r>
                    </a:p>
                  </a:txBody>
                  <a:tcPr marL="45720" marR="45720" marT="18288" marB="18288">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lnSpc>
                          <a:spcPct val="90000"/>
                        </a:lnSpc>
                      </a:pPr>
                      <a:r>
                        <a:rPr lang="en-US" sz="1200" dirty="0">
                          <a:solidFill>
                            <a:schemeClr val="bg1"/>
                          </a:solidFill>
                        </a:rPr>
                        <a:t>HR for Progression or Death (95% CI)</a:t>
                      </a:r>
                    </a:p>
                  </a:txBody>
                  <a:tcPr marL="45720" marR="45720" marT="18288" marB="18288">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90000"/>
                        </a:lnSpc>
                      </a:pPr>
                      <a:endParaRPr lang="en-US" sz="1200" dirty="0">
                        <a:solidFill>
                          <a:schemeClr val="bg1"/>
                        </a:solidFill>
                      </a:endParaRPr>
                    </a:p>
                  </a:txBody>
                  <a:tcPr marL="45720" marR="45720" marT="18288" marB="18288">
                    <a:noFill/>
                  </a:tcPr>
                </a:tc>
                <a:extLst>
                  <a:ext uri="{0D108BD9-81ED-4DB2-BD59-A6C34878D82A}">
                    <a16:rowId xmlns:a16="http://schemas.microsoft.com/office/drawing/2014/main" val="4164670984"/>
                  </a:ext>
                </a:extLst>
              </a:tr>
              <a:tr h="139485">
                <a:tc>
                  <a:txBody>
                    <a:bodyPr/>
                    <a:lstStyle/>
                    <a:p>
                      <a:pPr>
                        <a:lnSpc>
                          <a:spcPct val="90000"/>
                        </a:lnSpc>
                      </a:pPr>
                      <a:endParaRPr lang="en-US" sz="1200" dirty="0">
                        <a:solidFill>
                          <a:schemeClr val="bg1"/>
                        </a:solidFill>
                      </a:endParaRPr>
                    </a:p>
                  </a:txBody>
                  <a:tcPr marL="45720" marR="45720" marT="18288" marB="18288">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US" sz="1200" i="1" dirty="0">
                          <a:solidFill>
                            <a:schemeClr val="bg1"/>
                          </a:solidFill>
                        </a:rPr>
                        <a:t>No. of Events/No. of Patients</a:t>
                      </a:r>
                    </a:p>
                  </a:txBody>
                  <a:tcPr marL="45720" marR="45720" marT="18288" marB="18288">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pPr algn="ctr">
                        <a:lnSpc>
                          <a:spcPct val="90000"/>
                        </a:lnSpc>
                      </a:pPr>
                      <a:endParaRPr lang="en-US" sz="1200" dirty="0">
                        <a:solidFill>
                          <a:schemeClr val="bg1"/>
                        </a:solidFill>
                      </a:endParaRPr>
                    </a:p>
                  </a:txBody>
                  <a:tcPr marL="45720" marR="45720" marT="18288" marB="18288">
                    <a:no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0183130"/>
                  </a:ext>
                </a:extLst>
              </a:tr>
              <a:tr h="139485">
                <a:tc>
                  <a:txBody>
                    <a:bodyPr/>
                    <a:lstStyle/>
                    <a:p>
                      <a:pPr>
                        <a:lnSpc>
                          <a:spcPct val="90000"/>
                        </a:lnSpc>
                      </a:pPr>
                      <a:r>
                        <a:rPr lang="en-US" sz="1200" dirty="0">
                          <a:solidFill>
                            <a:schemeClr val="bg1"/>
                          </a:solidFill>
                        </a:rPr>
                        <a:t>All patients</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116/261</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152/262</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0.75 (0.59-0.96)</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92846758"/>
                  </a:ext>
                </a:extLst>
              </a:tr>
              <a:tr h="367734">
                <a:tc>
                  <a:txBody>
                    <a:bodyPr/>
                    <a:lstStyle/>
                    <a:p>
                      <a:pPr>
                        <a:lnSpc>
                          <a:spcPct val="90000"/>
                        </a:lnSpc>
                      </a:pPr>
                      <a:r>
                        <a:rPr lang="en-US" sz="1200" dirty="0">
                          <a:solidFill>
                            <a:schemeClr val="bg1"/>
                          </a:solidFill>
                        </a:rPr>
                        <a:t>Sex</a:t>
                      </a:r>
                    </a:p>
                    <a:p>
                      <a:pPr marL="171450" lvl="0" indent="-171450">
                        <a:lnSpc>
                          <a:spcPct val="90000"/>
                        </a:lnSpc>
                        <a:buFont typeface="Wingdings" panose="05000000000000000000" pitchFamily="2" charset="2"/>
                        <a:buChar char="§"/>
                      </a:pPr>
                      <a:r>
                        <a:rPr lang="en-US" sz="1200" dirty="0">
                          <a:solidFill>
                            <a:schemeClr val="bg1"/>
                          </a:solidFill>
                        </a:rPr>
                        <a:t>Male</a:t>
                      </a:r>
                    </a:p>
                    <a:p>
                      <a:pPr marL="171450" lvl="0" indent="-171450">
                        <a:lnSpc>
                          <a:spcPct val="90000"/>
                        </a:lnSpc>
                        <a:buFont typeface="Wingdings" panose="05000000000000000000" pitchFamily="2" charset="2"/>
                        <a:buChar char="§"/>
                      </a:pPr>
                      <a:r>
                        <a:rPr lang="en-US" sz="1200" dirty="0">
                          <a:solidFill>
                            <a:schemeClr val="bg1"/>
                          </a:solidFill>
                        </a:rPr>
                        <a:t>Female</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88/178</a:t>
                      </a:r>
                    </a:p>
                    <a:p>
                      <a:pPr algn="ctr">
                        <a:lnSpc>
                          <a:spcPct val="90000"/>
                        </a:lnSpc>
                      </a:pPr>
                      <a:r>
                        <a:rPr lang="en-US" sz="1200" dirty="0">
                          <a:solidFill>
                            <a:schemeClr val="bg1"/>
                          </a:solidFill>
                        </a:rPr>
                        <a:t>28/83</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111/186</a:t>
                      </a:r>
                    </a:p>
                    <a:p>
                      <a:pPr algn="ctr">
                        <a:lnSpc>
                          <a:spcPct val="90000"/>
                        </a:lnSpc>
                      </a:pPr>
                      <a:r>
                        <a:rPr lang="en-US" sz="1200" dirty="0">
                          <a:solidFill>
                            <a:schemeClr val="bg1"/>
                          </a:solidFill>
                        </a:rPr>
                        <a:t>41/76</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0.77 (0.58-1.02)</a:t>
                      </a:r>
                    </a:p>
                    <a:p>
                      <a:pPr algn="ctr">
                        <a:lnSpc>
                          <a:spcPct val="90000"/>
                        </a:lnSpc>
                      </a:pPr>
                      <a:r>
                        <a:rPr lang="en-US" sz="1200" dirty="0">
                          <a:solidFill>
                            <a:schemeClr val="bg1"/>
                          </a:solidFill>
                        </a:rPr>
                        <a:t>0.65 (0.40-1.06)</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138528"/>
                  </a:ext>
                </a:extLst>
              </a:tr>
              <a:tr h="367734">
                <a:tc>
                  <a:txBody>
                    <a:bodyPr/>
                    <a:lstStyle/>
                    <a:p>
                      <a:pPr>
                        <a:lnSpc>
                          <a:spcPct val="90000"/>
                        </a:lnSpc>
                      </a:pPr>
                      <a:r>
                        <a:rPr lang="en-US" sz="1200" dirty="0">
                          <a:solidFill>
                            <a:schemeClr val="bg1"/>
                          </a:solidFill>
                        </a:rPr>
                        <a:t>Race</a:t>
                      </a:r>
                    </a:p>
                    <a:p>
                      <a:pPr marL="171450" indent="-171450">
                        <a:lnSpc>
                          <a:spcPct val="90000"/>
                        </a:lnSpc>
                        <a:buFont typeface="Wingdings" panose="05000000000000000000" pitchFamily="2" charset="2"/>
                        <a:buChar char="§"/>
                      </a:pPr>
                      <a:r>
                        <a:rPr lang="en-US" sz="1200" dirty="0">
                          <a:solidFill>
                            <a:schemeClr val="bg1"/>
                          </a:solidFill>
                        </a:rPr>
                        <a:t>White</a:t>
                      </a:r>
                    </a:p>
                    <a:p>
                      <a:pPr marL="171450" indent="-171450">
                        <a:lnSpc>
                          <a:spcPct val="90000"/>
                        </a:lnSpc>
                        <a:buFont typeface="Wingdings" panose="05000000000000000000" pitchFamily="2" charset="2"/>
                        <a:buChar char="§"/>
                      </a:pPr>
                      <a:r>
                        <a:rPr lang="en-US" sz="1200" dirty="0">
                          <a:solidFill>
                            <a:schemeClr val="bg1"/>
                          </a:solidFill>
                        </a:rPr>
                        <a:t>Non-White</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92/199</a:t>
                      </a:r>
                    </a:p>
                    <a:p>
                      <a:pPr algn="ctr">
                        <a:lnSpc>
                          <a:spcPct val="90000"/>
                        </a:lnSpc>
                      </a:pPr>
                      <a:r>
                        <a:rPr lang="en-US" sz="1200" dirty="0">
                          <a:solidFill>
                            <a:schemeClr val="bg1"/>
                          </a:solidFill>
                        </a:rPr>
                        <a:t>24/62</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118/206</a:t>
                      </a:r>
                    </a:p>
                    <a:p>
                      <a:pPr algn="ctr">
                        <a:lnSpc>
                          <a:spcPct val="90000"/>
                        </a:lnSpc>
                      </a:pPr>
                      <a:r>
                        <a:rPr lang="en-US" sz="1200" dirty="0">
                          <a:solidFill>
                            <a:schemeClr val="bg1"/>
                          </a:solidFill>
                        </a:rPr>
                        <a:t>34/56</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0.78 (0.60-1.03)</a:t>
                      </a:r>
                    </a:p>
                    <a:p>
                      <a:pPr algn="ctr">
                        <a:lnSpc>
                          <a:spcPct val="90000"/>
                        </a:lnSpc>
                      </a:pPr>
                      <a:r>
                        <a:rPr lang="en-US" sz="1200" dirty="0">
                          <a:solidFill>
                            <a:schemeClr val="bg1"/>
                          </a:solidFill>
                        </a:rPr>
                        <a:t>0.59 (0.35-1.00)</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09044243"/>
                  </a:ext>
                </a:extLst>
              </a:tr>
              <a:tr h="367734">
                <a:tc>
                  <a:txBody>
                    <a:bodyPr/>
                    <a:lstStyle/>
                    <a:p>
                      <a:pPr>
                        <a:lnSpc>
                          <a:spcPct val="90000"/>
                        </a:lnSpc>
                      </a:pPr>
                      <a:r>
                        <a:rPr lang="en-US" sz="1200" dirty="0">
                          <a:solidFill>
                            <a:schemeClr val="bg1"/>
                          </a:solidFill>
                        </a:rPr>
                        <a:t>Age</a:t>
                      </a:r>
                    </a:p>
                    <a:p>
                      <a:pPr marL="171450" indent="-171450">
                        <a:lnSpc>
                          <a:spcPct val="90000"/>
                        </a:lnSpc>
                        <a:buFont typeface="Wingdings" panose="05000000000000000000" pitchFamily="2" charset="2"/>
                        <a:buChar char="§"/>
                      </a:pPr>
                      <a:r>
                        <a:rPr lang="en-US" sz="1200" dirty="0">
                          <a:solidFill>
                            <a:schemeClr val="bg1"/>
                          </a:solidFill>
                        </a:rPr>
                        <a:t>&lt;70 yr</a:t>
                      </a:r>
                    </a:p>
                    <a:p>
                      <a:pPr marL="171450" indent="-171450">
                        <a:lnSpc>
                          <a:spcPct val="90000"/>
                        </a:lnSpc>
                        <a:buFont typeface="Wingdings" panose="05000000000000000000" pitchFamily="2" charset="2"/>
                        <a:buChar char="§"/>
                      </a:pPr>
                      <a:r>
                        <a:rPr lang="en-US" sz="1200" dirty="0">
                          <a:solidFill>
                            <a:schemeClr val="bg1"/>
                          </a:solidFill>
                        </a:rPr>
                        <a:t>≥70 yr</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39/99</a:t>
                      </a:r>
                    </a:p>
                    <a:p>
                      <a:pPr algn="ctr">
                        <a:lnSpc>
                          <a:spcPct val="90000"/>
                        </a:lnSpc>
                      </a:pPr>
                      <a:r>
                        <a:rPr lang="en-US" sz="1200" dirty="0">
                          <a:solidFill>
                            <a:schemeClr val="bg1"/>
                          </a:solidFill>
                        </a:rPr>
                        <a:t>77/162</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62/108</a:t>
                      </a:r>
                    </a:p>
                    <a:p>
                      <a:pPr algn="ctr">
                        <a:lnSpc>
                          <a:spcPct val="90000"/>
                        </a:lnSpc>
                      </a:pPr>
                      <a:r>
                        <a:rPr lang="en-US" sz="1200" dirty="0">
                          <a:solidFill>
                            <a:schemeClr val="bg1"/>
                          </a:solidFill>
                        </a:rPr>
                        <a:t>90/154</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0.67 (0.45-0.99)</a:t>
                      </a:r>
                    </a:p>
                    <a:p>
                      <a:pPr algn="ctr">
                        <a:lnSpc>
                          <a:spcPct val="90000"/>
                        </a:lnSpc>
                      </a:pPr>
                      <a:r>
                        <a:rPr lang="en-US" sz="1200" dirty="0">
                          <a:solidFill>
                            <a:schemeClr val="bg1"/>
                          </a:solidFill>
                        </a:rPr>
                        <a:t>0.78 (0.58-1.06)</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40366738"/>
                  </a:ext>
                </a:extLst>
              </a:tr>
              <a:tr h="367734">
                <a:tc>
                  <a:txBody>
                    <a:bodyPr/>
                    <a:lstStyle/>
                    <a:p>
                      <a:pPr>
                        <a:lnSpc>
                          <a:spcPct val="90000"/>
                        </a:lnSpc>
                      </a:pPr>
                      <a:r>
                        <a:rPr lang="en-US" sz="1200" dirty="0">
                          <a:solidFill>
                            <a:schemeClr val="bg1"/>
                          </a:solidFill>
                        </a:rPr>
                        <a:t>ECOG performance status score</a:t>
                      </a:r>
                    </a:p>
                    <a:p>
                      <a:pPr marL="171450" indent="-171450">
                        <a:lnSpc>
                          <a:spcPct val="90000"/>
                        </a:lnSpc>
                        <a:buFont typeface="Wingdings" panose="05000000000000000000" pitchFamily="2" charset="2"/>
                        <a:buChar char="§"/>
                      </a:pPr>
                      <a:r>
                        <a:rPr lang="en-US" sz="1200" dirty="0">
                          <a:solidFill>
                            <a:schemeClr val="bg1"/>
                          </a:solidFill>
                        </a:rPr>
                        <a:t>0</a:t>
                      </a:r>
                    </a:p>
                    <a:p>
                      <a:pPr marL="171450" indent="-171450">
                        <a:lnSpc>
                          <a:spcPct val="90000"/>
                        </a:lnSpc>
                        <a:buFont typeface="Wingdings" panose="05000000000000000000" pitchFamily="2" charset="2"/>
                        <a:buChar char="§"/>
                      </a:pPr>
                      <a:r>
                        <a:rPr lang="en-US" sz="1200" dirty="0">
                          <a:solidFill>
                            <a:schemeClr val="bg1"/>
                          </a:solidFill>
                        </a:rPr>
                        <a:t>1-2</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53/134</a:t>
                      </a:r>
                    </a:p>
                    <a:p>
                      <a:pPr algn="ctr">
                        <a:lnSpc>
                          <a:spcPct val="90000"/>
                        </a:lnSpc>
                      </a:pPr>
                      <a:r>
                        <a:rPr lang="en-US" sz="1200" dirty="0">
                          <a:solidFill>
                            <a:schemeClr val="bg1"/>
                          </a:solidFill>
                        </a:rPr>
                        <a:t>63/127</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72/141</a:t>
                      </a:r>
                    </a:p>
                    <a:p>
                      <a:pPr algn="ctr">
                        <a:lnSpc>
                          <a:spcPct val="90000"/>
                        </a:lnSpc>
                      </a:pPr>
                      <a:r>
                        <a:rPr lang="en-US" sz="1200" dirty="0">
                          <a:solidFill>
                            <a:schemeClr val="bg1"/>
                          </a:solidFill>
                        </a:rPr>
                        <a:t>80/121</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0.69 (0.49-0.99)</a:t>
                      </a:r>
                    </a:p>
                    <a:p>
                      <a:pPr algn="ctr">
                        <a:lnSpc>
                          <a:spcPct val="90000"/>
                        </a:lnSpc>
                      </a:pPr>
                      <a:r>
                        <a:rPr lang="en-US" sz="1200" dirty="0">
                          <a:solidFill>
                            <a:schemeClr val="bg1"/>
                          </a:solidFill>
                        </a:rPr>
                        <a:t>0.77 (0.56-1.08)</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43492844"/>
                  </a:ext>
                </a:extLst>
              </a:tr>
              <a:tr h="595982">
                <a:tc>
                  <a:txBody>
                    <a:bodyPr/>
                    <a:lstStyle/>
                    <a:p>
                      <a:pPr>
                        <a:lnSpc>
                          <a:spcPct val="90000"/>
                        </a:lnSpc>
                      </a:pPr>
                      <a:r>
                        <a:rPr lang="en-US" sz="1200" dirty="0">
                          <a:solidFill>
                            <a:schemeClr val="bg1"/>
                          </a:solidFill>
                        </a:rPr>
                        <a:t>Simplified MIPI score category at baseline</a:t>
                      </a:r>
                    </a:p>
                    <a:p>
                      <a:pPr marL="171450" indent="-171450">
                        <a:lnSpc>
                          <a:spcPct val="90000"/>
                        </a:lnSpc>
                        <a:buFont typeface="Wingdings" panose="05000000000000000000" pitchFamily="2" charset="2"/>
                        <a:buChar char="§"/>
                      </a:pPr>
                      <a:r>
                        <a:rPr lang="en-US" sz="1200" dirty="0">
                          <a:solidFill>
                            <a:schemeClr val="bg1"/>
                          </a:solidFill>
                        </a:rPr>
                        <a:t>Low risk</a:t>
                      </a:r>
                    </a:p>
                    <a:p>
                      <a:pPr marL="171450" indent="-171450">
                        <a:lnSpc>
                          <a:spcPct val="90000"/>
                        </a:lnSpc>
                        <a:buFont typeface="Wingdings" panose="05000000000000000000" pitchFamily="2" charset="2"/>
                        <a:buChar char="§"/>
                      </a:pPr>
                      <a:r>
                        <a:rPr lang="en-US" sz="1200" dirty="0">
                          <a:solidFill>
                            <a:schemeClr val="bg1"/>
                          </a:solidFill>
                        </a:rPr>
                        <a:t>Intermediate risk</a:t>
                      </a:r>
                    </a:p>
                    <a:p>
                      <a:pPr marL="171450" marR="0" lvl="0"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Low or intermediate risk</a:t>
                      </a:r>
                    </a:p>
                    <a:p>
                      <a:pPr marL="171450" marR="0" lvl="0"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High risk</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15/44</a:t>
                      </a:r>
                    </a:p>
                    <a:p>
                      <a:pPr algn="ctr">
                        <a:lnSpc>
                          <a:spcPct val="90000"/>
                        </a:lnSpc>
                      </a:pPr>
                      <a:r>
                        <a:rPr lang="en-US" sz="1200" dirty="0">
                          <a:solidFill>
                            <a:schemeClr val="bg1"/>
                          </a:solidFill>
                        </a:rPr>
                        <a:t>42/124</a:t>
                      </a:r>
                    </a:p>
                    <a:p>
                      <a:pPr algn="ctr">
                        <a:lnSpc>
                          <a:spcPct val="90000"/>
                        </a:lnSpc>
                      </a:pPr>
                      <a:r>
                        <a:rPr lang="en-US" sz="1200" dirty="0">
                          <a:solidFill>
                            <a:schemeClr val="bg1"/>
                          </a:solidFill>
                        </a:rPr>
                        <a:t>57/168</a:t>
                      </a:r>
                    </a:p>
                    <a:p>
                      <a:pPr algn="ctr">
                        <a:lnSpc>
                          <a:spcPct val="90000"/>
                        </a:lnSpc>
                      </a:pPr>
                      <a:r>
                        <a:rPr lang="en-US" sz="1200" dirty="0">
                          <a:solidFill>
                            <a:schemeClr val="bg1"/>
                          </a:solidFill>
                        </a:rPr>
                        <a:t>59/93</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21/46</a:t>
                      </a:r>
                    </a:p>
                    <a:p>
                      <a:pPr algn="ctr">
                        <a:lnSpc>
                          <a:spcPct val="90000"/>
                        </a:lnSpc>
                      </a:pPr>
                      <a:r>
                        <a:rPr lang="en-US" sz="1200" dirty="0">
                          <a:solidFill>
                            <a:schemeClr val="bg1"/>
                          </a:solidFill>
                        </a:rPr>
                        <a:t>76/129</a:t>
                      </a:r>
                    </a:p>
                    <a:p>
                      <a:pPr algn="ctr">
                        <a:lnSpc>
                          <a:spcPct val="90000"/>
                        </a:lnSpc>
                      </a:pPr>
                      <a:r>
                        <a:rPr lang="en-US" sz="1200" dirty="0">
                          <a:solidFill>
                            <a:schemeClr val="bg1"/>
                          </a:solidFill>
                        </a:rPr>
                        <a:t>97/175</a:t>
                      </a:r>
                    </a:p>
                    <a:p>
                      <a:pPr algn="ctr">
                        <a:lnSpc>
                          <a:spcPct val="90000"/>
                        </a:lnSpc>
                      </a:pPr>
                      <a:r>
                        <a:rPr lang="en-US" sz="1200" dirty="0">
                          <a:solidFill>
                            <a:schemeClr val="bg1"/>
                          </a:solidFill>
                        </a:rPr>
                        <a:t>55/87</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0.85 (0.44-1.65)</a:t>
                      </a:r>
                    </a:p>
                    <a:p>
                      <a:pPr algn="ctr">
                        <a:lnSpc>
                          <a:spcPct val="90000"/>
                        </a:lnSpc>
                      </a:pPr>
                      <a:r>
                        <a:rPr lang="en-US" sz="1200" dirty="0">
                          <a:solidFill>
                            <a:schemeClr val="bg1"/>
                          </a:solidFill>
                        </a:rPr>
                        <a:t>0.50 (0.34-0.73)</a:t>
                      </a:r>
                    </a:p>
                    <a:p>
                      <a:pPr algn="ctr">
                        <a:lnSpc>
                          <a:spcPct val="90000"/>
                        </a:lnSpc>
                      </a:pPr>
                      <a:r>
                        <a:rPr lang="en-US" sz="1200" dirty="0">
                          <a:solidFill>
                            <a:schemeClr val="bg1"/>
                          </a:solidFill>
                        </a:rPr>
                        <a:t>0.57 (0.41-0.78)</a:t>
                      </a:r>
                    </a:p>
                    <a:p>
                      <a:pPr algn="ctr">
                        <a:lnSpc>
                          <a:spcPct val="90000"/>
                        </a:lnSpc>
                      </a:pPr>
                      <a:r>
                        <a:rPr lang="en-US" sz="1200" dirty="0">
                          <a:solidFill>
                            <a:schemeClr val="bg1"/>
                          </a:solidFill>
                        </a:rPr>
                        <a:t>1.02 (0.71-1.48)</a:t>
                      </a:r>
                    </a:p>
                  </a:txBody>
                  <a:tcPr marL="45720" marR="45720"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9473155"/>
                  </a:ext>
                </a:extLst>
              </a:tr>
              <a:tr h="367734">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rPr>
                        <a:t>Tumor bulk</a:t>
                      </a:r>
                    </a:p>
                    <a:p>
                      <a:pPr marL="171450" marR="0" lvl="0"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&lt;5 cm in largest diameter</a:t>
                      </a:r>
                    </a:p>
                    <a:p>
                      <a:pPr marL="171450" marR="0" lvl="0"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200" dirty="0">
                          <a:solidFill>
                            <a:schemeClr val="bg1"/>
                          </a:solidFill>
                        </a:rPr>
                        <a:t>≥5 cm in largest diameter</a:t>
                      </a:r>
                    </a:p>
                  </a:txBody>
                  <a:tcPr marL="45720" marR="45720" marT="18288" marB="18288">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64/165</a:t>
                      </a:r>
                    </a:p>
                    <a:p>
                      <a:pPr algn="ctr">
                        <a:lnSpc>
                          <a:spcPct val="90000"/>
                        </a:lnSpc>
                      </a:pPr>
                      <a:r>
                        <a:rPr lang="en-US" sz="1200" dirty="0">
                          <a:solidFill>
                            <a:schemeClr val="bg1"/>
                          </a:solidFill>
                        </a:rPr>
                        <a:t>51/95</a:t>
                      </a:r>
                    </a:p>
                  </a:txBody>
                  <a:tcPr marL="45720" marR="45720" marT="18288" marB="18288">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90/163</a:t>
                      </a:r>
                    </a:p>
                    <a:p>
                      <a:pPr algn="ctr">
                        <a:lnSpc>
                          <a:spcPct val="90000"/>
                        </a:lnSpc>
                      </a:pPr>
                      <a:r>
                        <a:rPr lang="en-US" sz="1200" dirty="0">
                          <a:solidFill>
                            <a:schemeClr val="bg1"/>
                          </a:solidFill>
                        </a:rPr>
                        <a:t>62/98</a:t>
                      </a:r>
                    </a:p>
                  </a:txBody>
                  <a:tcPr marL="45720" marR="45720" marT="18288" marB="18288">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txBody>
                  <a:tcPr marL="45720" marR="45720" marT="18288" marB="18288">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200" dirty="0">
                        <a:solidFill>
                          <a:schemeClr val="bg1"/>
                        </a:solidFill>
                      </a:endParaRPr>
                    </a:p>
                    <a:p>
                      <a:pPr algn="ctr">
                        <a:lnSpc>
                          <a:spcPct val="90000"/>
                        </a:lnSpc>
                      </a:pPr>
                      <a:r>
                        <a:rPr lang="en-US" sz="1200" dirty="0">
                          <a:solidFill>
                            <a:schemeClr val="bg1"/>
                          </a:solidFill>
                        </a:rPr>
                        <a:t>0.71 (0.51-0.97)</a:t>
                      </a:r>
                    </a:p>
                    <a:p>
                      <a:pPr algn="ctr">
                        <a:lnSpc>
                          <a:spcPct val="90000"/>
                        </a:lnSpc>
                      </a:pPr>
                      <a:r>
                        <a:rPr lang="en-US" sz="1200" dirty="0">
                          <a:solidFill>
                            <a:schemeClr val="bg1"/>
                          </a:solidFill>
                        </a:rPr>
                        <a:t>0.78 (0.54-1.13)</a:t>
                      </a:r>
                    </a:p>
                  </a:txBody>
                  <a:tcPr marL="45720" marR="45720" marT="18288" marB="18288">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47374145"/>
                  </a:ext>
                </a:extLst>
              </a:tr>
            </a:tbl>
          </a:graphicData>
        </a:graphic>
      </p:graphicFrame>
      <p:grpSp>
        <p:nvGrpSpPr>
          <p:cNvPr id="20" name="Group 19">
            <a:extLst>
              <a:ext uri="{FF2B5EF4-FFF2-40B4-BE49-F238E27FC236}">
                <a16:creationId xmlns:a16="http://schemas.microsoft.com/office/drawing/2014/main" id="{8F75E233-4ABB-204F-2D00-E2E85B0039DB}"/>
              </a:ext>
            </a:extLst>
          </p:cNvPr>
          <p:cNvGrpSpPr/>
          <p:nvPr/>
        </p:nvGrpSpPr>
        <p:grpSpPr>
          <a:xfrm>
            <a:off x="6043997" y="5673519"/>
            <a:ext cx="3914315" cy="276999"/>
            <a:chOff x="6043997" y="5483571"/>
            <a:chExt cx="3914315" cy="276999"/>
          </a:xfrm>
        </p:grpSpPr>
        <p:sp>
          <p:nvSpPr>
            <p:cNvPr id="13" name="TextBox 12">
              <a:extLst>
                <a:ext uri="{FF2B5EF4-FFF2-40B4-BE49-F238E27FC236}">
                  <a16:creationId xmlns:a16="http://schemas.microsoft.com/office/drawing/2014/main" id="{467E016D-B6F2-2F51-9FD7-9A8D9B49EFCE}"/>
                </a:ext>
              </a:extLst>
            </p:cNvPr>
            <p:cNvSpPr txBox="1"/>
            <p:nvPr/>
          </p:nvSpPr>
          <p:spPr bwMode="auto">
            <a:xfrm>
              <a:off x="8628210"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14" name="TextBox 13">
              <a:extLst>
                <a:ext uri="{FF2B5EF4-FFF2-40B4-BE49-F238E27FC236}">
                  <a16:creationId xmlns:a16="http://schemas.microsoft.com/office/drawing/2014/main" id="{FFF67563-3AC7-E91D-FC6D-55775B42849F}"/>
                </a:ext>
              </a:extLst>
            </p:cNvPr>
            <p:cNvSpPr txBox="1"/>
            <p:nvPr/>
          </p:nvSpPr>
          <p:spPr bwMode="auto">
            <a:xfrm>
              <a:off x="8266113"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15" name="TextBox 14">
              <a:extLst>
                <a:ext uri="{FF2B5EF4-FFF2-40B4-BE49-F238E27FC236}">
                  <a16:creationId xmlns:a16="http://schemas.microsoft.com/office/drawing/2014/main" id="{1286AFAE-5220-48AA-A3B2-A8B52E4A7DE4}"/>
                </a:ext>
              </a:extLst>
            </p:cNvPr>
            <p:cNvSpPr txBox="1"/>
            <p:nvPr/>
          </p:nvSpPr>
          <p:spPr bwMode="auto">
            <a:xfrm>
              <a:off x="7813993"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16" name="TextBox 15">
              <a:extLst>
                <a:ext uri="{FF2B5EF4-FFF2-40B4-BE49-F238E27FC236}">
                  <a16:creationId xmlns:a16="http://schemas.microsoft.com/office/drawing/2014/main" id="{F6312813-0884-8046-F260-1C9BC0FE0CD9}"/>
                </a:ext>
              </a:extLst>
            </p:cNvPr>
            <p:cNvSpPr txBox="1"/>
            <p:nvPr/>
          </p:nvSpPr>
          <p:spPr bwMode="auto">
            <a:xfrm>
              <a:off x="7171757"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17" name="TextBox 16">
              <a:extLst>
                <a:ext uri="{FF2B5EF4-FFF2-40B4-BE49-F238E27FC236}">
                  <a16:creationId xmlns:a16="http://schemas.microsoft.com/office/drawing/2014/main" id="{26918EC0-FC80-0CF1-6268-F98FD959862F}"/>
                </a:ext>
              </a:extLst>
            </p:cNvPr>
            <p:cNvSpPr txBox="1"/>
            <p:nvPr/>
          </p:nvSpPr>
          <p:spPr bwMode="auto">
            <a:xfrm>
              <a:off x="6043997"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18" name="TextBox 17">
              <a:extLst>
                <a:ext uri="{FF2B5EF4-FFF2-40B4-BE49-F238E27FC236}">
                  <a16:creationId xmlns:a16="http://schemas.microsoft.com/office/drawing/2014/main" id="{6314BA06-F734-A624-D699-982F0968782F}"/>
                </a:ext>
              </a:extLst>
            </p:cNvPr>
            <p:cNvSpPr txBox="1"/>
            <p:nvPr/>
          </p:nvSpPr>
          <p:spPr bwMode="auto">
            <a:xfrm>
              <a:off x="9578080"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19" name="TextBox 18">
              <a:extLst>
                <a:ext uri="{FF2B5EF4-FFF2-40B4-BE49-F238E27FC236}">
                  <a16:creationId xmlns:a16="http://schemas.microsoft.com/office/drawing/2014/main" id="{93598EA6-5AC3-48D0-A4C8-8938D55159BE}"/>
                </a:ext>
              </a:extLst>
            </p:cNvPr>
            <p:cNvSpPr txBox="1"/>
            <p:nvPr/>
          </p:nvSpPr>
          <p:spPr bwMode="auto">
            <a:xfrm>
              <a:off x="9180422"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grpSp>
      <p:sp>
        <p:nvSpPr>
          <p:cNvPr id="30" name="TextBox 29">
            <a:extLst>
              <a:ext uri="{FF2B5EF4-FFF2-40B4-BE49-F238E27FC236}">
                <a16:creationId xmlns:a16="http://schemas.microsoft.com/office/drawing/2014/main" id="{BE334A52-CE02-A79E-C072-3752D5508806}"/>
              </a:ext>
            </a:extLst>
          </p:cNvPr>
          <p:cNvSpPr txBox="1"/>
          <p:nvPr/>
        </p:nvSpPr>
        <p:spPr bwMode="auto">
          <a:xfrm>
            <a:off x="7361873" y="5995993"/>
            <a:ext cx="1522629"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1200" b="1" dirty="0">
                <a:solidFill>
                  <a:schemeClr val="accent1"/>
                </a:solidFill>
                <a:latin typeface="Calibri" panose="020F0502020204030204" pitchFamily="34" charset="0"/>
              </a:rPr>
              <a:t>Ibrutinib + BR Better</a:t>
            </a:r>
          </a:p>
        </p:txBody>
      </p:sp>
      <p:sp>
        <p:nvSpPr>
          <p:cNvPr id="31" name="TextBox 30">
            <a:extLst>
              <a:ext uri="{FF2B5EF4-FFF2-40B4-BE49-F238E27FC236}">
                <a16:creationId xmlns:a16="http://schemas.microsoft.com/office/drawing/2014/main" id="{794EA667-F578-18C4-59B2-CD5E37D5A1D2}"/>
              </a:ext>
            </a:extLst>
          </p:cNvPr>
          <p:cNvSpPr txBox="1"/>
          <p:nvPr/>
        </p:nvSpPr>
        <p:spPr bwMode="auto">
          <a:xfrm>
            <a:off x="8818326" y="5995993"/>
            <a:ext cx="147071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pPr>
            <a:r>
              <a:rPr lang="en-US" sz="1200" b="1" dirty="0">
                <a:solidFill>
                  <a:schemeClr val="accent3"/>
                </a:solidFill>
                <a:latin typeface="Calibri" panose="020F0502020204030204" pitchFamily="34" charset="0"/>
              </a:rPr>
              <a:t>Placebo + BR Better</a:t>
            </a:r>
          </a:p>
        </p:txBody>
      </p:sp>
      <p:cxnSp>
        <p:nvCxnSpPr>
          <p:cNvPr id="33" name="Straight Arrow Connector 32">
            <a:extLst>
              <a:ext uri="{FF2B5EF4-FFF2-40B4-BE49-F238E27FC236}">
                <a16:creationId xmlns:a16="http://schemas.microsoft.com/office/drawing/2014/main" id="{68E64FD1-B424-9127-F7D9-97FB92184082}"/>
              </a:ext>
            </a:extLst>
          </p:cNvPr>
          <p:cNvCxnSpPr/>
          <p:nvPr/>
        </p:nvCxnSpPr>
        <p:spPr bwMode="auto">
          <a:xfrm>
            <a:off x="8930640" y="5948529"/>
            <a:ext cx="1027672" cy="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1EFBD265-5721-2D02-0D8B-96414E887E84}"/>
              </a:ext>
            </a:extLst>
          </p:cNvPr>
          <p:cNvCxnSpPr/>
          <p:nvPr/>
        </p:nvCxnSpPr>
        <p:spPr bwMode="auto">
          <a:xfrm flipH="1">
            <a:off x="6180286" y="5948529"/>
            <a:ext cx="2536994" cy="0"/>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Connector 36">
            <a:extLst>
              <a:ext uri="{FF2B5EF4-FFF2-40B4-BE49-F238E27FC236}">
                <a16:creationId xmlns:a16="http://schemas.microsoft.com/office/drawing/2014/main" id="{851063A3-D5F3-56DF-DB01-A5632BD793DD}"/>
              </a:ext>
            </a:extLst>
          </p:cNvPr>
          <p:cNvCxnSpPr>
            <a:stCxn id="17" idx="0"/>
            <a:endCxn id="18" idx="0"/>
          </p:cNvCxnSpPr>
          <p:nvPr/>
        </p:nvCxnSpPr>
        <p:spPr bwMode="auto">
          <a:xfrm>
            <a:off x="6234113" y="5673519"/>
            <a:ext cx="3534083" cy="0"/>
          </a:xfrm>
          <a:prstGeom prst="line">
            <a:avLst/>
          </a:prstGeom>
          <a:noFill/>
          <a:ln w="28575" cap="flat" cmpd="sng" algn="ctr">
            <a:solidFill>
              <a:schemeClr val="bg1"/>
            </a:solidFill>
            <a:prstDash val="solid"/>
            <a:round/>
            <a:headEnd type="none" w="med" len="med"/>
            <a:tailEnd type="none" w="med" len="med"/>
          </a:ln>
          <a:effectLst/>
        </p:spPr>
      </p:cxnSp>
      <p:grpSp>
        <p:nvGrpSpPr>
          <p:cNvPr id="46" name="Group 45">
            <a:extLst>
              <a:ext uri="{FF2B5EF4-FFF2-40B4-BE49-F238E27FC236}">
                <a16:creationId xmlns:a16="http://schemas.microsoft.com/office/drawing/2014/main" id="{9ED2E18D-CB53-EE59-229B-5AD41293DC57}"/>
              </a:ext>
            </a:extLst>
          </p:cNvPr>
          <p:cNvGrpSpPr/>
          <p:nvPr/>
        </p:nvGrpSpPr>
        <p:grpSpPr>
          <a:xfrm>
            <a:off x="6234113" y="5659416"/>
            <a:ext cx="3534083" cy="84666"/>
            <a:chOff x="6234113" y="5092700"/>
            <a:chExt cx="3534083" cy="476250"/>
          </a:xfrm>
        </p:grpSpPr>
        <p:cxnSp>
          <p:nvCxnSpPr>
            <p:cNvPr id="39" name="Straight Connector 38">
              <a:extLst>
                <a:ext uri="{FF2B5EF4-FFF2-40B4-BE49-F238E27FC236}">
                  <a16:creationId xmlns:a16="http://schemas.microsoft.com/office/drawing/2014/main" id="{57EC9E67-A34B-A96E-A717-81CE728385FF}"/>
                </a:ext>
              </a:extLst>
            </p:cNvPr>
            <p:cNvCxnSpPr>
              <a:cxnSpLocks/>
            </p:cNvCxnSpPr>
            <p:nvPr/>
          </p:nvCxnSpPr>
          <p:spPr bwMode="auto">
            <a:xfrm>
              <a:off x="6234113" y="5092700"/>
              <a:ext cx="0" cy="47625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360F045-8251-349D-CA8E-AF2138336F87}"/>
                </a:ext>
              </a:extLst>
            </p:cNvPr>
            <p:cNvCxnSpPr>
              <a:cxnSpLocks/>
            </p:cNvCxnSpPr>
            <p:nvPr/>
          </p:nvCxnSpPr>
          <p:spPr bwMode="auto">
            <a:xfrm>
              <a:off x="7361873" y="5092700"/>
              <a:ext cx="0" cy="47625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7BB5CC8-D420-1B56-0550-3932C101AA53}"/>
                </a:ext>
              </a:extLst>
            </p:cNvPr>
            <p:cNvCxnSpPr>
              <a:cxnSpLocks/>
            </p:cNvCxnSpPr>
            <p:nvPr/>
          </p:nvCxnSpPr>
          <p:spPr bwMode="auto">
            <a:xfrm>
              <a:off x="8001154" y="5092700"/>
              <a:ext cx="0" cy="47625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B1FD360-FDFA-A530-4B45-1C0BD6358A68}"/>
                </a:ext>
              </a:extLst>
            </p:cNvPr>
            <p:cNvCxnSpPr>
              <a:cxnSpLocks/>
            </p:cNvCxnSpPr>
            <p:nvPr/>
          </p:nvCxnSpPr>
          <p:spPr bwMode="auto">
            <a:xfrm>
              <a:off x="8456229" y="5092700"/>
              <a:ext cx="0" cy="47625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B38E09A-4708-F426-D832-98BBE6CB8B3D}"/>
                </a:ext>
              </a:extLst>
            </p:cNvPr>
            <p:cNvCxnSpPr>
              <a:cxnSpLocks/>
            </p:cNvCxnSpPr>
            <p:nvPr/>
          </p:nvCxnSpPr>
          <p:spPr bwMode="auto">
            <a:xfrm>
              <a:off x="8816355" y="5092700"/>
              <a:ext cx="0" cy="47625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D594071-F812-DFFB-0582-4D1D1ED716B4}"/>
                </a:ext>
              </a:extLst>
            </p:cNvPr>
            <p:cNvCxnSpPr>
              <a:cxnSpLocks/>
            </p:cNvCxnSpPr>
            <p:nvPr/>
          </p:nvCxnSpPr>
          <p:spPr bwMode="auto">
            <a:xfrm>
              <a:off x="9370538" y="5092700"/>
              <a:ext cx="0" cy="47625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0CFD916-A0A8-1A60-B1AF-2CE3FB73CF2D}"/>
                </a:ext>
              </a:extLst>
            </p:cNvPr>
            <p:cNvCxnSpPr>
              <a:cxnSpLocks/>
            </p:cNvCxnSpPr>
            <p:nvPr/>
          </p:nvCxnSpPr>
          <p:spPr bwMode="auto">
            <a:xfrm>
              <a:off x="9768196" y="5092700"/>
              <a:ext cx="0" cy="476250"/>
            </a:xfrm>
            <a:prstGeom prst="line">
              <a:avLst/>
            </a:prstGeom>
            <a:noFill/>
            <a:ln w="28575" cap="flat" cmpd="sng" algn="ctr">
              <a:solidFill>
                <a:schemeClr val="bg1"/>
              </a:solidFill>
              <a:prstDash val="solid"/>
              <a:round/>
              <a:headEnd type="none" w="med" len="med"/>
              <a:tailEnd type="none" w="med" len="med"/>
            </a:ln>
            <a:effectLst/>
          </p:spPr>
        </p:cxnSp>
      </p:grpSp>
      <p:cxnSp>
        <p:nvCxnSpPr>
          <p:cNvPr id="48" name="Straight Connector 47">
            <a:extLst>
              <a:ext uri="{FF2B5EF4-FFF2-40B4-BE49-F238E27FC236}">
                <a16:creationId xmlns:a16="http://schemas.microsoft.com/office/drawing/2014/main" id="{EB465528-3370-2852-4BEA-18A65D3DB31E}"/>
              </a:ext>
            </a:extLst>
          </p:cNvPr>
          <p:cNvCxnSpPr>
            <a:cxnSpLocks/>
          </p:cNvCxnSpPr>
          <p:nvPr/>
        </p:nvCxnSpPr>
        <p:spPr bwMode="auto">
          <a:xfrm>
            <a:off x="8823406" y="1894840"/>
            <a:ext cx="0" cy="3759802"/>
          </a:xfrm>
          <a:prstGeom prst="line">
            <a:avLst/>
          </a:prstGeom>
          <a:noFill/>
          <a:ln w="28575" cap="flat" cmpd="sng" algn="ctr">
            <a:solidFill>
              <a:schemeClr val="bg1"/>
            </a:solidFill>
            <a:prstDash val="sysDash"/>
            <a:round/>
            <a:headEnd type="none" w="med" len="med"/>
            <a:tailEnd type="none" w="med" len="med"/>
          </a:ln>
          <a:effectLst/>
        </p:spPr>
      </p:cxnSp>
      <p:grpSp>
        <p:nvGrpSpPr>
          <p:cNvPr id="55" name="Group 54">
            <a:extLst>
              <a:ext uri="{FF2B5EF4-FFF2-40B4-BE49-F238E27FC236}">
                <a16:creationId xmlns:a16="http://schemas.microsoft.com/office/drawing/2014/main" id="{05DCEDF5-69F9-E950-B0AC-44114C176C4E}"/>
              </a:ext>
            </a:extLst>
          </p:cNvPr>
          <p:cNvGrpSpPr/>
          <p:nvPr/>
        </p:nvGrpSpPr>
        <p:grpSpPr>
          <a:xfrm>
            <a:off x="7972425" y="1960033"/>
            <a:ext cx="787400" cy="79881"/>
            <a:chOff x="7170248" y="1798320"/>
            <a:chExt cx="1023977" cy="220428"/>
          </a:xfrm>
        </p:grpSpPr>
        <p:cxnSp>
          <p:nvCxnSpPr>
            <p:cNvPr id="50" name="Straight Connector 49">
              <a:extLst>
                <a:ext uri="{FF2B5EF4-FFF2-40B4-BE49-F238E27FC236}">
                  <a16:creationId xmlns:a16="http://schemas.microsoft.com/office/drawing/2014/main" id="{30C6D0A8-2CBA-9ACD-AD10-6EB67A384536}"/>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EBA7D97-54CC-629A-4A1B-CEB87D373BF5}"/>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37B6843-B82C-3EC6-CEC0-FFE31288D322}"/>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41445636-CD29-B741-A89C-696A0EC5AAD7}"/>
              </a:ext>
            </a:extLst>
          </p:cNvPr>
          <p:cNvGrpSpPr/>
          <p:nvPr/>
        </p:nvGrpSpPr>
        <p:grpSpPr>
          <a:xfrm>
            <a:off x="7947024" y="2327063"/>
            <a:ext cx="911225" cy="79881"/>
            <a:chOff x="7170248" y="1798320"/>
            <a:chExt cx="1023977" cy="220428"/>
          </a:xfrm>
        </p:grpSpPr>
        <p:cxnSp>
          <p:nvCxnSpPr>
            <p:cNvPr id="57" name="Straight Connector 56">
              <a:extLst>
                <a:ext uri="{FF2B5EF4-FFF2-40B4-BE49-F238E27FC236}">
                  <a16:creationId xmlns:a16="http://schemas.microsoft.com/office/drawing/2014/main" id="{137393A7-472E-1922-9628-283C66B72E64}"/>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E10A0CB-FF49-980E-9974-F6236ABB4D0D}"/>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ABE9B67-5020-14E4-77BF-D73E6EFDAF59}"/>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C6F113C3-BE39-760C-BA79-A9E117EB0F1B}"/>
              </a:ext>
            </a:extLst>
          </p:cNvPr>
          <p:cNvGrpSpPr/>
          <p:nvPr/>
        </p:nvGrpSpPr>
        <p:grpSpPr>
          <a:xfrm>
            <a:off x="7354888" y="2483590"/>
            <a:ext cx="1563687" cy="79881"/>
            <a:chOff x="7170248" y="1798320"/>
            <a:chExt cx="1023977" cy="220428"/>
          </a:xfrm>
        </p:grpSpPr>
        <p:cxnSp>
          <p:nvCxnSpPr>
            <p:cNvPr id="61" name="Straight Connector 60">
              <a:extLst>
                <a:ext uri="{FF2B5EF4-FFF2-40B4-BE49-F238E27FC236}">
                  <a16:creationId xmlns:a16="http://schemas.microsoft.com/office/drawing/2014/main" id="{8D335C18-B2E5-52A5-CE87-95C94DEADA64}"/>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0364CE7-8B43-9ACE-2C3A-724A2D798484}"/>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4AD4050-B1D8-342B-46D5-C5529851A9F6}"/>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2EEF3CE8-5335-3DA7-1F5C-FE5BBFE6A19B}"/>
              </a:ext>
            </a:extLst>
          </p:cNvPr>
          <p:cNvGrpSpPr/>
          <p:nvPr/>
        </p:nvGrpSpPr>
        <p:grpSpPr>
          <a:xfrm>
            <a:off x="8001154" y="2860502"/>
            <a:ext cx="871382" cy="79881"/>
            <a:chOff x="7170248" y="1798320"/>
            <a:chExt cx="1023977" cy="220428"/>
          </a:xfrm>
        </p:grpSpPr>
        <p:cxnSp>
          <p:nvCxnSpPr>
            <p:cNvPr id="65" name="Straight Connector 64">
              <a:extLst>
                <a:ext uri="{FF2B5EF4-FFF2-40B4-BE49-F238E27FC236}">
                  <a16:creationId xmlns:a16="http://schemas.microsoft.com/office/drawing/2014/main" id="{5DEB1FDE-E926-F1DD-78AB-A2AAFAE52FBC}"/>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B42BBD0-A79B-4E58-9E7E-9F00ED2A4157}"/>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047CD8E9-19F0-6330-7F35-5A0283E436D5}"/>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2CADB6D9-4167-095F-6198-DE110525CC25}"/>
              </a:ext>
            </a:extLst>
          </p:cNvPr>
          <p:cNvGrpSpPr/>
          <p:nvPr/>
        </p:nvGrpSpPr>
        <p:grpSpPr>
          <a:xfrm>
            <a:off x="7137403" y="3021773"/>
            <a:ext cx="1686004" cy="79881"/>
            <a:chOff x="7170248" y="1798320"/>
            <a:chExt cx="1023977" cy="220428"/>
          </a:xfrm>
        </p:grpSpPr>
        <p:cxnSp>
          <p:nvCxnSpPr>
            <p:cNvPr id="69" name="Straight Connector 68">
              <a:extLst>
                <a:ext uri="{FF2B5EF4-FFF2-40B4-BE49-F238E27FC236}">
                  <a16:creationId xmlns:a16="http://schemas.microsoft.com/office/drawing/2014/main" id="{83F959D3-35E2-37E3-8981-BDA4485E02AF}"/>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FF9F4D44-0D8C-9606-0596-427327BDF36C}"/>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DB7FC935-FDC9-CAA6-64E1-A92CA0DCE017}"/>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D5C410C6-1792-43FD-80B4-90BEDD65DBFF}"/>
              </a:ext>
            </a:extLst>
          </p:cNvPr>
          <p:cNvGrpSpPr/>
          <p:nvPr/>
        </p:nvGrpSpPr>
        <p:grpSpPr>
          <a:xfrm>
            <a:off x="7540624" y="3417126"/>
            <a:ext cx="1273561" cy="79881"/>
            <a:chOff x="7170248" y="1798320"/>
            <a:chExt cx="1023977" cy="220428"/>
          </a:xfrm>
        </p:grpSpPr>
        <p:cxnSp>
          <p:nvCxnSpPr>
            <p:cNvPr id="73" name="Straight Connector 72">
              <a:extLst>
                <a:ext uri="{FF2B5EF4-FFF2-40B4-BE49-F238E27FC236}">
                  <a16:creationId xmlns:a16="http://schemas.microsoft.com/office/drawing/2014/main" id="{74C97740-0FB7-17CF-094C-39D0075B929D}"/>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719781F-75F1-B855-8802-6F377C8BF77A}"/>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0A1ADAD-22B8-4307-652F-05E2D75B2BE3}"/>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11148EE7-8D37-8478-44B9-93675F1F1BAB}"/>
              </a:ext>
            </a:extLst>
          </p:cNvPr>
          <p:cNvGrpSpPr/>
          <p:nvPr/>
        </p:nvGrpSpPr>
        <p:grpSpPr>
          <a:xfrm>
            <a:off x="7981648" y="3580278"/>
            <a:ext cx="963916" cy="79881"/>
            <a:chOff x="7170248" y="1798320"/>
            <a:chExt cx="1023977" cy="220428"/>
          </a:xfrm>
        </p:grpSpPr>
        <p:cxnSp>
          <p:nvCxnSpPr>
            <p:cNvPr id="77" name="Straight Connector 76">
              <a:extLst>
                <a:ext uri="{FF2B5EF4-FFF2-40B4-BE49-F238E27FC236}">
                  <a16:creationId xmlns:a16="http://schemas.microsoft.com/office/drawing/2014/main" id="{2844747B-A65D-95AA-DD2F-DD4DC84A32F5}"/>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5505F96-ACE7-6011-2322-5ADA7E61B2CD}"/>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41BE0BB-0C8E-6F07-C330-C9C9A1A2CF67}"/>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A372D810-CC12-6FE5-D3B1-E31E3AF458AC}"/>
              </a:ext>
            </a:extLst>
          </p:cNvPr>
          <p:cNvGrpSpPr/>
          <p:nvPr/>
        </p:nvGrpSpPr>
        <p:grpSpPr>
          <a:xfrm>
            <a:off x="7678739" y="3929911"/>
            <a:ext cx="1135105" cy="79881"/>
            <a:chOff x="7170248" y="1798320"/>
            <a:chExt cx="1023977" cy="220428"/>
          </a:xfrm>
        </p:grpSpPr>
        <p:cxnSp>
          <p:nvCxnSpPr>
            <p:cNvPr id="81" name="Straight Connector 80">
              <a:extLst>
                <a:ext uri="{FF2B5EF4-FFF2-40B4-BE49-F238E27FC236}">
                  <a16:creationId xmlns:a16="http://schemas.microsoft.com/office/drawing/2014/main" id="{9C9B7EC2-A92A-C321-6B39-D990EAF9FA60}"/>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7C8D1AF-08BB-F9A3-9192-639DB4F4F3CF}"/>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52324C5-9DF0-7F99-C0A1-B67B68ED84E1}"/>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9E7CC272-E1BF-7749-D96B-6DC64624C9BE}"/>
              </a:ext>
            </a:extLst>
          </p:cNvPr>
          <p:cNvGrpSpPr/>
          <p:nvPr/>
        </p:nvGrpSpPr>
        <p:grpSpPr>
          <a:xfrm>
            <a:off x="7888290" y="4089670"/>
            <a:ext cx="1060808" cy="79881"/>
            <a:chOff x="7170248" y="1798320"/>
            <a:chExt cx="1023977" cy="220428"/>
          </a:xfrm>
        </p:grpSpPr>
        <p:cxnSp>
          <p:nvCxnSpPr>
            <p:cNvPr id="85" name="Straight Connector 84">
              <a:extLst>
                <a:ext uri="{FF2B5EF4-FFF2-40B4-BE49-F238E27FC236}">
                  <a16:creationId xmlns:a16="http://schemas.microsoft.com/office/drawing/2014/main" id="{456E82E8-8037-770D-894D-B65DFB124178}"/>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864AF74C-6F33-6F5A-C417-1BE569FDA89E}"/>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2A81F2C5-5EF4-144B-9A63-3AE64171BBCC}"/>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AF0F3597-81A3-BDD5-EACA-4E7BB780C2B1}"/>
              </a:ext>
            </a:extLst>
          </p:cNvPr>
          <p:cNvGrpSpPr/>
          <p:nvPr/>
        </p:nvGrpSpPr>
        <p:grpSpPr>
          <a:xfrm>
            <a:off x="7505760" y="4443699"/>
            <a:ext cx="2120837" cy="79881"/>
            <a:chOff x="7170248" y="1798320"/>
            <a:chExt cx="1023977" cy="220428"/>
          </a:xfrm>
        </p:grpSpPr>
        <p:cxnSp>
          <p:nvCxnSpPr>
            <p:cNvPr id="89" name="Straight Connector 88">
              <a:extLst>
                <a:ext uri="{FF2B5EF4-FFF2-40B4-BE49-F238E27FC236}">
                  <a16:creationId xmlns:a16="http://schemas.microsoft.com/office/drawing/2014/main" id="{10085111-1205-2477-419A-DB7B9743544A}"/>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6D93B2BD-ECA4-6095-0F3E-22AE8C1EBD84}"/>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C4BCE2E-DECB-D801-85B4-2747E151ED87}"/>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97372D6E-1EA9-1540-F1D1-5559E7DCCB3D}"/>
              </a:ext>
            </a:extLst>
          </p:cNvPr>
          <p:cNvGrpSpPr/>
          <p:nvPr/>
        </p:nvGrpSpPr>
        <p:grpSpPr>
          <a:xfrm>
            <a:off x="7085013" y="4610607"/>
            <a:ext cx="1236659" cy="79881"/>
            <a:chOff x="7170248" y="1798320"/>
            <a:chExt cx="1023977" cy="220428"/>
          </a:xfrm>
        </p:grpSpPr>
        <p:cxnSp>
          <p:nvCxnSpPr>
            <p:cNvPr id="93" name="Straight Connector 92">
              <a:extLst>
                <a:ext uri="{FF2B5EF4-FFF2-40B4-BE49-F238E27FC236}">
                  <a16:creationId xmlns:a16="http://schemas.microsoft.com/office/drawing/2014/main" id="{CC20B155-40DA-D89C-55F1-6966FB65082E}"/>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DF5C063C-3744-E636-2785-E9B1DC6D89D9}"/>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B57D4B6-92B8-AAA3-5539-95F3FE7C9A4F}"/>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318759EE-8E51-021B-4C78-4662D0CE29D8}"/>
              </a:ext>
            </a:extLst>
          </p:cNvPr>
          <p:cNvGrpSpPr/>
          <p:nvPr/>
        </p:nvGrpSpPr>
        <p:grpSpPr>
          <a:xfrm>
            <a:off x="7391401" y="4782972"/>
            <a:ext cx="1028074" cy="79881"/>
            <a:chOff x="7170248" y="1798320"/>
            <a:chExt cx="1023977" cy="220428"/>
          </a:xfrm>
        </p:grpSpPr>
        <p:cxnSp>
          <p:nvCxnSpPr>
            <p:cNvPr id="97" name="Straight Connector 96">
              <a:extLst>
                <a:ext uri="{FF2B5EF4-FFF2-40B4-BE49-F238E27FC236}">
                  <a16:creationId xmlns:a16="http://schemas.microsoft.com/office/drawing/2014/main" id="{448EFC7D-05C4-E0AC-99BF-6EC60B5566DA}"/>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606B277-2E7B-942F-B83E-6EC186968C9F}"/>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EA98516-125B-BAFE-84CA-EEC44497E62C}"/>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5F763F61-3E3A-7FF3-F208-FB260431D27F}"/>
              </a:ext>
            </a:extLst>
          </p:cNvPr>
          <p:cNvGrpSpPr/>
          <p:nvPr/>
        </p:nvGrpSpPr>
        <p:grpSpPr>
          <a:xfrm>
            <a:off x="8266113" y="4935493"/>
            <a:ext cx="1185815" cy="79881"/>
            <a:chOff x="7170248" y="1798320"/>
            <a:chExt cx="1023977" cy="220428"/>
          </a:xfrm>
        </p:grpSpPr>
        <p:cxnSp>
          <p:nvCxnSpPr>
            <p:cNvPr id="101" name="Straight Connector 100">
              <a:extLst>
                <a:ext uri="{FF2B5EF4-FFF2-40B4-BE49-F238E27FC236}">
                  <a16:creationId xmlns:a16="http://schemas.microsoft.com/office/drawing/2014/main" id="{18D97D21-185F-E372-9AF0-FAD3D044C113}"/>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A3B8E78-5D78-735E-3A6F-3813F8AEADD2}"/>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FA5ECE36-87FC-E8FD-027C-DECFDC49C39A}"/>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ED2317F8-5A32-EBDF-0861-6382EA706355}"/>
              </a:ext>
            </a:extLst>
          </p:cNvPr>
          <p:cNvGrpSpPr/>
          <p:nvPr/>
        </p:nvGrpSpPr>
        <p:grpSpPr>
          <a:xfrm>
            <a:off x="7732761" y="5332520"/>
            <a:ext cx="1041516" cy="79881"/>
            <a:chOff x="7170248" y="1798320"/>
            <a:chExt cx="1023977" cy="220428"/>
          </a:xfrm>
        </p:grpSpPr>
        <p:cxnSp>
          <p:nvCxnSpPr>
            <p:cNvPr id="105" name="Straight Connector 104">
              <a:extLst>
                <a:ext uri="{FF2B5EF4-FFF2-40B4-BE49-F238E27FC236}">
                  <a16:creationId xmlns:a16="http://schemas.microsoft.com/office/drawing/2014/main" id="{4E067C66-FAA6-5242-725B-8EA62FA5BC68}"/>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0C62120-16EC-CE6B-ADBE-4AF65A31B779}"/>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0A28D3E-40D9-0266-910B-00820A9B98B4}"/>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A5992BF5-0D67-6976-6FB7-AD4454B8A768}"/>
              </a:ext>
            </a:extLst>
          </p:cNvPr>
          <p:cNvGrpSpPr/>
          <p:nvPr/>
        </p:nvGrpSpPr>
        <p:grpSpPr>
          <a:xfrm>
            <a:off x="7829873" y="5508693"/>
            <a:ext cx="1184068" cy="79881"/>
            <a:chOff x="7170248" y="1798320"/>
            <a:chExt cx="1023977" cy="220428"/>
          </a:xfrm>
        </p:grpSpPr>
        <p:cxnSp>
          <p:nvCxnSpPr>
            <p:cNvPr id="109" name="Straight Connector 108">
              <a:extLst>
                <a:ext uri="{FF2B5EF4-FFF2-40B4-BE49-F238E27FC236}">
                  <a16:creationId xmlns:a16="http://schemas.microsoft.com/office/drawing/2014/main" id="{B2B167D8-AEA0-6FF8-9FD1-7656968CFFF6}"/>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C77FB6A-3473-72C6-13BC-A66C41BB5E6C}"/>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E3A07F5-AC69-0022-FFAA-CE2FBF72B3B5}"/>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sp>
        <p:nvSpPr>
          <p:cNvPr id="112" name="Rectangle 111">
            <a:extLst>
              <a:ext uri="{FF2B5EF4-FFF2-40B4-BE49-F238E27FC236}">
                <a16:creationId xmlns:a16="http://schemas.microsoft.com/office/drawing/2014/main" id="{DBA34194-1433-6263-381E-A25D9378F298}"/>
              </a:ext>
            </a:extLst>
          </p:cNvPr>
          <p:cNvSpPr/>
          <p:nvPr/>
        </p:nvSpPr>
        <p:spPr bwMode="auto">
          <a:xfrm>
            <a:off x="8382244" y="5510132"/>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81A4C94F-DD81-1732-B22A-2BAF25722628}"/>
              </a:ext>
            </a:extLst>
          </p:cNvPr>
          <p:cNvSpPr/>
          <p:nvPr/>
        </p:nvSpPr>
        <p:spPr bwMode="auto">
          <a:xfrm>
            <a:off x="8237810" y="5336221"/>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43C78C78-78DA-2355-DFAC-07280F8E5A6D}"/>
              </a:ext>
            </a:extLst>
          </p:cNvPr>
          <p:cNvSpPr/>
          <p:nvPr/>
        </p:nvSpPr>
        <p:spPr bwMode="auto">
          <a:xfrm>
            <a:off x="8820650" y="4935088"/>
            <a:ext cx="73985" cy="7490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7F73573F-0D93-A7B7-7478-94A5859E3D37}"/>
              </a:ext>
            </a:extLst>
          </p:cNvPr>
          <p:cNvSpPr/>
          <p:nvPr/>
        </p:nvSpPr>
        <p:spPr bwMode="auto">
          <a:xfrm>
            <a:off x="7878617" y="4785699"/>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ECC95ED1-B6A7-8373-F299-FFF76FFE7ABD}"/>
              </a:ext>
            </a:extLst>
          </p:cNvPr>
          <p:cNvSpPr/>
          <p:nvPr/>
        </p:nvSpPr>
        <p:spPr bwMode="auto">
          <a:xfrm>
            <a:off x="7667260" y="4614684"/>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FBDD7C9C-A4D5-A8CC-C07E-81006F11E614}"/>
              </a:ext>
            </a:extLst>
          </p:cNvPr>
          <p:cNvSpPr/>
          <p:nvPr/>
        </p:nvSpPr>
        <p:spPr bwMode="auto">
          <a:xfrm>
            <a:off x="8527559" y="4441069"/>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ABA89EF5-8CAA-235B-95CC-362B9584D998}"/>
              </a:ext>
            </a:extLst>
          </p:cNvPr>
          <p:cNvSpPr/>
          <p:nvPr/>
        </p:nvSpPr>
        <p:spPr bwMode="auto">
          <a:xfrm>
            <a:off x="8363502" y="4096516"/>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CD845E64-1C06-BA64-E278-93C12B79B6C4}"/>
              </a:ext>
            </a:extLst>
          </p:cNvPr>
          <p:cNvSpPr/>
          <p:nvPr/>
        </p:nvSpPr>
        <p:spPr bwMode="auto">
          <a:xfrm>
            <a:off x="8189902" y="3929668"/>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85C209BF-A969-731E-1582-411297D08DD8}"/>
              </a:ext>
            </a:extLst>
          </p:cNvPr>
          <p:cNvSpPr/>
          <p:nvPr/>
        </p:nvSpPr>
        <p:spPr bwMode="auto">
          <a:xfrm>
            <a:off x="8417051" y="3587214"/>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C015BFBD-787C-E748-1EFB-8D9203A4A89F}"/>
              </a:ext>
            </a:extLst>
          </p:cNvPr>
          <p:cNvSpPr/>
          <p:nvPr/>
        </p:nvSpPr>
        <p:spPr bwMode="auto">
          <a:xfrm>
            <a:off x="8141350" y="3416883"/>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23612849-E38C-ABEF-BBD5-B5DEC1DFC1B0}"/>
              </a:ext>
            </a:extLst>
          </p:cNvPr>
          <p:cNvSpPr/>
          <p:nvPr/>
        </p:nvSpPr>
        <p:spPr bwMode="auto">
          <a:xfrm>
            <a:off x="7942168" y="3017807"/>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9C3A6B36-53A4-4CFF-6B75-D6FE33D7FD90}"/>
              </a:ext>
            </a:extLst>
          </p:cNvPr>
          <p:cNvSpPr/>
          <p:nvPr/>
        </p:nvSpPr>
        <p:spPr bwMode="auto">
          <a:xfrm>
            <a:off x="8378547" y="2863598"/>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05B76E7E-B899-3579-8C7D-63DA62FE8765}"/>
              </a:ext>
            </a:extLst>
          </p:cNvPr>
          <p:cNvSpPr/>
          <p:nvPr/>
        </p:nvSpPr>
        <p:spPr bwMode="auto">
          <a:xfrm>
            <a:off x="8100890" y="2488162"/>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0CE8142B-1821-4741-B320-1F6EAEFF26D1}"/>
              </a:ext>
            </a:extLst>
          </p:cNvPr>
          <p:cNvSpPr/>
          <p:nvPr/>
        </p:nvSpPr>
        <p:spPr bwMode="auto">
          <a:xfrm>
            <a:off x="8363502" y="2325415"/>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E92AED62-2458-66CF-6368-2905E84C16BE}"/>
              </a:ext>
            </a:extLst>
          </p:cNvPr>
          <p:cNvSpPr/>
          <p:nvPr/>
        </p:nvSpPr>
        <p:spPr bwMode="auto">
          <a:xfrm>
            <a:off x="8318856" y="1960033"/>
            <a:ext cx="73985" cy="749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210709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SHINE: Response (Key Secondary Endpoint)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LBA7502. Wang. NEJM. 2022;386:2482. </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AA53CFA-9186-4C40-8A76-3CE343D19BD3}"/>
              </a:ext>
            </a:extLst>
          </p:cNvPr>
          <p:cNvGraphicFramePr>
            <a:graphicFrameLocks/>
          </p:cNvGraphicFramePr>
          <p:nvPr/>
        </p:nvGraphicFramePr>
        <p:xfrm>
          <a:off x="727076" y="1604963"/>
          <a:ext cx="10755127" cy="2103168"/>
        </p:xfrm>
        <a:graphic>
          <a:graphicData uri="http://schemas.openxmlformats.org/drawingml/2006/table">
            <a:tbl>
              <a:tblPr/>
              <a:tblGrid>
                <a:gridCol w="3726391">
                  <a:extLst>
                    <a:ext uri="{9D8B030D-6E8A-4147-A177-3AD203B41FA5}">
                      <a16:colId xmlns:a16="http://schemas.microsoft.com/office/drawing/2014/main" val="20000"/>
                    </a:ext>
                  </a:extLst>
                </a:gridCol>
                <a:gridCol w="2342912">
                  <a:extLst>
                    <a:ext uri="{9D8B030D-6E8A-4147-A177-3AD203B41FA5}">
                      <a16:colId xmlns:a16="http://schemas.microsoft.com/office/drawing/2014/main" val="20001"/>
                    </a:ext>
                  </a:extLst>
                </a:gridCol>
                <a:gridCol w="2342912">
                  <a:extLst>
                    <a:ext uri="{9D8B030D-6E8A-4147-A177-3AD203B41FA5}">
                      <a16:colId xmlns:a16="http://schemas.microsoft.com/office/drawing/2014/main" val="20002"/>
                    </a:ext>
                  </a:extLst>
                </a:gridCol>
                <a:gridCol w="2342912">
                  <a:extLst>
                    <a:ext uri="{9D8B030D-6E8A-4147-A177-3AD203B41FA5}">
                      <a16:colId xmlns:a16="http://schemas.microsoft.com/office/drawing/2014/main" val="2167323760"/>
                    </a:ext>
                  </a:extLst>
                </a:gridCol>
              </a:tblGrid>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Ibrutinib + BR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 BR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7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55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TTNT,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0.48 (0.34-0.66)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6" name="TextBox 5">
            <a:extLst>
              <a:ext uri="{FF2B5EF4-FFF2-40B4-BE49-F238E27FC236}">
                <a16:creationId xmlns:a16="http://schemas.microsoft.com/office/drawing/2014/main" id="{76FF6C8E-BDD6-E64F-9E10-CCA9783199E3}"/>
              </a:ext>
            </a:extLst>
          </p:cNvPr>
          <p:cNvSpPr txBox="1"/>
          <p:nvPr/>
        </p:nvSpPr>
        <p:spPr bwMode="auto">
          <a:xfrm>
            <a:off x="727076" y="3725590"/>
            <a:ext cx="13316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.057 </a:t>
            </a:r>
          </a:p>
        </p:txBody>
      </p:sp>
      <p:sp>
        <p:nvSpPr>
          <p:cNvPr id="7" name="Rectangle 3">
            <a:extLst>
              <a:ext uri="{FF2B5EF4-FFF2-40B4-BE49-F238E27FC236}">
                <a16:creationId xmlns:a16="http://schemas.microsoft.com/office/drawing/2014/main" id="{AA7834A2-65F8-F94B-BA9D-952C829735F4}"/>
              </a:ext>
            </a:extLst>
          </p:cNvPr>
          <p:cNvSpPr txBox="1">
            <a:spLocks noChangeArrowheads="1"/>
          </p:cNvSpPr>
          <p:nvPr/>
        </p:nvSpPr>
        <p:spPr bwMode="auto">
          <a:xfrm>
            <a:off x="611574" y="4287344"/>
            <a:ext cx="10877529" cy="75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t>Fewer patients in ibrutinib arm vs placebo arm went on to receive second-line therapy (19.9% vs 40.5%)</a:t>
            </a:r>
          </a:p>
        </p:txBody>
      </p:sp>
    </p:spTree>
    <p:extLst>
      <p:ext uri="{BB962C8B-B14F-4D97-AF65-F5344CB8AC3E}">
        <p14:creationId xmlns:p14="http://schemas.microsoft.com/office/powerpoint/2010/main" val="2647328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2" name="Group 131">
            <a:extLst>
              <a:ext uri="{FF2B5EF4-FFF2-40B4-BE49-F238E27FC236}">
                <a16:creationId xmlns:a16="http://schemas.microsoft.com/office/drawing/2014/main" id="{6A865E5B-7DBB-FB7C-8A28-C6EF0E742A62}"/>
              </a:ext>
            </a:extLst>
          </p:cNvPr>
          <p:cNvGrpSpPr/>
          <p:nvPr/>
        </p:nvGrpSpPr>
        <p:grpSpPr>
          <a:xfrm>
            <a:off x="1601131" y="1832585"/>
            <a:ext cx="4450248" cy="1026420"/>
            <a:chOff x="1601131" y="1832585"/>
            <a:chExt cx="4450248" cy="1026420"/>
          </a:xfrm>
        </p:grpSpPr>
        <p:grpSp>
          <p:nvGrpSpPr>
            <p:cNvPr id="101" name="Group 100">
              <a:extLst>
                <a:ext uri="{FF2B5EF4-FFF2-40B4-BE49-F238E27FC236}">
                  <a16:creationId xmlns:a16="http://schemas.microsoft.com/office/drawing/2014/main" id="{0702B866-ECAC-63FB-189D-50E5B308A10C}"/>
                </a:ext>
              </a:extLst>
            </p:cNvPr>
            <p:cNvGrpSpPr/>
            <p:nvPr/>
          </p:nvGrpSpPr>
          <p:grpSpPr>
            <a:xfrm>
              <a:off x="1621367" y="1881717"/>
              <a:ext cx="4421716" cy="960966"/>
              <a:chOff x="1621367" y="1881717"/>
              <a:chExt cx="4421716" cy="960966"/>
            </a:xfrm>
          </p:grpSpPr>
          <p:sp>
            <p:nvSpPr>
              <p:cNvPr id="99" name="Freeform: Shape 98">
                <a:extLst>
                  <a:ext uri="{FF2B5EF4-FFF2-40B4-BE49-F238E27FC236}">
                    <a16:creationId xmlns:a16="http://schemas.microsoft.com/office/drawing/2014/main" id="{7DEA1946-AC12-A40A-F611-DE2EAF94736D}"/>
                  </a:ext>
                </a:extLst>
              </p:cNvPr>
              <p:cNvSpPr/>
              <p:nvPr/>
            </p:nvSpPr>
            <p:spPr bwMode="auto">
              <a:xfrm>
                <a:off x="3293533" y="2328333"/>
                <a:ext cx="2749550" cy="514350"/>
              </a:xfrm>
              <a:custGeom>
                <a:avLst/>
                <a:gdLst>
                  <a:gd name="connsiteX0" fmla="*/ 2749550 w 2749550"/>
                  <a:gd name="connsiteY0" fmla="*/ 514350 h 514350"/>
                  <a:gd name="connsiteX1" fmla="*/ 2444750 w 2749550"/>
                  <a:gd name="connsiteY1" fmla="*/ 514350 h 514350"/>
                  <a:gd name="connsiteX2" fmla="*/ 2444750 w 2749550"/>
                  <a:gd name="connsiteY2" fmla="*/ 467784 h 514350"/>
                  <a:gd name="connsiteX3" fmla="*/ 2269067 w 2749550"/>
                  <a:gd name="connsiteY3" fmla="*/ 467784 h 514350"/>
                  <a:gd name="connsiteX4" fmla="*/ 2269067 w 2749550"/>
                  <a:gd name="connsiteY4" fmla="*/ 433917 h 514350"/>
                  <a:gd name="connsiteX5" fmla="*/ 2139950 w 2749550"/>
                  <a:gd name="connsiteY5" fmla="*/ 433917 h 514350"/>
                  <a:gd name="connsiteX6" fmla="*/ 2067984 w 2749550"/>
                  <a:gd name="connsiteY6" fmla="*/ 433917 h 514350"/>
                  <a:gd name="connsiteX7" fmla="*/ 2067984 w 2749550"/>
                  <a:gd name="connsiteY7" fmla="*/ 378884 h 514350"/>
                  <a:gd name="connsiteX8" fmla="*/ 1919817 w 2749550"/>
                  <a:gd name="connsiteY8" fmla="*/ 378884 h 514350"/>
                  <a:gd name="connsiteX9" fmla="*/ 1919817 w 2749550"/>
                  <a:gd name="connsiteY9" fmla="*/ 347134 h 514350"/>
                  <a:gd name="connsiteX10" fmla="*/ 1733550 w 2749550"/>
                  <a:gd name="connsiteY10" fmla="*/ 347134 h 514350"/>
                  <a:gd name="connsiteX11" fmla="*/ 1733550 w 2749550"/>
                  <a:gd name="connsiteY11" fmla="*/ 319617 h 514350"/>
                  <a:gd name="connsiteX12" fmla="*/ 1691217 w 2749550"/>
                  <a:gd name="connsiteY12" fmla="*/ 319617 h 514350"/>
                  <a:gd name="connsiteX13" fmla="*/ 1691217 w 2749550"/>
                  <a:gd name="connsiteY13" fmla="*/ 275167 h 514350"/>
                  <a:gd name="connsiteX14" fmla="*/ 1543050 w 2749550"/>
                  <a:gd name="connsiteY14" fmla="*/ 275167 h 514350"/>
                  <a:gd name="connsiteX15" fmla="*/ 1543050 w 2749550"/>
                  <a:gd name="connsiteY15" fmla="*/ 264584 h 514350"/>
                  <a:gd name="connsiteX16" fmla="*/ 1494367 w 2749550"/>
                  <a:gd name="connsiteY16" fmla="*/ 264584 h 514350"/>
                  <a:gd name="connsiteX17" fmla="*/ 1494367 w 2749550"/>
                  <a:gd name="connsiteY17" fmla="*/ 241300 h 514350"/>
                  <a:gd name="connsiteX18" fmla="*/ 1422400 w 2749550"/>
                  <a:gd name="connsiteY18" fmla="*/ 241300 h 514350"/>
                  <a:gd name="connsiteX19" fmla="*/ 1422400 w 2749550"/>
                  <a:gd name="connsiteY19" fmla="*/ 224367 h 514350"/>
                  <a:gd name="connsiteX20" fmla="*/ 1346200 w 2749550"/>
                  <a:gd name="connsiteY20" fmla="*/ 224367 h 514350"/>
                  <a:gd name="connsiteX21" fmla="*/ 1346200 w 2749550"/>
                  <a:gd name="connsiteY21" fmla="*/ 213784 h 514350"/>
                  <a:gd name="connsiteX22" fmla="*/ 1261534 w 2749550"/>
                  <a:gd name="connsiteY22" fmla="*/ 213784 h 514350"/>
                  <a:gd name="connsiteX23" fmla="*/ 1261534 w 2749550"/>
                  <a:gd name="connsiteY23" fmla="*/ 192617 h 514350"/>
                  <a:gd name="connsiteX24" fmla="*/ 994834 w 2749550"/>
                  <a:gd name="connsiteY24" fmla="*/ 192617 h 514350"/>
                  <a:gd name="connsiteX25" fmla="*/ 994834 w 2749550"/>
                  <a:gd name="connsiteY25" fmla="*/ 171450 h 514350"/>
                  <a:gd name="connsiteX26" fmla="*/ 939800 w 2749550"/>
                  <a:gd name="connsiteY26" fmla="*/ 171450 h 514350"/>
                  <a:gd name="connsiteX27" fmla="*/ 939800 w 2749550"/>
                  <a:gd name="connsiteY27" fmla="*/ 129117 h 514350"/>
                  <a:gd name="connsiteX28" fmla="*/ 503767 w 2749550"/>
                  <a:gd name="connsiteY28" fmla="*/ 129117 h 514350"/>
                  <a:gd name="connsiteX29" fmla="*/ 503767 w 2749550"/>
                  <a:gd name="connsiteY29" fmla="*/ 103717 h 514350"/>
                  <a:gd name="connsiteX30" fmla="*/ 452967 w 2749550"/>
                  <a:gd name="connsiteY30" fmla="*/ 103717 h 514350"/>
                  <a:gd name="connsiteX31" fmla="*/ 452967 w 2749550"/>
                  <a:gd name="connsiteY31" fmla="*/ 78317 h 514350"/>
                  <a:gd name="connsiteX32" fmla="*/ 270934 w 2749550"/>
                  <a:gd name="connsiteY32" fmla="*/ 78317 h 514350"/>
                  <a:gd name="connsiteX33" fmla="*/ 270934 w 2749550"/>
                  <a:gd name="connsiteY33" fmla="*/ 44450 h 514350"/>
                  <a:gd name="connsiteX34" fmla="*/ 139700 w 2749550"/>
                  <a:gd name="connsiteY34" fmla="*/ 44450 h 514350"/>
                  <a:gd name="connsiteX35" fmla="*/ 139700 w 2749550"/>
                  <a:gd name="connsiteY35" fmla="*/ 29634 h 514350"/>
                  <a:gd name="connsiteX36" fmla="*/ 86784 w 2749550"/>
                  <a:gd name="connsiteY36" fmla="*/ 29634 h 514350"/>
                  <a:gd name="connsiteX37" fmla="*/ 86784 w 2749550"/>
                  <a:gd name="connsiteY37" fmla="*/ 0 h 514350"/>
                  <a:gd name="connsiteX38" fmla="*/ 0 w 2749550"/>
                  <a:gd name="connsiteY38" fmla="*/ 0 h 514350"/>
                  <a:gd name="connsiteX0" fmla="*/ 2749550 w 2749550"/>
                  <a:gd name="connsiteY0" fmla="*/ 514350 h 514350"/>
                  <a:gd name="connsiteX1" fmla="*/ 2444750 w 2749550"/>
                  <a:gd name="connsiteY1" fmla="*/ 514350 h 514350"/>
                  <a:gd name="connsiteX2" fmla="*/ 2444750 w 2749550"/>
                  <a:gd name="connsiteY2" fmla="*/ 467784 h 514350"/>
                  <a:gd name="connsiteX3" fmla="*/ 2269067 w 2749550"/>
                  <a:gd name="connsiteY3" fmla="*/ 467784 h 514350"/>
                  <a:gd name="connsiteX4" fmla="*/ 2269067 w 2749550"/>
                  <a:gd name="connsiteY4" fmla="*/ 433917 h 514350"/>
                  <a:gd name="connsiteX5" fmla="*/ 2139950 w 2749550"/>
                  <a:gd name="connsiteY5" fmla="*/ 433917 h 514350"/>
                  <a:gd name="connsiteX6" fmla="*/ 2067984 w 2749550"/>
                  <a:gd name="connsiteY6" fmla="*/ 433917 h 514350"/>
                  <a:gd name="connsiteX7" fmla="*/ 2067984 w 2749550"/>
                  <a:gd name="connsiteY7" fmla="*/ 378884 h 514350"/>
                  <a:gd name="connsiteX8" fmla="*/ 1919817 w 2749550"/>
                  <a:gd name="connsiteY8" fmla="*/ 378884 h 514350"/>
                  <a:gd name="connsiteX9" fmla="*/ 1919817 w 2749550"/>
                  <a:gd name="connsiteY9" fmla="*/ 347134 h 514350"/>
                  <a:gd name="connsiteX10" fmla="*/ 1733550 w 2749550"/>
                  <a:gd name="connsiteY10" fmla="*/ 347134 h 514350"/>
                  <a:gd name="connsiteX11" fmla="*/ 1733550 w 2749550"/>
                  <a:gd name="connsiteY11" fmla="*/ 319617 h 514350"/>
                  <a:gd name="connsiteX12" fmla="*/ 1691217 w 2749550"/>
                  <a:gd name="connsiteY12" fmla="*/ 319617 h 514350"/>
                  <a:gd name="connsiteX13" fmla="*/ 1691217 w 2749550"/>
                  <a:gd name="connsiteY13" fmla="*/ 275167 h 514350"/>
                  <a:gd name="connsiteX14" fmla="*/ 1543050 w 2749550"/>
                  <a:gd name="connsiteY14" fmla="*/ 275167 h 514350"/>
                  <a:gd name="connsiteX15" fmla="*/ 1543050 w 2749550"/>
                  <a:gd name="connsiteY15" fmla="*/ 264584 h 514350"/>
                  <a:gd name="connsiteX16" fmla="*/ 1494367 w 2749550"/>
                  <a:gd name="connsiteY16" fmla="*/ 264584 h 514350"/>
                  <a:gd name="connsiteX17" fmla="*/ 1494367 w 2749550"/>
                  <a:gd name="connsiteY17" fmla="*/ 241300 h 514350"/>
                  <a:gd name="connsiteX18" fmla="*/ 1422400 w 2749550"/>
                  <a:gd name="connsiteY18" fmla="*/ 241300 h 514350"/>
                  <a:gd name="connsiteX19" fmla="*/ 1422400 w 2749550"/>
                  <a:gd name="connsiteY19" fmla="*/ 224367 h 514350"/>
                  <a:gd name="connsiteX20" fmla="*/ 1346200 w 2749550"/>
                  <a:gd name="connsiteY20" fmla="*/ 224367 h 514350"/>
                  <a:gd name="connsiteX21" fmla="*/ 1346200 w 2749550"/>
                  <a:gd name="connsiteY21" fmla="*/ 213784 h 514350"/>
                  <a:gd name="connsiteX22" fmla="*/ 1261534 w 2749550"/>
                  <a:gd name="connsiteY22" fmla="*/ 213784 h 514350"/>
                  <a:gd name="connsiteX23" fmla="*/ 1261534 w 2749550"/>
                  <a:gd name="connsiteY23" fmla="*/ 192617 h 514350"/>
                  <a:gd name="connsiteX24" fmla="*/ 994834 w 2749550"/>
                  <a:gd name="connsiteY24" fmla="*/ 192617 h 514350"/>
                  <a:gd name="connsiteX25" fmla="*/ 994834 w 2749550"/>
                  <a:gd name="connsiteY25" fmla="*/ 171450 h 514350"/>
                  <a:gd name="connsiteX26" fmla="*/ 939800 w 2749550"/>
                  <a:gd name="connsiteY26" fmla="*/ 171450 h 514350"/>
                  <a:gd name="connsiteX27" fmla="*/ 935567 w 2749550"/>
                  <a:gd name="connsiteY27" fmla="*/ 143934 h 514350"/>
                  <a:gd name="connsiteX28" fmla="*/ 503767 w 2749550"/>
                  <a:gd name="connsiteY28" fmla="*/ 129117 h 514350"/>
                  <a:gd name="connsiteX29" fmla="*/ 503767 w 2749550"/>
                  <a:gd name="connsiteY29" fmla="*/ 103717 h 514350"/>
                  <a:gd name="connsiteX30" fmla="*/ 452967 w 2749550"/>
                  <a:gd name="connsiteY30" fmla="*/ 103717 h 514350"/>
                  <a:gd name="connsiteX31" fmla="*/ 452967 w 2749550"/>
                  <a:gd name="connsiteY31" fmla="*/ 78317 h 514350"/>
                  <a:gd name="connsiteX32" fmla="*/ 270934 w 2749550"/>
                  <a:gd name="connsiteY32" fmla="*/ 78317 h 514350"/>
                  <a:gd name="connsiteX33" fmla="*/ 270934 w 2749550"/>
                  <a:gd name="connsiteY33" fmla="*/ 44450 h 514350"/>
                  <a:gd name="connsiteX34" fmla="*/ 139700 w 2749550"/>
                  <a:gd name="connsiteY34" fmla="*/ 44450 h 514350"/>
                  <a:gd name="connsiteX35" fmla="*/ 139700 w 2749550"/>
                  <a:gd name="connsiteY35" fmla="*/ 29634 h 514350"/>
                  <a:gd name="connsiteX36" fmla="*/ 86784 w 2749550"/>
                  <a:gd name="connsiteY36" fmla="*/ 29634 h 514350"/>
                  <a:gd name="connsiteX37" fmla="*/ 86784 w 2749550"/>
                  <a:gd name="connsiteY37" fmla="*/ 0 h 514350"/>
                  <a:gd name="connsiteX38" fmla="*/ 0 w 2749550"/>
                  <a:gd name="connsiteY38"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749550" h="514350">
                    <a:moveTo>
                      <a:pt x="2749550" y="514350"/>
                    </a:moveTo>
                    <a:lnTo>
                      <a:pt x="2444750" y="514350"/>
                    </a:lnTo>
                    <a:lnTo>
                      <a:pt x="2444750" y="467784"/>
                    </a:lnTo>
                    <a:lnTo>
                      <a:pt x="2269067" y="467784"/>
                    </a:lnTo>
                    <a:lnTo>
                      <a:pt x="2269067" y="433917"/>
                    </a:lnTo>
                    <a:lnTo>
                      <a:pt x="2139950" y="433917"/>
                    </a:lnTo>
                    <a:lnTo>
                      <a:pt x="2067984" y="433917"/>
                    </a:lnTo>
                    <a:lnTo>
                      <a:pt x="2067984" y="378884"/>
                    </a:lnTo>
                    <a:lnTo>
                      <a:pt x="1919817" y="378884"/>
                    </a:lnTo>
                    <a:lnTo>
                      <a:pt x="1919817" y="347134"/>
                    </a:lnTo>
                    <a:lnTo>
                      <a:pt x="1733550" y="347134"/>
                    </a:lnTo>
                    <a:lnTo>
                      <a:pt x="1733550" y="319617"/>
                    </a:lnTo>
                    <a:lnTo>
                      <a:pt x="1691217" y="319617"/>
                    </a:lnTo>
                    <a:lnTo>
                      <a:pt x="1691217" y="275167"/>
                    </a:lnTo>
                    <a:lnTo>
                      <a:pt x="1543050" y="275167"/>
                    </a:lnTo>
                    <a:lnTo>
                      <a:pt x="1543050" y="264584"/>
                    </a:lnTo>
                    <a:lnTo>
                      <a:pt x="1494367" y="264584"/>
                    </a:lnTo>
                    <a:lnTo>
                      <a:pt x="1494367" y="241300"/>
                    </a:lnTo>
                    <a:lnTo>
                      <a:pt x="1422400" y="241300"/>
                    </a:lnTo>
                    <a:lnTo>
                      <a:pt x="1422400" y="224367"/>
                    </a:lnTo>
                    <a:lnTo>
                      <a:pt x="1346200" y="224367"/>
                    </a:lnTo>
                    <a:lnTo>
                      <a:pt x="1346200" y="213784"/>
                    </a:lnTo>
                    <a:lnTo>
                      <a:pt x="1261534" y="213784"/>
                    </a:lnTo>
                    <a:lnTo>
                      <a:pt x="1261534" y="192617"/>
                    </a:lnTo>
                    <a:lnTo>
                      <a:pt x="994834" y="192617"/>
                    </a:lnTo>
                    <a:lnTo>
                      <a:pt x="994834" y="171450"/>
                    </a:lnTo>
                    <a:lnTo>
                      <a:pt x="939800" y="171450"/>
                    </a:lnTo>
                    <a:lnTo>
                      <a:pt x="935567" y="143934"/>
                    </a:lnTo>
                    <a:lnTo>
                      <a:pt x="503767" y="129117"/>
                    </a:lnTo>
                    <a:lnTo>
                      <a:pt x="503767" y="103717"/>
                    </a:lnTo>
                    <a:lnTo>
                      <a:pt x="452967" y="103717"/>
                    </a:lnTo>
                    <a:lnTo>
                      <a:pt x="452967" y="78317"/>
                    </a:lnTo>
                    <a:lnTo>
                      <a:pt x="270934" y="78317"/>
                    </a:lnTo>
                    <a:lnTo>
                      <a:pt x="270934" y="44450"/>
                    </a:lnTo>
                    <a:lnTo>
                      <a:pt x="139700" y="44450"/>
                    </a:lnTo>
                    <a:lnTo>
                      <a:pt x="139700" y="29634"/>
                    </a:lnTo>
                    <a:lnTo>
                      <a:pt x="86784" y="29634"/>
                    </a:lnTo>
                    <a:lnTo>
                      <a:pt x="86784"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00" name="Freeform: Shape 99">
                <a:extLst>
                  <a:ext uri="{FF2B5EF4-FFF2-40B4-BE49-F238E27FC236}">
                    <a16:creationId xmlns:a16="http://schemas.microsoft.com/office/drawing/2014/main" id="{67F8E25C-D5D9-3514-3C42-C40EFEF9BE0E}"/>
                  </a:ext>
                </a:extLst>
              </p:cNvPr>
              <p:cNvSpPr/>
              <p:nvPr/>
            </p:nvSpPr>
            <p:spPr bwMode="auto">
              <a:xfrm>
                <a:off x="1621367" y="1881717"/>
                <a:ext cx="1686983" cy="433916"/>
              </a:xfrm>
              <a:custGeom>
                <a:avLst/>
                <a:gdLst>
                  <a:gd name="connsiteX0" fmla="*/ 0 w 1686983"/>
                  <a:gd name="connsiteY0" fmla="*/ 0 h 433916"/>
                  <a:gd name="connsiteX1" fmla="*/ 139700 w 1686983"/>
                  <a:gd name="connsiteY1" fmla="*/ 0 h 433916"/>
                  <a:gd name="connsiteX2" fmla="*/ 139700 w 1686983"/>
                  <a:gd name="connsiteY2" fmla="*/ 61383 h 433916"/>
                  <a:gd name="connsiteX3" fmla="*/ 198966 w 1686983"/>
                  <a:gd name="connsiteY3" fmla="*/ 61383 h 433916"/>
                  <a:gd name="connsiteX4" fmla="*/ 198966 w 1686983"/>
                  <a:gd name="connsiteY4" fmla="*/ 91016 h 433916"/>
                  <a:gd name="connsiteX5" fmla="*/ 237066 w 1686983"/>
                  <a:gd name="connsiteY5" fmla="*/ 91016 h 433916"/>
                  <a:gd name="connsiteX6" fmla="*/ 237066 w 1686983"/>
                  <a:gd name="connsiteY6" fmla="*/ 154516 h 433916"/>
                  <a:gd name="connsiteX7" fmla="*/ 342900 w 1686983"/>
                  <a:gd name="connsiteY7" fmla="*/ 154516 h 433916"/>
                  <a:gd name="connsiteX8" fmla="*/ 342900 w 1686983"/>
                  <a:gd name="connsiteY8" fmla="*/ 186266 h 433916"/>
                  <a:gd name="connsiteX9" fmla="*/ 457200 w 1686983"/>
                  <a:gd name="connsiteY9" fmla="*/ 186266 h 433916"/>
                  <a:gd name="connsiteX10" fmla="*/ 457200 w 1686983"/>
                  <a:gd name="connsiteY10" fmla="*/ 207433 h 433916"/>
                  <a:gd name="connsiteX11" fmla="*/ 586316 w 1686983"/>
                  <a:gd name="connsiteY11" fmla="*/ 207433 h 433916"/>
                  <a:gd name="connsiteX12" fmla="*/ 586316 w 1686983"/>
                  <a:gd name="connsiteY12" fmla="*/ 228600 h 433916"/>
                  <a:gd name="connsiteX13" fmla="*/ 787400 w 1686983"/>
                  <a:gd name="connsiteY13" fmla="*/ 228600 h 433916"/>
                  <a:gd name="connsiteX14" fmla="*/ 787400 w 1686983"/>
                  <a:gd name="connsiteY14" fmla="*/ 254000 h 433916"/>
                  <a:gd name="connsiteX15" fmla="*/ 908050 w 1686983"/>
                  <a:gd name="connsiteY15" fmla="*/ 254000 h 433916"/>
                  <a:gd name="connsiteX16" fmla="*/ 908050 w 1686983"/>
                  <a:gd name="connsiteY16" fmla="*/ 304800 h 433916"/>
                  <a:gd name="connsiteX17" fmla="*/ 1126066 w 1686983"/>
                  <a:gd name="connsiteY17" fmla="*/ 304800 h 433916"/>
                  <a:gd name="connsiteX18" fmla="*/ 1126066 w 1686983"/>
                  <a:gd name="connsiteY18" fmla="*/ 319616 h 433916"/>
                  <a:gd name="connsiteX19" fmla="*/ 1225550 w 1686983"/>
                  <a:gd name="connsiteY19" fmla="*/ 319616 h 433916"/>
                  <a:gd name="connsiteX20" fmla="*/ 1225550 w 1686983"/>
                  <a:gd name="connsiteY20" fmla="*/ 351366 h 433916"/>
                  <a:gd name="connsiteX21" fmla="*/ 1284816 w 1686983"/>
                  <a:gd name="connsiteY21" fmla="*/ 351366 h 433916"/>
                  <a:gd name="connsiteX22" fmla="*/ 1284816 w 1686983"/>
                  <a:gd name="connsiteY22" fmla="*/ 372533 h 433916"/>
                  <a:gd name="connsiteX23" fmla="*/ 1483783 w 1686983"/>
                  <a:gd name="connsiteY23" fmla="*/ 372533 h 433916"/>
                  <a:gd name="connsiteX24" fmla="*/ 1483783 w 1686983"/>
                  <a:gd name="connsiteY24" fmla="*/ 387350 h 433916"/>
                  <a:gd name="connsiteX25" fmla="*/ 1564216 w 1686983"/>
                  <a:gd name="connsiteY25" fmla="*/ 387350 h 433916"/>
                  <a:gd name="connsiteX26" fmla="*/ 1564216 w 1686983"/>
                  <a:gd name="connsiteY26" fmla="*/ 400050 h 433916"/>
                  <a:gd name="connsiteX27" fmla="*/ 1621366 w 1686983"/>
                  <a:gd name="connsiteY27" fmla="*/ 400050 h 433916"/>
                  <a:gd name="connsiteX28" fmla="*/ 1621366 w 1686983"/>
                  <a:gd name="connsiteY28" fmla="*/ 433916 h 433916"/>
                  <a:gd name="connsiteX29" fmla="*/ 1686983 w 1686983"/>
                  <a:gd name="connsiteY29" fmla="*/ 433916 h 43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86983" h="433916">
                    <a:moveTo>
                      <a:pt x="0" y="0"/>
                    </a:moveTo>
                    <a:lnTo>
                      <a:pt x="139700" y="0"/>
                    </a:lnTo>
                    <a:lnTo>
                      <a:pt x="139700" y="61383"/>
                    </a:lnTo>
                    <a:lnTo>
                      <a:pt x="198966" y="61383"/>
                    </a:lnTo>
                    <a:lnTo>
                      <a:pt x="198966" y="91016"/>
                    </a:lnTo>
                    <a:lnTo>
                      <a:pt x="237066" y="91016"/>
                    </a:lnTo>
                    <a:lnTo>
                      <a:pt x="237066" y="154516"/>
                    </a:lnTo>
                    <a:lnTo>
                      <a:pt x="342900" y="154516"/>
                    </a:lnTo>
                    <a:lnTo>
                      <a:pt x="342900" y="186266"/>
                    </a:lnTo>
                    <a:lnTo>
                      <a:pt x="457200" y="186266"/>
                    </a:lnTo>
                    <a:lnTo>
                      <a:pt x="457200" y="207433"/>
                    </a:lnTo>
                    <a:lnTo>
                      <a:pt x="586316" y="207433"/>
                    </a:lnTo>
                    <a:lnTo>
                      <a:pt x="586316" y="228600"/>
                    </a:lnTo>
                    <a:lnTo>
                      <a:pt x="787400" y="228600"/>
                    </a:lnTo>
                    <a:lnTo>
                      <a:pt x="787400" y="254000"/>
                    </a:lnTo>
                    <a:lnTo>
                      <a:pt x="908050" y="254000"/>
                    </a:lnTo>
                    <a:lnTo>
                      <a:pt x="908050" y="304800"/>
                    </a:lnTo>
                    <a:lnTo>
                      <a:pt x="1126066" y="304800"/>
                    </a:lnTo>
                    <a:lnTo>
                      <a:pt x="1126066" y="319616"/>
                    </a:lnTo>
                    <a:lnTo>
                      <a:pt x="1225550" y="319616"/>
                    </a:lnTo>
                    <a:lnTo>
                      <a:pt x="1225550" y="351366"/>
                    </a:lnTo>
                    <a:lnTo>
                      <a:pt x="1284816" y="351366"/>
                    </a:lnTo>
                    <a:lnTo>
                      <a:pt x="1284816" y="372533"/>
                    </a:lnTo>
                    <a:lnTo>
                      <a:pt x="1483783" y="372533"/>
                    </a:lnTo>
                    <a:lnTo>
                      <a:pt x="1483783" y="387350"/>
                    </a:lnTo>
                    <a:lnTo>
                      <a:pt x="1564216" y="387350"/>
                    </a:lnTo>
                    <a:lnTo>
                      <a:pt x="1564216" y="400050"/>
                    </a:lnTo>
                    <a:lnTo>
                      <a:pt x="1621366" y="400050"/>
                    </a:lnTo>
                    <a:lnTo>
                      <a:pt x="1621366" y="433916"/>
                    </a:lnTo>
                    <a:lnTo>
                      <a:pt x="1686983" y="433916"/>
                    </a:lnTo>
                  </a:path>
                </a:pathLst>
              </a:custGeom>
              <a:noFill/>
              <a:ln w="28575">
                <a:solidFill>
                  <a:schemeClr val="accent3"/>
                </a:solidFill>
                <a:miter lim="800000"/>
                <a:headEnd/>
                <a:tailEnd/>
              </a:ln>
            </p:spPr>
            <p:txBody>
              <a:bodyPr rtlCol="0" anchor="ctr"/>
              <a:lstStyle/>
              <a:p>
                <a:pPr algn="ctr"/>
                <a:endParaRPr lang="en-US" dirty="0"/>
              </a:p>
            </p:txBody>
          </p:sp>
        </p:grpSp>
        <p:sp>
          <p:nvSpPr>
            <p:cNvPr id="104" name="Isosceles Triangle 103">
              <a:extLst>
                <a:ext uri="{FF2B5EF4-FFF2-40B4-BE49-F238E27FC236}">
                  <a16:creationId xmlns:a16="http://schemas.microsoft.com/office/drawing/2014/main" id="{EAE7FAFD-212C-49AD-4F3C-3A361EA7A4DD}"/>
                </a:ext>
              </a:extLst>
            </p:cNvPr>
            <p:cNvSpPr/>
            <p:nvPr/>
          </p:nvSpPr>
          <p:spPr bwMode="auto">
            <a:xfrm>
              <a:off x="4168215" y="243202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Isosceles Triangle 104">
              <a:extLst>
                <a:ext uri="{FF2B5EF4-FFF2-40B4-BE49-F238E27FC236}">
                  <a16:creationId xmlns:a16="http://schemas.microsoft.com/office/drawing/2014/main" id="{9BB1F3C2-30D6-B44D-B0A8-5A19A91A92F5}"/>
                </a:ext>
              </a:extLst>
            </p:cNvPr>
            <p:cNvSpPr/>
            <p:nvPr/>
          </p:nvSpPr>
          <p:spPr bwMode="auto">
            <a:xfrm>
              <a:off x="4246556" y="24576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Isosceles Triangle 105">
              <a:extLst>
                <a:ext uri="{FF2B5EF4-FFF2-40B4-BE49-F238E27FC236}">
                  <a16:creationId xmlns:a16="http://schemas.microsoft.com/office/drawing/2014/main" id="{ED6BAEBF-8EA6-C592-1C5D-40C38186F351}"/>
                </a:ext>
              </a:extLst>
            </p:cNvPr>
            <p:cNvSpPr/>
            <p:nvPr/>
          </p:nvSpPr>
          <p:spPr bwMode="auto">
            <a:xfrm>
              <a:off x="4450432" y="247043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Isosceles Triangle 106">
              <a:extLst>
                <a:ext uri="{FF2B5EF4-FFF2-40B4-BE49-F238E27FC236}">
                  <a16:creationId xmlns:a16="http://schemas.microsoft.com/office/drawing/2014/main" id="{D67F4444-6A5C-3A37-0F2C-16565A12CEE9}"/>
                </a:ext>
              </a:extLst>
            </p:cNvPr>
            <p:cNvSpPr/>
            <p:nvPr/>
          </p:nvSpPr>
          <p:spPr bwMode="auto">
            <a:xfrm>
              <a:off x="4858858" y="255633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Isosceles Triangle 107">
              <a:extLst>
                <a:ext uri="{FF2B5EF4-FFF2-40B4-BE49-F238E27FC236}">
                  <a16:creationId xmlns:a16="http://schemas.microsoft.com/office/drawing/2014/main" id="{EA8C0575-1C80-B828-5223-361C5BB551BE}"/>
                </a:ext>
              </a:extLst>
            </p:cNvPr>
            <p:cNvSpPr/>
            <p:nvPr/>
          </p:nvSpPr>
          <p:spPr bwMode="auto">
            <a:xfrm>
              <a:off x="5009051" y="2619875"/>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Isosceles Triangle 108">
              <a:extLst>
                <a:ext uri="{FF2B5EF4-FFF2-40B4-BE49-F238E27FC236}">
                  <a16:creationId xmlns:a16="http://schemas.microsoft.com/office/drawing/2014/main" id="{1D27301F-1344-1752-469F-20BD36E936F3}"/>
                </a:ext>
              </a:extLst>
            </p:cNvPr>
            <p:cNvSpPr/>
            <p:nvPr/>
          </p:nvSpPr>
          <p:spPr bwMode="auto">
            <a:xfrm>
              <a:off x="5052102" y="262953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Isosceles Triangle 109">
              <a:extLst>
                <a:ext uri="{FF2B5EF4-FFF2-40B4-BE49-F238E27FC236}">
                  <a16:creationId xmlns:a16="http://schemas.microsoft.com/office/drawing/2014/main" id="{D98CD911-9503-3EBA-D12F-8B056D56198C}"/>
                </a:ext>
              </a:extLst>
            </p:cNvPr>
            <p:cNvSpPr/>
            <p:nvPr/>
          </p:nvSpPr>
          <p:spPr bwMode="auto">
            <a:xfrm>
              <a:off x="5230238" y="265507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Isosceles Triangle 110">
              <a:extLst>
                <a:ext uri="{FF2B5EF4-FFF2-40B4-BE49-F238E27FC236}">
                  <a16:creationId xmlns:a16="http://schemas.microsoft.com/office/drawing/2014/main" id="{B73275C3-E744-BC8A-F625-420A688D823C}"/>
                </a:ext>
              </a:extLst>
            </p:cNvPr>
            <p:cNvSpPr/>
            <p:nvPr/>
          </p:nvSpPr>
          <p:spPr bwMode="auto">
            <a:xfrm>
              <a:off x="5261120" y="265125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Isosceles Triangle 111">
              <a:extLst>
                <a:ext uri="{FF2B5EF4-FFF2-40B4-BE49-F238E27FC236}">
                  <a16:creationId xmlns:a16="http://schemas.microsoft.com/office/drawing/2014/main" id="{683E49FC-351E-6954-DAAB-8BD68A2ED903}"/>
                </a:ext>
              </a:extLst>
            </p:cNvPr>
            <p:cNvSpPr/>
            <p:nvPr/>
          </p:nvSpPr>
          <p:spPr bwMode="auto">
            <a:xfrm>
              <a:off x="5293968" y="265125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Isosceles Triangle 112">
              <a:extLst>
                <a:ext uri="{FF2B5EF4-FFF2-40B4-BE49-F238E27FC236}">
                  <a16:creationId xmlns:a16="http://schemas.microsoft.com/office/drawing/2014/main" id="{3DFF4474-FDCB-3218-3B07-27B44ED2DD3C}"/>
                </a:ext>
              </a:extLst>
            </p:cNvPr>
            <p:cNvSpPr/>
            <p:nvPr/>
          </p:nvSpPr>
          <p:spPr bwMode="auto">
            <a:xfrm>
              <a:off x="5375861" y="269784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Isosceles Triangle 113">
              <a:extLst>
                <a:ext uri="{FF2B5EF4-FFF2-40B4-BE49-F238E27FC236}">
                  <a16:creationId xmlns:a16="http://schemas.microsoft.com/office/drawing/2014/main" id="{5B6390C4-12A2-D00F-14FA-091D217E957E}"/>
                </a:ext>
              </a:extLst>
            </p:cNvPr>
            <p:cNvSpPr/>
            <p:nvPr/>
          </p:nvSpPr>
          <p:spPr bwMode="auto">
            <a:xfrm>
              <a:off x="5406479" y="269784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Isosceles Triangle 114">
              <a:extLst>
                <a:ext uri="{FF2B5EF4-FFF2-40B4-BE49-F238E27FC236}">
                  <a16:creationId xmlns:a16="http://schemas.microsoft.com/office/drawing/2014/main" id="{593DB0EC-04CD-A640-B20F-73E5EC3E4CE2}"/>
                </a:ext>
              </a:extLst>
            </p:cNvPr>
            <p:cNvSpPr/>
            <p:nvPr/>
          </p:nvSpPr>
          <p:spPr bwMode="auto">
            <a:xfrm>
              <a:off x="5446124" y="269784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Isosceles Triangle 115">
              <a:extLst>
                <a:ext uri="{FF2B5EF4-FFF2-40B4-BE49-F238E27FC236}">
                  <a16:creationId xmlns:a16="http://schemas.microsoft.com/office/drawing/2014/main" id="{7B3C75E5-0817-6330-BFDD-412C60800964}"/>
                </a:ext>
              </a:extLst>
            </p:cNvPr>
            <p:cNvSpPr/>
            <p:nvPr/>
          </p:nvSpPr>
          <p:spPr bwMode="auto">
            <a:xfrm>
              <a:off x="5718427" y="278860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Isosceles Triangle 116">
              <a:extLst>
                <a:ext uri="{FF2B5EF4-FFF2-40B4-BE49-F238E27FC236}">
                  <a16:creationId xmlns:a16="http://schemas.microsoft.com/office/drawing/2014/main" id="{4E16F372-0B0F-1D52-D18D-48709A7287F6}"/>
                </a:ext>
              </a:extLst>
            </p:cNvPr>
            <p:cNvSpPr/>
            <p:nvPr/>
          </p:nvSpPr>
          <p:spPr bwMode="auto">
            <a:xfrm>
              <a:off x="5759422" y="278860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Isosceles Triangle 117">
              <a:extLst>
                <a:ext uri="{FF2B5EF4-FFF2-40B4-BE49-F238E27FC236}">
                  <a16:creationId xmlns:a16="http://schemas.microsoft.com/office/drawing/2014/main" id="{A061064B-CADB-D1FE-A73A-AE321641A3EA}"/>
                </a:ext>
              </a:extLst>
            </p:cNvPr>
            <p:cNvSpPr/>
            <p:nvPr/>
          </p:nvSpPr>
          <p:spPr bwMode="auto">
            <a:xfrm>
              <a:off x="5792191" y="278860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Isosceles Triangle 118">
              <a:extLst>
                <a:ext uri="{FF2B5EF4-FFF2-40B4-BE49-F238E27FC236}">
                  <a16:creationId xmlns:a16="http://schemas.microsoft.com/office/drawing/2014/main" id="{97CCA50A-625F-B4EC-A66D-1C05D704B6A1}"/>
                </a:ext>
              </a:extLst>
            </p:cNvPr>
            <p:cNvSpPr/>
            <p:nvPr/>
          </p:nvSpPr>
          <p:spPr bwMode="auto">
            <a:xfrm>
              <a:off x="5833932" y="278860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Isosceles Triangle 119">
              <a:extLst>
                <a:ext uri="{FF2B5EF4-FFF2-40B4-BE49-F238E27FC236}">
                  <a16:creationId xmlns:a16="http://schemas.microsoft.com/office/drawing/2014/main" id="{547BC4AA-66CD-F61E-0456-528C5E6252FB}"/>
                </a:ext>
              </a:extLst>
            </p:cNvPr>
            <p:cNvSpPr/>
            <p:nvPr/>
          </p:nvSpPr>
          <p:spPr bwMode="auto">
            <a:xfrm>
              <a:off x="5947833" y="278860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Isosceles Triangle 120">
              <a:extLst>
                <a:ext uri="{FF2B5EF4-FFF2-40B4-BE49-F238E27FC236}">
                  <a16:creationId xmlns:a16="http://schemas.microsoft.com/office/drawing/2014/main" id="{23011C23-3771-5210-73B7-0814B71D5E4E}"/>
                </a:ext>
              </a:extLst>
            </p:cNvPr>
            <p:cNvSpPr/>
            <p:nvPr/>
          </p:nvSpPr>
          <p:spPr bwMode="auto">
            <a:xfrm>
              <a:off x="5982348" y="278860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Isosceles Triangle 121">
              <a:extLst>
                <a:ext uri="{FF2B5EF4-FFF2-40B4-BE49-F238E27FC236}">
                  <a16:creationId xmlns:a16="http://schemas.microsoft.com/office/drawing/2014/main" id="{375509F5-600A-A0F9-9756-99059BFDB559}"/>
                </a:ext>
              </a:extLst>
            </p:cNvPr>
            <p:cNvSpPr/>
            <p:nvPr/>
          </p:nvSpPr>
          <p:spPr bwMode="auto">
            <a:xfrm>
              <a:off x="3285237" y="22838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Isosceles Triangle 122">
              <a:extLst>
                <a:ext uri="{FF2B5EF4-FFF2-40B4-BE49-F238E27FC236}">
                  <a16:creationId xmlns:a16="http://schemas.microsoft.com/office/drawing/2014/main" id="{39AE3052-849A-0BE3-128C-AD4AE82B8BDF}"/>
                </a:ext>
              </a:extLst>
            </p:cNvPr>
            <p:cNvSpPr/>
            <p:nvPr/>
          </p:nvSpPr>
          <p:spPr bwMode="auto">
            <a:xfrm>
              <a:off x="2980375" y="220360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Isosceles Triangle 123">
              <a:extLst>
                <a:ext uri="{FF2B5EF4-FFF2-40B4-BE49-F238E27FC236}">
                  <a16:creationId xmlns:a16="http://schemas.microsoft.com/office/drawing/2014/main" id="{5927AE76-F56E-FEA3-E230-DCF2A9A99597}"/>
                </a:ext>
              </a:extLst>
            </p:cNvPr>
            <p:cNvSpPr/>
            <p:nvPr/>
          </p:nvSpPr>
          <p:spPr bwMode="auto">
            <a:xfrm>
              <a:off x="2065913" y="202945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Isosceles Triangle 124">
              <a:extLst>
                <a:ext uri="{FF2B5EF4-FFF2-40B4-BE49-F238E27FC236}">
                  <a16:creationId xmlns:a16="http://schemas.microsoft.com/office/drawing/2014/main" id="{CE9F7308-4A92-7761-2683-A9A45F19EB5E}"/>
                </a:ext>
              </a:extLst>
            </p:cNvPr>
            <p:cNvSpPr/>
            <p:nvPr/>
          </p:nvSpPr>
          <p:spPr bwMode="auto">
            <a:xfrm>
              <a:off x="2035031" y="202945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Isosceles Triangle 125">
              <a:extLst>
                <a:ext uri="{FF2B5EF4-FFF2-40B4-BE49-F238E27FC236}">
                  <a16:creationId xmlns:a16="http://schemas.microsoft.com/office/drawing/2014/main" id="{75FAFF44-8A47-75E4-F1BB-1AD86D32C17B}"/>
                </a:ext>
              </a:extLst>
            </p:cNvPr>
            <p:cNvSpPr/>
            <p:nvPr/>
          </p:nvSpPr>
          <p:spPr bwMode="auto">
            <a:xfrm>
              <a:off x="1994649" y="202945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Isosceles Triangle 126">
              <a:extLst>
                <a:ext uri="{FF2B5EF4-FFF2-40B4-BE49-F238E27FC236}">
                  <a16:creationId xmlns:a16="http://schemas.microsoft.com/office/drawing/2014/main" id="{10124407-7493-EA6C-8A11-ABAE2BA90584}"/>
                </a:ext>
              </a:extLst>
            </p:cNvPr>
            <p:cNvSpPr/>
            <p:nvPr/>
          </p:nvSpPr>
          <p:spPr bwMode="auto">
            <a:xfrm>
              <a:off x="1961143" y="202945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Isosceles Triangle 127">
              <a:extLst>
                <a:ext uri="{FF2B5EF4-FFF2-40B4-BE49-F238E27FC236}">
                  <a16:creationId xmlns:a16="http://schemas.microsoft.com/office/drawing/2014/main" id="{E586DAD9-6044-69D2-4439-D46CFEE20375}"/>
                </a:ext>
              </a:extLst>
            </p:cNvPr>
            <p:cNvSpPr/>
            <p:nvPr/>
          </p:nvSpPr>
          <p:spPr bwMode="auto">
            <a:xfrm>
              <a:off x="2402403" y="209079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Isosceles Triangle 130">
              <a:extLst>
                <a:ext uri="{FF2B5EF4-FFF2-40B4-BE49-F238E27FC236}">
                  <a16:creationId xmlns:a16="http://schemas.microsoft.com/office/drawing/2014/main" id="{4C5D137D-6E78-A022-973F-E9F5AF0288D7}"/>
                </a:ext>
              </a:extLst>
            </p:cNvPr>
            <p:cNvSpPr/>
            <p:nvPr/>
          </p:nvSpPr>
          <p:spPr bwMode="auto">
            <a:xfrm>
              <a:off x="1601131" y="1832585"/>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540833EA-9DC6-9B10-4A02-0D669C51D2A8}"/>
              </a:ext>
            </a:extLst>
          </p:cNvPr>
          <p:cNvSpPr>
            <a:spLocks noGrp="1"/>
          </p:cNvSpPr>
          <p:nvPr>
            <p:ph type="title"/>
          </p:nvPr>
        </p:nvSpPr>
        <p:spPr/>
        <p:txBody>
          <a:bodyPr/>
          <a:lstStyle/>
          <a:p>
            <a:r>
              <a:rPr lang="en-US" dirty="0"/>
              <a:t>SHINE: OS (Key Secondary Endpoint)</a:t>
            </a:r>
          </a:p>
        </p:txBody>
      </p:sp>
      <p:sp>
        <p:nvSpPr>
          <p:cNvPr id="4" name="Content Placeholder 3">
            <a:extLst>
              <a:ext uri="{FF2B5EF4-FFF2-40B4-BE49-F238E27FC236}">
                <a16:creationId xmlns:a16="http://schemas.microsoft.com/office/drawing/2014/main" id="{1AFB589F-67F0-D07C-DB92-2EF4B52FD431}"/>
              </a:ext>
            </a:extLst>
          </p:cNvPr>
          <p:cNvSpPr>
            <a:spLocks noGrp="1"/>
          </p:cNvSpPr>
          <p:nvPr>
            <p:ph sz="half" idx="2"/>
          </p:nvPr>
        </p:nvSpPr>
        <p:spPr>
          <a:xfrm>
            <a:off x="6333830" y="4233682"/>
            <a:ext cx="5313340" cy="1663353"/>
          </a:xfrm>
        </p:spPr>
        <p:txBody>
          <a:bodyPr/>
          <a:lstStyle/>
          <a:p>
            <a:r>
              <a:rPr lang="en-US" altLang="en-US" sz="2400" kern="0" dirty="0"/>
              <a:t>COVID-19–related deaths in </a:t>
            </a:r>
            <a:br>
              <a:rPr lang="en-US" altLang="en-US" sz="2400" kern="0" dirty="0"/>
            </a:br>
            <a:r>
              <a:rPr lang="en-US" altLang="en-US" sz="2400" kern="0" dirty="0"/>
              <a:t>3 patients in the ibrutinib arm during TEAE period and in 2 patients in the placebo arm after TEAE period</a:t>
            </a:r>
            <a:endParaRPr lang="en-US" altLang="en-US" sz="2400" b="0" kern="0" dirty="0"/>
          </a:p>
        </p:txBody>
      </p:sp>
      <p:graphicFrame>
        <p:nvGraphicFramePr>
          <p:cNvPr id="7" name="Group 3">
            <a:extLst>
              <a:ext uri="{FF2B5EF4-FFF2-40B4-BE49-F238E27FC236}">
                <a16:creationId xmlns:a16="http://schemas.microsoft.com/office/drawing/2014/main" id="{87D4D558-C56C-0DD8-7A32-4DD0F5B8F867}"/>
              </a:ext>
            </a:extLst>
          </p:cNvPr>
          <p:cNvGraphicFramePr>
            <a:graphicFrameLocks/>
          </p:cNvGraphicFramePr>
          <p:nvPr>
            <p:extLst>
              <p:ext uri="{D42A27DB-BD31-4B8C-83A1-F6EECF244321}">
                <p14:modId xmlns:p14="http://schemas.microsoft.com/office/powerpoint/2010/main" val="4164744319"/>
              </p:ext>
            </p:extLst>
          </p:nvPr>
        </p:nvGraphicFramePr>
        <p:xfrm>
          <a:off x="6364712" y="1606881"/>
          <a:ext cx="5117492" cy="1889792"/>
        </p:xfrm>
        <a:graphic>
          <a:graphicData uri="http://schemas.openxmlformats.org/drawingml/2006/table">
            <a:tbl>
              <a:tblPr/>
              <a:tblGrid>
                <a:gridCol w="1453949">
                  <a:extLst>
                    <a:ext uri="{9D8B030D-6E8A-4147-A177-3AD203B41FA5}">
                      <a16:colId xmlns:a16="http://schemas.microsoft.com/office/drawing/2014/main" val="20000"/>
                    </a:ext>
                  </a:extLst>
                </a:gridCol>
                <a:gridCol w="1496288">
                  <a:extLst>
                    <a:ext uri="{9D8B030D-6E8A-4147-A177-3AD203B41FA5}">
                      <a16:colId xmlns:a16="http://schemas.microsoft.com/office/drawing/2014/main" val="20001"/>
                    </a:ext>
                  </a:extLst>
                </a:gridCol>
                <a:gridCol w="1466069">
                  <a:extLst>
                    <a:ext uri="{9D8B030D-6E8A-4147-A177-3AD203B41FA5}">
                      <a16:colId xmlns:a16="http://schemas.microsoft.com/office/drawing/2014/main" val="20002"/>
                    </a:ext>
                  </a:extLst>
                </a:gridCol>
                <a:gridCol w="701186">
                  <a:extLst>
                    <a:ext uri="{9D8B030D-6E8A-4147-A177-3AD203B41FA5}">
                      <a16:colId xmlns:a16="http://schemas.microsoft.com/office/drawing/2014/main" val="2167323760"/>
                    </a:ext>
                  </a:extLst>
                </a:gridCol>
              </a:tblGrid>
              <a:tr h="6573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Deaths Due to PD and TEAEs, n (%)</a:t>
                      </a:r>
                      <a:r>
                        <a:rPr kumimoji="0" lang="en-GB" sz="1600" b="1" i="0" u="none" strike="noStrike" cap="none" normalizeH="0" baseline="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BR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BR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852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(26.7)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(20.6)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0.88</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93128363"/>
                  </a:ext>
                </a:extLst>
              </a:tr>
            </a:tbl>
          </a:graphicData>
        </a:graphic>
      </p:graphicFrame>
      <p:sp>
        <p:nvSpPr>
          <p:cNvPr id="8" name="TextBox 7">
            <a:extLst>
              <a:ext uri="{FF2B5EF4-FFF2-40B4-BE49-F238E27FC236}">
                <a16:creationId xmlns:a16="http://schemas.microsoft.com/office/drawing/2014/main" id="{9C3451D9-2BCA-3FC4-1E97-FB71BDF168C1}"/>
              </a:ext>
            </a:extLst>
          </p:cNvPr>
          <p:cNvSpPr txBox="1"/>
          <p:nvPr/>
        </p:nvSpPr>
        <p:spPr bwMode="auto">
          <a:xfrm>
            <a:off x="6364712" y="3501756"/>
            <a:ext cx="1771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*Exploratory analysis.</a:t>
            </a:r>
          </a:p>
        </p:txBody>
      </p:sp>
      <p:sp>
        <p:nvSpPr>
          <p:cNvPr id="9" name="Text Box 15">
            <a:extLst>
              <a:ext uri="{FF2B5EF4-FFF2-40B4-BE49-F238E27FC236}">
                <a16:creationId xmlns:a16="http://schemas.microsoft.com/office/drawing/2014/main" id="{31FA19D4-24D9-DAE3-FB22-60EB5F7E12B5}"/>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LBA7502. Wang. NEJM. 2022;386:2482. </a:t>
            </a:r>
            <a:endParaRPr lang="en-US" altLang="en-US" sz="1200" b="0" dirty="0">
              <a:solidFill>
                <a:schemeClr val="bg2"/>
              </a:solidFill>
              <a:latin typeface="Calibri" panose="020F0502020204030204" pitchFamily="34" charset="0"/>
            </a:endParaRPr>
          </a:p>
        </p:txBody>
      </p:sp>
      <p:grpSp>
        <p:nvGrpSpPr>
          <p:cNvPr id="10" name="Group 9">
            <a:extLst>
              <a:ext uri="{FF2B5EF4-FFF2-40B4-BE49-F238E27FC236}">
                <a16:creationId xmlns:a16="http://schemas.microsoft.com/office/drawing/2014/main" id="{62E81A10-B9FF-4538-672D-FDBF0B55F963}"/>
              </a:ext>
            </a:extLst>
          </p:cNvPr>
          <p:cNvGrpSpPr/>
          <p:nvPr/>
        </p:nvGrpSpPr>
        <p:grpSpPr>
          <a:xfrm>
            <a:off x="847293" y="1649128"/>
            <a:ext cx="5392282" cy="2888083"/>
            <a:chOff x="847293" y="1649128"/>
            <a:chExt cx="5392282" cy="2888083"/>
          </a:xfrm>
        </p:grpSpPr>
        <p:sp>
          <p:nvSpPr>
            <p:cNvPr id="11" name="TextBox 10">
              <a:extLst>
                <a:ext uri="{FF2B5EF4-FFF2-40B4-BE49-F238E27FC236}">
                  <a16:creationId xmlns:a16="http://schemas.microsoft.com/office/drawing/2014/main" id="{2CACED8A-4C37-43B2-0F5D-2A92E57F7C67}"/>
                </a:ext>
              </a:extLst>
            </p:cNvPr>
            <p:cNvSpPr txBox="1"/>
            <p:nvPr/>
          </p:nvSpPr>
          <p:spPr bwMode="auto">
            <a:xfrm rot="16200000">
              <a:off x="258286" y="2729258"/>
              <a:ext cx="14857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mn-lt"/>
                </a:rPr>
                <a:t>Patients Alive (%)</a:t>
              </a:r>
            </a:p>
          </p:txBody>
        </p:sp>
        <p:sp>
          <p:nvSpPr>
            <p:cNvPr id="12" name="TextBox 11">
              <a:extLst>
                <a:ext uri="{FF2B5EF4-FFF2-40B4-BE49-F238E27FC236}">
                  <a16:creationId xmlns:a16="http://schemas.microsoft.com/office/drawing/2014/main" id="{1DC70834-4D61-34A0-0981-18A95F62839F}"/>
                </a:ext>
              </a:extLst>
            </p:cNvPr>
            <p:cNvSpPr txBox="1"/>
            <p:nvPr/>
          </p:nvSpPr>
          <p:spPr bwMode="auto">
            <a:xfrm>
              <a:off x="3486760" y="4229434"/>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mn-lt"/>
                </a:rPr>
                <a:t>Mo</a:t>
              </a:r>
            </a:p>
          </p:txBody>
        </p:sp>
        <p:grpSp>
          <p:nvGrpSpPr>
            <p:cNvPr id="13" name="Group 12">
              <a:extLst>
                <a:ext uri="{FF2B5EF4-FFF2-40B4-BE49-F238E27FC236}">
                  <a16:creationId xmlns:a16="http://schemas.microsoft.com/office/drawing/2014/main" id="{9909C115-D73F-B78B-E224-B61990DBEFDE}"/>
                </a:ext>
              </a:extLst>
            </p:cNvPr>
            <p:cNvGrpSpPr/>
            <p:nvPr/>
          </p:nvGrpSpPr>
          <p:grpSpPr>
            <a:xfrm>
              <a:off x="975978" y="1649128"/>
              <a:ext cx="420308" cy="2474795"/>
              <a:chOff x="752305" y="1569166"/>
              <a:chExt cx="420308" cy="3117938"/>
            </a:xfrm>
          </p:grpSpPr>
          <p:sp>
            <p:nvSpPr>
              <p:cNvPr id="61" name="TextBox 60">
                <a:extLst>
                  <a:ext uri="{FF2B5EF4-FFF2-40B4-BE49-F238E27FC236}">
                    <a16:creationId xmlns:a16="http://schemas.microsoft.com/office/drawing/2014/main" id="{3A9BEBFF-2D67-3554-E487-A6E15A65FB9C}"/>
                  </a:ext>
                </a:extLst>
              </p:cNvPr>
              <p:cNvSpPr txBox="1"/>
              <p:nvPr/>
            </p:nvSpPr>
            <p:spPr bwMode="auto">
              <a:xfrm>
                <a:off x="909400" y="4361385"/>
                <a:ext cx="263213"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mn-lt"/>
                  </a:rPr>
                  <a:t>0</a:t>
                </a:r>
              </a:p>
            </p:txBody>
          </p:sp>
          <p:sp>
            <p:nvSpPr>
              <p:cNvPr id="62" name="TextBox 61">
                <a:extLst>
                  <a:ext uri="{FF2B5EF4-FFF2-40B4-BE49-F238E27FC236}">
                    <a16:creationId xmlns:a16="http://schemas.microsoft.com/office/drawing/2014/main" id="{652AFC41-2A06-4BFF-8150-90BDCDC703D9}"/>
                  </a:ext>
                </a:extLst>
              </p:cNvPr>
              <p:cNvSpPr txBox="1"/>
              <p:nvPr/>
            </p:nvSpPr>
            <p:spPr bwMode="auto">
              <a:xfrm>
                <a:off x="830853" y="3802942"/>
                <a:ext cx="341760"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mn-lt"/>
                  </a:rPr>
                  <a:t>20</a:t>
                </a:r>
              </a:p>
            </p:txBody>
          </p:sp>
          <p:sp>
            <p:nvSpPr>
              <p:cNvPr id="63" name="TextBox 62">
                <a:extLst>
                  <a:ext uri="{FF2B5EF4-FFF2-40B4-BE49-F238E27FC236}">
                    <a16:creationId xmlns:a16="http://schemas.microsoft.com/office/drawing/2014/main" id="{E2837F5F-9B64-FB29-F716-141B980D1D20}"/>
                  </a:ext>
                </a:extLst>
              </p:cNvPr>
              <p:cNvSpPr txBox="1"/>
              <p:nvPr/>
            </p:nvSpPr>
            <p:spPr bwMode="auto">
              <a:xfrm>
                <a:off x="818029" y="3244498"/>
                <a:ext cx="354584"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mn-lt"/>
                  </a:rPr>
                  <a:t>40</a:t>
                </a:r>
              </a:p>
            </p:txBody>
          </p:sp>
          <p:sp>
            <p:nvSpPr>
              <p:cNvPr id="64" name="TextBox 63">
                <a:extLst>
                  <a:ext uri="{FF2B5EF4-FFF2-40B4-BE49-F238E27FC236}">
                    <a16:creationId xmlns:a16="http://schemas.microsoft.com/office/drawing/2014/main" id="{570A0304-92C0-6D75-7895-BA49A4548C28}"/>
                  </a:ext>
                </a:extLst>
              </p:cNvPr>
              <p:cNvSpPr txBox="1"/>
              <p:nvPr/>
            </p:nvSpPr>
            <p:spPr bwMode="auto">
              <a:xfrm>
                <a:off x="830853" y="2686054"/>
                <a:ext cx="341760"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mn-lt"/>
                  </a:rPr>
                  <a:t>60</a:t>
                </a:r>
              </a:p>
            </p:txBody>
          </p:sp>
          <p:sp>
            <p:nvSpPr>
              <p:cNvPr id="65" name="TextBox 64">
                <a:extLst>
                  <a:ext uri="{FF2B5EF4-FFF2-40B4-BE49-F238E27FC236}">
                    <a16:creationId xmlns:a16="http://schemas.microsoft.com/office/drawing/2014/main" id="{77829257-2179-6D70-9F93-5DBF97B645FD}"/>
                  </a:ext>
                </a:extLst>
              </p:cNvPr>
              <p:cNvSpPr txBox="1"/>
              <p:nvPr/>
            </p:nvSpPr>
            <p:spPr bwMode="auto">
              <a:xfrm>
                <a:off x="830853" y="2127610"/>
                <a:ext cx="341760"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mn-lt"/>
                  </a:rPr>
                  <a:t>80</a:t>
                </a:r>
              </a:p>
            </p:txBody>
          </p:sp>
          <p:sp>
            <p:nvSpPr>
              <p:cNvPr id="66" name="TextBox 65">
                <a:extLst>
                  <a:ext uri="{FF2B5EF4-FFF2-40B4-BE49-F238E27FC236}">
                    <a16:creationId xmlns:a16="http://schemas.microsoft.com/office/drawing/2014/main" id="{629FC7E2-4066-6F9C-D1B1-358E5D7497BB}"/>
                  </a:ext>
                </a:extLst>
              </p:cNvPr>
              <p:cNvSpPr txBox="1"/>
              <p:nvPr/>
            </p:nvSpPr>
            <p:spPr bwMode="auto">
              <a:xfrm>
                <a:off x="752305" y="1569166"/>
                <a:ext cx="420308"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mn-lt"/>
                  </a:rPr>
                  <a:t>100</a:t>
                </a:r>
              </a:p>
            </p:txBody>
          </p:sp>
        </p:grpSp>
        <p:grpSp>
          <p:nvGrpSpPr>
            <p:cNvPr id="14" name="Group 13">
              <a:extLst>
                <a:ext uri="{FF2B5EF4-FFF2-40B4-BE49-F238E27FC236}">
                  <a16:creationId xmlns:a16="http://schemas.microsoft.com/office/drawing/2014/main" id="{87F9400A-DF8C-E156-B33B-A61BF0D6C5ED}"/>
                </a:ext>
              </a:extLst>
            </p:cNvPr>
            <p:cNvGrpSpPr/>
            <p:nvPr/>
          </p:nvGrpSpPr>
          <p:grpSpPr>
            <a:xfrm>
              <a:off x="1260415" y="4028736"/>
              <a:ext cx="4891972" cy="258532"/>
              <a:chOff x="1209864" y="4647617"/>
              <a:chExt cx="13941504" cy="280966"/>
            </a:xfrm>
          </p:grpSpPr>
          <p:sp>
            <p:nvSpPr>
              <p:cNvPr id="44" name="TextBox 43">
                <a:extLst>
                  <a:ext uri="{FF2B5EF4-FFF2-40B4-BE49-F238E27FC236}">
                    <a16:creationId xmlns:a16="http://schemas.microsoft.com/office/drawing/2014/main" id="{9D6748B1-C5BD-2220-5B34-B28A928C6A89}"/>
                  </a:ext>
                </a:extLst>
              </p:cNvPr>
              <p:cNvSpPr txBox="1"/>
              <p:nvPr/>
            </p:nvSpPr>
            <p:spPr bwMode="auto">
              <a:xfrm>
                <a:off x="1209864" y="4647617"/>
                <a:ext cx="750127"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0</a:t>
                </a:r>
              </a:p>
            </p:txBody>
          </p:sp>
          <p:sp>
            <p:nvSpPr>
              <p:cNvPr id="45" name="TextBox 44">
                <a:extLst>
                  <a:ext uri="{FF2B5EF4-FFF2-40B4-BE49-F238E27FC236}">
                    <a16:creationId xmlns:a16="http://schemas.microsoft.com/office/drawing/2014/main" id="{2562763A-9F2E-4CDE-D76D-D00A23306839}"/>
                  </a:ext>
                </a:extLst>
              </p:cNvPr>
              <p:cNvSpPr txBox="1"/>
              <p:nvPr/>
            </p:nvSpPr>
            <p:spPr bwMode="auto">
              <a:xfrm>
                <a:off x="2011442" y="4647617"/>
                <a:ext cx="750127"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6</a:t>
                </a:r>
              </a:p>
            </p:txBody>
          </p:sp>
          <p:sp>
            <p:nvSpPr>
              <p:cNvPr id="46" name="TextBox 45">
                <a:extLst>
                  <a:ext uri="{FF2B5EF4-FFF2-40B4-BE49-F238E27FC236}">
                    <a16:creationId xmlns:a16="http://schemas.microsoft.com/office/drawing/2014/main" id="{8DB26C18-A0F7-A724-813D-2B717D1B4776}"/>
                  </a:ext>
                </a:extLst>
              </p:cNvPr>
              <p:cNvSpPr txBox="1"/>
              <p:nvPr/>
            </p:nvSpPr>
            <p:spPr bwMode="auto">
              <a:xfrm>
                <a:off x="2715110"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12</a:t>
                </a:r>
              </a:p>
            </p:txBody>
          </p:sp>
          <p:sp>
            <p:nvSpPr>
              <p:cNvPr id="47" name="TextBox 46">
                <a:extLst>
                  <a:ext uri="{FF2B5EF4-FFF2-40B4-BE49-F238E27FC236}">
                    <a16:creationId xmlns:a16="http://schemas.microsoft.com/office/drawing/2014/main" id="{0519BF08-F084-6CF9-A0B3-E8319E03860A}"/>
                  </a:ext>
                </a:extLst>
              </p:cNvPr>
              <p:cNvSpPr txBox="1"/>
              <p:nvPr/>
            </p:nvSpPr>
            <p:spPr bwMode="auto">
              <a:xfrm>
                <a:off x="3516689"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18</a:t>
                </a:r>
              </a:p>
            </p:txBody>
          </p:sp>
          <p:sp>
            <p:nvSpPr>
              <p:cNvPr id="48" name="TextBox 47">
                <a:extLst>
                  <a:ext uri="{FF2B5EF4-FFF2-40B4-BE49-F238E27FC236}">
                    <a16:creationId xmlns:a16="http://schemas.microsoft.com/office/drawing/2014/main" id="{D6DD70B0-2192-6562-70E0-69AC5C57A131}"/>
                  </a:ext>
                </a:extLst>
              </p:cNvPr>
              <p:cNvSpPr txBox="1"/>
              <p:nvPr/>
            </p:nvSpPr>
            <p:spPr bwMode="auto">
              <a:xfrm>
                <a:off x="4353819"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24</a:t>
                </a:r>
              </a:p>
            </p:txBody>
          </p:sp>
          <p:sp>
            <p:nvSpPr>
              <p:cNvPr id="49" name="TextBox 48">
                <a:extLst>
                  <a:ext uri="{FF2B5EF4-FFF2-40B4-BE49-F238E27FC236}">
                    <a16:creationId xmlns:a16="http://schemas.microsoft.com/office/drawing/2014/main" id="{2B07BAD7-47C2-5EAE-E710-DFB1BF54F3CE}"/>
                  </a:ext>
                </a:extLst>
              </p:cNvPr>
              <p:cNvSpPr txBox="1"/>
              <p:nvPr/>
            </p:nvSpPr>
            <p:spPr bwMode="auto">
              <a:xfrm>
                <a:off x="5180796"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30</a:t>
                </a:r>
              </a:p>
            </p:txBody>
          </p:sp>
          <p:sp>
            <p:nvSpPr>
              <p:cNvPr id="50" name="TextBox 49">
                <a:extLst>
                  <a:ext uri="{FF2B5EF4-FFF2-40B4-BE49-F238E27FC236}">
                    <a16:creationId xmlns:a16="http://schemas.microsoft.com/office/drawing/2014/main" id="{207FFFAC-050E-B615-69F5-C2D3E1731877}"/>
                  </a:ext>
                </a:extLst>
              </p:cNvPr>
              <p:cNvSpPr txBox="1"/>
              <p:nvPr/>
            </p:nvSpPr>
            <p:spPr bwMode="auto">
              <a:xfrm>
                <a:off x="5992155"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36</a:t>
                </a:r>
              </a:p>
            </p:txBody>
          </p:sp>
          <p:sp>
            <p:nvSpPr>
              <p:cNvPr id="51" name="TextBox 50">
                <a:extLst>
                  <a:ext uri="{FF2B5EF4-FFF2-40B4-BE49-F238E27FC236}">
                    <a16:creationId xmlns:a16="http://schemas.microsoft.com/office/drawing/2014/main" id="{1034DFB0-69A5-B019-687E-7F067FCBAA54}"/>
                  </a:ext>
                </a:extLst>
              </p:cNvPr>
              <p:cNvSpPr txBox="1"/>
              <p:nvPr/>
            </p:nvSpPr>
            <p:spPr bwMode="auto">
              <a:xfrm>
                <a:off x="6818758"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42</a:t>
                </a:r>
              </a:p>
            </p:txBody>
          </p:sp>
          <p:sp>
            <p:nvSpPr>
              <p:cNvPr id="52" name="TextBox 51">
                <a:extLst>
                  <a:ext uri="{FF2B5EF4-FFF2-40B4-BE49-F238E27FC236}">
                    <a16:creationId xmlns:a16="http://schemas.microsoft.com/office/drawing/2014/main" id="{106406F4-DC9B-52BB-5DC3-ACA518911D70}"/>
                  </a:ext>
                </a:extLst>
              </p:cNvPr>
              <p:cNvSpPr txBox="1"/>
              <p:nvPr/>
            </p:nvSpPr>
            <p:spPr bwMode="auto">
              <a:xfrm>
                <a:off x="7640650"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48</a:t>
                </a:r>
              </a:p>
            </p:txBody>
          </p:sp>
          <p:sp>
            <p:nvSpPr>
              <p:cNvPr id="53" name="TextBox 52">
                <a:extLst>
                  <a:ext uri="{FF2B5EF4-FFF2-40B4-BE49-F238E27FC236}">
                    <a16:creationId xmlns:a16="http://schemas.microsoft.com/office/drawing/2014/main" id="{EE6C8B10-2CFE-9300-CAD6-D1B09E211461}"/>
                  </a:ext>
                </a:extLst>
              </p:cNvPr>
              <p:cNvSpPr txBox="1"/>
              <p:nvPr/>
            </p:nvSpPr>
            <p:spPr bwMode="auto">
              <a:xfrm>
                <a:off x="8447307"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54</a:t>
                </a:r>
              </a:p>
            </p:txBody>
          </p:sp>
          <p:sp>
            <p:nvSpPr>
              <p:cNvPr id="54" name="TextBox 53">
                <a:extLst>
                  <a:ext uri="{FF2B5EF4-FFF2-40B4-BE49-F238E27FC236}">
                    <a16:creationId xmlns:a16="http://schemas.microsoft.com/office/drawing/2014/main" id="{69D03ADA-5619-3BD9-DEBC-4336004F8A83}"/>
                  </a:ext>
                </a:extLst>
              </p:cNvPr>
              <p:cNvSpPr txBox="1"/>
              <p:nvPr/>
            </p:nvSpPr>
            <p:spPr bwMode="auto">
              <a:xfrm>
                <a:off x="9278986"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60</a:t>
                </a:r>
              </a:p>
            </p:txBody>
          </p:sp>
          <p:sp>
            <p:nvSpPr>
              <p:cNvPr id="55" name="TextBox 54">
                <a:extLst>
                  <a:ext uri="{FF2B5EF4-FFF2-40B4-BE49-F238E27FC236}">
                    <a16:creationId xmlns:a16="http://schemas.microsoft.com/office/drawing/2014/main" id="{E6788396-A64D-7647-2686-AAD32BEF35C8}"/>
                  </a:ext>
                </a:extLst>
              </p:cNvPr>
              <p:cNvSpPr txBox="1"/>
              <p:nvPr/>
            </p:nvSpPr>
            <p:spPr bwMode="auto">
              <a:xfrm>
                <a:off x="10085267"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66</a:t>
                </a:r>
              </a:p>
            </p:txBody>
          </p:sp>
          <p:sp>
            <p:nvSpPr>
              <p:cNvPr id="56" name="TextBox 55">
                <a:extLst>
                  <a:ext uri="{FF2B5EF4-FFF2-40B4-BE49-F238E27FC236}">
                    <a16:creationId xmlns:a16="http://schemas.microsoft.com/office/drawing/2014/main" id="{073CCB3B-DC5A-3706-14F7-B93CAA1E6897}"/>
                  </a:ext>
                </a:extLst>
              </p:cNvPr>
              <p:cNvSpPr txBox="1"/>
              <p:nvPr/>
            </p:nvSpPr>
            <p:spPr bwMode="auto">
              <a:xfrm>
                <a:off x="10905472"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72</a:t>
                </a:r>
              </a:p>
            </p:txBody>
          </p:sp>
          <p:sp>
            <p:nvSpPr>
              <p:cNvPr id="57" name="TextBox 56">
                <a:extLst>
                  <a:ext uri="{FF2B5EF4-FFF2-40B4-BE49-F238E27FC236}">
                    <a16:creationId xmlns:a16="http://schemas.microsoft.com/office/drawing/2014/main" id="{9B7DA09F-0F15-0F36-FC33-D1F0819E5BF2}"/>
                  </a:ext>
                </a:extLst>
              </p:cNvPr>
              <p:cNvSpPr txBox="1"/>
              <p:nvPr/>
            </p:nvSpPr>
            <p:spPr bwMode="auto">
              <a:xfrm>
                <a:off x="11700954"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78</a:t>
                </a:r>
              </a:p>
            </p:txBody>
          </p:sp>
          <p:sp>
            <p:nvSpPr>
              <p:cNvPr id="58" name="TextBox 57">
                <a:extLst>
                  <a:ext uri="{FF2B5EF4-FFF2-40B4-BE49-F238E27FC236}">
                    <a16:creationId xmlns:a16="http://schemas.microsoft.com/office/drawing/2014/main" id="{0D951857-2395-C6AF-BDE1-3488C0245685}"/>
                  </a:ext>
                </a:extLst>
              </p:cNvPr>
              <p:cNvSpPr txBox="1"/>
              <p:nvPr/>
            </p:nvSpPr>
            <p:spPr bwMode="auto">
              <a:xfrm>
                <a:off x="12532630"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84</a:t>
                </a:r>
              </a:p>
            </p:txBody>
          </p:sp>
          <p:sp>
            <p:nvSpPr>
              <p:cNvPr id="59" name="TextBox 58">
                <a:extLst>
                  <a:ext uri="{FF2B5EF4-FFF2-40B4-BE49-F238E27FC236}">
                    <a16:creationId xmlns:a16="http://schemas.microsoft.com/office/drawing/2014/main" id="{2886F471-5BFD-5E5F-D1F4-110E9D54D2B0}"/>
                  </a:ext>
                </a:extLst>
              </p:cNvPr>
              <p:cNvSpPr txBox="1"/>
              <p:nvPr/>
            </p:nvSpPr>
            <p:spPr bwMode="auto">
              <a:xfrm>
                <a:off x="13338916"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90</a:t>
                </a:r>
              </a:p>
            </p:txBody>
          </p:sp>
          <p:sp>
            <p:nvSpPr>
              <p:cNvPr id="60" name="TextBox 59">
                <a:extLst>
                  <a:ext uri="{FF2B5EF4-FFF2-40B4-BE49-F238E27FC236}">
                    <a16:creationId xmlns:a16="http://schemas.microsoft.com/office/drawing/2014/main" id="{4103F47B-A7C7-88F6-379D-3AF7F5519A16}"/>
                  </a:ext>
                </a:extLst>
              </p:cNvPr>
              <p:cNvSpPr txBox="1"/>
              <p:nvPr/>
            </p:nvSpPr>
            <p:spPr bwMode="auto">
              <a:xfrm>
                <a:off x="14140845" y="4647617"/>
                <a:ext cx="101052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96</a:t>
                </a:r>
              </a:p>
            </p:txBody>
          </p:sp>
        </p:grpSp>
        <p:sp>
          <p:nvSpPr>
            <p:cNvPr id="15" name="Freeform: Shape 14">
              <a:extLst>
                <a:ext uri="{FF2B5EF4-FFF2-40B4-BE49-F238E27FC236}">
                  <a16:creationId xmlns:a16="http://schemas.microsoft.com/office/drawing/2014/main" id="{01B3312C-884B-CE7E-7904-9068B3829A53}"/>
                </a:ext>
              </a:extLst>
            </p:cNvPr>
            <p:cNvSpPr/>
            <p:nvPr/>
          </p:nvSpPr>
          <p:spPr bwMode="auto">
            <a:xfrm>
              <a:off x="1387383" y="1753335"/>
              <a:ext cx="4852192" cy="2236826"/>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sz="1200" dirty="0">
                <a:latin typeface="+mn-lt"/>
              </a:endParaRPr>
            </a:p>
          </p:txBody>
        </p:sp>
        <p:grpSp>
          <p:nvGrpSpPr>
            <p:cNvPr id="16" name="Group 15">
              <a:extLst>
                <a:ext uri="{FF2B5EF4-FFF2-40B4-BE49-F238E27FC236}">
                  <a16:creationId xmlns:a16="http://schemas.microsoft.com/office/drawing/2014/main" id="{881CD632-E5A4-D1C9-8FF8-6D018AEED410}"/>
                </a:ext>
              </a:extLst>
            </p:cNvPr>
            <p:cNvGrpSpPr/>
            <p:nvPr/>
          </p:nvGrpSpPr>
          <p:grpSpPr>
            <a:xfrm>
              <a:off x="1316700" y="1767660"/>
              <a:ext cx="85438" cy="2222501"/>
              <a:chOff x="901264" y="1705026"/>
              <a:chExt cx="1347222" cy="2802492"/>
            </a:xfrm>
          </p:grpSpPr>
          <p:cxnSp>
            <p:nvCxnSpPr>
              <p:cNvPr id="38" name="Straight Connector 37">
                <a:extLst>
                  <a:ext uri="{FF2B5EF4-FFF2-40B4-BE49-F238E27FC236}">
                    <a16:creationId xmlns:a16="http://schemas.microsoft.com/office/drawing/2014/main" id="{9F64E89D-2FE1-6FC0-FF9F-A392E2556530}"/>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FBBF496-3122-8BD4-74AD-B004B0C2F985}"/>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60766A5-D398-709A-8C51-CF2159026255}"/>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D91CE27-71A8-E2F9-976E-6EB3C55A986E}"/>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B243580-4B07-67AA-D5F6-068F3732EC43}"/>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2587794-E3D9-88BC-9479-0DB47BF7C399}"/>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 name="Group 16">
              <a:extLst>
                <a:ext uri="{FF2B5EF4-FFF2-40B4-BE49-F238E27FC236}">
                  <a16:creationId xmlns:a16="http://schemas.microsoft.com/office/drawing/2014/main" id="{5B6E6782-3BBC-A260-0927-48628922AB7B}"/>
                </a:ext>
              </a:extLst>
            </p:cNvPr>
            <p:cNvGrpSpPr/>
            <p:nvPr/>
          </p:nvGrpSpPr>
          <p:grpSpPr>
            <a:xfrm>
              <a:off x="1396642" y="3990162"/>
              <a:ext cx="4576233" cy="80434"/>
              <a:chOff x="1575240" y="3687258"/>
              <a:chExt cx="6550553" cy="1098522"/>
            </a:xfrm>
          </p:grpSpPr>
          <p:grpSp>
            <p:nvGrpSpPr>
              <p:cNvPr id="18" name="Group 17">
                <a:extLst>
                  <a:ext uri="{FF2B5EF4-FFF2-40B4-BE49-F238E27FC236}">
                    <a16:creationId xmlns:a16="http://schemas.microsoft.com/office/drawing/2014/main" id="{664B81F9-BE1D-99DE-A524-8B749339EB35}"/>
                  </a:ext>
                </a:extLst>
              </p:cNvPr>
              <p:cNvGrpSpPr/>
              <p:nvPr/>
            </p:nvGrpSpPr>
            <p:grpSpPr>
              <a:xfrm rot="5400000">
                <a:off x="2041759" y="3220739"/>
                <a:ext cx="1098521" cy="2031560"/>
                <a:chOff x="901264" y="1705026"/>
                <a:chExt cx="1347222" cy="2802492"/>
              </a:xfrm>
            </p:grpSpPr>
            <p:cxnSp>
              <p:nvCxnSpPr>
                <p:cNvPr id="32" name="Straight Connector 31">
                  <a:extLst>
                    <a:ext uri="{FF2B5EF4-FFF2-40B4-BE49-F238E27FC236}">
                      <a16:creationId xmlns:a16="http://schemas.microsoft.com/office/drawing/2014/main" id="{CA599B9B-A4A1-5815-0E77-9EFE20C2B9A2}"/>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ACEC22E-FC8B-9464-8860-E93AC5BBE909}"/>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52505C9-6C14-E891-951A-8852AEAB13A8}"/>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FA8DE93-CC24-B39C-8363-107D2054BB10}"/>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C0EE556-CB58-F958-880E-C22215712565}"/>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9F5E1A3-D214-EC8A-123A-DC5D51EA343D}"/>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EBC24EAA-37BB-7B4A-5428-B38BA4D66A0B}"/>
                  </a:ext>
                </a:extLst>
              </p:cNvPr>
              <p:cNvGrpSpPr/>
              <p:nvPr/>
            </p:nvGrpSpPr>
            <p:grpSpPr>
              <a:xfrm rot="5400000">
                <a:off x="4485342" y="3220739"/>
                <a:ext cx="1098521" cy="2031560"/>
                <a:chOff x="901264" y="1705026"/>
                <a:chExt cx="1347222" cy="2802492"/>
              </a:xfrm>
            </p:grpSpPr>
            <p:cxnSp>
              <p:nvCxnSpPr>
                <p:cNvPr id="26" name="Straight Connector 25">
                  <a:extLst>
                    <a:ext uri="{FF2B5EF4-FFF2-40B4-BE49-F238E27FC236}">
                      <a16:creationId xmlns:a16="http://schemas.microsoft.com/office/drawing/2014/main" id="{9E8FC28F-BCE8-D70E-6776-A695BE9D4083}"/>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5CB28EF-158B-355E-865D-9525928ECC68}"/>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D64DCF3-2B3C-DC44-2435-C8A64301860A}"/>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31ED42F-ECE9-B755-83FA-D29BD7938C88}"/>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CC89417-193C-0165-02C5-3A83BB51FDC7}"/>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C25813A-57ED-0742-6AB9-F96BD942960D}"/>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DDAF7BFC-491C-13F1-3F92-A4AB3EF23985}"/>
                  </a:ext>
                </a:extLst>
              </p:cNvPr>
              <p:cNvGrpSpPr/>
              <p:nvPr/>
            </p:nvGrpSpPr>
            <p:grpSpPr>
              <a:xfrm rot="5400000">
                <a:off x="6744032" y="3404019"/>
                <a:ext cx="1098521" cy="1665001"/>
                <a:chOff x="901264" y="2254733"/>
                <a:chExt cx="1347222" cy="2252785"/>
              </a:xfrm>
            </p:grpSpPr>
            <p:cxnSp>
              <p:nvCxnSpPr>
                <p:cNvPr id="21" name="Straight Connector 20">
                  <a:extLst>
                    <a:ext uri="{FF2B5EF4-FFF2-40B4-BE49-F238E27FC236}">
                      <a16:creationId xmlns:a16="http://schemas.microsoft.com/office/drawing/2014/main" id="{EF07916D-6194-A6BA-B8EA-8320F315EAC2}"/>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A4A25EB-8EFF-F572-D363-4D787D1A4BBC}"/>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523B37A-7D5C-66FF-83C2-DB65670B7529}"/>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1E55D5E-B46F-23D0-2D40-4F628ADEB49C}"/>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8CAE4B0-92AA-3E65-EEFC-60287895F2A8}"/>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67" name="TextBox 66">
            <a:extLst>
              <a:ext uri="{FF2B5EF4-FFF2-40B4-BE49-F238E27FC236}">
                <a16:creationId xmlns:a16="http://schemas.microsoft.com/office/drawing/2014/main" id="{A9CB8A99-C85B-06EE-81A2-D824E0E6E997}"/>
              </a:ext>
            </a:extLst>
          </p:cNvPr>
          <p:cNvSpPr txBox="1"/>
          <p:nvPr/>
        </p:nvSpPr>
        <p:spPr bwMode="auto">
          <a:xfrm>
            <a:off x="170425" y="4190416"/>
            <a:ext cx="11462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Aft>
                <a:spcPct val="0"/>
              </a:spcAft>
              <a:buClrTx/>
              <a:buFontTx/>
              <a:buNone/>
            </a:pPr>
            <a:r>
              <a:rPr lang="en-US" sz="1200" b="1" dirty="0">
                <a:solidFill>
                  <a:schemeClr val="bg1"/>
                </a:solidFill>
                <a:latin typeface="Calibri" panose="020F0502020204030204" pitchFamily="34" charset="0"/>
              </a:rPr>
              <a:t>Patients </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at Risk, n</a:t>
            </a:r>
          </a:p>
          <a:p>
            <a:pPr algn="r">
              <a:lnSpc>
                <a:spcPct val="90000"/>
              </a:lnSpc>
              <a:spcAft>
                <a:spcPct val="0"/>
              </a:spcAft>
              <a:buClrTx/>
              <a:buFontTx/>
              <a:buNone/>
            </a:pPr>
            <a:r>
              <a:rPr lang="en-US" sz="1200" b="0" dirty="0">
                <a:solidFill>
                  <a:schemeClr val="accent1"/>
                </a:solidFill>
                <a:latin typeface="Calibri" panose="020F0502020204030204" pitchFamily="34" charset="0"/>
              </a:rPr>
              <a:t>Ibrutinib + BR</a:t>
            </a:r>
          </a:p>
          <a:p>
            <a:pPr algn="r">
              <a:lnSpc>
                <a:spcPct val="90000"/>
              </a:lnSpc>
              <a:spcAft>
                <a:spcPct val="0"/>
              </a:spcAft>
              <a:buClrTx/>
              <a:buFontTx/>
              <a:buNone/>
            </a:pPr>
            <a:r>
              <a:rPr lang="en-US" sz="1200" dirty="0">
                <a:solidFill>
                  <a:schemeClr val="accent3"/>
                </a:solidFill>
                <a:latin typeface="Calibri" panose="020F0502020204030204" pitchFamily="34" charset="0"/>
              </a:rPr>
              <a:t>Placebo + BR</a:t>
            </a:r>
          </a:p>
        </p:txBody>
      </p:sp>
      <p:graphicFrame>
        <p:nvGraphicFramePr>
          <p:cNvPr id="68" name="Group 3">
            <a:extLst>
              <a:ext uri="{FF2B5EF4-FFF2-40B4-BE49-F238E27FC236}">
                <a16:creationId xmlns:a16="http://schemas.microsoft.com/office/drawing/2014/main" id="{845CB6EB-140E-7080-4A73-F89A942AF590}"/>
              </a:ext>
            </a:extLst>
          </p:cNvPr>
          <p:cNvGraphicFramePr>
            <a:graphicFrameLocks/>
          </p:cNvGraphicFramePr>
          <p:nvPr>
            <p:extLst>
              <p:ext uri="{D42A27DB-BD31-4B8C-83A1-F6EECF244321}">
                <p14:modId xmlns:p14="http://schemas.microsoft.com/office/powerpoint/2010/main" val="3540285739"/>
              </p:ext>
            </p:extLst>
          </p:nvPr>
        </p:nvGraphicFramePr>
        <p:xfrm>
          <a:off x="3399414" y="1445647"/>
          <a:ext cx="2783843" cy="823008"/>
        </p:xfrm>
        <a:graphic>
          <a:graphicData uri="http://schemas.openxmlformats.org/drawingml/2006/table">
            <a:tbl>
              <a:tblPr/>
              <a:tblGrid>
                <a:gridCol w="1182705">
                  <a:extLst>
                    <a:ext uri="{9D8B030D-6E8A-4147-A177-3AD203B41FA5}">
                      <a16:colId xmlns:a16="http://schemas.microsoft.com/office/drawing/2014/main" val="20000"/>
                    </a:ext>
                  </a:extLst>
                </a:gridCol>
                <a:gridCol w="793058">
                  <a:extLst>
                    <a:ext uri="{9D8B030D-6E8A-4147-A177-3AD203B41FA5}">
                      <a16:colId xmlns:a16="http://schemas.microsoft.com/office/drawing/2014/main" val="20001"/>
                    </a:ext>
                  </a:extLst>
                </a:gridCol>
                <a:gridCol w="808080">
                  <a:extLst>
                    <a:ext uri="{9D8B030D-6E8A-4147-A177-3AD203B41FA5}">
                      <a16:colId xmlns:a16="http://schemas.microsoft.com/office/drawing/2014/main" val="20002"/>
                    </a:ext>
                  </a:extLst>
                </a:gridCol>
              </a:tblGrid>
              <a:tr h="25703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000" b="1" i="0" u="none" strike="noStrike" cap="none" normalizeH="0" baseline="0" dirty="0">
                        <a:ln>
                          <a:noFill/>
                        </a:ln>
                        <a:solidFill>
                          <a:schemeClr val="bg1"/>
                        </a:solidFill>
                        <a:effectLst/>
                        <a:latin typeface="Calibri" panose="020F0502020204030204" pitchFamily="34" charset="0"/>
                      </a:endParaRP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1"/>
                          </a:solidFill>
                          <a:effectLst/>
                          <a:latin typeface="Calibri" panose="020F0502020204030204" pitchFamily="34" charset="0"/>
                        </a:rPr>
                        <a:t>Ibrutinib + BR </a:t>
                      </a:r>
                      <a:br>
                        <a:rPr kumimoji="0" lang="en-US" sz="1000" b="1" i="0" u="none" strike="noStrike" cap="none" normalizeH="0" baseline="0" dirty="0">
                          <a:ln>
                            <a:noFill/>
                          </a:ln>
                          <a:solidFill>
                            <a:schemeClr val="bg1"/>
                          </a:solidFill>
                          <a:effectLst/>
                          <a:latin typeface="Calibri" panose="020F0502020204030204" pitchFamily="34" charset="0"/>
                        </a:rPr>
                      </a:br>
                      <a:r>
                        <a:rPr kumimoji="0" lang="en-US" sz="1000" b="1" i="0" u="none" strike="noStrike" cap="none" normalizeH="0" baseline="0" dirty="0">
                          <a:ln>
                            <a:noFill/>
                          </a:ln>
                          <a:solidFill>
                            <a:schemeClr val="bg1"/>
                          </a:solidFill>
                          <a:effectLst/>
                          <a:latin typeface="Calibri" panose="020F0502020204030204" pitchFamily="34" charset="0"/>
                        </a:rPr>
                        <a:t>(N = 261) </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1"/>
                          </a:solidFill>
                          <a:effectLst/>
                          <a:latin typeface="Calibri" panose="020F0502020204030204" pitchFamily="34" charset="0"/>
                        </a:rPr>
                        <a:t>Placebo + BR </a:t>
                      </a:r>
                      <a:br>
                        <a:rPr kumimoji="0" lang="en-US" sz="1000" b="1" i="0" u="none" strike="noStrike" cap="none" normalizeH="0" baseline="0" dirty="0">
                          <a:ln>
                            <a:noFill/>
                          </a:ln>
                          <a:solidFill>
                            <a:schemeClr val="bg1"/>
                          </a:solidFill>
                          <a:effectLst/>
                          <a:latin typeface="Calibri" panose="020F0502020204030204" pitchFamily="34" charset="0"/>
                        </a:rPr>
                      </a:br>
                      <a:r>
                        <a:rPr kumimoji="0" lang="en-US" sz="1000" b="1" i="0" u="none" strike="noStrike" cap="none" normalizeH="0" baseline="0" dirty="0">
                          <a:ln>
                            <a:noFill/>
                          </a:ln>
                          <a:solidFill>
                            <a:schemeClr val="bg1"/>
                          </a:solidFill>
                          <a:effectLst/>
                          <a:latin typeface="Calibri" panose="020F0502020204030204" pitchFamily="34" charset="0"/>
                        </a:rPr>
                        <a:t>(N = 262)</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60649">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000" b="0" i="0" u="none" strike="noStrike" cap="none" normalizeH="0" baseline="0" dirty="0">
                          <a:ln>
                            <a:noFill/>
                          </a:ln>
                          <a:solidFill>
                            <a:schemeClr val="bg1"/>
                          </a:solidFill>
                          <a:effectLst/>
                          <a:latin typeface="Calibri" panose="020F0502020204030204" pitchFamily="34" charset="0"/>
                        </a:rPr>
                        <a:t>Median PFS, mo </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NR</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NR</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0649">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HR (95% CI)</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1.07 (0.81-1.40)</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pSp>
        <p:nvGrpSpPr>
          <p:cNvPr id="69" name="Group 68">
            <a:extLst>
              <a:ext uri="{FF2B5EF4-FFF2-40B4-BE49-F238E27FC236}">
                <a16:creationId xmlns:a16="http://schemas.microsoft.com/office/drawing/2014/main" id="{47753AFD-158B-A3FE-7BCD-E8BE744C8F08}"/>
              </a:ext>
            </a:extLst>
          </p:cNvPr>
          <p:cNvGrpSpPr/>
          <p:nvPr/>
        </p:nvGrpSpPr>
        <p:grpSpPr>
          <a:xfrm>
            <a:off x="1511192" y="3413278"/>
            <a:ext cx="1442774" cy="424732"/>
            <a:chOff x="1511192" y="3413278"/>
            <a:chExt cx="1442774" cy="424732"/>
          </a:xfrm>
        </p:grpSpPr>
        <p:sp>
          <p:nvSpPr>
            <p:cNvPr id="70" name="TextBox 69">
              <a:extLst>
                <a:ext uri="{FF2B5EF4-FFF2-40B4-BE49-F238E27FC236}">
                  <a16:creationId xmlns:a16="http://schemas.microsoft.com/office/drawing/2014/main" id="{253C0244-B0E7-5306-6104-088A8175D7DE}"/>
                </a:ext>
              </a:extLst>
            </p:cNvPr>
            <p:cNvSpPr txBox="1"/>
            <p:nvPr/>
          </p:nvSpPr>
          <p:spPr bwMode="auto">
            <a:xfrm>
              <a:off x="1807691" y="3413278"/>
              <a:ext cx="11462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1200" b="0" dirty="0">
                  <a:solidFill>
                    <a:schemeClr val="bg1"/>
                  </a:solidFill>
                  <a:latin typeface="Calibri" panose="020F0502020204030204" pitchFamily="34" charset="0"/>
                </a:rPr>
                <a:t>Ibrutinib + BR</a:t>
              </a:r>
            </a:p>
            <a:p>
              <a:pPr>
                <a:lnSpc>
                  <a:spcPct val="90000"/>
                </a:lnSpc>
                <a:spcAft>
                  <a:spcPct val="0"/>
                </a:spcAft>
                <a:buClrTx/>
                <a:buFontTx/>
                <a:buNone/>
              </a:pPr>
              <a:r>
                <a:rPr lang="en-US" sz="1200" b="0" dirty="0">
                  <a:solidFill>
                    <a:schemeClr val="bg1"/>
                  </a:solidFill>
                  <a:latin typeface="Calibri" panose="020F0502020204030204" pitchFamily="34" charset="0"/>
                </a:rPr>
                <a:t>Placebo + BR</a:t>
              </a:r>
            </a:p>
          </p:txBody>
        </p:sp>
        <p:grpSp>
          <p:nvGrpSpPr>
            <p:cNvPr id="71" name="Group 70">
              <a:extLst>
                <a:ext uri="{FF2B5EF4-FFF2-40B4-BE49-F238E27FC236}">
                  <a16:creationId xmlns:a16="http://schemas.microsoft.com/office/drawing/2014/main" id="{876F1551-7647-E479-E313-2D803EF775A3}"/>
                </a:ext>
              </a:extLst>
            </p:cNvPr>
            <p:cNvGrpSpPr/>
            <p:nvPr/>
          </p:nvGrpSpPr>
          <p:grpSpPr>
            <a:xfrm>
              <a:off x="1511192" y="3500736"/>
              <a:ext cx="330200" cy="69031"/>
              <a:chOff x="1737021" y="3108586"/>
              <a:chExt cx="330200" cy="69031"/>
            </a:xfrm>
          </p:grpSpPr>
          <p:cxnSp>
            <p:nvCxnSpPr>
              <p:cNvPr id="75" name="Straight Connector 74">
                <a:extLst>
                  <a:ext uri="{FF2B5EF4-FFF2-40B4-BE49-F238E27FC236}">
                    <a16:creationId xmlns:a16="http://schemas.microsoft.com/office/drawing/2014/main" id="{472704D1-88E9-520E-CDC5-833629BFE52D}"/>
                  </a:ext>
                </a:extLst>
              </p:cNvPr>
              <p:cNvCxnSpPr>
                <a:cxnSpLocks/>
              </p:cNvCxnSpPr>
              <p:nvPr/>
            </p:nvCxnSpPr>
            <p:spPr bwMode="auto">
              <a:xfrm>
                <a:off x="1737021" y="3141632"/>
                <a:ext cx="330200" cy="0"/>
              </a:xfrm>
              <a:prstGeom prst="line">
                <a:avLst/>
              </a:prstGeom>
              <a:noFill/>
              <a:ln w="28575" cap="flat" cmpd="sng" algn="ctr">
                <a:solidFill>
                  <a:schemeClr val="accent1"/>
                </a:solidFill>
                <a:prstDash val="solid"/>
                <a:round/>
                <a:headEnd type="none" w="med" len="med"/>
                <a:tailEnd type="none" w="med" len="med"/>
              </a:ln>
              <a:effectLst/>
            </p:spPr>
          </p:cxnSp>
          <p:sp>
            <p:nvSpPr>
              <p:cNvPr id="76" name="Oval 75">
                <a:extLst>
                  <a:ext uri="{FF2B5EF4-FFF2-40B4-BE49-F238E27FC236}">
                    <a16:creationId xmlns:a16="http://schemas.microsoft.com/office/drawing/2014/main" id="{0B5AB242-E76D-7FF8-04F2-13D2AE9E1C82}"/>
                  </a:ext>
                </a:extLst>
              </p:cNvPr>
              <p:cNvSpPr/>
              <p:nvPr/>
            </p:nvSpPr>
            <p:spPr bwMode="auto">
              <a:xfrm>
                <a:off x="1867606" y="310858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2" name="Group 71">
              <a:extLst>
                <a:ext uri="{FF2B5EF4-FFF2-40B4-BE49-F238E27FC236}">
                  <a16:creationId xmlns:a16="http://schemas.microsoft.com/office/drawing/2014/main" id="{3801A932-561F-9F6B-F77B-CA36D3877E43}"/>
                </a:ext>
              </a:extLst>
            </p:cNvPr>
            <p:cNvGrpSpPr/>
            <p:nvPr/>
          </p:nvGrpSpPr>
          <p:grpSpPr>
            <a:xfrm>
              <a:off x="1511192" y="3654286"/>
              <a:ext cx="330200" cy="70399"/>
              <a:chOff x="1737021" y="3262136"/>
              <a:chExt cx="330200" cy="70399"/>
            </a:xfrm>
          </p:grpSpPr>
          <p:cxnSp>
            <p:nvCxnSpPr>
              <p:cNvPr id="73" name="Straight Connector 72">
                <a:extLst>
                  <a:ext uri="{FF2B5EF4-FFF2-40B4-BE49-F238E27FC236}">
                    <a16:creationId xmlns:a16="http://schemas.microsoft.com/office/drawing/2014/main" id="{8D1B321D-FEE0-F943-0F39-503686C089F1}"/>
                  </a:ext>
                </a:extLst>
              </p:cNvPr>
              <p:cNvCxnSpPr>
                <a:cxnSpLocks/>
              </p:cNvCxnSpPr>
              <p:nvPr/>
            </p:nvCxnSpPr>
            <p:spPr bwMode="auto">
              <a:xfrm>
                <a:off x="1737021" y="3304615"/>
                <a:ext cx="330200" cy="0"/>
              </a:xfrm>
              <a:prstGeom prst="line">
                <a:avLst/>
              </a:prstGeom>
              <a:noFill/>
              <a:ln w="28575" cap="flat" cmpd="sng" algn="ctr">
                <a:solidFill>
                  <a:schemeClr val="accent3"/>
                </a:solidFill>
                <a:prstDash val="solid"/>
                <a:round/>
                <a:headEnd type="none" w="med" len="med"/>
                <a:tailEnd type="none" w="med" len="med"/>
              </a:ln>
              <a:effectLst/>
            </p:spPr>
          </p:cxnSp>
          <p:sp>
            <p:nvSpPr>
              <p:cNvPr id="74" name="Isosceles Triangle 73">
                <a:extLst>
                  <a:ext uri="{FF2B5EF4-FFF2-40B4-BE49-F238E27FC236}">
                    <a16:creationId xmlns:a16="http://schemas.microsoft.com/office/drawing/2014/main" id="{886D2070-DFF8-8F7B-D16B-3859274168A8}"/>
                  </a:ext>
                </a:extLst>
              </p:cNvPr>
              <p:cNvSpPr/>
              <p:nvPr/>
            </p:nvSpPr>
            <p:spPr bwMode="auto">
              <a:xfrm>
                <a:off x="1867606" y="326213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77" name="Group 76">
            <a:extLst>
              <a:ext uri="{FF2B5EF4-FFF2-40B4-BE49-F238E27FC236}">
                <a16:creationId xmlns:a16="http://schemas.microsoft.com/office/drawing/2014/main" id="{C53A8F82-9078-8C47-9CA2-27762FDBF59B}"/>
              </a:ext>
            </a:extLst>
          </p:cNvPr>
          <p:cNvGrpSpPr/>
          <p:nvPr/>
        </p:nvGrpSpPr>
        <p:grpSpPr>
          <a:xfrm>
            <a:off x="1181868" y="4522814"/>
            <a:ext cx="4928039" cy="424732"/>
            <a:chOff x="986015" y="4647617"/>
            <a:chExt cx="14044290" cy="461588"/>
          </a:xfrm>
        </p:grpSpPr>
        <p:sp>
          <p:nvSpPr>
            <p:cNvPr id="78" name="TextBox 77">
              <a:extLst>
                <a:ext uri="{FF2B5EF4-FFF2-40B4-BE49-F238E27FC236}">
                  <a16:creationId xmlns:a16="http://schemas.microsoft.com/office/drawing/2014/main" id="{C98F39D8-9B82-BF51-CFE6-35419A739BDA}"/>
                </a:ext>
              </a:extLst>
            </p:cNvPr>
            <p:cNvSpPr txBox="1"/>
            <p:nvPr/>
          </p:nvSpPr>
          <p:spPr bwMode="auto">
            <a:xfrm>
              <a:off x="986015"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261</a:t>
              </a:r>
            </a:p>
            <a:p>
              <a:pPr algn="ctr">
                <a:lnSpc>
                  <a:spcPct val="90000"/>
                </a:lnSpc>
                <a:spcAft>
                  <a:spcPct val="0"/>
                </a:spcAft>
                <a:buClrTx/>
                <a:buFontTx/>
                <a:buNone/>
              </a:pPr>
              <a:r>
                <a:rPr lang="en-US" sz="1200" b="0" dirty="0">
                  <a:solidFill>
                    <a:schemeClr val="bg1"/>
                  </a:solidFill>
                  <a:latin typeface="+mn-lt"/>
                </a:rPr>
                <a:t>262</a:t>
              </a:r>
            </a:p>
          </p:txBody>
        </p:sp>
        <p:sp>
          <p:nvSpPr>
            <p:cNvPr id="79" name="TextBox 78">
              <a:extLst>
                <a:ext uri="{FF2B5EF4-FFF2-40B4-BE49-F238E27FC236}">
                  <a16:creationId xmlns:a16="http://schemas.microsoft.com/office/drawing/2014/main" id="{F646472D-E23C-9AE5-8E8D-C966FBAFBB6A}"/>
                </a:ext>
              </a:extLst>
            </p:cNvPr>
            <p:cNvSpPr txBox="1"/>
            <p:nvPr/>
          </p:nvSpPr>
          <p:spPr bwMode="auto">
            <a:xfrm>
              <a:off x="1787590"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239</a:t>
              </a:r>
            </a:p>
            <a:p>
              <a:pPr algn="ctr">
                <a:lnSpc>
                  <a:spcPct val="90000"/>
                </a:lnSpc>
                <a:spcAft>
                  <a:spcPct val="0"/>
                </a:spcAft>
                <a:buClrTx/>
                <a:buFontTx/>
                <a:buNone/>
              </a:pPr>
              <a:r>
                <a:rPr lang="en-US" sz="1200" b="0" dirty="0">
                  <a:solidFill>
                    <a:schemeClr val="bg1"/>
                  </a:solidFill>
                  <a:latin typeface="+mn-lt"/>
                </a:rPr>
                <a:t>244</a:t>
              </a:r>
            </a:p>
          </p:txBody>
        </p:sp>
        <p:sp>
          <p:nvSpPr>
            <p:cNvPr id="80" name="TextBox 79">
              <a:extLst>
                <a:ext uri="{FF2B5EF4-FFF2-40B4-BE49-F238E27FC236}">
                  <a16:creationId xmlns:a16="http://schemas.microsoft.com/office/drawing/2014/main" id="{4A86BF90-095B-B271-2C86-B534A2289729}"/>
                </a:ext>
              </a:extLst>
            </p:cNvPr>
            <p:cNvSpPr txBox="1"/>
            <p:nvPr/>
          </p:nvSpPr>
          <p:spPr bwMode="auto">
            <a:xfrm>
              <a:off x="2603185"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221</a:t>
              </a:r>
            </a:p>
            <a:p>
              <a:pPr algn="ctr">
                <a:lnSpc>
                  <a:spcPct val="90000"/>
                </a:lnSpc>
                <a:spcAft>
                  <a:spcPct val="0"/>
                </a:spcAft>
                <a:buClrTx/>
                <a:buFontTx/>
                <a:buNone/>
              </a:pPr>
              <a:r>
                <a:rPr lang="en-US" sz="1200" b="0" dirty="0">
                  <a:solidFill>
                    <a:schemeClr val="bg1"/>
                  </a:solidFill>
                  <a:latin typeface="+mn-lt"/>
                </a:rPr>
                <a:t>223</a:t>
              </a:r>
            </a:p>
          </p:txBody>
        </p:sp>
        <p:sp>
          <p:nvSpPr>
            <p:cNvPr id="81" name="TextBox 80">
              <a:extLst>
                <a:ext uri="{FF2B5EF4-FFF2-40B4-BE49-F238E27FC236}">
                  <a16:creationId xmlns:a16="http://schemas.microsoft.com/office/drawing/2014/main" id="{E8CEEF27-84F2-ED29-0A96-7AAC26A6787A}"/>
                </a:ext>
              </a:extLst>
            </p:cNvPr>
            <p:cNvSpPr txBox="1"/>
            <p:nvPr/>
          </p:nvSpPr>
          <p:spPr bwMode="auto">
            <a:xfrm>
              <a:off x="340476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208</a:t>
              </a:r>
            </a:p>
            <a:p>
              <a:pPr algn="ctr">
                <a:lnSpc>
                  <a:spcPct val="90000"/>
                </a:lnSpc>
                <a:spcAft>
                  <a:spcPct val="0"/>
                </a:spcAft>
                <a:buClrTx/>
                <a:buFontTx/>
                <a:buNone/>
              </a:pPr>
              <a:r>
                <a:rPr lang="en-US" sz="1200" b="0" dirty="0">
                  <a:solidFill>
                    <a:schemeClr val="bg1"/>
                  </a:solidFill>
                  <a:latin typeface="+mn-lt"/>
                </a:rPr>
                <a:t>212</a:t>
              </a:r>
            </a:p>
          </p:txBody>
        </p:sp>
        <p:sp>
          <p:nvSpPr>
            <p:cNvPr id="82" name="TextBox 81">
              <a:extLst>
                <a:ext uri="{FF2B5EF4-FFF2-40B4-BE49-F238E27FC236}">
                  <a16:creationId xmlns:a16="http://schemas.microsoft.com/office/drawing/2014/main" id="{989CBDB4-E2EB-98A8-CB28-174E31CAF9DF}"/>
                </a:ext>
              </a:extLst>
            </p:cNvPr>
            <p:cNvSpPr txBox="1"/>
            <p:nvPr/>
          </p:nvSpPr>
          <p:spPr bwMode="auto">
            <a:xfrm>
              <a:off x="424189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197</a:t>
              </a:r>
            </a:p>
            <a:p>
              <a:pPr algn="ctr">
                <a:lnSpc>
                  <a:spcPct val="90000"/>
                </a:lnSpc>
                <a:spcAft>
                  <a:spcPct val="0"/>
                </a:spcAft>
                <a:buClrTx/>
                <a:buFontTx/>
                <a:buNone/>
              </a:pPr>
              <a:r>
                <a:rPr lang="en-US" sz="1200" b="0" dirty="0">
                  <a:solidFill>
                    <a:schemeClr val="bg1"/>
                  </a:solidFill>
                  <a:latin typeface="+mn-lt"/>
                </a:rPr>
                <a:t>203</a:t>
              </a:r>
            </a:p>
          </p:txBody>
        </p:sp>
        <p:sp>
          <p:nvSpPr>
            <p:cNvPr id="83" name="TextBox 82">
              <a:extLst>
                <a:ext uri="{FF2B5EF4-FFF2-40B4-BE49-F238E27FC236}">
                  <a16:creationId xmlns:a16="http://schemas.microsoft.com/office/drawing/2014/main" id="{A0CB4B08-FB0E-819A-BA8E-685E55BC8D5C}"/>
                </a:ext>
              </a:extLst>
            </p:cNvPr>
            <p:cNvSpPr txBox="1"/>
            <p:nvPr/>
          </p:nvSpPr>
          <p:spPr bwMode="auto">
            <a:xfrm>
              <a:off x="5068870"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187</a:t>
              </a:r>
            </a:p>
            <a:p>
              <a:pPr algn="ctr">
                <a:lnSpc>
                  <a:spcPct val="90000"/>
                </a:lnSpc>
                <a:spcAft>
                  <a:spcPct val="0"/>
                </a:spcAft>
                <a:buClrTx/>
                <a:buFontTx/>
                <a:buNone/>
              </a:pPr>
              <a:r>
                <a:rPr lang="en-US" sz="1200" b="0" dirty="0">
                  <a:solidFill>
                    <a:schemeClr val="bg1"/>
                  </a:solidFill>
                  <a:latin typeface="+mn-lt"/>
                </a:rPr>
                <a:t>197</a:t>
              </a:r>
            </a:p>
          </p:txBody>
        </p:sp>
        <p:sp>
          <p:nvSpPr>
            <p:cNvPr id="84" name="TextBox 83">
              <a:extLst>
                <a:ext uri="{FF2B5EF4-FFF2-40B4-BE49-F238E27FC236}">
                  <a16:creationId xmlns:a16="http://schemas.microsoft.com/office/drawing/2014/main" id="{3FEF183C-E06E-269F-6D8B-85CEAF382963}"/>
                </a:ext>
              </a:extLst>
            </p:cNvPr>
            <p:cNvSpPr txBox="1"/>
            <p:nvPr/>
          </p:nvSpPr>
          <p:spPr bwMode="auto">
            <a:xfrm>
              <a:off x="5880229"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171</a:t>
              </a:r>
            </a:p>
            <a:p>
              <a:pPr algn="ctr">
                <a:lnSpc>
                  <a:spcPct val="90000"/>
                </a:lnSpc>
                <a:spcAft>
                  <a:spcPct val="0"/>
                </a:spcAft>
                <a:buClrTx/>
                <a:buFontTx/>
                <a:buNone/>
              </a:pPr>
              <a:r>
                <a:rPr lang="en-US" sz="1200" b="0" dirty="0">
                  <a:solidFill>
                    <a:schemeClr val="bg1"/>
                  </a:solidFill>
                  <a:latin typeface="+mn-lt"/>
                </a:rPr>
                <a:t>188</a:t>
              </a:r>
            </a:p>
          </p:txBody>
        </p:sp>
        <p:sp>
          <p:nvSpPr>
            <p:cNvPr id="85" name="TextBox 84">
              <a:extLst>
                <a:ext uri="{FF2B5EF4-FFF2-40B4-BE49-F238E27FC236}">
                  <a16:creationId xmlns:a16="http://schemas.microsoft.com/office/drawing/2014/main" id="{DFD70793-61C5-1181-6006-314FE77DB80E}"/>
                </a:ext>
              </a:extLst>
            </p:cNvPr>
            <p:cNvSpPr txBox="1"/>
            <p:nvPr/>
          </p:nvSpPr>
          <p:spPr bwMode="auto">
            <a:xfrm>
              <a:off x="6706832"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163</a:t>
              </a:r>
            </a:p>
            <a:p>
              <a:pPr algn="ctr">
                <a:lnSpc>
                  <a:spcPct val="90000"/>
                </a:lnSpc>
                <a:spcAft>
                  <a:spcPct val="0"/>
                </a:spcAft>
                <a:buClrTx/>
                <a:buFontTx/>
                <a:buNone/>
              </a:pPr>
              <a:r>
                <a:rPr lang="en-US" sz="1200" b="0" dirty="0">
                  <a:solidFill>
                    <a:schemeClr val="bg1"/>
                  </a:solidFill>
                  <a:latin typeface="+mn-lt"/>
                </a:rPr>
                <a:t>177</a:t>
              </a:r>
            </a:p>
          </p:txBody>
        </p:sp>
        <p:sp>
          <p:nvSpPr>
            <p:cNvPr id="86" name="TextBox 85">
              <a:extLst>
                <a:ext uri="{FF2B5EF4-FFF2-40B4-BE49-F238E27FC236}">
                  <a16:creationId xmlns:a16="http://schemas.microsoft.com/office/drawing/2014/main" id="{DBBDA9DC-8BC2-7392-2761-41150951C8E0}"/>
                </a:ext>
              </a:extLst>
            </p:cNvPr>
            <p:cNvSpPr txBox="1"/>
            <p:nvPr/>
          </p:nvSpPr>
          <p:spPr bwMode="auto">
            <a:xfrm>
              <a:off x="7528724"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158</a:t>
              </a:r>
            </a:p>
            <a:p>
              <a:pPr algn="ctr">
                <a:lnSpc>
                  <a:spcPct val="90000"/>
                </a:lnSpc>
                <a:spcAft>
                  <a:spcPct val="0"/>
                </a:spcAft>
                <a:buClrTx/>
                <a:buFontTx/>
                <a:buNone/>
              </a:pPr>
              <a:r>
                <a:rPr lang="en-US" sz="1200" b="0" dirty="0">
                  <a:solidFill>
                    <a:schemeClr val="bg1"/>
                  </a:solidFill>
                  <a:latin typeface="+mn-lt"/>
                </a:rPr>
                <a:t>171</a:t>
              </a:r>
            </a:p>
          </p:txBody>
        </p:sp>
        <p:sp>
          <p:nvSpPr>
            <p:cNvPr id="87" name="TextBox 86">
              <a:extLst>
                <a:ext uri="{FF2B5EF4-FFF2-40B4-BE49-F238E27FC236}">
                  <a16:creationId xmlns:a16="http://schemas.microsoft.com/office/drawing/2014/main" id="{6ED4FD22-6FF0-5634-BD5D-1DF79BF65EB0}"/>
                </a:ext>
              </a:extLst>
            </p:cNvPr>
            <p:cNvSpPr txBox="1"/>
            <p:nvPr/>
          </p:nvSpPr>
          <p:spPr bwMode="auto">
            <a:xfrm>
              <a:off x="8335381"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152</a:t>
              </a:r>
            </a:p>
            <a:p>
              <a:pPr algn="ctr">
                <a:lnSpc>
                  <a:spcPct val="90000"/>
                </a:lnSpc>
                <a:spcAft>
                  <a:spcPct val="0"/>
                </a:spcAft>
                <a:buClrTx/>
                <a:buFontTx/>
                <a:buNone/>
              </a:pPr>
              <a:r>
                <a:rPr lang="en-US" sz="1200" b="0" dirty="0">
                  <a:solidFill>
                    <a:schemeClr val="bg1"/>
                  </a:solidFill>
                  <a:latin typeface="+mn-lt"/>
                </a:rPr>
                <a:t>165</a:t>
              </a:r>
            </a:p>
          </p:txBody>
        </p:sp>
        <p:sp>
          <p:nvSpPr>
            <p:cNvPr id="88" name="TextBox 87">
              <a:extLst>
                <a:ext uri="{FF2B5EF4-FFF2-40B4-BE49-F238E27FC236}">
                  <a16:creationId xmlns:a16="http://schemas.microsoft.com/office/drawing/2014/main" id="{8A655453-70D6-037C-0698-F21CA57909DA}"/>
                </a:ext>
              </a:extLst>
            </p:cNvPr>
            <p:cNvSpPr txBox="1"/>
            <p:nvPr/>
          </p:nvSpPr>
          <p:spPr bwMode="auto">
            <a:xfrm>
              <a:off x="9167060"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145</a:t>
              </a:r>
            </a:p>
            <a:p>
              <a:pPr algn="ctr">
                <a:lnSpc>
                  <a:spcPct val="90000"/>
                </a:lnSpc>
                <a:spcAft>
                  <a:spcPct val="0"/>
                </a:spcAft>
                <a:buClrTx/>
                <a:buFontTx/>
                <a:buNone/>
              </a:pPr>
              <a:r>
                <a:rPr lang="en-US" sz="1200" b="0" dirty="0">
                  <a:solidFill>
                    <a:schemeClr val="bg1"/>
                  </a:solidFill>
                  <a:latin typeface="+mn-lt"/>
                </a:rPr>
                <a:t>159</a:t>
              </a:r>
            </a:p>
          </p:txBody>
        </p:sp>
        <p:sp>
          <p:nvSpPr>
            <p:cNvPr id="89" name="TextBox 88">
              <a:extLst>
                <a:ext uri="{FF2B5EF4-FFF2-40B4-BE49-F238E27FC236}">
                  <a16:creationId xmlns:a16="http://schemas.microsoft.com/office/drawing/2014/main" id="{506481CD-3C91-DE4C-996D-93601E360439}"/>
                </a:ext>
              </a:extLst>
            </p:cNvPr>
            <p:cNvSpPr txBox="1"/>
            <p:nvPr/>
          </p:nvSpPr>
          <p:spPr bwMode="auto">
            <a:xfrm>
              <a:off x="997334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138</a:t>
              </a:r>
            </a:p>
            <a:p>
              <a:pPr algn="ctr">
                <a:lnSpc>
                  <a:spcPct val="90000"/>
                </a:lnSpc>
                <a:spcAft>
                  <a:spcPct val="0"/>
                </a:spcAft>
                <a:buClrTx/>
                <a:buFontTx/>
                <a:buNone/>
              </a:pPr>
              <a:r>
                <a:rPr lang="en-US" sz="1200" b="0" dirty="0">
                  <a:solidFill>
                    <a:schemeClr val="bg1"/>
                  </a:solidFill>
                  <a:latin typeface="+mn-lt"/>
                </a:rPr>
                <a:t>154</a:t>
              </a:r>
            </a:p>
          </p:txBody>
        </p:sp>
        <p:sp>
          <p:nvSpPr>
            <p:cNvPr id="90" name="TextBox 89">
              <a:extLst>
                <a:ext uri="{FF2B5EF4-FFF2-40B4-BE49-F238E27FC236}">
                  <a16:creationId xmlns:a16="http://schemas.microsoft.com/office/drawing/2014/main" id="{0279BACC-0290-3793-9238-C25E8D97F53F}"/>
                </a:ext>
              </a:extLst>
            </p:cNvPr>
            <p:cNvSpPr txBox="1"/>
            <p:nvPr/>
          </p:nvSpPr>
          <p:spPr bwMode="auto">
            <a:xfrm>
              <a:off x="10793548"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128</a:t>
              </a:r>
            </a:p>
            <a:p>
              <a:pPr algn="ctr">
                <a:lnSpc>
                  <a:spcPct val="90000"/>
                </a:lnSpc>
                <a:spcAft>
                  <a:spcPct val="0"/>
                </a:spcAft>
                <a:buClrTx/>
                <a:buFontTx/>
                <a:buNone/>
              </a:pPr>
              <a:r>
                <a:rPr lang="en-US" sz="1200" b="0" dirty="0">
                  <a:solidFill>
                    <a:schemeClr val="bg1"/>
                  </a:solidFill>
                  <a:latin typeface="+mn-lt"/>
                </a:rPr>
                <a:t>147</a:t>
              </a:r>
            </a:p>
          </p:txBody>
        </p:sp>
        <p:sp>
          <p:nvSpPr>
            <p:cNvPr id="91" name="TextBox 90">
              <a:extLst>
                <a:ext uri="{FF2B5EF4-FFF2-40B4-BE49-F238E27FC236}">
                  <a16:creationId xmlns:a16="http://schemas.microsoft.com/office/drawing/2014/main" id="{B09BD1FB-15B4-CB3A-9B87-C757E9A3731A}"/>
                </a:ext>
              </a:extLst>
            </p:cNvPr>
            <p:cNvSpPr txBox="1"/>
            <p:nvPr/>
          </p:nvSpPr>
          <p:spPr bwMode="auto">
            <a:xfrm>
              <a:off x="11589028"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118</a:t>
              </a:r>
            </a:p>
            <a:p>
              <a:pPr algn="ctr">
                <a:lnSpc>
                  <a:spcPct val="90000"/>
                </a:lnSpc>
                <a:spcAft>
                  <a:spcPct val="0"/>
                </a:spcAft>
                <a:buClrTx/>
                <a:buFontTx/>
                <a:buNone/>
              </a:pPr>
              <a:r>
                <a:rPr lang="en-US" sz="1200" b="0" dirty="0">
                  <a:solidFill>
                    <a:schemeClr val="bg1"/>
                  </a:solidFill>
                  <a:latin typeface="+mn-lt"/>
                </a:rPr>
                <a:t>147</a:t>
              </a:r>
            </a:p>
          </p:txBody>
        </p:sp>
        <p:sp>
          <p:nvSpPr>
            <p:cNvPr id="92" name="TextBox 91">
              <a:extLst>
                <a:ext uri="{FF2B5EF4-FFF2-40B4-BE49-F238E27FC236}">
                  <a16:creationId xmlns:a16="http://schemas.microsoft.com/office/drawing/2014/main" id="{34A070A5-4582-77EE-7483-71FA8DEDEF6A}"/>
                </a:ext>
              </a:extLst>
            </p:cNvPr>
            <p:cNvSpPr txBox="1"/>
            <p:nvPr/>
          </p:nvSpPr>
          <p:spPr bwMode="auto">
            <a:xfrm>
              <a:off x="12514356" y="4647617"/>
              <a:ext cx="101052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70</a:t>
              </a:r>
            </a:p>
            <a:p>
              <a:pPr algn="ctr">
                <a:lnSpc>
                  <a:spcPct val="90000"/>
                </a:lnSpc>
                <a:spcAft>
                  <a:spcPct val="0"/>
                </a:spcAft>
                <a:buClrTx/>
                <a:buFontTx/>
                <a:buNone/>
              </a:pPr>
              <a:r>
                <a:rPr lang="en-US" sz="1200" b="0" dirty="0">
                  <a:solidFill>
                    <a:schemeClr val="bg1"/>
                  </a:solidFill>
                  <a:latin typeface="+mn-lt"/>
                </a:rPr>
                <a:t>90</a:t>
              </a:r>
            </a:p>
          </p:txBody>
        </p:sp>
        <p:sp>
          <p:nvSpPr>
            <p:cNvPr id="93" name="TextBox 92">
              <a:extLst>
                <a:ext uri="{FF2B5EF4-FFF2-40B4-BE49-F238E27FC236}">
                  <a16:creationId xmlns:a16="http://schemas.microsoft.com/office/drawing/2014/main" id="{90018C9B-298E-3757-7BB7-141752FDB3F1}"/>
                </a:ext>
              </a:extLst>
            </p:cNvPr>
            <p:cNvSpPr txBox="1"/>
            <p:nvPr/>
          </p:nvSpPr>
          <p:spPr bwMode="auto">
            <a:xfrm>
              <a:off x="13320643" y="4647617"/>
              <a:ext cx="101052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25</a:t>
              </a:r>
            </a:p>
            <a:p>
              <a:pPr algn="ctr">
                <a:lnSpc>
                  <a:spcPct val="90000"/>
                </a:lnSpc>
                <a:spcAft>
                  <a:spcPct val="0"/>
                </a:spcAft>
                <a:buClrTx/>
                <a:buFontTx/>
                <a:buNone/>
              </a:pPr>
              <a:r>
                <a:rPr lang="en-US" sz="1200" b="0" dirty="0">
                  <a:solidFill>
                    <a:schemeClr val="bg1"/>
                  </a:solidFill>
                  <a:latin typeface="+mn-lt"/>
                </a:rPr>
                <a:t>31</a:t>
              </a:r>
            </a:p>
          </p:txBody>
        </p:sp>
        <p:sp>
          <p:nvSpPr>
            <p:cNvPr id="94" name="TextBox 93">
              <a:extLst>
                <a:ext uri="{FF2B5EF4-FFF2-40B4-BE49-F238E27FC236}">
                  <a16:creationId xmlns:a16="http://schemas.microsoft.com/office/drawing/2014/main" id="{9564A4E6-5FC8-3FE1-8CD3-645AD139B02C}"/>
                </a:ext>
              </a:extLst>
            </p:cNvPr>
            <p:cNvSpPr txBox="1"/>
            <p:nvPr/>
          </p:nvSpPr>
          <p:spPr bwMode="auto">
            <a:xfrm>
              <a:off x="14261905" y="4647617"/>
              <a:ext cx="768400"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mn-lt"/>
                </a:rPr>
                <a:t>0</a:t>
              </a:r>
            </a:p>
            <a:p>
              <a:pPr algn="ctr">
                <a:lnSpc>
                  <a:spcPct val="90000"/>
                </a:lnSpc>
                <a:spcAft>
                  <a:spcPct val="0"/>
                </a:spcAft>
                <a:buClrTx/>
                <a:buFontTx/>
                <a:buNone/>
              </a:pPr>
              <a:r>
                <a:rPr lang="en-US" sz="1200" b="0" dirty="0">
                  <a:solidFill>
                    <a:schemeClr val="bg1"/>
                  </a:solidFill>
                  <a:latin typeface="+mn-lt"/>
                </a:rPr>
                <a:t>2</a:t>
              </a:r>
            </a:p>
          </p:txBody>
        </p:sp>
      </p:grpSp>
      <p:cxnSp>
        <p:nvCxnSpPr>
          <p:cNvPr id="5" name="Straight Connector 4">
            <a:extLst>
              <a:ext uri="{FF2B5EF4-FFF2-40B4-BE49-F238E27FC236}">
                <a16:creationId xmlns:a16="http://schemas.microsoft.com/office/drawing/2014/main" id="{7D1E8734-2B31-85FA-FE0F-6C8978283013}"/>
              </a:ext>
            </a:extLst>
          </p:cNvPr>
          <p:cNvCxnSpPr>
            <a:cxnSpLocks/>
          </p:cNvCxnSpPr>
          <p:nvPr/>
        </p:nvCxnSpPr>
        <p:spPr bwMode="auto">
          <a:xfrm>
            <a:off x="5404371" y="2804160"/>
            <a:ext cx="0" cy="1163833"/>
          </a:xfrm>
          <a:prstGeom prst="line">
            <a:avLst/>
          </a:prstGeom>
          <a:noFill/>
          <a:ln w="28575" cap="flat" cmpd="sng" algn="ctr">
            <a:solidFill>
              <a:schemeClr val="bg1"/>
            </a:solidFill>
            <a:prstDash val="sysDash"/>
            <a:round/>
            <a:headEnd type="none" w="med" len="med"/>
            <a:tailEnd type="none" w="med" len="med"/>
          </a:ln>
          <a:effectLst/>
        </p:spPr>
      </p:cxnSp>
      <p:sp>
        <p:nvSpPr>
          <p:cNvPr id="96" name="TextBox 95">
            <a:extLst>
              <a:ext uri="{FF2B5EF4-FFF2-40B4-BE49-F238E27FC236}">
                <a16:creationId xmlns:a16="http://schemas.microsoft.com/office/drawing/2014/main" id="{5F4AE0E5-0F30-FDE5-557F-CC7FFB9F5787}"/>
              </a:ext>
            </a:extLst>
          </p:cNvPr>
          <p:cNvSpPr txBox="1"/>
          <p:nvPr/>
        </p:nvSpPr>
        <p:spPr bwMode="auto">
          <a:xfrm>
            <a:off x="5451425" y="2419032"/>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57%</a:t>
            </a:r>
          </a:p>
        </p:txBody>
      </p:sp>
      <p:sp>
        <p:nvSpPr>
          <p:cNvPr id="97" name="TextBox 96">
            <a:extLst>
              <a:ext uri="{FF2B5EF4-FFF2-40B4-BE49-F238E27FC236}">
                <a16:creationId xmlns:a16="http://schemas.microsoft.com/office/drawing/2014/main" id="{5389CB66-22E6-7214-D1C0-723D5BCAA5BE}"/>
              </a:ext>
            </a:extLst>
          </p:cNvPr>
          <p:cNvSpPr txBox="1"/>
          <p:nvPr/>
        </p:nvSpPr>
        <p:spPr bwMode="auto">
          <a:xfrm>
            <a:off x="5500428" y="2812558"/>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55%</a:t>
            </a:r>
          </a:p>
        </p:txBody>
      </p:sp>
      <p:sp>
        <p:nvSpPr>
          <p:cNvPr id="133" name="Oval 132">
            <a:extLst>
              <a:ext uri="{FF2B5EF4-FFF2-40B4-BE49-F238E27FC236}">
                <a16:creationId xmlns:a16="http://schemas.microsoft.com/office/drawing/2014/main" id="{9217E003-22B2-0BFB-A3AD-8A2986A51A5F}"/>
              </a:ext>
            </a:extLst>
          </p:cNvPr>
          <p:cNvSpPr/>
          <p:nvPr/>
        </p:nvSpPr>
        <p:spPr bwMode="auto">
          <a:xfrm>
            <a:off x="1650439" y="184719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25CA5ABC-8D23-DB84-42AD-CC06D68A84CA}"/>
              </a:ext>
            </a:extLst>
          </p:cNvPr>
          <p:cNvSpPr/>
          <p:nvPr/>
        </p:nvSpPr>
        <p:spPr bwMode="auto">
          <a:xfrm>
            <a:off x="1673398" y="184719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FC5B18EE-F94A-6D7C-5A79-2311943AE595}"/>
              </a:ext>
            </a:extLst>
          </p:cNvPr>
          <p:cNvSpPr/>
          <p:nvPr/>
        </p:nvSpPr>
        <p:spPr bwMode="auto">
          <a:xfrm>
            <a:off x="1556754" y="180410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D7B3742B-E3E5-ED60-6C34-3B257152B4F3}"/>
              </a:ext>
            </a:extLst>
          </p:cNvPr>
          <p:cNvSpPr/>
          <p:nvPr/>
        </p:nvSpPr>
        <p:spPr bwMode="auto">
          <a:xfrm>
            <a:off x="1514039" y="179365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40" name="Group 139">
            <a:extLst>
              <a:ext uri="{FF2B5EF4-FFF2-40B4-BE49-F238E27FC236}">
                <a16:creationId xmlns:a16="http://schemas.microsoft.com/office/drawing/2014/main" id="{48F1C57B-1D38-20EB-5367-0F47137C747E}"/>
              </a:ext>
            </a:extLst>
          </p:cNvPr>
          <p:cNvGrpSpPr/>
          <p:nvPr/>
        </p:nvGrpSpPr>
        <p:grpSpPr>
          <a:xfrm>
            <a:off x="1407957" y="1757416"/>
            <a:ext cx="124311" cy="70756"/>
            <a:chOff x="1407957" y="1757416"/>
            <a:chExt cx="124311" cy="70756"/>
          </a:xfrm>
        </p:grpSpPr>
        <p:sp>
          <p:nvSpPr>
            <p:cNvPr id="137" name="Oval 136">
              <a:extLst>
                <a:ext uri="{FF2B5EF4-FFF2-40B4-BE49-F238E27FC236}">
                  <a16:creationId xmlns:a16="http://schemas.microsoft.com/office/drawing/2014/main" id="{A221D98F-ADBF-988C-F2E7-EB416CF2B041}"/>
                </a:ext>
              </a:extLst>
            </p:cNvPr>
            <p:cNvSpPr/>
            <p:nvPr/>
          </p:nvSpPr>
          <p:spPr bwMode="auto">
            <a:xfrm>
              <a:off x="1463237" y="175914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AB08FFEB-5B1A-22D3-1F94-44B986BFA62C}"/>
                </a:ext>
              </a:extLst>
            </p:cNvPr>
            <p:cNvSpPr/>
            <p:nvPr/>
          </p:nvSpPr>
          <p:spPr bwMode="auto">
            <a:xfrm>
              <a:off x="1434573" y="175741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482DE509-1211-41D0-92CC-EC799602DE82}"/>
                </a:ext>
              </a:extLst>
            </p:cNvPr>
            <p:cNvSpPr/>
            <p:nvPr/>
          </p:nvSpPr>
          <p:spPr bwMode="auto">
            <a:xfrm>
              <a:off x="1407957" y="175741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41" name="Oval 140">
            <a:extLst>
              <a:ext uri="{FF2B5EF4-FFF2-40B4-BE49-F238E27FC236}">
                <a16:creationId xmlns:a16="http://schemas.microsoft.com/office/drawing/2014/main" id="{7891E5DA-EB3C-2DAD-4520-7999A74E3C55}"/>
              </a:ext>
            </a:extLst>
          </p:cNvPr>
          <p:cNvSpPr/>
          <p:nvPr/>
        </p:nvSpPr>
        <p:spPr bwMode="auto">
          <a:xfrm>
            <a:off x="1883442" y="194614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C3F481F8-6694-183A-6E30-B782F6462697}"/>
              </a:ext>
            </a:extLst>
          </p:cNvPr>
          <p:cNvSpPr/>
          <p:nvPr/>
        </p:nvSpPr>
        <p:spPr bwMode="auto">
          <a:xfrm>
            <a:off x="2001914" y="198533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10A25FA4-12F8-E661-F760-47667EDF09C6}"/>
              </a:ext>
            </a:extLst>
          </p:cNvPr>
          <p:cNvSpPr/>
          <p:nvPr/>
        </p:nvSpPr>
        <p:spPr bwMode="auto">
          <a:xfrm>
            <a:off x="2100597" y="199008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204465C2-18C1-FF58-1366-E40F4B91B977}"/>
              </a:ext>
            </a:extLst>
          </p:cNvPr>
          <p:cNvSpPr/>
          <p:nvPr/>
        </p:nvSpPr>
        <p:spPr bwMode="auto">
          <a:xfrm>
            <a:off x="2162009" y="200583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11A68734-576C-DE3F-4C02-AA9F85ADC097}"/>
              </a:ext>
            </a:extLst>
          </p:cNvPr>
          <p:cNvSpPr/>
          <p:nvPr/>
        </p:nvSpPr>
        <p:spPr bwMode="auto">
          <a:xfrm>
            <a:off x="2214887" y="204035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5F079552-9830-0260-67B6-A6517E434614}"/>
              </a:ext>
            </a:extLst>
          </p:cNvPr>
          <p:cNvSpPr/>
          <p:nvPr/>
        </p:nvSpPr>
        <p:spPr bwMode="auto">
          <a:xfrm>
            <a:off x="2413896" y="209216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C982CA5E-1D5A-3A5F-03AB-E24F36B532DE}"/>
              </a:ext>
            </a:extLst>
          </p:cNvPr>
          <p:cNvSpPr/>
          <p:nvPr/>
        </p:nvSpPr>
        <p:spPr bwMode="auto">
          <a:xfrm>
            <a:off x="2477689" y="21089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10EFB9E2-BDEC-2E1C-B2D9-224D336E6AC8}"/>
              </a:ext>
            </a:extLst>
          </p:cNvPr>
          <p:cNvSpPr/>
          <p:nvPr/>
        </p:nvSpPr>
        <p:spPr bwMode="auto">
          <a:xfrm>
            <a:off x="2557704" y="212667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5CE86720-4903-15AE-2741-B1B587417D8E}"/>
              </a:ext>
            </a:extLst>
          </p:cNvPr>
          <p:cNvSpPr/>
          <p:nvPr/>
        </p:nvSpPr>
        <p:spPr bwMode="auto">
          <a:xfrm>
            <a:off x="2612455" y="212403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ECC8C154-9952-2DA5-EF6E-7081FB550913}"/>
              </a:ext>
            </a:extLst>
          </p:cNvPr>
          <p:cNvSpPr/>
          <p:nvPr/>
        </p:nvSpPr>
        <p:spPr bwMode="auto">
          <a:xfrm>
            <a:off x="2705432" y="216515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ACCB5845-6768-4A28-6B68-31F5C71547B1}"/>
              </a:ext>
            </a:extLst>
          </p:cNvPr>
          <p:cNvSpPr/>
          <p:nvPr/>
        </p:nvSpPr>
        <p:spPr bwMode="auto">
          <a:xfrm>
            <a:off x="2891444" y="221537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F11BCF0A-7F4F-FD8E-C5FA-4D8F3034DCA8}"/>
              </a:ext>
            </a:extLst>
          </p:cNvPr>
          <p:cNvSpPr/>
          <p:nvPr/>
        </p:nvSpPr>
        <p:spPr bwMode="auto">
          <a:xfrm>
            <a:off x="2841487" y="221208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9482E7B0-B7D1-E684-FEDA-AE1ECBE9F33F}"/>
              </a:ext>
            </a:extLst>
          </p:cNvPr>
          <p:cNvSpPr/>
          <p:nvPr/>
        </p:nvSpPr>
        <p:spPr bwMode="auto">
          <a:xfrm>
            <a:off x="3424860" y="237967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DCD9BD9B-524C-7AE3-D045-788E55B2BD14}"/>
              </a:ext>
            </a:extLst>
          </p:cNvPr>
          <p:cNvSpPr/>
          <p:nvPr/>
        </p:nvSpPr>
        <p:spPr bwMode="auto">
          <a:xfrm>
            <a:off x="3554287" y="238865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BE0614BC-22F3-9A86-20B2-12DCEA561953}"/>
              </a:ext>
            </a:extLst>
          </p:cNvPr>
          <p:cNvSpPr/>
          <p:nvPr/>
        </p:nvSpPr>
        <p:spPr bwMode="auto">
          <a:xfrm>
            <a:off x="3884072" y="243601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A073EFE5-369B-E075-7782-AB38C6EC119B}"/>
              </a:ext>
            </a:extLst>
          </p:cNvPr>
          <p:cNvSpPr/>
          <p:nvPr/>
        </p:nvSpPr>
        <p:spPr bwMode="auto">
          <a:xfrm>
            <a:off x="4331593" y="255084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81776514-FF50-8AC8-6D6D-E51561479671}"/>
              </a:ext>
            </a:extLst>
          </p:cNvPr>
          <p:cNvSpPr/>
          <p:nvPr/>
        </p:nvSpPr>
        <p:spPr bwMode="auto">
          <a:xfrm>
            <a:off x="4394804" y="255364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A392FB92-8272-4405-7A51-9704FCDB8769}"/>
              </a:ext>
            </a:extLst>
          </p:cNvPr>
          <p:cNvSpPr/>
          <p:nvPr/>
        </p:nvSpPr>
        <p:spPr bwMode="auto">
          <a:xfrm>
            <a:off x="4578161" y="259569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B99BD5A0-3567-1F40-4BA9-25D5303E0562}"/>
              </a:ext>
            </a:extLst>
          </p:cNvPr>
          <p:cNvSpPr/>
          <p:nvPr/>
        </p:nvSpPr>
        <p:spPr bwMode="auto">
          <a:xfrm>
            <a:off x="4739451" y="262124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1712CCCC-B866-A660-B4FB-D8315F119648}"/>
              </a:ext>
            </a:extLst>
          </p:cNvPr>
          <p:cNvSpPr/>
          <p:nvPr/>
        </p:nvSpPr>
        <p:spPr bwMode="auto">
          <a:xfrm>
            <a:off x="4675501" y="260658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428EF3FE-6AAA-A25F-DDEA-0DB6B1205EBA}"/>
              </a:ext>
            </a:extLst>
          </p:cNvPr>
          <p:cNvSpPr/>
          <p:nvPr/>
        </p:nvSpPr>
        <p:spPr bwMode="auto">
          <a:xfrm>
            <a:off x="4905483" y="263368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57068719-8D57-E8D3-7C44-C3745132F836}"/>
              </a:ext>
            </a:extLst>
          </p:cNvPr>
          <p:cNvSpPr/>
          <p:nvPr/>
        </p:nvSpPr>
        <p:spPr bwMode="auto">
          <a:xfrm>
            <a:off x="4939730" y="263368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3" name="Group 162">
            <a:extLst>
              <a:ext uri="{FF2B5EF4-FFF2-40B4-BE49-F238E27FC236}">
                <a16:creationId xmlns:a16="http://schemas.microsoft.com/office/drawing/2014/main" id="{2B3FC714-FDBA-196E-20CF-BE058FA38D6E}"/>
              </a:ext>
            </a:extLst>
          </p:cNvPr>
          <p:cNvGrpSpPr/>
          <p:nvPr/>
        </p:nvGrpSpPr>
        <p:grpSpPr>
          <a:xfrm>
            <a:off x="5113317" y="2667156"/>
            <a:ext cx="124311" cy="70756"/>
            <a:chOff x="1407957" y="1757416"/>
            <a:chExt cx="124311" cy="70756"/>
          </a:xfrm>
        </p:grpSpPr>
        <p:sp>
          <p:nvSpPr>
            <p:cNvPr id="164" name="Oval 163">
              <a:extLst>
                <a:ext uri="{FF2B5EF4-FFF2-40B4-BE49-F238E27FC236}">
                  <a16:creationId xmlns:a16="http://schemas.microsoft.com/office/drawing/2014/main" id="{C3F2A83D-EDAE-6148-1894-4909A644B65C}"/>
                </a:ext>
              </a:extLst>
            </p:cNvPr>
            <p:cNvSpPr/>
            <p:nvPr/>
          </p:nvSpPr>
          <p:spPr bwMode="auto">
            <a:xfrm>
              <a:off x="1463237" y="175914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FC8276BA-43A0-B73C-8107-F7C3886911B6}"/>
                </a:ext>
              </a:extLst>
            </p:cNvPr>
            <p:cNvSpPr/>
            <p:nvPr/>
          </p:nvSpPr>
          <p:spPr bwMode="auto">
            <a:xfrm>
              <a:off x="1434573" y="175741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1D171D96-D30A-98FC-D3CA-5AD98D168746}"/>
                </a:ext>
              </a:extLst>
            </p:cNvPr>
            <p:cNvSpPr/>
            <p:nvPr/>
          </p:nvSpPr>
          <p:spPr bwMode="auto">
            <a:xfrm>
              <a:off x="1407957" y="175741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67" name="Oval 166">
            <a:extLst>
              <a:ext uri="{FF2B5EF4-FFF2-40B4-BE49-F238E27FC236}">
                <a16:creationId xmlns:a16="http://schemas.microsoft.com/office/drawing/2014/main" id="{98C83704-493F-9D99-9B5C-47DE2E4C9267}"/>
              </a:ext>
            </a:extLst>
          </p:cNvPr>
          <p:cNvSpPr/>
          <p:nvPr/>
        </p:nvSpPr>
        <p:spPr bwMode="auto">
          <a:xfrm>
            <a:off x="4976203" y="263368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B1D0ED2A-5128-97FE-BCD2-E82C2BCD4422}"/>
              </a:ext>
            </a:extLst>
          </p:cNvPr>
          <p:cNvSpPr/>
          <p:nvPr/>
        </p:nvSpPr>
        <p:spPr bwMode="auto">
          <a:xfrm>
            <a:off x="5010740" y="264932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99BFF0AB-060B-FC6E-BA66-0ECFC8A03915}"/>
              </a:ext>
            </a:extLst>
          </p:cNvPr>
          <p:cNvSpPr/>
          <p:nvPr/>
        </p:nvSpPr>
        <p:spPr bwMode="auto">
          <a:xfrm>
            <a:off x="5081620" y="266326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11D6A292-7FE8-1A0A-BB38-194C7174A2B8}"/>
              </a:ext>
            </a:extLst>
          </p:cNvPr>
          <p:cNvSpPr/>
          <p:nvPr/>
        </p:nvSpPr>
        <p:spPr bwMode="auto">
          <a:xfrm>
            <a:off x="5187649" y="268244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4" name="Group 173">
            <a:extLst>
              <a:ext uri="{FF2B5EF4-FFF2-40B4-BE49-F238E27FC236}">
                <a16:creationId xmlns:a16="http://schemas.microsoft.com/office/drawing/2014/main" id="{D84CC8F6-35F9-FB8A-1D13-D0107AFE3E14}"/>
              </a:ext>
            </a:extLst>
          </p:cNvPr>
          <p:cNvGrpSpPr/>
          <p:nvPr/>
        </p:nvGrpSpPr>
        <p:grpSpPr>
          <a:xfrm>
            <a:off x="5228596" y="2706831"/>
            <a:ext cx="117931" cy="75375"/>
            <a:chOff x="5228596" y="2706831"/>
            <a:chExt cx="117931" cy="75375"/>
          </a:xfrm>
        </p:grpSpPr>
        <p:sp>
          <p:nvSpPr>
            <p:cNvPr id="171" name="Oval 170">
              <a:extLst>
                <a:ext uri="{FF2B5EF4-FFF2-40B4-BE49-F238E27FC236}">
                  <a16:creationId xmlns:a16="http://schemas.microsoft.com/office/drawing/2014/main" id="{793CBA53-AC86-D91B-6B44-E784129C57A3}"/>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9E7F8AF8-2FD3-821D-E99D-591EA69B7AF7}"/>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AA0D5619-5A6B-FA94-F0E0-4A1F0F014E82}"/>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0" name="Group 179">
            <a:extLst>
              <a:ext uri="{FF2B5EF4-FFF2-40B4-BE49-F238E27FC236}">
                <a16:creationId xmlns:a16="http://schemas.microsoft.com/office/drawing/2014/main" id="{34C1D037-6F39-8249-399E-51C2639DEEF9}"/>
              </a:ext>
            </a:extLst>
          </p:cNvPr>
          <p:cNvGrpSpPr/>
          <p:nvPr/>
        </p:nvGrpSpPr>
        <p:grpSpPr>
          <a:xfrm>
            <a:off x="5330151" y="2725689"/>
            <a:ext cx="117931" cy="75375"/>
            <a:chOff x="5228596" y="2706831"/>
            <a:chExt cx="117931" cy="75375"/>
          </a:xfrm>
        </p:grpSpPr>
        <p:sp>
          <p:nvSpPr>
            <p:cNvPr id="181" name="Oval 180">
              <a:extLst>
                <a:ext uri="{FF2B5EF4-FFF2-40B4-BE49-F238E27FC236}">
                  <a16:creationId xmlns:a16="http://schemas.microsoft.com/office/drawing/2014/main" id="{AFBE3DCB-2150-6714-CC00-B388A4AFF3F0}"/>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087A783F-89C9-B71D-5F6C-719CF0083F96}"/>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13CCC315-EC8E-EB97-EB53-687929B5CD7D}"/>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4" name="Group 183">
            <a:extLst>
              <a:ext uri="{FF2B5EF4-FFF2-40B4-BE49-F238E27FC236}">
                <a16:creationId xmlns:a16="http://schemas.microsoft.com/office/drawing/2014/main" id="{10875D65-D4C6-CE9E-6E88-40689B3A5CE1}"/>
              </a:ext>
            </a:extLst>
          </p:cNvPr>
          <p:cNvGrpSpPr/>
          <p:nvPr/>
        </p:nvGrpSpPr>
        <p:grpSpPr>
          <a:xfrm>
            <a:off x="5431706" y="2744547"/>
            <a:ext cx="117931" cy="75375"/>
            <a:chOff x="5228596" y="2706831"/>
            <a:chExt cx="117931" cy="75375"/>
          </a:xfrm>
        </p:grpSpPr>
        <p:sp>
          <p:nvSpPr>
            <p:cNvPr id="185" name="Oval 184">
              <a:extLst>
                <a:ext uri="{FF2B5EF4-FFF2-40B4-BE49-F238E27FC236}">
                  <a16:creationId xmlns:a16="http://schemas.microsoft.com/office/drawing/2014/main" id="{C55F81F3-14BC-1B84-3F19-A6BDC6353C18}"/>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A741D1A6-EE12-5DF2-9279-06F626799BC0}"/>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1094DC21-4D37-6D02-8852-11C8FE7D257F}"/>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8" name="Group 187">
            <a:extLst>
              <a:ext uri="{FF2B5EF4-FFF2-40B4-BE49-F238E27FC236}">
                <a16:creationId xmlns:a16="http://schemas.microsoft.com/office/drawing/2014/main" id="{7667F3C7-1887-8215-E3B8-C2AD3316B98B}"/>
              </a:ext>
            </a:extLst>
          </p:cNvPr>
          <p:cNvGrpSpPr/>
          <p:nvPr/>
        </p:nvGrpSpPr>
        <p:grpSpPr>
          <a:xfrm>
            <a:off x="5549637" y="2757367"/>
            <a:ext cx="117931" cy="75375"/>
            <a:chOff x="5228596" y="2706831"/>
            <a:chExt cx="117931" cy="75375"/>
          </a:xfrm>
        </p:grpSpPr>
        <p:sp>
          <p:nvSpPr>
            <p:cNvPr id="189" name="Oval 188">
              <a:extLst>
                <a:ext uri="{FF2B5EF4-FFF2-40B4-BE49-F238E27FC236}">
                  <a16:creationId xmlns:a16="http://schemas.microsoft.com/office/drawing/2014/main" id="{A960C294-D6E1-7C3C-CAF1-08254F5119BF}"/>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D434F184-32FA-BB40-4097-D56313A15DCF}"/>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6DD8A060-44D4-ED2D-210A-78F065D0F341}"/>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2" name="Group 191">
            <a:extLst>
              <a:ext uri="{FF2B5EF4-FFF2-40B4-BE49-F238E27FC236}">
                <a16:creationId xmlns:a16="http://schemas.microsoft.com/office/drawing/2014/main" id="{4C89A6DF-3CD8-7C89-3E2B-CEF0DE8704B4}"/>
              </a:ext>
            </a:extLst>
          </p:cNvPr>
          <p:cNvGrpSpPr/>
          <p:nvPr/>
        </p:nvGrpSpPr>
        <p:grpSpPr>
          <a:xfrm>
            <a:off x="5658682" y="2757367"/>
            <a:ext cx="117931" cy="75375"/>
            <a:chOff x="5228596" y="2706831"/>
            <a:chExt cx="117931" cy="75375"/>
          </a:xfrm>
        </p:grpSpPr>
        <p:sp>
          <p:nvSpPr>
            <p:cNvPr id="193" name="Oval 192">
              <a:extLst>
                <a:ext uri="{FF2B5EF4-FFF2-40B4-BE49-F238E27FC236}">
                  <a16:creationId xmlns:a16="http://schemas.microsoft.com/office/drawing/2014/main" id="{57D09141-393B-1880-3269-115373EFBE71}"/>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A4573C5E-D0D6-56C9-D6DE-CEE849AFF836}"/>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0F703A6E-725A-B7A4-C56E-1B1F0D6D62DE}"/>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6" name="Group 195">
            <a:extLst>
              <a:ext uri="{FF2B5EF4-FFF2-40B4-BE49-F238E27FC236}">
                <a16:creationId xmlns:a16="http://schemas.microsoft.com/office/drawing/2014/main" id="{617F8913-4C3F-1658-06A9-4592D3D01725}"/>
              </a:ext>
            </a:extLst>
          </p:cNvPr>
          <p:cNvGrpSpPr/>
          <p:nvPr/>
        </p:nvGrpSpPr>
        <p:grpSpPr>
          <a:xfrm>
            <a:off x="5751621" y="2757366"/>
            <a:ext cx="117931" cy="75375"/>
            <a:chOff x="5228596" y="2706831"/>
            <a:chExt cx="117931" cy="75375"/>
          </a:xfrm>
        </p:grpSpPr>
        <p:sp>
          <p:nvSpPr>
            <p:cNvPr id="197" name="Oval 196">
              <a:extLst>
                <a:ext uri="{FF2B5EF4-FFF2-40B4-BE49-F238E27FC236}">
                  <a16:creationId xmlns:a16="http://schemas.microsoft.com/office/drawing/2014/main" id="{5C62BE79-A22D-B596-01C0-7D32109F4D0D}"/>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018956DA-D32E-C158-EB75-B2023C98E409}"/>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C21EE3E6-11D4-928C-9647-BD7DD132B2C0}"/>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00" name="Oval 199">
            <a:extLst>
              <a:ext uri="{FF2B5EF4-FFF2-40B4-BE49-F238E27FC236}">
                <a16:creationId xmlns:a16="http://schemas.microsoft.com/office/drawing/2014/main" id="{2CBDFCDF-11E8-0D37-FCF2-015D2C158970}"/>
              </a:ext>
            </a:extLst>
          </p:cNvPr>
          <p:cNvSpPr/>
          <p:nvPr/>
        </p:nvSpPr>
        <p:spPr bwMode="auto">
          <a:xfrm>
            <a:off x="5878346" y="275842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B644E103-C7C8-4206-CC99-FA36E8AE3BF7}"/>
              </a:ext>
            </a:extLst>
          </p:cNvPr>
          <p:cNvSpPr/>
          <p:nvPr/>
        </p:nvSpPr>
        <p:spPr bwMode="auto">
          <a:xfrm>
            <a:off x="5910511" y="275842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3" name="Group 202">
            <a:extLst>
              <a:ext uri="{FF2B5EF4-FFF2-40B4-BE49-F238E27FC236}">
                <a16:creationId xmlns:a16="http://schemas.microsoft.com/office/drawing/2014/main" id="{10C2CFD3-027B-6AFB-0714-4D7597CD1815}"/>
              </a:ext>
            </a:extLst>
          </p:cNvPr>
          <p:cNvGrpSpPr/>
          <p:nvPr/>
        </p:nvGrpSpPr>
        <p:grpSpPr>
          <a:xfrm>
            <a:off x="1399117" y="1775883"/>
            <a:ext cx="4548716" cy="1016000"/>
            <a:chOff x="1399117" y="1775883"/>
            <a:chExt cx="4548716" cy="1016000"/>
          </a:xfrm>
        </p:grpSpPr>
        <p:sp>
          <p:nvSpPr>
            <p:cNvPr id="102" name="Freeform: Shape 101">
              <a:extLst>
                <a:ext uri="{FF2B5EF4-FFF2-40B4-BE49-F238E27FC236}">
                  <a16:creationId xmlns:a16="http://schemas.microsoft.com/office/drawing/2014/main" id="{39E76E19-F9E5-0799-1D83-81BCF65C1BB0}"/>
                </a:ext>
              </a:extLst>
            </p:cNvPr>
            <p:cNvSpPr/>
            <p:nvPr/>
          </p:nvSpPr>
          <p:spPr bwMode="auto">
            <a:xfrm>
              <a:off x="1399117" y="1775883"/>
              <a:ext cx="2893483" cy="778934"/>
            </a:xfrm>
            <a:custGeom>
              <a:avLst/>
              <a:gdLst>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8766 w 2893483"/>
                <a:gd name="connsiteY30" fmla="*/ 402167 h 778934"/>
                <a:gd name="connsiteX31" fmla="*/ 1291166 w 2893483"/>
                <a:gd name="connsiteY31" fmla="*/ 402167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8766 w 2893483"/>
                <a:gd name="connsiteY30" fmla="*/ 402167 h 778934"/>
                <a:gd name="connsiteX31" fmla="*/ 1286933 w 2893483"/>
                <a:gd name="connsiteY31" fmla="*/ 387351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8766 w 2893483"/>
                <a:gd name="connsiteY30" fmla="*/ 391583 h 778934"/>
                <a:gd name="connsiteX31" fmla="*/ 1286933 w 2893483"/>
                <a:gd name="connsiteY31" fmla="*/ 387351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0299 w 2893483"/>
                <a:gd name="connsiteY30" fmla="*/ 378883 h 778934"/>
                <a:gd name="connsiteX31" fmla="*/ 1286933 w 2893483"/>
                <a:gd name="connsiteY31" fmla="*/ 387351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6649 w 2893483"/>
                <a:gd name="connsiteY30" fmla="*/ 383116 h 778934"/>
                <a:gd name="connsiteX31" fmla="*/ 1286933 w 2893483"/>
                <a:gd name="connsiteY31" fmla="*/ 387351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6649 w 2893483"/>
                <a:gd name="connsiteY30" fmla="*/ 389466 h 778934"/>
                <a:gd name="connsiteX31" fmla="*/ 1286933 w 2893483"/>
                <a:gd name="connsiteY31" fmla="*/ 387351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893483" h="778934">
                  <a:moveTo>
                    <a:pt x="0" y="0"/>
                  </a:moveTo>
                  <a:lnTo>
                    <a:pt x="107950" y="0"/>
                  </a:lnTo>
                  <a:lnTo>
                    <a:pt x="107950" y="48684"/>
                  </a:lnTo>
                  <a:lnTo>
                    <a:pt x="173566" y="48684"/>
                  </a:lnTo>
                  <a:lnTo>
                    <a:pt x="173566" y="71967"/>
                  </a:lnTo>
                  <a:lnTo>
                    <a:pt x="249766" y="71967"/>
                  </a:lnTo>
                  <a:lnTo>
                    <a:pt x="249766" y="107950"/>
                  </a:lnTo>
                  <a:lnTo>
                    <a:pt x="368300" y="107950"/>
                  </a:lnTo>
                  <a:lnTo>
                    <a:pt x="368300" y="139700"/>
                  </a:lnTo>
                  <a:lnTo>
                    <a:pt x="395816" y="139700"/>
                  </a:lnTo>
                  <a:lnTo>
                    <a:pt x="395816" y="165100"/>
                  </a:lnTo>
                  <a:lnTo>
                    <a:pt x="486833" y="165100"/>
                  </a:lnTo>
                  <a:lnTo>
                    <a:pt x="486833" y="196850"/>
                  </a:lnTo>
                  <a:lnTo>
                    <a:pt x="516466" y="196850"/>
                  </a:lnTo>
                  <a:lnTo>
                    <a:pt x="516466" y="215900"/>
                  </a:lnTo>
                  <a:lnTo>
                    <a:pt x="607483" y="215900"/>
                  </a:lnTo>
                  <a:lnTo>
                    <a:pt x="607483" y="243417"/>
                  </a:lnTo>
                  <a:lnTo>
                    <a:pt x="717550" y="243417"/>
                  </a:lnTo>
                  <a:lnTo>
                    <a:pt x="719667" y="245534"/>
                  </a:lnTo>
                  <a:lnTo>
                    <a:pt x="753533" y="245534"/>
                  </a:lnTo>
                  <a:lnTo>
                    <a:pt x="753533" y="264584"/>
                  </a:lnTo>
                  <a:lnTo>
                    <a:pt x="823383" y="264584"/>
                  </a:lnTo>
                  <a:lnTo>
                    <a:pt x="823383" y="287867"/>
                  </a:lnTo>
                  <a:lnTo>
                    <a:pt x="857250" y="287867"/>
                  </a:lnTo>
                  <a:lnTo>
                    <a:pt x="857250" y="300567"/>
                  </a:lnTo>
                  <a:lnTo>
                    <a:pt x="891116" y="300567"/>
                  </a:lnTo>
                  <a:lnTo>
                    <a:pt x="891116" y="336550"/>
                  </a:lnTo>
                  <a:lnTo>
                    <a:pt x="1018116" y="336550"/>
                  </a:lnTo>
                  <a:lnTo>
                    <a:pt x="1018116" y="357717"/>
                  </a:lnTo>
                  <a:lnTo>
                    <a:pt x="1138766" y="357717"/>
                  </a:lnTo>
                  <a:lnTo>
                    <a:pt x="1136649" y="389466"/>
                  </a:lnTo>
                  <a:lnTo>
                    <a:pt x="1286933" y="387351"/>
                  </a:lnTo>
                  <a:lnTo>
                    <a:pt x="1363133" y="410634"/>
                  </a:lnTo>
                  <a:lnTo>
                    <a:pt x="1384299" y="431800"/>
                  </a:lnTo>
                  <a:lnTo>
                    <a:pt x="1447800" y="431800"/>
                  </a:lnTo>
                  <a:lnTo>
                    <a:pt x="1447800" y="448734"/>
                  </a:lnTo>
                  <a:lnTo>
                    <a:pt x="1521883" y="448734"/>
                  </a:lnTo>
                  <a:lnTo>
                    <a:pt x="1521883" y="480484"/>
                  </a:lnTo>
                  <a:lnTo>
                    <a:pt x="1651000" y="480484"/>
                  </a:lnTo>
                  <a:lnTo>
                    <a:pt x="1651000" y="516467"/>
                  </a:lnTo>
                  <a:lnTo>
                    <a:pt x="1686983" y="516467"/>
                  </a:lnTo>
                  <a:lnTo>
                    <a:pt x="1686983" y="554567"/>
                  </a:lnTo>
                  <a:lnTo>
                    <a:pt x="1725083" y="554567"/>
                  </a:lnTo>
                  <a:lnTo>
                    <a:pt x="1725083" y="554567"/>
                  </a:lnTo>
                  <a:lnTo>
                    <a:pt x="1784350" y="554567"/>
                  </a:lnTo>
                  <a:lnTo>
                    <a:pt x="1784350" y="582084"/>
                  </a:lnTo>
                  <a:lnTo>
                    <a:pt x="1824566" y="582084"/>
                  </a:lnTo>
                  <a:lnTo>
                    <a:pt x="1824566" y="605367"/>
                  </a:lnTo>
                  <a:lnTo>
                    <a:pt x="1877483" y="605367"/>
                  </a:lnTo>
                  <a:lnTo>
                    <a:pt x="1877483" y="628650"/>
                  </a:lnTo>
                  <a:lnTo>
                    <a:pt x="1993900" y="628650"/>
                  </a:lnTo>
                  <a:lnTo>
                    <a:pt x="2002366" y="637116"/>
                  </a:lnTo>
                  <a:lnTo>
                    <a:pt x="2226733" y="637116"/>
                  </a:lnTo>
                  <a:lnTo>
                    <a:pt x="2275416" y="666750"/>
                  </a:lnTo>
                  <a:lnTo>
                    <a:pt x="2396066" y="666750"/>
                  </a:lnTo>
                  <a:lnTo>
                    <a:pt x="2404533" y="675217"/>
                  </a:lnTo>
                  <a:lnTo>
                    <a:pt x="2559050" y="675217"/>
                  </a:lnTo>
                  <a:lnTo>
                    <a:pt x="2559050" y="706967"/>
                  </a:lnTo>
                  <a:lnTo>
                    <a:pt x="2588683" y="706967"/>
                  </a:lnTo>
                  <a:lnTo>
                    <a:pt x="2599266" y="717550"/>
                  </a:lnTo>
                  <a:lnTo>
                    <a:pt x="2650066" y="717550"/>
                  </a:lnTo>
                  <a:lnTo>
                    <a:pt x="2650066" y="734484"/>
                  </a:lnTo>
                  <a:lnTo>
                    <a:pt x="2715683" y="734484"/>
                  </a:lnTo>
                  <a:lnTo>
                    <a:pt x="2753783" y="764117"/>
                  </a:lnTo>
                  <a:lnTo>
                    <a:pt x="2861733" y="764117"/>
                  </a:lnTo>
                  <a:lnTo>
                    <a:pt x="2861733" y="778934"/>
                  </a:lnTo>
                  <a:lnTo>
                    <a:pt x="2893483" y="778934"/>
                  </a:lnTo>
                </a:path>
              </a:pathLst>
            </a:custGeom>
            <a:noFill/>
            <a:ln w="28575">
              <a:solidFill>
                <a:schemeClr val="accent1"/>
              </a:solidFill>
              <a:miter lim="800000"/>
              <a:headEnd/>
              <a:tailEnd/>
            </a:ln>
          </p:spPr>
          <p:txBody>
            <a:bodyPr rtlCol="0" anchor="ctr"/>
            <a:lstStyle/>
            <a:p>
              <a:pPr algn="ctr"/>
              <a:endParaRPr lang="en-US" dirty="0"/>
            </a:p>
          </p:txBody>
        </p:sp>
        <p:sp>
          <p:nvSpPr>
            <p:cNvPr id="202" name="Freeform: Shape 201">
              <a:extLst>
                <a:ext uri="{FF2B5EF4-FFF2-40B4-BE49-F238E27FC236}">
                  <a16:creationId xmlns:a16="http://schemas.microsoft.com/office/drawing/2014/main" id="{F4E8ECC3-8D95-82BE-6EF6-7AE371301B65}"/>
                </a:ext>
              </a:extLst>
            </p:cNvPr>
            <p:cNvSpPr/>
            <p:nvPr/>
          </p:nvSpPr>
          <p:spPr bwMode="auto">
            <a:xfrm>
              <a:off x="4254500" y="2563283"/>
              <a:ext cx="1693333" cy="228600"/>
            </a:xfrm>
            <a:custGeom>
              <a:avLst/>
              <a:gdLst>
                <a:gd name="connsiteX0" fmla="*/ 1693333 w 1693333"/>
                <a:gd name="connsiteY0" fmla="*/ 228600 h 228600"/>
                <a:gd name="connsiteX1" fmla="*/ 1297517 w 1693333"/>
                <a:gd name="connsiteY1" fmla="*/ 228600 h 228600"/>
                <a:gd name="connsiteX2" fmla="*/ 1297517 w 1693333"/>
                <a:gd name="connsiteY2" fmla="*/ 209550 h 228600"/>
                <a:gd name="connsiteX3" fmla="*/ 1121833 w 1693333"/>
                <a:gd name="connsiteY3" fmla="*/ 209550 h 228600"/>
                <a:gd name="connsiteX4" fmla="*/ 1121833 w 1693333"/>
                <a:gd name="connsiteY4" fmla="*/ 209550 h 228600"/>
                <a:gd name="connsiteX5" fmla="*/ 1100667 w 1693333"/>
                <a:gd name="connsiteY5" fmla="*/ 209550 h 228600"/>
                <a:gd name="connsiteX6" fmla="*/ 1100667 w 1693333"/>
                <a:gd name="connsiteY6" fmla="*/ 177800 h 228600"/>
                <a:gd name="connsiteX7" fmla="*/ 1003300 w 1693333"/>
                <a:gd name="connsiteY7" fmla="*/ 177800 h 228600"/>
                <a:gd name="connsiteX8" fmla="*/ 1003300 w 1693333"/>
                <a:gd name="connsiteY8" fmla="*/ 152400 h 228600"/>
                <a:gd name="connsiteX9" fmla="*/ 954617 w 1693333"/>
                <a:gd name="connsiteY9" fmla="*/ 152400 h 228600"/>
                <a:gd name="connsiteX10" fmla="*/ 869950 w 1693333"/>
                <a:gd name="connsiteY10" fmla="*/ 152400 h 228600"/>
                <a:gd name="connsiteX11" fmla="*/ 869950 w 1693333"/>
                <a:gd name="connsiteY11" fmla="*/ 127000 h 228600"/>
                <a:gd name="connsiteX12" fmla="*/ 762000 w 1693333"/>
                <a:gd name="connsiteY12" fmla="*/ 127000 h 228600"/>
                <a:gd name="connsiteX13" fmla="*/ 762000 w 1693333"/>
                <a:gd name="connsiteY13" fmla="*/ 101600 h 228600"/>
                <a:gd name="connsiteX14" fmla="*/ 518583 w 1693333"/>
                <a:gd name="connsiteY14" fmla="*/ 101600 h 228600"/>
                <a:gd name="connsiteX15" fmla="*/ 524933 w 1693333"/>
                <a:gd name="connsiteY15" fmla="*/ 95250 h 228600"/>
                <a:gd name="connsiteX16" fmla="*/ 459317 w 1693333"/>
                <a:gd name="connsiteY16" fmla="*/ 95250 h 228600"/>
                <a:gd name="connsiteX17" fmla="*/ 459317 w 1693333"/>
                <a:gd name="connsiteY17" fmla="*/ 67734 h 228600"/>
                <a:gd name="connsiteX18" fmla="*/ 328083 w 1693333"/>
                <a:gd name="connsiteY18" fmla="*/ 67734 h 228600"/>
                <a:gd name="connsiteX19" fmla="*/ 328083 w 1693333"/>
                <a:gd name="connsiteY19" fmla="*/ 44450 h 228600"/>
                <a:gd name="connsiteX20" fmla="*/ 306917 w 1693333"/>
                <a:gd name="connsiteY20" fmla="*/ 44450 h 228600"/>
                <a:gd name="connsiteX21" fmla="*/ 306917 w 1693333"/>
                <a:gd name="connsiteY21" fmla="*/ 44450 h 228600"/>
                <a:gd name="connsiteX22" fmla="*/ 256117 w 1693333"/>
                <a:gd name="connsiteY22" fmla="*/ 44450 h 228600"/>
                <a:gd name="connsiteX23" fmla="*/ 256117 w 1693333"/>
                <a:gd name="connsiteY23" fmla="*/ 21167 h 228600"/>
                <a:gd name="connsiteX24" fmla="*/ 154517 w 1693333"/>
                <a:gd name="connsiteY24" fmla="*/ 21167 h 228600"/>
                <a:gd name="connsiteX25" fmla="*/ 154517 w 1693333"/>
                <a:gd name="connsiteY25" fmla="*/ 4234 h 228600"/>
                <a:gd name="connsiteX26" fmla="*/ 71967 w 1693333"/>
                <a:gd name="connsiteY26" fmla="*/ 4234 h 228600"/>
                <a:gd name="connsiteX27" fmla="*/ 67733 w 1693333"/>
                <a:gd name="connsiteY27" fmla="*/ 0 h 228600"/>
                <a:gd name="connsiteX28" fmla="*/ 52917 w 1693333"/>
                <a:gd name="connsiteY28" fmla="*/ 0 h 228600"/>
                <a:gd name="connsiteX29" fmla="*/ 52917 w 1693333"/>
                <a:gd name="connsiteY29" fmla="*/ 0 h 228600"/>
                <a:gd name="connsiteX30" fmla="*/ 0 w 1693333"/>
                <a:gd name="connsiteY30"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93333" h="228600">
                  <a:moveTo>
                    <a:pt x="1693333" y="228600"/>
                  </a:moveTo>
                  <a:lnTo>
                    <a:pt x="1297517" y="228600"/>
                  </a:lnTo>
                  <a:lnTo>
                    <a:pt x="1297517" y="209550"/>
                  </a:lnTo>
                  <a:lnTo>
                    <a:pt x="1121833" y="209550"/>
                  </a:lnTo>
                  <a:lnTo>
                    <a:pt x="1121833" y="209550"/>
                  </a:lnTo>
                  <a:lnTo>
                    <a:pt x="1100667" y="209550"/>
                  </a:lnTo>
                  <a:lnTo>
                    <a:pt x="1100667" y="177800"/>
                  </a:lnTo>
                  <a:lnTo>
                    <a:pt x="1003300" y="177800"/>
                  </a:lnTo>
                  <a:lnTo>
                    <a:pt x="1003300" y="152400"/>
                  </a:lnTo>
                  <a:lnTo>
                    <a:pt x="954617" y="152400"/>
                  </a:lnTo>
                  <a:lnTo>
                    <a:pt x="869950" y="152400"/>
                  </a:lnTo>
                  <a:lnTo>
                    <a:pt x="869950" y="127000"/>
                  </a:lnTo>
                  <a:lnTo>
                    <a:pt x="762000" y="127000"/>
                  </a:lnTo>
                  <a:lnTo>
                    <a:pt x="762000" y="101600"/>
                  </a:lnTo>
                  <a:lnTo>
                    <a:pt x="518583" y="101600"/>
                  </a:lnTo>
                  <a:lnTo>
                    <a:pt x="524933" y="95250"/>
                  </a:lnTo>
                  <a:lnTo>
                    <a:pt x="459317" y="95250"/>
                  </a:lnTo>
                  <a:lnTo>
                    <a:pt x="459317" y="67734"/>
                  </a:lnTo>
                  <a:lnTo>
                    <a:pt x="328083" y="67734"/>
                  </a:lnTo>
                  <a:lnTo>
                    <a:pt x="328083" y="44450"/>
                  </a:lnTo>
                  <a:lnTo>
                    <a:pt x="306917" y="44450"/>
                  </a:lnTo>
                  <a:lnTo>
                    <a:pt x="306917" y="44450"/>
                  </a:lnTo>
                  <a:lnTo>
                    <a:pt x="256117" y="44450"/>
                  </a:lnTo>
                  <a:lnTo>
                    <a:pt x="256117" y="21167"/>
                  </a:lnTo>
                  <a:lnTo>
                    <a:pt x="154517" y="21167"/>
                  </a:lnTo>
                  <a:lnTo>
                    <a:pt x="154517" y="4234"/>
                  </a:lnTo>
                  <a:lnTo>
                    <a:pt x="71967" y="4234"/>
                  </a:lnTo>
                  <a:lnTo>
                    <a:pt x="67733" y="0"/>
                  </a:lnTo>
                  <a:lnTo>
                    <a:pt x="52917" y="0"/>
                  </a:lnTo>
                  <a:lnTo>
                    <a:pt x="52917" y="0"/>
                  </a:lnTo>
                  <a:lnTo>
                    <a:pt x="0" y="0"/>
                  </a:lnTo>
                </a:path>
              </a:pathLst>
            </a:custGeom>
            <a:noFill/>
            <a:ln w="28575">
              <a:solidFill>
                <a:schemeClr val="accent1"/>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866910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61CCF7-5B4E-8C45-CDED-3A957970ADD1}"/>
              </a:ext>
            </a:extLst>
          </p:cNvPr>
          <p:cNvSpPr>
            <a:spLocks noGrp="1"/>
          </p:cNvSpPr>
          <p:nvPr>
            <p:ph type="title"/>
          </p:nvPr>
        </p:nvSpPr>
        <p:spPr/>
        <p:txBody>
          <a:bodyPr/>
          <a:lstStyle/>
          <a:p>
            <a:r>
              <a:rPr lang="en-US" dirty="0"/>
              <a:t>SHINE: Time to Next Treatment</a:t>
            </a:r>
          </a:p>
        </p:txBody>
      </p:sp>
      <p:grpSp>
        <p:nvGrpSpPr>
          <p:cNvPr id="9" name="Group 8">
            <a:extLst>
              <a:ext uri="{FF2B5EF4-FFF2-40B4-BE49-F238E27FC236}">
                <a16:creationId xmlns:a16="http://schemas.microsoft.com/office/drawing/2014/main" id="{6D8119AA-9376-9BF0-E654-CF63299151C9}"/>
              </a:ext>
            </a:extLst>
          </p:cNvPr>
          <p:cNvGrpSpPr/>
          <p:nvPr/>
        </p:nvGrpSpPr>
        <p:grpSpPr>
          <a:xfrm>
            <a:off x="9392911" y="6212702"/>
            <a:ext cx="2488502" cy="450134"/>
            <a:chOff x="9392911" y="6212702"/>
            <a:chExt cx="2488502" cy="450134"/>
          </a:xfrm>
        </p:grpSpPr>
        <p:pic>
          <p:nvPicPr>
            <p:cNvPr id="10" name="Picture 9" descr="Icon&#10;&#10;Description automatically generated">
              <a:extLst>
                <a:ext uri="{FF2B5EF4-FFF2-40B4-BE49-F238E27FC236}">
                  <a16:creationId xmlns:a16="http://schemas.microsoft.com/office/drawing/2014/main" id="{729C3866-38E8-C305-4574-5A7FF4192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1" name="Rectangle 8">
              <a:extLst>
                <a:ext uri="{FF2B5EF4-FFF2-40B4-BE49-F238E27FC236}">
                  <a16:creationId xmlns:a16="http://schemas.microsoft.com/office/drawing/2014/main" id="{3A759AE1-80E3-45BD-4E93-15BB480629F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EEF76FA2-7360-3F14-90FB-DBFC5E1A7DFE}"/>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LBA7502. Wang. NEJM. 2022;386:2482.</a:t>
            </a:r>
            <a:endParaRPr lang="en-US" altLang="en-US" sz="1200" b="0" dirty="0">
              <a:solidFill>
                <a:schemeClr val="bg2"/>
              </a:solidFill>
              <a:latin typeface="Calibri" panose="020F0502020204030204" pitchFamily="34" charset="0"/>
            </a:endParaRPr>
          </a:p>
        </p:txBody>
      </p:sp>
      <p:sp>
        <p:nvSpPr>
          <p:cNvPr id="13" name="TextBox 12">
            <a:extLst>
              <a:ext uri="{FF2B5EF4-FFF2-40B4-BE49-F238E27FC236}">
                <a16:creationId xmlns:a16="http://schemas.microsoft.com/office/drawing/2014/main" id="{8CC0A417-028D-DA8B-5231-35A370703789}"/>
              </a:ext>
            </a:extLst>
          </p:cNvPr>
          <p:cNvSpPr txBox="1"/>
          <p:nvPr/>
        </p:nvSpPr>
        <p:spPr bwMode="auto">
          <a:xfrm>
            <a:off x="621189" y="5515352"/>
            <a:ext cx="988213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In the ibrutinib arm, 19.9% of patients received subsequent therapy (11.5% had a BTK inhibitor)</a:t>
            </a:r>
          </a:p>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In the placebo arm, 40.5% of patients received subsequent therapy (11.5% had a BTK inhibitor)</a:t>
            </a:r>
          </a:p>
          <a:p>
            <a:pPr marL="285750" indent="-285750" algn="l">
              <a:lnSpc>
                <a:spcPct val="100000"/>
              </a:lnSpc>
              <a:spcBef>
                <a:spcPct val="50000"/>
              </a:spcBef>
              <a:spcAft>
                <a:spcPct val="0"/>
              </a:spcAft>
              <a:buClrTx/>
              <a:buFont typeface="Wingdings" panose="05000000000000000000" pitchFamily="2" charset="2"/>
              <a:buChar char="§"/>
            </a:pPr>
            <a:endParaRPr lang="en-US"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016378BE-B2C1-F6B2-6C6C-E701E94487BB}"/>
              </a:ext>
            </a:extLst>
          </p:cNvPr>
          <p:cNvSpPr txBox="1"/>
          <p:nvPr/>
        </p:nvSpPr>
        <p:spPr bwMode="auto">
          <a:xfrm rot="16200000">
            <a:off x="1127996" y="2713870"/>
            <a:ext cx="28305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rPr>
              <a:t>Time to Next Treatment (%)</a:t>
            </a:r>
          </a:p>
        </p:txBody>
      </p:sp>
      <p:sp>
        <p:nvSpPr>
          <p:cNvPr id="16" name="TextBox 15">
            <a:extLst>
              <a:ext uri="{FF2B5EF4-FFF2-40B4-BE49-F238E27FC236}">
                <a16:creationId xmlns:a16="http://schemas.microsoft.com/office/drawing/2014/main" id="{3AEED131-FEAC-632B-E45B-611403287E9E}"/>
              </a:ext>
            </a:extLst>
          </p:cNvPr>
          <p:cNvSpPr txBox="1"/>
          <p:nvPr/>
        </p:nvSpPr>
        <p:spPr bwMode="auto">
          <a:xfrm>
            <a:off x="5840962" y="4298014"/>
            <a:ext cx="4812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rPr>
              <a:t>Mo</a:t>
            </a:r>
          </a:p>
        </p:txBody>
      </p:sp>
      <p:grpSp>
        <p:nvGrpSpPr>
          <p:cNvPr id="17" name="Group 16">
            <a:extLst>
              <a:ext uri="{FF2B5EF4-FFF2-40B4-BE49-F238E27FC236}">
                <a16:creationId xmlns:a16="http://schemas.microsoft.com/office/drawing/2014/main" id="{ABC7F57B-C134-8166-F541-ECE9B1F34989}"/>
              </a:ext>
            </a:extLst>
          </p:cNvPr>
          <p:cNvGrpSpPr/>
          <p:nvPr/>
        </p:nvGrpSpPr>
        <p:grpSpPr>
          <a:xfrm>
            <a:off x="2650609" y="1612900"/>
            <a:ext cx="535724" cy="2566484"/>
            <a:chOff x="636889" y="1569166"/>
            <a:chExt cx="535724" cy="3220972"/>
          </a:xfrm>
        </p:grpSpPr>
        <p:sp>
          <p:nvSpPr>
            <p:cNvPr id="65" name="TextBox 64">
              <a:extLst>
                <a:ext uri="{FF2B5EF4-FFF2-40B4-BE49-F238E27FC236}">
                  <a16:creationId xmlns:a16="http://schemas.microsoft.com/office/drawing/2014/main" id="{0CCD1E40-B978-8CA9-76AE-D789955D2C9A}"/>
                </a:ext>
              </a:extLst>
            </p:cNvPr>
            <p:cNvSpPr txBox="1"/>
            <p:nvPr/>
          </p:nvSpPr>
          <p:spPr bwMode="auto">
            <a:xfrm>
              <a:off x="870927" y="4361385"/>
              <a:ext cx="301686" cy="428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b="0" dirty="0">
                  <a:solidFill>
                    <a:schemeClr val="bg1"/>
                  </a:solidFill>
                  <a:latin typeface="+mn-lt"/>
                </a:rPr>
                <a:t>0</a:t>
              </a:r>
            </a:p>
          </p:txBody>
        </p:sp>
        <p:sp>
          <p:nvSpPr>
            <p:cNvPr id="66" name="TextBox 65">
              <a:extLst>
                <a:ext uri="{FF2B5EF4-FFF2-40B4-BE49-F238E27FC236}">
                  <a16:creationId xmlns:a16="http://schemas.microsoft.com/office/drawing/2014/main" id="{217A525F-154A-90E6-A0FE-F12EF63EC58E}"/>
                </a:ext>
              </a:extLst>
            </p:cNvPr>
            <p:cNvSpPr txBox="1"/>
            <p:nvPr/>
          </p:nvSpPr>
          <p:spPr bwMode="auto">
            <a:xfrm>
              <a:off x="753909" y="3802942"/>
              <a:ext cx="418704" cy="428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b="0" dirty="0">
                  <a:solidFill>
                    <a:schemeClr val="bg1"/>
                  </a:solidFill>
                  <a:latin typeface="+mn-lt"/>
                </a:rPr>
                <a:t>20</a:t>
              </a:r>
            </a:p>
          </p:txBody>
        </p:sp>
        <p:sp>
          <p:nvSpPr>
            <p:cNvPr id="67" name="TextBox 66">
              <a:extLst>
                <a:ext uri="{FF2B5EF4-FFF2-40B4-BE49-F238E27FC236}">
                  <a16:creationId xmlns:a16="http://schemas.microsoft.com/office/drawing/2014/main" id="{3E6E7A65-4208-5DFA-6D0D-F11BF4F8A889}"/>
                </a:ext>
              </a:extLst>
            </p:cNvPr>
            <p:cNvSpPr txBox="1"/>
            <p:nvPr/>
          </p:nvSpPr>
          <p:spPr bwMode="auto">
            <a:xfrm>
              <a:off x="753909" y="3244499"/>
              <a:ext cx="418704" cy="428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b="0" dirty="0">
                  <a:solidFill>
                    <a:schemeClr val="bg1"/>
                  </a:solidFill>
                  <a:latin typeface="+mn-lt"/>
                </a:rPr>
                <a:t>40</a:t>
              </a:r>
            </a:p>
          </p:txBody>
        </p:sp>
        <p:sp>
          <p:nvSpPr>
            <p:cNvPr id="68" name="TextBox 67">
              <a:extLst>
                <a:ext uri="{FF2B5EF4-FFF2-40B4-BE49-F238E27FC236}">
                  <a16:creationId xmlns:a16="http://schemas.microsoft.com/office/drawing/2014/main" id="{6E57A833-E9E9-82CA-44CB-33C50714B8CC}"/>
                </a:ext>
              </a:extLst>
            </p:cNvPr>
            <p:cNvSpPr txBox="1"/>
            <p:nvPr/>
          </p:nvSpPr>
          <p:spPr bwMode="auto">
            <a:xfrm>
              <a:off x="753909" y="2686055"/>
              <a:ext cx="418704" cy="428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b="0" dirty="0">
                  <a:solidFill>
                    <a:schemeClr val="bg1"/>
                  </a:solidFill>
                  <a:latin typeface="+mn-lt"/>
                </a:rPr>
                <a:t>60</a:t>
              </a:r>
            </a:p>
          </p:txBody>
        </p:sp>
        <p:sp>
          <p:nvSpPr>
            <p:cNvPr id="69" name="TextBox 68">
              <a:extLst>
                <a:ext uri="{FF2B5EF4-FFF2-40B4-BE49-F238E27FC236}">
                  <a16:creationId xmlns:a16="http://schemas.microsoft.com/office/drawing/2014/main" id="{755BD763-CC2C-02CF-71A5-058A1F54552E}"/>
                </a:ext>
              </a:extLst>
            </p:cNvPr>
            <p:cNvSpPr txBox="1"/>
            <p:nvPr/>
          </p:nvSpPr>
          <p:spPr bwMode="auto">
            <a:xfrm>
              <a:off x="753909" y="2127611"/>
              <a:ext cx="418704" cy="428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b="0" dirty="0">
                  <a:solidFill>
                    <a:schemeClr val="bg1"/>
                  </a:solidFill>
                  <a:latin typeface="+mn-lt"/>
                </a:rPr>
                <a:t>80</a:t>
              </a:r>
            </a:p>
          </p:txBody>
        </p:sp>
        <p:sp>
          <p:nvSpPr>
            <p:cNvPr id="70" name="TextBox 69">
              <a:extLst>
                <a:ext uri="{FF2B5EF4-FFF2-40B4-BE49-F238E27FC236}">
                  <a16:creationId xmlns:a16="http://schemas.microsoft.com/office/drawing/2014/main" id="{9C8C2664-A78B-D3C4-AAFB-83AF5BF025F3}"/>
                </a:ext>
              </a:extLst>
            </p:cNvPr>
            <p:cNvSpPr txBox="1"/>
            <p:nvPr/>
          </p:nvSpPr>
          <p:spPr bwMode="auto">
            <a:xfrm>
              <a:off x="636889" y="1569166"/>
              <a:ext cx="535724" cy="428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b="0" dirty="0">
                  <a:solidFill>
                    <a:schemeClr val="bg1"/>
                  </a:solidFill>
                  <a:latin typeface="+mn-lt"/>
                </a:rPr>
                <a:t>100</a:t>
              </a:r>
            </a:p>
          </p:txBody>
        </p:sp>
      </p:grpSp>
      <p:grpSp>
        <p:nvGrpSpPr>
          <p:cNvPr id="18" name="Group 17">
            <a:extLst>
              <a:ext uri="{FF2B5EF4-FFF2-40B4-BE49-F238E27FC236}">
                <a16:creationId xmlns:a16="http://schemas.microsoft.com/office/drawing/2014/main" id="{9BA79E42-B598-2E46-4F23-32D32F52ECC7}"/>
              </a:ext>
            </a:extLst>
          </p:cNvPr>
          <p:cNvGrpSpPr/>
          <p:nvPr/>
        </p:nvGrpSpPr>
        <p:grpSpPr>
          <a:xfrm>
            <a:off x="3047001" y="4052474"/>
            <a:ext cx="6508897" cy="341632"/>
            <a:chOff x="1264506" y="4647617"/>
            <a:chExt cx="13826308" cy="371278"/>
          </a:xfrm>
        </p:grpSpPr>
        <p:sp>
          <p:nvSpPr>
            <p:cNvPr id="48" name="TextBox 47">
              <a:extLst>
                <a:ext uri="{FF2B5EF4-FFF2-40B4-BE49-F238E27FC236}">
                  <a16:creationId xmlns:a16="http://schemas.microsoft.com/office/drawing/2014/main" id="{967F35E7-8F3D-2EB3-B361-7FE64A8E7B82}"/>
                </a:ext>
              </a:extLst>
            </p:cNvPr>
            <p:cNvSpPr txBox="1"/>
            <p:nvPr/>
          </p:nvSpPr>
          <p:spPr bwMode="auto">
            <a:xfrm>
              <a:off x="1264506" y="4647617"/>
              <a:ext cx="640846"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0</a:t>
              </a:r>
            </a:p>
          </p:txBody>
        </p:sp>
        <p:sp>
          <p:nvSpPr>
            <p:cNvPr id="49" name="TextBox 48">
              <a:extLst>
                <a:ext uri="{FF2B5EF4-FFF2-40B4-BE49-F238E27FC236}">
                  <a16:creationId xmlns:a16="http://schemas.microsoft.com/office/drawing/2014/main" id="{0BCC6605-6882-0CE1-250A-2FAB1EA47B14}"/>
                </a:ext>
              </a:extLst>
            </p:cNvPr>
            <p:cNvSpPr txBox="1"/>
            <p:nvPr/>
          </p:nvSpPr>
          <p:spPr bwMode="auto">
            <a:xfrm>
              <a:off x="2066083" y="4647617"/>
              <a:ext cx="640846"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6</a:t>
              </a:r>
            </a:p>
          </p:txBody>
        </p:sp>
        <p:sp>
          <p:nvSpPr>
            <p:cNvPr id="50" name="TextBox 49">
              <a:extLst>
                <a:ext uri="{FF2B5EF4-FFF2-40B4-BE49-F238E27FC236}">
                  <a16:creationId xmlns:a16="http://schemas.microsoft.com/office/drawing/2014/main" id="{BAC3BCBE-4D11-E5E0-CCC8-6F2EBB3ABABA}"/>
                </a:ext>
              </a:extLst>
            </p:cNvPr>
            <p:cNvSpPr txBox="1"/>
            <p:nvPr/>
          </p:nvSpPr>
          <p:spPr bwMode="auto">
            <a:xfrm>
              <a:off x="2757391"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12</a:t>
              </a:r>
            </a:p>
          </p:txBody>
        </p:sp>
        <p:sp>
          <p:nvSpPr>
            <p:cNvPr id="51" name="TextBox 50">
              <a:extLst>
                <a:ext uri="{FF2B5EF4-FFF2-40B4-BE49-F238E27FC236}">
                  <a16:creationId xmlns:a16="http://schemas.microsoft.com/office/drawing/2014/main" id="{6FEB0444-74B3-CD6D-3842-A98F1A8657FC}"/>
                </a:ext>
              </a:extLst>
            </p:cNvPr>
            <p:cNvSpPr txBox="1"/>
            <p:nvPr/>
          </p:nvSpPr>
          <p:spPr bwMode="auto">
            <a:xfrm>
              <a:off x="3558968"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18</a:t>
              </a:r>
            </a:p>
          </p:txBody>
        </p:sp>
        <p:sp>
          <p:nvSpPr>
            <p:cNvPr id="52" name="TextBox 51">
              <a:extLst>
                <a:ext uri="{FF2B5EF4-FFF2-40B4-BE49-F238E27FC236}">
                  <a16:creationId xmlns:a16="http://schemas.microsoft.com/office/drawing/2014/main" id="{03E00DD4-BE8A-D8BB-E2CE-648412BDA643}"/>
                </a:ext>
              </a:extLst>
            </p:cNvPr>
            <p:cNvSpPr txBox="1"/>
            <p:nvPr/>
          </p:nvSpPr>
          <p:spPr bwMode="auto">
            <a:xfrm>
              <a:off x="4396099"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24</a:t>
              </a:r>
            </a:p>
          </p:txBody>
        </p:sp>
        <p:sp>
          <p:nvSpPr>
            <p:cNvPr id="53" name="TextBox 52">
              <a:extLst>
                <a:ext uri="{FF2B5EF4-FFF2-40B4-BE49-F238E27FC236}">
                  <a16:creationId xmlns:a16="http://schemas.microsoft.com/office/drawing/2014/main" id="{2AD9199A-CDDA-6D18-61A8-6F710DFF877C}"/>
                </a:ext>
              </a:extLst>
            </p:cNvPr>
            <p:cNvSpPr txBox="1"/>
            <p:nvPr/>
          </p:nvSpPr>
          <p:spPr bwMode="auto">
            <a:xfrm>
              <a:off x="5223077"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30</a:t>
              </a:r>
            </a:p>
          </p:txBody>
        </p:sp>
        <p:sp>
          <p:nvSpPr>
            <p:cNvPr id="54" name="TextBox 53">
              <a:extLst>
                <a:ext uri="{FF2B5EF4-FFF2-40B4-BE49-F238E27FC236}">
                  <a16:creationId xmlns:a16="http://schemas.microsoft.com/office/drawing/2014/main" id="{A9BB5DF2-06C5-9415-D83D-837B8A2AE6F7}"/>
                </a:ext>
              </a:extLst>
            </p:cNvPr>
            <p:cNvSpPr txBox="1"/>
            <p:nvPr/>
          </p:nvSpPr>
          <p:spPr bwMode="auto">
            <a:xfrm>
              <a:off x="6034435"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36</a:t>
              </a:r>
            </a:p>
          </p:txBody>
        </p:sp>
        <p:sp>
          <p:nvSpPr>
            <p:cNvPr id="55" name="TextBox 54">
              <a:extLst>
                <a:ext uri="{FF2B5EF4-FFF2-40B4-BE49-F238E27FC236}">
                  <a16:creationId xmlns:a16="http://schemas.microsoft.com/office/drawing/2014/main" id="{296EB561-1BEF-9643-88FA-C0D632E1D081}"/>
                </a:ext>
              </a:extLst>
            </p:cNvPr>
            <p:cNvSpPr txBox="1"/>
            <p:nvPr/>
          </p:nvSpPr>
          <p:spPr bwMode="auto">
            <a:xfrm>
              <a:off x="6861038"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42</a:t>
              </a:r>
            </a:p>
          </p:txBody>
        </p:sp>
        <p:sp>
          <p:nvSpPr>
            <p:cNvPr id="56" name="TextBox 55">
              <a:extLst>
                <a:ext uri="{FF2B5EF4-FFF2-40B4-BE49-F238E27FC236}">
                  <a16:creationId xmlns:a16="http://schemas.microsoft.com/office/drawing/2014/main" id="{EEEBABFB-5267-08AB-C4C9-D69D335F7CED}"/>
                </a:ext>
              </a:extLst>
            </p:cNvPr>
            <p:cNvSpPr txBox="1"/>
            <p:nvPr/>
          </p:nvSpPr>
          <p:spPr bwMode="auto">
            <a:xfrm>
              <a:off x="7682929"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48</a:t>
              </a:r>
            </a:p>
          </p:txBody>
        </p:sp>
        <p:sp>
          <p:nvSpPr>
            <p:cNvPr id="57" name="TextBox 56">
              <a:extLst>
                <a:ext uri="{FF2B5EF4-FFF2-40B4-BE49-F238E27FC236}">
                  <a16:creationId xmlns:a16="http://schemas.microsoft.com/office/drawing/2014/main" id="{0A4AE7EC-DD24-464A-8597-7F61AD9614E4}"/>
                </a:ext>
              </a:extLst>
            </p:cNvPr>
            <p:cNvSpPr txBox="1"/>
            <p:nvPr/>
          </p:nvSpPr>
          <p:spPr bwMode="auto">
            <a:xfrm>
              <a:off x="8489587"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54</a:t>
              </a:r>
            </a:p>
          </p:txBody>
        </p:sp>
        <p:sp>
          <p:nvSpPr>
            <p:cNvPr id="58" name="TextBox 57">
              <a:extLst>
                <a:ext uri="{FF2B5EF4-FFF2-40B4-BE49-F238E27FC236}">
                  <a16:creationId xmlns:a16="http://schemas.microsoft.com/office/drawing/2014/main" id="{C62383F7-2E8E-C7C7-CFFB-5BB7A9666607}"/>
                </a:ext>
              </a:extLst>
            </p:cNvPr>
            <p:cNvSpPr txBox="1"/>
            <p:nvPr/>
          </p:nvSpPr>
          <p:spPr bwMode="auto">
            <a:xfrm>
              <a:off x="9321265"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60</a:t>
              </a:r>
            </a:p>
          </p:txBody>
        </p:sp>
        <p:sp>
          <p:nvSpPr>
            <p:cNvPr id="59" name="TextBox 58">
              <a:extLst>
                <a:ext uri="{FF2B5EF4-FFF2-40B4-BE49-F238E27FC236}">
                  <a16:creationId xmlns:a16="http://schemas.microsoft.com/office/drawing/2014/main" id="{B128735C-F4EC-535E-D53F-27CA04A59E31}"/>
                </a:ext>
              </a:extLst>
            </p:cNvPr>
            <p:cNvSpPr txBox="1"/>
            <p:nvPr/>
          </p:nvSpPr>
          <p:spPr bwMode="auto">
            <a:xfrm>
              <a:off x="10127548"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66</a:t>
              </a:r>
            </a:p>
          </p:txBody>
        </p:sp>
        <p:sp>
          <p:nvSpPr>
            <p:cNvPr id="60" name="TextBox 59">
              <a:extLst>
                <a:ext uri="{FF2B5EF4-FFF2-40B4-BE49-F238E27FC236}">
                  <a16:creationId xmlns:a16="http://schemas.microsoft.com/office/drawing/2014/main" id="{35644C59-7A88-BC7A-8167-6F31F5B8AE99}"/>
                </a:ext>
              </a:extLst>
            </p:cNvPr>
            <p:cNvSpPr txBox="1"/>
            <p:nvPr/>
          </p:nvSpPr>
          <p:spPr bwMode="auto">
            <a:xfrm>
              <a:off x="10947750"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72</a:t>
              </a:r>
            </a:p>
          </p:txBody>
        </p:sp>
        <p:sp>
          <p:nvSpPr>
            <p:cNvPr id="61" name="TextBox 60">
              <a:extLst>
                <a:ext uri="{FF2B5EF4-FFF2-40B4-BE49-F238E27FC236}">
                  <a16:creationId xmlns:a16="http://schemas.microsoft.com/office/drawing/2014/main" id="{3ACCA08A-FCCE-BE7F-3E9B-D1CB05EE452B}"/>
                </a:ext>
              </a:extLst>
            </p:cNvPr>
            <p:cNvSpPr txBox="1"/>
            <p:nvPr/>
          </p:nvSpPr>
          <p:spPr bwMode="auto">
            <a:xfrm>
              <a:off x="11743229"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78</a:t>
              </a:r>
            </a:p>
          </p:txBody>
        </p:sp>
        <p:sp>
          <p:nvSpPr>
            <p:cNvPr id="62" name="TextBox 61">
              <a:extLst>
                <a:ext uri="{FF2B5EF4-FFF2-40B4-BE49-F238E27FC236}">
                  <a16:creationId xmlns:a16="http://schemas.microsoft.com/office/drawing/2014/main" id="{E898164E-5E15-A274-46AB-C85854C5BE67}"/>
                </a:ext>
              </a:extLst>
            </p:cNvPr>
            <p:cNvSpPr txBox="1"/>
            <p:nvPr/>
          </p:nvSpPr>
          <p:spPr bwMode="auto">
            <a:xfrm>
              <a:off x="12574907"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84</a:t>
              </a:r>
            </a:p>
          </p:txBody>
        </p:sp>
        <p:sp>
          <p:nvSpPr>
            <p:cNvPr id="63" name="TextBox 62">
              <a:extLst>
                <a:ext uri="{FF2B5EF4-FFF2-40B4-BE49-F238E27FC236}">
                  <a16:creationId xmlns:a16="http://schemas.microsoft.com/office/drawing/2014/main" id="{8E645805-80A7-2B96-68F6-5C441ED7CC05}"/>
                </a:ext>
              </a:extLst>
            </p:cNvPr>
            <p:cNvSpPr txBox="1"/>
            <p:nvPr/>
          </p:nvSpPr>
          <p:spPr bwMode="auto">
            <a:xfrm>
              <a:off x="13381191" y="4647617"/>
              <a:ext cx="889420"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90</a:t>
              </a:r>
            </a:p>
          </p:txBody>
        </p:sp>
        <p:sp>
          <p:nvSpPr>
            <p:cNvPr id="64" name="TextBox 63">
              <a:extLst>
                <a:ext uri="{FF2B5EF4-FFF2-40B4-BE49-F238E27FC236}">
                  <a16:creationId xmlns:a16="http://schemas.microsoft.com/office/drawing/2014/main" id="{22D4812E-AADF-A6D9-A012-1BBF55AA4B89}"/>
                </a:ext>
              </a:extLst>
            </p:cNvPr>
            <p:cNvSpPr txBox="1"/>
            <p:nvPr/>
          </p:nvSpPr>
          <p:spPr bwMode="auto">
            <a:xfrm>
              <a:off x="14201396" y="4647617"/>
              <a:ext cx="889418" cy="37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mn-lt"/>
                </a:rPr>
                <a:t>96</a:t>
              </a:r>
            </a:p>
          </p:txBody>
        </p:sp>
      </p:grpSp>
      <p:sp>
        <p:nvSpPr>
          <p:cNvPr id="19" name="Freeform: Shape 18">
            <a:extLst>
              <a:ext uri="{FF2B5EF4-FFF2-40B4-BE49-F238E27FC236}">
                <a16:creationId xmlns:a16="http://schemas.microsoft.com/office/drawing/2014/main" id="{EA2BEC4D-FDE9-DBC3-A630-E213DFDF930E}"/>
              </a:ext>
            </a:extLst>
          </p:cNvPr>
          <p:cNvSpPr/>
          <p:nvPr/>
        </p:nvSpPr>
        <p:spPr bwMode="auto">
          <a:xfrm>
            <a:off x="3177430" y="1753335"/>
            <a:ext cx="6506320" cy="2236826"/>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sz="1200" dirty="0"/>
          </a:p>
        </p:txBody>
      </p:sp>
      <p:grpSp>
        <p:nvGrpSpPr>
          <p:cNvPr id="20" name="Group 19">
            <a:extLst>
              <a:ext uri="{FF2B5EF4-FFF2-40B4-BE49-F238E27FC236}">
                <a16:creationId xmlns:a16="http://schemas.microsoft.com/office/drawing/2014/main" id="{A8D38A62-8403-5152-63D6-D9CB48CF10A1}"/>
              </a:ext>
            </a:extLst>
          </p:cNvPr>
          <p:cNvGrpSpPr/>
          <p:nvPr/>
        </p:nvGrpSpPr>
        <p:grpSpPr>
          <a:xfrm>
            <a:off x="3106747" y="1767660"/>
            <a:ext cx="85438" cy="2222501"/>
            <a:chOff x="901264" y="1705026"/>
            <a:chExt cx="1347222" cy="2802492"/>
          </a:xfrm>
        </p:grpSpPr>
        <p:cxnSp>
          <p:nvCxnSpPr>
            <p:cNvPr id="42" name="Straight Connector 41">
              <a:extLst>
                <a:ext uri="{FF2B5EF4-FFF2-40B4-BE49-F238E27FC236}">
                  <a16:creationId xmlns:a16="http://schemas.microsoft.com/office/drawing/2014/main" id="{95A0602F-49F0-8F76-BBF2-8861E99B98D2}"/>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8FC51E7-9DBA-BBC0-78D1-94FACCB0D34B}"/>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5BDF881-A70F-D7DE-ECA8-5506C7C8D39F}"/>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30E67CF-61F6-A36B-99BE-A55A5CCB26FF}"/>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5929E59-3C7F-1CCF-1031-C482C6DE3597}"/>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F56B034-A649-F449-70B7-13810785EFE7}"/>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21FD8B03-1A42-877B-45D7-F301C64A4DBC}"/>
              </a:ext>
            </a:extLst>
          </p:cNvPr>
          <p:cNvGrpSpPr/>
          <p:nvPr/>
        </p:nvGrpSpPr>
        <p:grpSpPr>
          <a:xfrm>
            <a:off x="3177430" y="3990161"/>
            <a:ext cx="6178237" cy="99239"/>
            <a:chOff x="1575240" y="3687258"/>
            <a:chExt cx="6550553" cy="1098522"/>
          </a:xfrm>
        </p:grpSpPr>
        <p:grpSp>
          <p:nvGrpSpPr>
            <p:cNvPr id="22" name="Group 21">
              <a:extLst>
                <a:ext uri="{FF2B5EF4-FFF2-40B4-BE49-F238E27FC236}">
                  <a16:creationId xmlns:a16="http://schemas.microsoft.com/office/drawing/2014/main" id="{8374E752-0FE7-C1A0-FEC1-468F7BA7D41B}"/>
                </a:ext>
              </a:extLst>
            </p:cNvPr>
            <p:cNvGrpSpPr/>
            <p:nvPr/>
          </p:nvGrpSpPr>
          <p:grpSpPr>
            <a:xfrm rot="5400000">
              <a:off x="2041759" y="3220739"/>
              <a:ext cx="1098521" cy="2031560"/>
              <a:chOff x="901264" y="1705026"/>
              <a:chExt cx="1347222" cy="2802492"/>
            </a:xfrm>
          </p:grpSpPr>
          <p:cxnSp>
            <p:nvCxnSpPr>
              <p:cNvPr id="36" name="Straight Connector 35">
                <a:extLst>
                  <a:ext uri="{FF2B5EF4-FFF2-40B4-BE49-F238E27FC236}">
                    <a16:creationId xmlns:a16="http://schemas.microsoft.com/office/drawing/2014/main" id="{2EE0C571-90C6-44CB-DCCD-13E65C15FEAE}"/>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0664A8D-B701-D24D-8FF0-2D547DD37F6D}"/>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B9B93A4-62C1-698B-0D1C-95685913D3EA}"/>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A3783C6-8495-7A7C-3A7F-21C3EE63DB65}"/>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B26C129-FC2C-9495-B107-0775CB3D8AEF}"/>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DF4F358-EF22-DE22-2987-B0D085AF334B}"/>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93E0C214-AE0A-0FF9-476B-7E3569AA7038}"/>
                </a:ext>
              </a:extLst>
            </p:cNvPr>
            <p:cNvGrpSpPr/>
            <p:nvPr/>
          </p:nvGrpSpPr>
          <p:grpSpPr>
            <a:xfrm rot="5400000">
              <a:off x="4485342" y="3220739"/>
              <a:ext cx="1098521" cy="2031560"/>
              <a:chOff x="901264" y="1705026"/>
              <a:chExt cx="1347222" cy="2802492"/>
            </a:xfrm>
          </p:grpSpPr>
          <p:cxnSp>
            <p:nvCxnSpPr>
              <p:cNvPr id="30" name="Straight Connector 29">
                <a:extLst>
                  <a:ext uri="{FF2B5EF4-FFF2-40B4-BE49-F238E27FC236}">
                    <a16:creationId xmlns:a16="http://schemas.microsoft.com/office/drawing/2014/main" id="{336A0390-AC27-B59F-1E08-A3B8430C1027}"/>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19E6BB7-E9D6-BAF1-D062-2DB04ADA4444}"/>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8E9728F-B021-1865-4568-A244B4CA2D6B}"/>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973F27B-C535-5C88-4359-7A4A93B7523B}"/>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0AA62AE-70AF-79C9-9CEC-3A14C7C1EA1D}"/>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97896BF-AB7E-7629-932C-5A6C1ADE49AE}"/>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E5805B7F-7290-AC71-C2C4-7F418143877A}"/>
                </a:ext>
              </a:extLst>
            </p:cNvPr>
            <p:cNvGrpSpPr/>
            <p:nvPr/>
          </p:nvGrpSpPr>
          <p:grpSpPr>
            <a:xfrm rot="5400000">
              <a:off x="6744032" y="3404019"/>
              <a:ext cx="1098521" cy="1665001"/>
              <a:chOff x="901264" y="2254733"/>
              <a:chExt cx="1347222" cy="2252785"/>
            </a:xfrm>
          </p:grpSpPr>
          <p:cxnSp>
            <p:nvCxnSpPr>
              <p:cNvPr id="25" name="Straight Connector 24">
                <a:extLst>
                  <a:ext uri="{FF2B5EF4-FFF2-40B4-BE49-F238E27FC236}">
                    <a16:creationId xmlns:a16="http://schemas.microsoft.com/office/drawing/2014/main" id="{CE8B406E-9E08-FC95-EF4C-0186361B2664}"/>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A2AF4E1-EE3B-9FC7-ACF2-8AE7CAE7492B}"/>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40EA613-BDEC-F2DF-B627-8F06683328EB}"/>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CB972AA-3EBA-1A40-0939-5812AD63A0AA}"/>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D5E6E5A-5E97-27A6-8CF7-E2B57E3F1644}"/>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71" name="TextBox 70">
            <a:extLst>
              <a:ext uri="{FF2B5EF4-FFF2-40B4-BE49-F238E27FC236}">
                <a16:creationId xmlns:a16="http://schemas.microsoft.com/office/drawing/2014/main" id="{EF12465B-D0B0-9A47-5028-1B1F0098703F}"/>
              </a:ext>
            </a:extLst>
          </p:cNvPr>
          <p:cNvSpPr txBox="1"/>
          <p:nvPr/>
        </p:nvSpPr>
        <p:spPr bwMode="auto">
          <a:xfrm>
            <a:off x="1165861" y="4439979"/>
            <a:ext cx="179879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Aft>
                <a:spcPct val="0"/>
              </a:spcAft>
              <a:buClrTx/>
              <a:buFontTx/>
              <a:buNone/>
            </a:pPr>
            <a:r>
              <a:rPr lang="en-US" sz="1600" b="1" dirty="0">
                <a:solidFill>
                  <a:schemeClr val="bg1"/>
                </a:solidFill>
                <a:latin typeface="Calibri" panose="020F0502020204030204" pitchFamily="34" charset="0"/>
              </a:rPr>
              <a:t>Patients at Risk, n</a:t>
            </a:r>
          </a:p>
          <a:p>
            <a:pPr algn="r">
              <a:lnSpc>
                <a:spcPct val="90000"/>
              </a:lnSpc>
              <a:spcAft>
                <a:spcPct val="0"/>
              </a:spcAft>
              <a:buClrTx/>
              <a:buFontTx/>
              <a:buNone/>
            </a:pPr>
            <a:r>
              <a:rPr lang="en-US" sz="1600" b="0" dirty="0">
                <a:solidFill>
                  <a:schemeClr val="accent1"/>
                </a:solidFill>
                <a:latin typeface="Calibri" panose="020F0502020204030204" pitchFamily="34" charset="0"/>
              </a:rPr>
              <a:t>Ibrutinib + BR</a:t>
            </a:r>
          </a:p>
          <a:p>
            <a:pPr algn="r">
              <a:lnSpc>
                <a:spcPct val="90000"/>
              </a:lnSpc>
              <a:spcAft>
                <a:spcPct val="0"/>
              </a:spcAft>
              <a:buClrTx/>
              <a:buFontTx/>
              <a:buNone/>
            </a:pPr>
            <a:r>
              <a:rPr lang="en-US" sz="1600" dirty="0">
                <a:solidFill>
                  <a:schemeClr val="accent3"/>
                </a:solidFill>
                <a:latin typeface="Calibri" panose="020F0502020204030204" pitchFamily="34" charset="0"/>
              </a:rPr>
              <a:t>Placebo + BR</a:t>
            </a:r>
          </a:p>
        </p:txBody>
      </p:sp>
      <p:grpSp>
        <p:nvGrpSpPr>
          <p:cNvPr id="72" name="Group 71">
            <a:extLst>
              <a:ext uri="{FF2B5EF4-FFF2-40B4-BE49-F238E27FC236}">
                <a16:creationId xmlns:a16="http://schemas.microsoft.com/office/drawing/2014/main" id="{D5F4465D-E121-0035-CF35-D4C4037B99EF}"/>
              </a:ext>
            </a:extLst>
          </p:cNvPr>
          <p:cNvGrpSpPr/>
          <p:nvPr/>
        </p:nvGrpSpPr>
        <p:grpSpPr>
          <a:xfrm>
            <a:off x="3436121" y="3368118"/>
            <a:ext cx="1800753" cy="480131"/>
            <a:chOff x="1511192" y="3413278"/>
            <a:chExt cx="1800753" cy="480131"/>
          </a:xfrm>
        </p:grpSpPr>
        <p:sp>
          <p:nvSpPr>
            <p:cNvPr id="73" name="TextBox 72">
              <a:extLst>
                <a:ext uri="{FF2B5EF4-FFF2-40B4-BE49-F238E27FC236}">
                  <a16:creationId xmlns:a16="http://schemas.microsoft.com/office/drawing/2014/main" id="{A15475D5-A4A6-C307-EADF-33413ACDAE4B}"/>
                </a:ext>
              </a:extLst>
            </p:cNvPr>
            <p:cNvSpPr txBox="1"/>
            <p:nvPr/>
          </p:nvSpPr>
          <p:spPr bwMode="auto">
            <a:xfrm>
              <a:off x="1807691" y="3413278"/>
              <a:ext cx="150425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1400" b="0" dirty="0">
                  <a:solidFill>
                    <a:schemeClr val="bg1"/>
                  </a:solidFill>
                  <a:latin typeface="Calibri" panose="020F0502020204030204" pitchFamily="34" charset="0"/>
                </a:rPr>
                <a:t>Ibrutinib + BR</a:t>
              </a:r>
            </a:p>
            <a:p>
              <a:pPr>
                <a:lnSpc>
                  <a:spcPct val="90000"/>
                </a:lnSpc>
                <a:spcAft>
                  <a:spcPct val="0"/>
                </a:spcAft>
                <a:buClrTx/>
                <a:buFontTx/>
                <a:buNone/>
              </a:pPr>
              <a:r>
                <a:rPr lang="en-US" sz="1400" b="0" dirty="0">
                  <a:solidFill>
                    <a:schemeClr val="bg1"/>
                  </a:solidFill>
                  <a:latin typeface="Calibri" panose="020F0502020204030204" pitchFamily="34" charset="0"/>
                </a:rPr>
                <a:t>Placebo + BR</a:t>
              </a:r>
            </a:p>
          </p:txBody>
        </p:sp>
        <p:grpSp>
          <p:nvGrpSpPr>
            <p:cNvPr id="74" name="Group 73">
              <a:extLst>
                <a:ext uri="{FF2B5EF4-FFF2-40B4-BE49-F238E27FC236}">
                  <a16:creationId xmlns:a16="http://schemas.microsoft.com/office/drawing/2014/main" id="{77E550C2-5A59-DF46-28D6-25A780A0582E}"/>
                </a:ext>
              </a:extLst>
            </p:cNvPr>
            <p:cNvGrpSpPr/>
            <p:nvPr/>
          </p:nvGrpSpPr>
          <p:grpSpPr>
            <a:xfrm>
              <a:off x="1511192" y="3500736"/>
              <a:ext cx="330200" cy="69031"/>
              <a:chOff x="1737021" y="3108586"/>
              <a:chExt cx="330200" cy="69031"/>
            </a:xfrm>
          </p:grpSpPr>
          <p:cxnSp>
            <p:nvCxnSpPr>
              <p:cNvPr id="78" name="Straight Connector 77">
                <a:extLst>
                  <a:ext uri="{FF2B5EF4-FFF2-40B4-BE49-F238E27FC236}">
                    <a16:creationId xmlns:a16="http://schemas.microsoft.com/office/drawing/2014/main" id="{C79BCDE9-2868-D81E-BE5F-11F7F7BC8005}"/>
                  </a:ext>
                </a:extLst>
              </p:cNvPr>
              <p:cNvCxnSpPr>
                <a:cxnSpLocks/>
              </p:cNvCxnSpPr>
              <p:nvPr/>
            </p:nvCxnSpPr>
            <p:spPr bwMode="auto">
              <a:xfrm>
                <a:off x="1737021" y="3141632"/>
                <a:ext cx="330200" cy="0"/>
              </a:xfrm>
              <a:prstGeom prst="line">
                <a:avLst/>
              </a:prstGeom>
              <a:noFill/>
              <a:ln w="28575" cap="flat" cmpd="sng" algn="ctr">
                <a:solidFill>
                  <a:schemeClr val="accent1"/>
                </a:solidFill>
                <a:prstDash val="solid"/>
                <a:round/>
                <a:headEnd type="none" w="med" len="med"/>
                <a:tailEnd type="none" w="med" len="med"/>
              </a:ln>
              <a:effectLst/>
            </p:spPr>
          </p:cxnSp>
          <p:sp>
            <p:nvSpPr>
              <p:cNvPr id="79" name="Oval 78">
                <a:extLst>
                  <a:ext uri="{FF2B5EF4-FFF2-40B4-BE49-F238E27FC236}">
                    <a16:creationId xmlns:a16="http://schemas.microsoft.com/office/drawing/2014/main" id="{2493B0FC-17E1-0CC1-0347-B253B8978502}"/>
                  </a:ext>
                </a:extLst>
              </p:cNvPr>
              <p:cNvSpPr/>
              <p:nvPr/>
            </p:nvSpPr>
            <p:spPr bwMode="auto">
              <a:xfrm>
                <a:off x="1867606" y="310858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75" name="Group 74">
              <a:extLst>
                <a:ext uri="{FF2B5EF4-FFF2-40B4-BE49-F238E27FC236}">
                  <a16:creationId xmlns:a16="http://schemas.microsoft.com/office/drawing/2014/main" id="{526CE873-6FA9-A87F-E009-A65223A977B4}"/>
                </a:ext>
              </a:extLst>
            </p:cNvPr>
            <p:cNvGrpSpPr/>
            <p:nvPr/>
          </p:nvGrpSpPr>
          <p:grpSpPr>
            <a:xfrm>
              <a:off x="1511192" y="3688150"/>
              <a:ext cx="330200" cy="70399"/>
              <a:chOff x="1737021" y="3296000"/>
              <a:chExt cx="330200" cy="70399"/>
            </a:xfrm>
          </p:grpSpPr>
          <p:cxnSp>
            <p:nvCxnSpPr>
              <p:cNvPr id="76" name="Straight Connector 75">
                <a:extLst>
                  <a:ext uri="{FF2B5EF4-FFF2-40B4-BE49-F238E27FC236}">
                    <a16:creationId xmlns:a16="http://schemas.microsoft.com/office/drawing/2014/main" id="{93772B06-E6A4-41F9-F0BA-548F708FFCB2}"/>
                  </a:ext>
                </a:extLst>
              </p:cNvPr>
              <p:cNvCxnSpPr>
                <a:cxnSpLocks/>
              </p:cNvCxnSpPr>
              <p:nvPr/>
            </p:nvCxnSpPr>
            <p:spPr bwMode="auto">
              <a:xfrm>
                <a:off x="1737021" y="3338479"/>
                <a:ext cx="330200" cy="0"/>
              </a:xfrm>
              <a:prstGeom prst="line">
                <a:avLst/>
              </a:prstGeom>
              <a:noFill/>
              <a:ln w="28575" cap="flat" cmpd="sng" algn="ctr">
                <a:solidFill>
                  <a:schemeClr val="accent3"/>
                </a:solidFill>
                <a:prstDash val="solid"/>
                <a:round/>
                <a:headEnd type="none" w="med" len="med"/>
                <a:tailEnd type="none" w="med" len="med"/>
              </a:ln>
              <a:effectLst/>
            </p:spPr>
          </p:cxnSp>
          <p:sp>
            <p:nvSpPr>
              <p:cNvPr id="77" name="Isosceles Triangle 76">
                <a:extLst>
                  <a:ext uri="{FF2B5EF4-FFF2-40B4-BE49-F238E27FC236}">
                    <a16:creationId xmlns:a16="http://schemas.microsoft.com/office/drawing/2014/main" id="{B79E039E-E5AD-F939-13AC-8A19D2695F54}"/>
                  </a:ext>
                </a:extLst>
              </p:cNvPr>
              <p:cNvSpPr/>
              <p:nvPr/>
            </p:nvSpPr>
            <p:spPr bwMode="auto">
              <a:xfrm>
                <a:off x="1867606" y="329600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grpSp>
        <p:nvGrpSpPr>
          <p:cNvPr id="80" name="Group 79">
            <a:extLst>
              <a:ext uri="{FF2B5EF4-FFF2-40B4-BE49-F238E27FC236}">
                <a16:creationId xmlns:a16="http://schemas.microsoft.com/office/drawing/2014/main" id="{BE74B46B-1CC6-2E07-40C7-2DE53032F29F}"/>
              </a:ext>
            </a:extLst>
          </p:cNvPr>
          <p:cNvGrpSpPr/>
          <p:nvPr/>
        </p:nvGrpSpPr>
        <p:grpSpPr>
          <a:xfrm>
            <a:off x="2949218" y="4650145"/>
            <a:ext cx="6541759" cy="535534"/>
            <a:chOff x="1056793" y="4647614"/>
            <a:chExt cx="13896115" cy="582006"/>
          </a:xfrm>
        </p:grpSpPr>
        <p:sp>
          <p:nvSpPr>
            <p:cNvPr id="81" name="TextBox 80">
              <a:extLst>
                <a:ext uri="{FF2B5EF4-FFF2-40B4-BE49-F238E27FC236}">
                  <a16:creationId xmlns:a16="http://schemas.microsoft.com/office/drawing/2014/main" id="{BD751F96-3E6E-4D6A-93E9-D1C55ACA2501}"/>
                </a:ext>
              </a:extLst>
            </p:cNvPr>
            <p:cNvSpPr txBox="1"/>
            <p:nvPr/>
          </p:nvSpPr>
          <p:spPr bwMode="auto">
            <a:xfrm>
              <a:off x="1056793"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261</a:t>
              </a:r>
            </a:p>
            <a:p>
              <a:pPr algn="ctr">
                <a:lnSpc>
                  <a:spcPct val="90000"/>
                </a:lnSpc>
                <a:spcAft>
                  <a:spcPct val="0"/>
                </a:spcAft>
                <a:buClrTx/>
                <a:buFontTx/>
                <a:buNone/>
              </a:pPr>
              <a:r>
                <a:rPr lang="en-US" sz="1600" b="0" dirty="0">
                  <a:solidFill>
                    <a:schemeClr val="bg1"/>
                  </a:solidFill>
                  <a:latin typeface="+mn-lt"/>
                </a:rPr>
                <a:t>262</a:t>
              </a:r>
            </a:p>
          </p:txBody>
        </p:sp>
        <p:sp>
          <p:nvSpPr>
            <p:cNvPr id="82" name="TextBox 81">
              <a:extLst>
                <a:ext uri="{FF2B5EF4-FFF2-40B4-BE49-F238E27FC236}">
                  <a16:creationId xmlns:a16="http://schemas.microsoft.com/office/drawing/2014/main" id="{D9F3DB74-2526-4AA5-519F-F7587BA96DD8}"/>
                </a:ext>
              </a:extLst>
            </p:cNvPr>
            <p:cNvSpPr txBox="1"/>
            <p:nvPr/>
          </p:nvSpPr>
          <p:spPr bwMode="auto">
            <a:xfrm>
              <a:off x="1858370"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231</a:t>
              </a:r>
            </a:p>
            <a:p>
              <a:pPr algn="ctr">
                <a:lnSpc>
                  <a:spcPct val="90000"/>
                </a:lnSpc>
                <a:spcAft>
                  <a:spcPct val="0"/>
                </a:spcAft>
                <a:buClrTx/>
                <a:buFontTx/>
                <a:buNone/>
              </a:pPr>
              <a:r>
                <a:rPr lang="en-US" sz="1600" b="0" dirty="0">
                  <a:solidFill>
                    <a:schemeClr val="bg1"/>
                  </a:solidFill>
                  <a:latin typeface="+mn-lt"/>
                </a:rPr>
                <a:t>231</a:t>
              </a:r>
            </a:p>
          </p:txBody>
        </p:sp>
        <p:sp>
          <p:nvSpPr>
            <p:cNvPr id="83" name="TextBox 82">
              <a:extLst>
                <a:ext uri="{FF2B5EF4-FFF2-40B4-BE49-F238E27FC236}">
                  <a16:creationId xmlns:a16="http://schemas.microsoft.com/office/drawing/2014/main" id="{D95F3126-5C1D-AFB4-65DF-A35FD45C73A8}"/>
                </a:ext>
              </a:extLst>
            </p:cNvPr>
            <p:cNvSpPr txBox="1"/>
            <p:nvPr/>
          </p:nvSpPr>
          <p:spPr bwMode="auto">
            <a:xfrm>
              <a:off x="2673966"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209</a:t>
              </a:r>
            </a:p>
            <a:p>
              <a:pPr algn="ctr">
                <a:lnSpc>
                  <a:spcPct val="90000"/>
                </a:lnSpc>
                <a:spcAft>
                  <a:spcPct val="0"/>
                </a:spcAft>
                <a:buClrTx/>
                <a:buFontTx/>
                <a:buNone/>
              </a:pPr>
              <a:r>
                <a:rPr lang="en-US" sz="1600" b="0" dirty="0">
                  <a:solidFill>
                    <a:schemeClr val="bg1"/>
                  </a:solidFill>
                  <a:latin typeface="+mn-lt"/>
                </a:rPr>
                <a:t>203</a:t>
              </a:r>
            </a:p>
          </p:txBody>
        </p:sp>
        <p:sp>
          <p:nvSpPr>
            <p:cNvPr id="84" name="TextBox 83">
              <a:extLst>
                <a:ext uri="{FF2B5EF4-FFF2-40B4-BE49-F238E27FC236}">
                  <a16:creationId xmlns:a16="http://schemas.microsoft.com/office/drawing/2014/main" id="{46539FFA-5F12-896B-DED6-63E7BDE2CAF8}"/>
                </a:ext>
              </a:extLst>
            </p:cNvPr>
            <p:cNvSpPr txBox="1"/>
            <p:nvPr/>
          </p:nvSpPr>
          <p:spPr bwMode="auto">
            <a:xfrm>
              <a:off x="3475543"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192</a:t>
              </a:r>
            </a:p>
            <a:p>
              <a:pPr algn="ctr">
                <a:lnSpc>
                  <a:spcPct val="90000"/>
                </a:lnSpc>
                <a:spcAft>
                  <a:spcPct val="0"/>
                </a:spcAft>
                <a:buClrTx/>
                <a:buFontTx/>
                <a:buNone/>
              </a:pPr>
              <a:r>
                <a:rPr lang="en-US" sz="1600" b="0" dirty="0">
                  <a:solidFill>
                    <a:schemeClr val="bg1"/>
                  </a:solidFill>
                  <a:latin typeface="+mn-lt"/>
                </a:rPr>
                <a:t>189</a:t>
              </a:r>
            </a:p>
          </p:txBody>
        </p:sp>
        <p:sp>
          <p:nvSpPr>
            <p:cNvPr id="85" name="TextBox 84">
              <a:extLst>
                <a:ext uri="{FF2B5EF4-FFF2-40B4-BE49-F238E27FC236}">
                  <a16:creationId xmlns:a16="http://schemas.microsoft.com/office/drawing/2014/main" id="{479D7CF1-F8D6-50A1-0EC1-950C9190102A}"/>
                </a:ext>
              </a:extLst>
            </p:cNvPr>
            <p:cNvSpPr txBox="1"/>
            <p:nvPr/>
          </p:nvSpPr>
          <p:spPr bwMode="auto">
            <a:xfrm>
              <a:off x="4312674"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184</a:t>
              </a:r>
            </a:p>
            <a:p>
              <a:pPr algn="ctr">
                <a:lnSpc>
                  <a:spcPct val="90000"/>
                </a:lnSpc>
                <a:spcAft>
                  <a:spcPct val="0"/>
                </a:spcAft>
                <a:buClrTx/>
                <a:buFontTx/>
                <a:buNone/>
              </a:pPr>
              <a:r>
                <a:rPr lang="en-US" sz="1600" b="0" dirty="0">
                  <a:solidFill>
                    <a:schemeClr val="bg1"/>
                  </a:solidFill>
                  <a:latin typeface="+mn-lt"/>
                </a:rPr>
                <a:t>171</a:t>
              </a:r>
            </a:p>
          </p:txBody>
        </p:sp>
        <p:sp>
          <p:nvSpPr>
            <p:cNvPr id="86" name="TextBox 85">
              <a:extLst>
                <a:ext uri="{FF2B5EF4-FFF2-40B4-BE49-F238E27FC236}">
                  <a16:creationId xmlns:a16="http://schemas.microsoft.com/office/drawing/2014/main" id="{CD78EC7F-8FA8-FF8B-6465-1EAF6F1E6D10}"/>
                </a:ext>
              </a:extLst>
            </p:cNvPr>
            <p:cNvSpPr txBox="1"/>
            <p:nvPr/>
          </p:nvSpPr>
          <p:spPr bwMode="auto">
            <a:xfrm>
              <a:off x="5139652"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174</a:t>
              </a:r>
            </a:p>
            <a:p>
              <a:pPr algn="ctr">
                <a:lnSpc>
                  <a:spcPct val="90000"/>
                </a:lnSpc>
                <a:spcAft>
                  <a:spcPct val="0"/>
                </a:spcAft>
                <a:buClrTx/>
                <a:buFontTx/>
                <a:buNone/>
              </a:pPr>
              <a:r>
                <a:rPr lang="en-US" sz="1600" b="0" dirty="0">
                  <a:solidFill>
                    <a:schemeClr val="bg1"/>
                  </a:solidFill>
                  <a:latin typeface="+mn-lt"/>
                </a:rPr>
                <a:t>167</a:t>
              </a:r>
            </a:p>
          </p:txBody>
        </p:sp>
        <p:sp>
          <p:nvSpPr>
            <p:cNvPr id="87" name="TextBox 86">
              <a:extLst>
                <a:ext uri="{FF2B5EF4-FFF2-40B4-BE49-F238E27FC236}">
                  <a16:creationId xmlns:a16="http://schemas.microsoft.com/office/drawing/2014/main" id="{931F0FF0-297C-1303-F672-702C07A9E6BA}"/>
                </a:ext>
              </a:extLst>
            </p:cNvPr>
            <p:cNvSpPr txBox="1"/>
            <p:nvPr/>
          </p:nvSpPr>
          <p:spPr bwMode="auto">
            <a:xfrm>
              <a:off x="5951010"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155</a:t>
              </a:r>
            </a:p>
            <a:p>
              <a:pPr algn="ctr">
                <a:lnSpc>
                  <a:spcPct val="90000"/>
                </a:lnSpc>
                <a:spcAft>
                  <a:spcPct val="0"/>
                </a:spcAft>
                <a:buClrTx/>
                <a:buFontTx/>
                <a:buNone/>
              </a:pPr>
              <a:r>
                <a:rPr lang="en-US" sz="1600" b="0" dirty="0">
                  <a:solidFill>
                    <a:schemeClr val="bg1"/>
                  </a:solidFill>
                  <a:latin typeface="+mn-lt"/>
                </a:rPr>
                <a:t>157</a:t>
              </a:r>
            </a:p>
          </p:txBody>
        </p:sp>
        <p:sp>
          <p:nvSpPr>
            <p:cNvPr id="88" name="TextBox 87">
              <a:extLst>
                <a:ext uri="{FF2B5EF4-FFF2-40B4-BE49-F238E27FC236}">
                  <a16:creationId xmlns:a16="http://schemas.microsoft.com/office/drawing/2014/main" id="{0EA4B3EB-AB72-D227-1454-5C6C4952FAB9}"/>
                </a:ext>
              </a:extLst>
            </p:cNvPr>
            <p:cNvSpPr txBox="1"/>
            <p:nvPr/>
          </p:nvSpPr>
          <p:spPr bwMode="auto">
            <a:xfrm>
              <a:off x="6777613"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147</a:t>
              </a:r>
            </a:p>
            <a:p>
              <a:pPr algn="ctr">
                <a:lnSpc>
                  <a:spcPct val="90000"/>
                </a:lnSpc>
                <a:spcAft>
                  <a:spcPct val="0"/>
                </a:spcAft>
                <a:buClrTx/>
                <a:buFontTx/>
                <a:buNone/>
              </a:pPr>
              <a:r>
                <a:rPr lang="en-US" sz="1600" b="0" dirty="0">
                  <a:solidFill>
                    <a:schemeClr val="bg1"/>
                  </a:solidFill>
                  <a:latin typeface="+mn-lt"/>
                </a:rPr>
                <a:t>146</a:t>
              </a:r>
            </a:p>
          </p:txBody>
        </p:sp>
        <p:sp>
          <p:nvSpPr>
            <p:cNvPr id="89" name="TextBox 88">
              <a:extLst>
                <a:ext uri="{FF2B5EF4-FFF2-40B4-BE49-F238E27FC236}">
                  <a16:creationId xmlns:a16="http://schemas.microsoft.com/office/drawing/2014/main" id="{B8FA5450-E187-93E3-CB0A-C181298F9278}"/>
                </a:ext>
              </a:extLst>
            </p:cNvPr>
            <p:cNvSpPr txBox="1"/>
            <p:nvPr/>
          </p:nvSpPr>
          <p:spPr bwMode="auto">
            <a:xfrm>
              <a:off x="7599504"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140</a:t>
              </a:r>
            </a:p>
            <a:p>
              <a:pPr algn="ctr">
                <a:lnSpc>
                  <a:spcPct val="90000"/>
                </a:lnSpc>
                <a:spcAft>
                  <a:spcPct val="0"/>
                </a:spcAft>
                <a:buClrTx/>
                <a:buFontTx/>
                <a:buNone/>
              </a:pPr>
              <a:r>
                <a:rPr lang="en-US" sz="1600" b="0" dirty="0">
                  <a:solidFill>
                    <a:schemeClr val="bg1"/>
                  </a:solidFill>
                  <a:latin typeface="+mn-lt"/>
                </a:rPr>
                <a:t>137</a:t>
              </a:r>
            </a:p>
          </p:txBody>
        </p:sp>
        <p:sp>
          <p:nvSpPr>
            <p:cNvPr id="90" name="TextBox 89">
              <a:extLst>
                <a:ext uri="{FF2B5EF4-FFF2-40B4-BE49-F238E27FC236}">
                  <a16:creationId xmlns:a16="http://schemas.microsoft.com/office/drawing/2014/main" id="{4AD4CB44-6F7D-F380-EB79-A0D8672B8D22}"/>
                </a:ext>
              </a:extLst>
            </p:cNvPr>
            <p:cNvSpPr txBox="1"/>
            <p:nvPr/>
          </p:nvSpPr>
          <p:spPr bwMode="auto">
            <a:xfrm>
              <a:off x="8406163"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131</a:t>
              </a:r>
            </a:p>
            <a:p>
              <a:pPr algn="ctr">
                <a:lnSpc>
                  <a:spcPct val="90000"/>
                </a:lnSpc>
                <a:spcAft>
                  <a:spcPct val="0"/>
                </a:spcAft>
                <a:buClrTx/>
                <a:buFontTx/>
                <a:buNone/>
              </a:pPr>
              <a:r>
                <a:rPr lang="en-US" sz="1600" b="0" dirty="0">
                  <a:solidFill>
                    <a:schemeClr val="bg1"/>
                  </a:solidFill>
                  <a:latin typeface="+mn-lt"/>
                </a:rPr>
                <a:t>125</a:t>
              </a:r>
            </a:p>
          </p:txBody>
        </p:sp>
        <p:sp>
          <p:nvSpPr>
            <p:cNvPr id="91" name="TextBox 90">
              <a:extLst>
                <a:ext uri="{FF2B5EF4-FFF2-40B4-BE49-F238E27FC236}">
                  <a16:creationId xmlns:a16="http://schemas.microsoft.com/office/drawing/2014/main" id="{015D7A5F-C335-1B13-AAE4-A265BB2227B5}"/>
                </a:ext>
              </a:extLst>
            </p:cNvPr>
            <p:cNvSpPr txBox="1"/>
            <p:nvPr/>
          </p:nvSpPr>
          <p:spPr bwMode="auto">
            <a:xfrm>
              <a:off x="9237840"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126</a:t>
              </a:r>
            </a:p>
            <a:p>
              <a:pPr algn="ctr">
                <a:lnSpc>
                  <a:spcPct val="90000"/>
                </a:lnSpc>
                <a:spcAft>
                  <a:spcPct val="0"/>
                </a:spcAft>
                <a:buClrTx/>
                <a:buFontTx/>
                <a:buNone/>
              </a:pPr>
              <a:r>
                <a:rPr lang="en-US" sz="1600" b="0" dirty="0">
                  <a:solidFill>
                    <a:schemeClr val="bg1"/>
                  </a:solidFill>
                  <a:latin typeface="+mn-lt"/>
                </a:rPr>
                <a:t>117</a:t>
              </a:r>
            </a:p>
          </p:txBody>
        </p:sp>
        <p:sp>
          <p:nvSpPr>
            <p:cNvPr id="92" name="TextBox 91">
              <a:extLst>
                <a:ext uri="{FF2B5EF4-FFF2-40B4-BE49-F238E27FC236}">
                  <a16:creationId xmlns:a16="http://schemas.microsoft.com/office/drawing/2014/main" id="{D29516A5-FC6A-E959-0E87-FA4067ED3042}"/>
                </a:ext>
              </a:extLst>
            </p:cNvPr>
            <p:cNvSpPr txBox="1"/>
            <p:nvPr/>
          </p:nvSpPr>
          <p:spPr bwMode="auto">
            <a:xfrm>
              <a:off x="10044123" y="4647614"/>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119</a:t>
              </a:r>
            </a:p>
            <a:p>
              <a:pPr algn="ctr">
                <a:lnSpc>
                  <a:spcPct val="90000"/>
                </a:lnSpc>
                <a:spcAft>
                  <a:spcPct val="0"/>
                </a:spcAft>
                <a:buClrTx/>
                <a:buFontTx/>
                <a:buNone/>
              </a:pPr>
              <a:r>
                <a:rPr lang="en-US" sz="1600" b="0" dirty="0">
                  <a:solidFill>
                    <a:schemeClr val="bg1"/>
                  </a:solidFill>
                  <a:latin typeface="+mn-lt"/>
                </a:rPr>
                <a:t>113</a:t>
              </a:r>
            </a:p>
          </p:txBody>
        </p:sp>
        <p:sp>
          <p:nvSpPr>
            <p:cNvPr id="93" name="TextBox 92">
              <a:extLst>
                <a:ext uri="{FF2B5EF4-FFF2-40B4-BE49-F238E27FC236}">
                  <a16:creationId xmlns:a16="http://schemas.microsoft.com/office/drawing/2014/main" id="{7F840ECF-EBF3-311B-8724-29D4ADDC5990}"/>
                </a:ext>
              </a:extLst>
            </p:cNvPr>
            <p:cNvSpPr txBox="1"/>
            <p:nvPr/>
          </p:nvSpPr>
          <p:spPr bwMode="auto">
            <a:xfrm>
              <a:off x="10864325"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111</a:t>
              </a:r>
            </a:p>
            <a:p>
              <a:pPr algn="ctr">
                <a:lnSpc>
                  <a:spcPct val="90000"/>
                </a:lnSpc>
                <a:spcAft>
                  <a:spcPct val="0"/>
                </a:spcAft>
                <a:buClrTx/>
                <a:buFontTx/>
                <a:buNone/>
              </a:pPr>
              <a:r>
                <a:rPr lang="en-US" sz="1600" b="0" dirty="0">
                  <a:solidFill>
                    <a:schemeClr val="bg1"/>
                  </a:solidFill>
                  <a:latin typeface="+mn-lt"/>
                </a:rPr>
                <a:t>109</a:t>
              </a:r>
            </a:p>
          </p:txBody>
        </p:sp>
        <p:sp>
          <p:nvSpPr>
            <p:cNvPr id="94" name="TextBox 93">
              <a:extLst>
                <a:ext uri="{FF2B5EF4-FFF2-40B4-BE49-F238E27FC236}">
                  <a16:creationId xmlns:a16="http://schemas.microsoft.com/office/drawing/2014/main" id="{6A0D894F-3828-9995-E657-417C1B4F2E3F}"/>
                </a:ext>
              </a:extLst>
            </p:cNvPr>
            <p:cNvSpPr txBox="1"/>
            <p:nvPr/>
          </p:nvSpPr>
          <p:spPr bwMode="auto">
            <a:xfrm>
              <a:off x="11659804" y="4647617"/>
              <a:ext cx="1056269"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102</a:t>
              </a:r>
            </a:p>
            <a:p>
              <a:pPr algn="ctr">
                <a:lnSpc>
                  <a:spcPct val="90000"/>
                </a:lnSpc>
                <a:spcAft>
                  <a:spcPct val="0"/>
                </a:spcAft>
                <a:buClrTx/>
                <a:buFontTx/>
                <a:buNone/>
              </a:pPr>
              <a:r>
                <a:rPr lang="en-US" sz="1600" b="0" dirty="0">
                  <a:solidFill>
                    <a:schemeClr val="bg1"/>
                  </a:solidFill>
                  <a:latin typeface="+mn-lt"/>
                </a:rPr>
                <a:t>101</a:t>
              </a:r>
            </a:p>
          </p:txBody>
        </p:sp>
        <p:sp>
          <p:nvSpPr>
            <p:cNvPr id="95" name="TextBox 94">
              <a:extLst>
                <a:ext uri="{FF2B5EF4-FFF2-40B4-BE49-F238E27FC236}">
                  <a16:creationId xmlns:a16="http://schemas.microsoft.com/office/drawing/2014/main" id="{9B2F7BF1-533D-3296-5006-362A4A6742B1}"/>
                </a:ext>
              </a:extLst>
            </p:cNvPr>
            <p:cNvSpPr txBox="1"/>
            <p:nvPr/>
          </p:nvSpPr>
          <p:spPr bwMode="auto">
            <a:xfrm>
              <a:off x="12602149" y="4647617"/>
              <a:ext cx="834936"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60</a:t>
              </a:r>
            </a:p>
            <a:p>
              <a:pPr algn="ctr">
                <a:lnSpc>
                  <a:spcPct val="90000"/>
                </a:lnSpc>
                <a:spcAft>
                  <a:spcPct val="0"/>
                </a:spcAft>
                <a:buClrTx/>
                <a:buFontTx/>
                <a:buNone/>
              </a:pPr>
              <a:r>
                <a:rPr lang="en-US" sz="1600" b="0" dirty="0">
                  <a:solidFill>
                    <a:schemeClr val="bg1"/>
                  </a:solidFill>
                  <a:latin typeface="+mn-lt"/>
                </a:rPr>
                <a:t>67</a:t>
              </a:r>
            </a:p>
          </p:txBody>
        </p:sp>
        <p:sp>
          <p:nvSpPr>
            <p:cNvPr id="96" name="TextBox 95">
              <a:extLst>
                <a:ext uri="{FF2B5EF4-FFF2-40B4-BE49-F238E27FC236}">
                  <a16:creationId xmlns:a16="http://schemas.microsoft.com/office/drawing/2014/main" id="{DAFFF01F-AB9D-FC1C-67F1-A1B266E98749}"/>
                </a:ext>
              </a:extLst>
            </p:cNvPr>
            <p:cNvSpPr txBox="1"/>
            <p:nvPr/>
          </p:nvSpPr>
          <p:spPr bwMode="auto">
            <a:xfrm>
              <a:off x="13408434" y="4647617"/>
              <a:ext cx="834936"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21</a:t>
              </a:r>
            </a:p>
            <a:p>
              <a:pPr algn="ctr">
                <a:lnSpc>
                  <a:spcPct val="90000"/>
                </a:lnSpc>
                <a:spcAft>
                  <a:spcPct val="0"/>
                </a:spcAft>
                <a:buClrTx/>
                <a:buFontTx/>
                <a:buNone/>
              </a:pPr>
              <a:r>
                <a:rPr lang="en-US" sz="1600" b="0" dirty="0">
                  <a:solidFill>
                    <a:schemeClr val="bg1"/>
                  </a:solidFill>
                  <a:latin typeface="+mn-lt"/>
                </a:rPr>
                <a:t>23</a:t>
              </a:r>
            </a:p>
          </p:txBody>
        </p:sp>
        <p:sp>
          <p:nvSpPr>
            <p:cNvPr id="97" name="TextBox 96">
              <a:extLst>
                <a:ext uri="{FF2B5EF4-FFF2-40B4-BE49-F238E27FC236}">
                  <a16:creationId xmlns:a16="http://schemas.microsoft.com/office/drawing/2014/main" id="{AD8FBA2E-A013-0880-7776-9C69AA5984D9}"/>
                </a:ext>
              </a:extLst>
            </p:cNvPr>
            <p:cNvSpPr txBox="1"/>
            <p:nvPr/>
          </p:nvSpPr>
          <p:spPr bwMode="auto">
            <a:xfrm>
              <a:off x="14339302" y="4647617"/>
              <a:ext cx="613606" cy="58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mn-lt"/>
                </a:rPr>
                <a:t>0</a:t>
              </a:r>
            </a:p>
            <a:p>
              <a:pPr algn="ctr">
                <a:lnSpc>
                  <a:spcPct val="90000"/>
                </a:lnSpc>
                <a:spcAft>
                  <a:spcPct val="0"/>
                </a:spcAft>
                <a:buClrTx/>
                <a:buFontTx/>
                <a:buNone/>
              </a:pPr>
              <a:r>
                <a:rPr lang="en-US" sz="1600" b="0" dirty="0">
                  <a:solidFill>
                    <a:schemeClr val="bg1"/>
                  </a:solidFill>
                  <a:latin typeface="+mn-lt"/>
                </a:rPr>
                <a:t>2</a:t>
              </a:r>
            </a:p>
          </p:txBody>
        </p:sp>
      </p:grpSp>
      <p:grpSp>
        <p:nvGrpSpPr>
          <p:cNvPr id="217" name="Group 216">
            <a:extLst>
              <a:ext uri="{FF2B5EF4-FFF2-40B4-BE49-F238E27FC236}">
                <a16:creationId xmlns:a16="http://schemas.microsoft.com/office/drawing/2014/main" id="{C3C9B8E5-69C8-6D80-BB4D-8D4256D3AB77}"/>
              </a:ext>
            </a:extLst>
          </p:cNvPr>
          <p:cNvGrpSpPr/>
          <p:nvPr/>
        </p:nvGrpSpPr>
        <p:grpSpPr>
          <a:xfrm>
            <a:off x="3151817" y="1738548"/>
            <a:ext cx="6167094" cy="624590"/>
            <a:chOff x="3151817" y="1738548"/>
            <a:chExt cx="6167094" cy="624590"/>
          </a:xfrm>
        </p:grpSpPr>
        <p:grpSp>
          <p:nvGrpSpPr>
            <p:cNvPr id="7" name="Group 6">
              <a:extLst>
                <a:ext uri="{FF2B5EF4-FFF2-40B4-BE49-F238E27FC236}">
                  <a16:creationId xmlns:a16="http://schemas.microsoft.com/office/drawing/2014/main" id="{756FDB5B-6E0B-68D2-73B8-0C4A967BEAFF}"/>
                </a:ext>
              </a:extLst>
            </p:cNvPr>
            <p:cNvGrpSpPr/>
            <p:nvPr/>
          </p:nvGrpSpPr>
          <p:grpSpPr>
            <a:xfrm>
              <a:off x="3164417" y="1769533"/>
              <a:ext cx="6119283" cy="557742"/>
              <a:chOff x="3164417" y="1769533"/>
              <a:chExt cx="6119283" cy="557742"/>
            </a:xfrm>
          </p:grpSpPr>
          <p:sp>
            <p:nvSpPr>
              <p:cNvPr id="4" name="Freeform: Shape 3">
                <a:extLst>
                  <a:ext uri="{FF2B5EF4-FFF2-40B4-BE49-F238E27FC236}">
                    <a16:creationId xmlns:a16="http://schemas.microsoft.com/office/drawing/2014/main" id="{214CFB26-247D-A643-0051-DC39CE9B4E6A}"/>
                  </a:ext>
                </a:extLst>
              </p:cNvPr>
              <p:cNvSpPr/>
              <p:nvPr/>
            </p:nvSpPr>
            <p:spPr bwMode="auto">
              <a:xfrm>
                <a:off x="4686300" y="2089150"/>
                <a:ext cx="4597400" cy="238125"/>
              </a:xfrm>
              <a:custGeom>
                <a:avLst/>
                <a:gdLst>
                  <a:gd name="connsiteX0" fmla="*/ 4597400 w 4597400"/>
                  <a:gd name="connsiteY0" fmla="*/ 238125 h 238125"/>
                  <a:gd name="connsiteX1" fmla="*/ 2498725 w 4597400"/>
                  <a:gd name="connsiteY1" fmla="*/ 238125 h 238125"/>
                  <a:gd name="connsiteX2" fmla="*/ 2498725 w 4597400"/>
                  <a:gd name="connsiteY2" fmla="*/ 238125 h 238125"/>
                  <a:gd name="connsiteX3" fmla="*/ 2454275 w 4597400"/>
                  <a:gd name="connsiteY3" fmla="*/ 238125 h 238125"/>
                  <a:gd name="connsiteX4" fmla="*/ 2454275 w 4597400"/>
                  <a:gd name="connsiteY4" fmla="*/ 203200 h 238125"/>
                  <a:gd name="connsiteX5" fmla="*/ 1924050 w 4597400"/>
                  <a:gd name="connsiteY5" fmla="*/ 203200 h 238125"/>
                  <a:gd name="connsiteX6" fmla="*/ 1924050 w 4597400"/>
                  <a:gd name="connsiteY6" fmla="*/ 184150 h 238125"/>
                  <a:gd name="connsiteX7" fmla="*/ 1873250 w 4597400"/>
                  <a:gd name="connsiteY7" fmla="*/ 184150 h 238125"/>
                  <a:gd name="connsiteX8" fmla="*/ 1873250 w 4597400"/>
                  <a:gd name="connsiteY8" fmla="*/ 171450 h 238125"/>
                  <a:gd name="connsiteX9" fmla="*/ 1758950 w 4597400"/>
                  <a:gd name="connsiteY9" fmla="*/ 171450 h 238125"/>
                  <a:gd name="connsiteX10" fmla="*/ 1771650 w 4597400"/>
                  <a:gd name="connsiteY10" fmla="*/ 158750 h 238125"/>
                  <a:gd name="connsiteX11" fmla="*/ 1625600 w 4597400"/>
                  <a:gd name="connsiteY11" fmla="*/ 158750 h 238125"/>
                  <a:gd name="connsiteX12" fmla="*/ 1625600 w 4597400"/>
                  <a:gd name="connsiteY12" fmla="*/ 136525 h 238125"/>
                  <a:gd name="connsiteX13" fmla="*/ 1565275 w 4597400"/>
                  <a:gd name="connsiteY13" fmla="*/ 136525 h 238125"/>
                  <a:gd name="connsiteX14" fmla="*/ 1565275 w 4597400"/>
                  <a:gd name="connsiteY14" fmla="*/ 120650 h 238125"/>
                  <a:gd name="connsiteX15" fmla="*/ 1270000 w 4597400"/>
                  <a:gd name="connsiteY15" fmla="*/ 120650 h 238125"/>
                  <a:gd name="connsiteX16" fmla="*/ 1270000 w 4597400"/>
                  <a:gd name="connsiteY16" fmla="*/ 92075 h 238125"/>
                  <a:gd name="connsiteX17" fmla="*/ 825500 w 4597400"/>
                  <a:gd name="connsiteY17" fmla="*/ 92075 h 238125"/>
                  <a:gd name="connsiteX18" fmla="*/ 825500 w 4597400"/>
                  <a:gd name="connsiteY18" fmla="*/ 73025 h 238125"/>
                  <a:gd name="connsiteX19" fmla="*/ 717550 w 4597400"/>
                  <a:gd name="connsiteY19" fmla="*/ 73025 h 238125"/>
                  <a:gd name="connsiteX20" fmla="*/ 717550 w 4597400"/>
                  <a:gd name="connsiteY20" fmla="*/ 50800 h 238125"/>
                  <a:gd name="connsiteX21" fmla="*/ 650875 w 4597400"/>
                  <a:gd name="connsiteY21" fmla="*/ 50800 h 238125"/>
                  <a:gd name="connsiteX22" fmla="*/ 650875 w 4597400"/>
                  <a:gd name="connsiteY22" fmla="*/ 50800 h 238125"/>
                  <a:gd name="connsiteX23" fmla="*/ 641350 w 4597400"/>
                  <a:gd name="connsiteY23" fmla="*/ 41275 h 238125"/>
                  <a:gd name="connsiteX24" fmla="*/ 558800 w 4597400"/>
                  <a:gd name="connsiteY24" fmla="*/ 41275 h 238125"/>
                  <a:gd name="connsiteX25" fmla="*/ 558800 w 4597400"/>
                  <a:gd name="connsiteY25" fmla="*/ 25400 h 238125"/>
                  <a:gd name="connsiteX26" fmla="*/ 203200 w 4597400"/>
                  <a:gd name="connsiteY26" fmla="*/ 25400 h 238125"/>
                  <a:gd name="connsiteX27" fmla="*/ 203200 w 4597400"/>
                  <a:gd name="connsiteY27" fmla="*/ 0 h 238125"/>
                  <a:gd name="connsiteX28" fmla="*/ 0 w 4597400"/>
                  <a:gd name="connsiteY28" fmla="*/ 0 h 238125"/>
                  <a:gd name="connsiteX0" fmla="*/ 4597400 w 4597400"/>
                  <a:gd name="connsiteY0" fmla="*/ 238125 h 238125"/>
                  <a:gd name="connsiteX1" fmla="*/ 2498725 w 4597400"/>
                  <a:gd name="connsiteY1" fmla="*/ 238125 h 238125"/>
                  <a:gd name="connsiteX2" fmla="*/ 2498725 w 4597400"/>
                  <a:gd name="connsiteY2" fmla="*/ 238125 h 238125"/>
                  <a:gd name="connsiteX3" fmla="*/ 2454275 w 4597400"/>
                  <a:gd name="connsiteY3" fmla="*/ 238125 h 238125"/>
                  <a:gd name="connsiteX4" fmla="*/ 2454275 w 4597400"/>
                  <a:gd name="connsiteY4" fmla="*/ 203200 h 238125"/>
                  <a:gd name="connsiteX5" fmla="*/ 1924050 w 4597400"/>
                  <a:gd name="connsiteY5" fmla="*/ 203200 h 238125"/>
                  <a:gd name="connsiteX6" fmla="*/ 1924050 w 4597400"/>
                  <a:gd name="connsiteY6" fmla="*/ 184150 h 238125"/>
                  <a:gd name="connsiteX7" fmla="*/ 1873250 w 4597400"/>
                  <a:gd name="connsiteY7" fmla="*/ 184150 h 238125"/>
                  <a:gd name="connsiteX8" fmla="*/ 1873250 w 4597400"/>
                  <a:gd name="connsiteY8" fmla="*/ 171450 h 238125"/>
                  <a:gd name="connsiteX9" fmla="*/ 1758950 w 4597400"/>
                  <a:gd name="connsiteY9" fmla="*/ 171450 h 238125"/>
                  <a:gd name="connsiteX10" fmla="*/ 1752600 w 4597400"/>
                  <a:gd name="connsiteY10" fmla="*/ 158750 h 238125"/>
                  <a:gd name="connsiteX11" fmla="*/ 1625600 w 4597400"/>
                  <a:gd name="connsiteY11" fmla="*/ 158750 h 238125"/>
                  <a:gd name="connsiteX12" fmla="*/ 1625600 w 4597400"/>
                  <a:gd name="connsiteY12" fmla="*/ 136525 h 238125"/>
                  <a:gd name="connsiteX13" fmla="*/ 1565275 w 4597400"/>
                  <a:gd name="connsiteY13" fmla="*/ 136525 h 238125"/>
                  <a:gd name="connsiteX14" fmla="*/ 1565275 w 4597400"/>
                  <a:gd name="connsiteY14" fmla="*/ 120650 h 238125"/>
                  <a:gd name="connsiteX15" fmla="*/ 1270000 w 4597400"/>
                  <a:gd name="connsiteY15" fmla="*/ 120650 h 238125"/>
                  <a:gd name="connsiteX16" fmla="*/ 1270000 w 4597400"/>
                  <a:gd name="connsiteY16" fmla="*/ 92075 h 238125"/>
                  <a:gd name="connsiteX17" fmla="*/ 825500 w 4597400"/>
                  <a:gd name="connsiteY17" fmla="*/ 92075 h 238125"/>
                  <a:gd name="connsiteX18" fmla="*/ 825500 w 4597400"/>
                  <a:gd name="connsiteY18" fmla="*/ 73025 h 238125"/>
                  <a:gd name="connsiteX19" fmla="*/ 717550 w 4597400"/>
                  <a:gd name="connsiteY19" fmla="*/ 73025 h 238125"/>
                  <a:gd name="connsiteX20" fmla="*/ 717550 w 4597400"/>
                  <a:gd name="connsiteY20" fmla="*/ 50800 h 238125"/>
                  <a:gd name="connsiteX21" fmla="*/ 650875 w 4597400"/>
                  <a:gd name="connsiteY21" fmla="*/ 50800 h 238125"/>
                  <a:gd name="connsiteX22" fmla="*/ 650875 w 4597400"/>
                  <a:gd name="connsiteY22" fmla="*/ 50800 h 238125"/>
                  <a:gd name="connsiteX23" fmla="*/ 641350 w 4597400"/>
                  <a:gd name="connsiteY23" fmla="*/ 41275 h 238125"/>
                  <a:gd name="connsiteX24" fmla="*/ 558800 w 4597400"/>
                  <a:gd name="connsiteY24" fmla="*/ 41275 h 238125"/>
                  <a:gd name="connsiteX25" fmla="*/ 558800 w 4597400"/>
                  <a:gd name="connsiteY25" fmla="*/ 25400 h 238125"/>
                  <a:gd name="connsiteX26" fmla="*/ 203200 w 4597400"/>
                  <a:gd name="connsiteY26" fmla="*/ 25400 h 238125"/>
                  <a:gd name="connsiteX27" fmla="*/ 203200 w 4597400"/>
                  <a:gd name="connsiteY27" fmla="*/ 0 h 238125"/>
                  <a:gd name="connsiteX28" fmla="*/ 0 w 4597400"/>
                  <a:gd name="connsiteY28" fmla="*/ 0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597400" h="238125">
                    <a:moveTo>
                      <a:pt x="4597400" y="238125"/>
                    </a:moveTo>
                    <a:lnTo>
                      <a:pt x="2498725" y="238125"/>
                    </a:lnTo>
                    <a:lnTo>
                      <a:pt x="2498725" y="238125"/>
                    </a:lnTo>
                    <a:lnTo>
                      <a:pt x="2454275" y="238125"/>
                    </a:lnTo>
                    <a:lnTo>
                      <a:pt x="2454275" y="203200"/>
                    </a:lnTo>
                    <a:lnTo>
                      <a:pt x="1924050" y="203200"/>
                    </a:lnTo>
                    <a:lnTo>
                      <a:pt x="1924050" y="184150"/>
                    </a:lnTo>
                    <a:lnTo>
                      <a:pt x="1873250" y="184150"/>
                    </a:lnTo>
                    <a:lnTo>
                      <a:pt x="1873250" y="171450"/>
                    </a:lnTo>
                    <a:lnTo>
                      <a:pt x="1758950" y="171450"/>
                    </a:lnTo>
                    <a:lnTo>
                      <a:pt x="1752600" y="158750"/>
                    </a:lnTo>
                    <a:lnTo>
                      <a:pt x="1625600" y="158750"/>
                    </a:lnTo>
                    <a:lnTo>
                      <a:pt x="1625600" y="136525"/>
                    </a:lnTo>
                    <a:lnTo>
                      <a:pt x="1565275" y="136525"/>
                    </a:lnTo>
                    <a:lnTo>
                      <a:pt x="1565275" y="120650"/>
                    </a:lnTo>
                    <a:lnTo>
                      <a:pt x="1270000" y="120650"/>
                    </a:lnTo>
                    <a:lnTo>
                      <a:pt x="1270000" y="92075"/>
                    </a:lnTo>
                    <a:lnTo>
                      <a:pt x="825500" y="92075"/>
                    </a:lnTo>
                    <a:lnTo>
                      <a:pt x="825500" y="73025"/>
                    </a:lnTo>
                    <a:lnTo>
                      <a:pt x="717550" y="73025"/>
                    </a:lnTo>
                    <a:lnTo>
                      <a:pt x="717550" y="50800"/>
                    </a:lnTo>
                    <a:lnTo>
                      <a:pt x="650875" y="50800"/>
                    </a:lnTo>
                    <a:lnTo>
                      <a:pt x="650875" y="50800"/>
                    </a:lnTo>
                    <a:lnTo>
                      <a:pt x="641350" y="41275"/>
                    </a:lnTo>
                    <a:lnTo>
                      <a:pt x="558800" y="41275"/>
                    </a:lnTo>
                    <a:lnTo>
                      <a:pt x="558800" y="25400"/>
                    </a:lnTo>
                    <a:lnTo>
                      <a:pt x="203200" y="25400"/>
                    </a:lnTo>
                    <a:lnTo>
                      <a:pt x="20320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6" name="Freeform: Shape 5">
                <a:extLst>
                  <a:ext uri="{FF2B5EF4-FFF2-40B4-BE49-F238E27FC236}">
                    <a16:creationId xmlns:a16="http://schemas.microsoft.com/office/drawing/2014/main" id="{4D5397EE-9CF7-49BC-6362-A9E08B8E5488}"/>
                  </a:ext>
                </a:extLst>
              </p:cNvPr>
              <p:cNvSpPr/>
              <p:nvPr/>
            </p:nvSpPr>
            <p:spPr bwMode="auto">
              <a:xfrm>
                <a:off x="3164417" y="1769533"/>
                <a:ext cx="1513416" cy="321734"/>
              </a:xfrm>
              <a:custGeom>
                <a:avLst/>
                <a:gdLst>
                  <a:gd name="connsiteX0" fmla="*/ 0 w 1513416"/>
                  <a:gd name="connsiteY0" fmla="*/ 0 h 321734"/>
                  <a:gd name="connsiteX1" fmla="*/ 74083 w 1513416"/>
                  <a:gd name="connsiteY1" fmla="*/ 0 h 321734"/>
                  <a:gd name="connsiteX2" fmla="*/ 74083 w 1513416"/>
                  <a:gd name="connsiteY2" fmla="*/ 40217 h 321734"/>
                  <a:gd name="connsiteX3" fmla="*/ 171450 w 1513416"/>
                  <a:gd name="connsiteY3" fmla="*/ 40217 h 321734"/>
                  <a:gd name="connsiteX4" fmla="*/ 171450 w 1513416"/>
                  <a:gd name="connsiteY4" fmla="*/ 67734 h 321734"/>
                  <a:gd name="connsiteX5" fmla="*/ 243416 w 1513416"/>
                  <a:gd name="connsiteY5" fmla="*/ 67734 h 321734"/>
                  <a:gd name="connsiteX6" fmla="*/ 243416 w 1513416"/>
                  <a:gd name="connsiteY6" fmla="*/ 86784 h 321734"/>
                  <a:gd name="connsiteX7" fmla="*/ 357716 w 1513416"/>
                  <a:gd name="connsiteY7" fmla="*/ 86784 h 321734"/>
                  <a:gd name="connsiteX8" fmla="*/ 357716 w 1513416"/>
                  <a:gd name="connsiteY8" fmla="*/ 105834 h 321734"/>
                  <a:gd name="connsiteX9" fmla="*/ 450850 w 1513416"/>
                  <a:gd name="connsiteY9" fmla="*/ 105834 h 321734"/>
                  <a:gd name="connsiteX10" fmla="*/ 450850 w 1513416"/>
                  <a:gd name="connsiteY10" fmla="*/ 124884 h 321734"/>
                  <a:gd name="connsiteX11" fmla="*/ 516466 w 1513416"/>
                  <a:gd name="connsiteY11" fmla="*/ 124884 h 321734"/>
                  <a:gd name="connsiteX12" fmla="*/ 516466 w 1513416"/>
                  <a:gd name="connsiteY12" fmla="*/ 141817 h 321734"/>
                  <a:gd name="connsiteX13" fmla="*/ 632883 w 1513416"/>
                  <a:gd name="connsiteY13" fmla="*/ 141817 h 321734"/>
                  <a:gd name="connsiteX14" fmla="*/ 632883 w 1513416"/>
                  <a:gd name="connsiteY14" fmla="*/ 167217 h 321734"/>
                  <a:gd name="connsiteX15" fmla="*/ 704850 w 1513416"/>
                  <a:gd name="connsiteY15" fmla="*/ 167217 h 321734"/>
                  <a:gd name="connsiteX16" fmla="*/ 704850 w 1513416"/>
                  <a:gd name="connsiteY16" fmla="*/ 184150 h 321734"/>
                  <a:gd name="connsiteX17" fmla="*/ 800100 w 1513416"/>
                  <a:gd name="connsiteY17" fmla="*/ 184150 h 321734"/>
                  <a:gd name="connsiteX18" fmla="*/ 800100 w 1513416"/>
                  <a:gd name="connsiteY18" fmla="*/ 194734 h 321734"/>
                  <a:gd name="connsiteX19" fmla="*/ 946150 w 1513416"/>
                  <a:gd name="connsiteY19" fmla="*/ 194734 h 321734"/>
                  <a:gd name="connsiteX20" fmla="*/ 946150 w 1513416"/>
                  <a:gd name="connsiteY20" fmla="*/ 226484 h 321734"/>
                  <a:gd name="connsiteX21" fmla="*/ 1047750 w 1513416"/>
                  <a:gd name="connsiteY21" fmla="*/ 226484 h 321734"/>
                  <a:gd name="connsiteX22" fmla="*/ 1047750 w 1513416"/>
                  <a:gd name="connsiteY22" fmla="*/ 258234 h 321734"/>
                  <a:gd name="connsiteX23" fmla="*/ 1132416 w 1513416"/>
                  <a:gd name="connsiteY23" fmla="*/ 258234 h 321734"/>
                  <a:gd name="connsiteX24" fmla="*/ 1140883 w 1513416"/>
                  <a:gd name="connsiteY24" fmla="*/ 266701 h 321734"/>
                  <a:gd name="connsiteX25" fmla="*/ 1284816 w 1513416"/>
                  <a:gd name="connsiteY25" fmla="*/ 266701 h 321734"/>
                  <a:gd name="connsiteX26" fmla="*/ 1284816 w 1513416"/>
                  <a:gd name="connsiteY26" fmla="*/ 298450 h 321734"/>
                  <a:gd name="connsiteX27" fmla="*/ 1513416 w 1513416"/>
                  <a:gd name="connsiteY27" fmla="*/ 298450 h 321734"/>
                  <a:gd name="connsiteX28" fmla="*/ 1513416 w 1513416"/>
                  <a:gd name="connsiteY28" fmla="*/ 321734 h 321734"/>
                  <a:gd name="connsiteX0" fmla="*/ 0 w 1513416"/>
                  <a:gd name="connsiteY0" fmla="*/ 0 h 321734"/>
                  <a:gd name="connsiteX1" fmla="*/ 74083 w 1513416"/>
                  <a:gd name="connsiteY1" fmla="*/ 0 h 321734"/>
                  <a:gd name="connsiteX2" fmla="*/ 74083 w 1513416"/>
                  <a:gd name="connsiteY2" fmla="*/ 40217 h 321734"/>
                  <a:gd name="connsiteX3" fmla="*/ 171450 w 1513416"/>
                  <a:gd name="connsiteY3" fmla="*/ 40217 h 321734"/>
                  <a:gd name="connsiteX4" fmla="*/ 171450 w 1513416"/>
                  <a:gd name="connsiteY4" fmla="*/ 67734 h 321734"/>
                  <a:gd name="connsiteX5" fmla="*/ 243416 w 1513416"/>
                  <a:gd name="connsiteY5" fmla="*/ 67734 h 321734"/>
                  <a:gd name="connsiteX6" fmla="*/ 243416 w 1513416"/>
                  <a:gd name="connsiteY6" fmla="*/ 86784 h 321734"/>
                  <a:gd name="connsiteX7" fmla="*/ 357716 w 1513416"/>
                  <a:gd name="connsiteY7" fmla="*/ 86784 h 321734"/>
                  <a:gd name="connsiteX8" fmla="*/ 357716 w 1513416"/>
                  <a:gd name="connsiteY8" fmla="*/ 105834 h 321734"/>
                  <a:gd name="connsiteX9" fmla="*/ 450850 w 1513416"/>
                  <a:gd name="connsiteY9" fmla="*/ 105834 h 321734"/>
                  <a:gd name="connsiteX10" fmla="*/ 450850 w 1513416"/>
                  <a:gd name="connsiteY10" fmla="*/ 124884 h 321734"/>
                  <a:gd name="connsiteX11" fmla="*/ 516466 w 1513416"/>
                  <a:gd name="connsiteY11" fmla="*/ 124884 h 321734"/>
                  <a:gd name="connsiteX12" fmla="*/ 516466 w 1513416"/>
                  <a:gd name="connsiteY12" fmla="*/ 141817 h 321734"/>
                  <a:gd name="connsiteX13" fmla="*/ 632883 w 1513416"/>
                  <a:gd name="connsiteY13" fmla="*/ 141817 h 321734"/>
                  <a:gd name="connsiteX14" fmla="*/ 632883 w 1513416"/>
                  <a:gd name="connsiteY14" fmla="*/ 167217 h 321734"/>
                  <a:gd name="connsiteX15" fmla="*/ 704850 w 1513416"/>
                  <a:gd name="connsiteY15" fmla="*/ 167217 h 321734"/>
                  <a:gd name="connsiteX16" fmla="*/ 704850 w 1513416"/>
                  <a:gd name="connsiteY16" fmla="*/ 184150 h 321734"/>
                  <a:gd name="connsiteX17" fmla="*/ 800100 w 1513416"/>
                  <a:gd name="connsiteY17" fmla="*/ 184150 h 321734"/>
                  <a:gd name="connsiteX18" fmla="*/ 800100 w 1513416"/>
                  <a:gd name="connsiteY18" fmla="*/ 194734 h 321734"/>
                  <a:gd name="connsiteX19" fmla="*/ 884767 w 1513416"/>
                  <a:gd name="connsiteY19" fmla="*/ 215901 h 321734"/>
                  <a:gd name="connsiteX20" fmla="*/ 946150 w 1513416"/>
                  <a:gd name="connsiteY20" fmla="*/ 226484 h 321734"/>
                  <a:gd name="connsiteX21" fmla="*/ 1047750 w 1513416"/>
                  <a:gd name="connsiteY21" fmla="*/ 226484 h 321734"/>
                  <a:gd name="connsiteX22" fmla="*/ 1047750 w 1513416"/>
                  <a:gd name="connsiteY22" fmla="*/ 258234 h 321734"/>
                  <a:gd name="connsiteX23" fmla="*/ 1132416 w 1513416"/>
                  <a:gd name="connsiteY23" fmla="*/ 258234 h 321734"/>
                  <a:gd name="connsiteX24" fmla="*/ 1140883 w 1513416"/>
                  <a:gd name="connsiteY24" fmla="*/ 266701 h 321734"/>
                  <a:gd name="connsiteX25" fmla="*/ 1284816 w 1513416"/>
                  <a:gd name="connsiteY25" fmla="*/ 266701 h 321734"/>
                  <a:gd name="connsiteX26" fmla="*/ 1284816 w 1513416"/>
                  <a:gd name="connsiteY26" fmla="*/ 298450 h 321734"/>
                  <a:gd name="connsiteX27" fmla="*/ 1513416 w 1513416"/>
                  <a:gd name="connsiteY27" fmla="*/ 298450 h 321734"/>
                  <a:gd name="connsiteX28" fmla="*/ 1513416 w 1513416"/>
                  <a:gd name="connsiteY28" fmla="*/ 321734 h 321734"/>
                  <a:gd name="connsiteX0" fmla="*/ 0 w 1513416"/>
                  <a:gd name="connsiteY0" fmla="*/ 0 h 321734"/>
                  <a:gd name="connsiteX1" fmla="*/ 74083 w 1513416"/>
                  <a:gd name="connsiteY1" fmla="*/ 0 h 321734"/>
                  <a:gd name="connsiteX2" fmla="*/ 74083 w 1513416"/>
                  <a:gd name="connsiteY2" fmla="*/ 40217 h 321734"/>
                  <a:gd name="connsiteX3" fmla="*/ 171450 w 1513416"/>
                  <a:gd name="connsiteY3" fmla="*/ 40217 h 321734"/>
                  <a:gd name="connsiteX4" fmla="*/ 171450 w 1513416"/>
                  <a:gd name="connsiteY4" fmla="*/ 67734 h 321734"/>
                  <a:gd name="connsiteX5" fmla="*/ 243416 w 1513416"/>
                  <a:gd name="connsiteY5" fmla="*/ 67734 h 321734"/>
                  <a:gd name="connsiteX6" fmla="*/ 243416 w 1513416"/>
                  <a:gd name="connsiteY6" fmla="*/ 86784 h 321734"/>
                  <a:gd name="connsiteX7" fmla="*/ 357716 w 1513416"/>
                  <a:gd name="connsiteY7" fmla="*/ 86784 h 321734"/>
                  <a:gd name="connsiteX8" fmla="*/ 357716 w 1513416"/>
                  <a:gd name="connsiteY8" fmla="*/ 105834 h 321734"/>
                  <a:gd name="connsiteX9" fmla="*/ 450850 w 1513416"/>
                  <a:gd name="connsiteY9" fmla="*/ 105834 h 321734"/>
                  <a:gd name="connsiteX10" fmla="*/ 450850 w 1513416"/>
                  <a:gd name="connsiteY10" fmla="*/ 124884 h 321734"/>
                  <a:gd name="connsiteX11" fmla="*/ 516466 w 1513416"/>
                  <a:gd name="connsiteY11" fmla="*/ 124884 h 321734"/>
                  <a:gd name="connsiteX12" fmla="*/ 516466 w 1513416"/>
                  <a:gd name="connsiteY12" fmla="*/ 141817 h 321734"/>
                  <a:gd name="connsiteX13" fmla="*/ 632883 w 1513416"/>
                  <a:gd name="connsiteY13" fmla="*/ 141817 h 321734"/>
                  <a:gd name="connsiteX14" fmla="*/ 632883 w 1513416"/>
                  <a:gd name="connsiteY14" fmla="*/ 167217 h 321734"/>
                  <a:gd name="connsiteX15" fmla="*/ 704850 w 1513416"/>
                  <a:gd name="connsiteY15" fmla="*/ 167217 h 321734"/>
                  <a:gd name="connsiteX16" fmla="*/ 704850 w 1513416"/>
                  <a:gd name="connsiteY16" fmla="*/ 184150 h 321734"/>
                  <a:gd name="connsiteX17" fmla="*/ 800100 w 1513416"/>
                  <a:gd name="connsiteY17" fmla="*/ 184150 h 321734"/>
                  <a:gd name="connsiteX18" fmla="*/ 800100 w 1513416"/>
                  <a:gd name="connsiteY18" fmla="*/ 194734 h 321734"/>
                  <a:gd name="connsiteX19" fmla="*/ 886884 w 1513416"/>
                  <a:gd name="connsiteY19" fmla="*/ 207434 h 321734"/>
                  <a:gd name="connsiteX20" fmla="*/ 946150 w 1513416"/>
                  <a:gd name="connsiteY20" fmla="*/ 226484 h 321734"/>
                  <a:gd name="connsiteX21" fmla="*/ 1047750 w 1513416"/>
                  <a:gd name="connsiteY21" fmla="*/ 226484 h 321734"/>
                  <a:gd name="connsiteX22" fmla="*/ 1047750 w 1513416"/>
                  <a:gd name="connsiteY22" fmla="*/ 258234 h 321734"/>
                  <a:gd name="connsiteX23" fmla="*/ 1132416 w 1513416"/>
                  <a:gd name="connsiteY23" fmla="*/ 258234 h 321734"/>
                  <a:gd name="connsiteX24" fmla="*/ 1140883 w 1513416"/>
                  <a:gd name="connsiteY24" fmla="*/ 266701 h 321734"/>
                  <a:gd name="connsiteX25" fmla="*/ 1284816 w 1513416"/>
                  <a:gd name="connsiteY25" fmla="*/ 266701 h 321734"/>
                  <a:gd name="connsiteX26" fmla="*/ 1284816 w 1513416"/>
                  <a:gd name="connsiteY26" fmla="*/ 298450 h 321734"/>
                  <a:gd name="connsiteX27" fmla="*/ 1513416 w 1513416"/>
                  <a:gd name="connsiteY27" fmla="*/ 298450 h 321734"/>
                  <a:gd name="connsiteX28" fmla="*/ 1513416 w 1513416"/>
                  <a:gd name="connsiteY28" fmla="*/ 321734 h 321734"/>
                  <a:gd name="connsiteX0" fmla="*/ 0 w 1513416"/>
                  <a:gd name="connsiteY0" fmla="*/ 0 h 321734"/>
                  <a:gd name="connsiteX1" fmla="*/ 74083 w 1513416"/>
                  <a:gd name="connsiteY1" fmla="*/ 0 h 321734"/>
                  <a:gd name="connsiteX2" fmla="*/ 74083 w 1513416"/>
                  <a:gd name="connsiteY2" fmla="*/ 40217 h 321734"/>
                  <a:gd name="connsiteX3" fmla="*/ 171450 w 1513416"/>
                  <a:gd name="connsiteY3" fmla="*/ 40217 h 321734"/>
                  <a:gd name="connsiteX4" fmla="*/ 171450 w 1513416"/>
                  <a:gd name="connsiteY4" fmla="*/ 67734 h 321734"/>
                  <a:gd name="connsiteX5" fmla="*/ 243416 w 1513416"/>
                  <a:gd name="connsiteY5" fmla="*/ 67734 h 321734"/>
                  <a:gd name="connsiteX6" fmla="*/ 243416 w 1513416"/>
                  <a:gd name="connsiteY6" fmla="*/ 86784 h 321734"/>
                  <a:gd name="connsiteX7" fmla="*/ 357716 w 1513416"/>
                  <a:gd name="connsiteY7" fmla="*/ 86784 h 321734"/>
                  <a:gd name="connsiteX8" fmla="*/ 357716 w 1513416"/>
                  <a:gd name="connsiteY8" fmla="*/ 105834 h 321734"/>
                  <a:gd name="connsiteX9" fmla="*/ 450850 w 1513416"/>
                  <a:gd name="connsiteY9" fmla="*/ 105834 h 321734"/>
                  <a:gd name="connsiteX10" fmla="*/ 450850 w 1513416"/>
                  <a:gd name="connsiteY10" fmla="*/ 124884 h 321734"/>
                  <a:gd name="connsiteX11" fmla="*/ 516466 w 1513416"/>
                  <a:gd name="connsiteY11" fmla="*/ 124884 h 321734"/>
                  <a:gd name="connsiteX12" fmla="*/ 516466 w 1513416"/>
                  <a:gd name="connsiteY12" fmla="*/ 141817 h 321734"/>
                  <a:gd name="connsiteX13" fmla="*/ 632883 w 1513416"/>
                  <a:gd name="connsiteY13" fmla="*/ 141817 h 321734"/>
                  <a:gd name="connsiteX14" fmla="*/ 632883 w 1513416"/>
                  <a:gd name="connsiteY14" fmla="*/ 167217 h 321734"/>
                  <a:gd name="connsiteX15" fmla="*/ 704850 w 1513416"/>
                  <a:gd name="connsiteY15" fmla="*/ 167217 h 321734"/>
                  <a:gd name="connsiteX16" fmla="*/ 704850 w 1513416"/>
                  <a:gd name="connsiteY16" fmla="*/ 184150 h 321734"/>
                  <a:gd name="connsiteX17" fmla="*/ 800100 w 1513416"/>
                  <a:gd name="connsiteY17" fmla="*/ 184150 h 321734"/>
                  <a:gd name="connsiteX18" fmla="*/ 800100 w 1513416"/>
                  <a:gd name="connsiteY18" fmla="*/ 194734 h 321734"/>
                  <a:gd name="connsiteX19" fmla="*/ 931334 w 1513416"/>
                  <a:gd name="connsiteY19" fmla="*/ 205318 h 321734"/>
                  <a:gd name="connsiteX20" fmla="*/ 946150 w 1513416"/>
                  <a:gd name="connsiteY20" fmla="*/ 226484 h 321734"/>
                  <a:gd name="connsiteX21" fmla="*/ 1047750 w 1513416"/>
                  <a:gd name="connsiteY21" fmla="*/ 226484 h 321734"/>
                  <a:gd name="connsiteX22" fmla="*/ 1047750 w 1513416"/>
                  <a:gd name="connsiteY22" fmla="*/ 258234 h 321734"/>
                  <a:gd name="connsiteX23" fmla="*/ 1132416 w 1513416"/>
                  <a:gd name="connsiteY23" fmla="*/ 258234 h 321734"/>
                  <a:gd name="connsiteX24" fmla="*/ 1140883 w 1513416"/>
                  <a:gd name="connsiteY24" fmla="*/ 266701 h 321734"/>
                  <a:gd name="connsiteX25" fmla="*/ 1284816 w 1513416"/>
                  <a:gd name="connsiteY25" fmla="*/ 266701 h 321734"/>
                  <a:gd name="connsiteX26" fmla="*/ 1284816 w 1513416"/>
                  <a:gd name="connsiteY26" fmla="*/ 298450 h 321734"/>
                  <a:gd name="connsiteX27" fmla="*/ 1513416 w 1513416"/>
                  <a:gd name="connsiteY27" fmla="*/ 298450 h 321734"/>
                  <a:gd name="connsiteX28" fmla="*/ 1513416 w 1513416"/>
                  <a:gd name="connsiteY28" fmla="*/ 321734 h 321734"/>
                  <a:gd name="connsiteX0" fmla="*/ 0 w 1513416"/>
                  <a:gd name="connsiteY0" fmla="*/ 0 h 321734"/>
                  <a:gd name="connsiteX1" fmla="*/ 74083 w 1513416"/>
                  <a:gd name="connsiteY1" fmla="*/ 0 h 321734"/>
                  <a:gd name="connsiteX2" fmla="*/ 74083 w 1513416"/>
                  <a:gd name="connsiteY2" fmla="*/ 40217 h 321734"/>
                  <a:gd name="connsiteX3" fmla="*/ 171450 w 1513416"/>
                  <a:gd name="connsiteY3" fmla="*/ 40217 h 321734"/>
                  <a:gd name="connsiteX4" fmla="*/ 171450 w 1513416"/>
                  <a:gd name="connsiteY4" fmla="*/ 67734 h 321734"/>
                  <a:gd name="connsiteX5" fmla="*/ 243416 w 1513416"/>
                  <a:gd name="connsiteY5" fmla="*/ 67734 h 321734"/>
                  <a:gd name="connsiteX6" fmla="*/ 243416 w 1513416"/>
                  <a:gd name="connsiteY6" fmla="*/ 86784 h 321734"/>
                  <a:gd name="connsiteX7" fmla="*/ 357716 w 1513416"/>
                  <a:gd name="connsiteY7" fmla="*/ 86784 h 321734"/>
                  <a:gd name="connsiteX8" fmla="*/ 357716 w 1513416"/>
                  <a:gd name="connsiteY8" fmla="*/ 105834 h 321734"/>
                  <a:gd name="connsiteX9" fmla="*/ 450850 w 1513416"/>
                  <a:gd name="connsiteY9" fmla="*/ 105834 h 321734"/>
                  <a:gd name="connsiteX10" fmla="*/ 450850 w 1513416"/>
                  <a:gd name="connsiteY10" fmla="*/ 124884 h 321734"/>
                  <a:gd name="connsiteX11" fmla="*/ 516466 w 1513416"/>
                  <a:gd name="connsiteY11" fmla="*/ 124884 h 321734"/>
                  <a:gd name="connsiteX12" fmla="*/ 516466 w 1513416"/>
                  <a:gd name="connsiteY12" fmla="*/ 141817 h 321734"/>
                  <a:gd name="connsiteX13" fmla="*/ 632883 w 1513416"/>
                  <a:gd name="connsiteY13" fmla="*/ 141817 h 321734"/>
                  <a:gd name="connsiteX14" fmla="*/ 632883 w 1513416"/>
                  <a:gd name="connsiteY14" fmla="*/ 167217 h 321734"/>
                  <a:gd name="connsiteX15" fmla="*/ 704850 w 1513416"/>
                  <a:gd name="connsiteY15" fmla="*/ 167217 h 321734"/>
                  <a:gd name="connsiteX16" fmla="*/ 704850 w 1513416"/>
                  <a:gd name="connsiteY16" fmla="*/ 184150 h 321734"/>
                  <a:gd name="connsiteX17" fmla="*/ 800100 w 1513416"/>
                  <a:gd name="connsiteY17" fmla="*/ 184150 h 321734"/>
                  <a:gd name="connsiteX18" fmla="*/ 800100 w 1513416"/>
                  <a:gd name="connsiteY18" fmla="*/ 194734 h 321734"/>
                  <a:gd name="connsiteX19" fmla="*/ 946151 w 1513416"/>
                  <a:gd name="connsiteY19" fmla="*/ 205318 h 321734"/>
                  <a:gd name="connsiteX20" fmla="*/ 946150 w 1513416"/>
                  <a:gd name="connsiteY20" fmla="*/ 226484 h 321734"/>
                  <a:gd name="connsiteX21" fmla="*/ 1047750 w 1513416"/>
                  <a:gd name="connsiteY21" fmla="*/ 226484 h 321734"/>
                  <a:gd name="connsiteX22" fmla="*/ 1047750 w 1513416"/>
                  <a:gd name="connsiteY22" fmla="*/ 258234 h 321734"/>
                  <a:gd name="connsiteX23" fmla="*/ 1132416 w 1513416"/>
                  <a:gd name="connsiteY23" fmla="*/ 258234 h 321734"/>
                  <a:gd name="connsiteX24" fmla="*/ 1140883 w 1513416"/>
                  <a:gd name="connsiteY24" fmla="*/ 266701 h 321734"/>
                  <a:gd name="connsiteX25" fmla="*/ 1284816 w 1513416"/>
                  <a:gd name="connsiteY25" fmla="*/ 266701 h 321734"/>
                  <a:gd name="connsiteX26" fmla="*/ 1284816 w 1513416"/>
                  <a:gd name="connsiteY26" fmla="*/ 298450 h 321734"/>
                  <a:gd name="connsiteX27" fmla="*/ 1513416 w 1513416"/>
                  <a:gd name="connsiteY27" fmla="*/ 298450 h 321734"/>
                  <a:gd name="connsiteX28" fmla="*/ 1513416 w 1513416"/>
                  <a:gd name="connsiteY28" fmla="*/ 321734 h 321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13416" h="321734">
                    <a:moveTo>
                      <a:pt x="0" y="0"/>
                    </a:moveTo>
                    <a:lnTo>
                      <a:pt x="74083" y="0"/>
                    </a:lnTo>
                    <a:lnTo>
                      <a:pt x="74083" y="40217"/>
                    </a:lnTo>
                    <a:lnTo>
                      <a:pt x="171450" y="40217"/>
                    </a:lnTo>
                    <a:lnTo>
                      <a:pt x="171450" y="67734"/>
                    </a:lnTo>
                    <a:lnTo>
                      <a:pt x="243416" y="67734"/>
                    </a:lnTo>
                    <a:lnTo>
                      <a:pt x="243416" y="86784"/>
                    </a:lnTo>
                    <a:lnTo>
                      <a:pt x="357716" y="86784"/>
                    </a:lnTo>
                    <a:lnTo>
                      <a:pt x="357716" y="105834"/>
                    </a:lnTo>
                    <a:lnTo>
                      <a:pt x="450850" y="105834"/>
                    </a:lnTo>
                    <a:lnTo>
                      <a:pt x="450850" y="124884"/>
                    </a:lnTo>
                    <a:lnTo>
                      <a:pt x="516466" y="124884"/>
                    </a:lnTo>
                    <a:lnTo>
                      <a:pt x="516466" y="141817"/>
                    </a:lnTo>
                    <a:lnTo>
                      <a:pt x="632883" y="141817"/>
                    </a:lnTo>
                    <a:lnTo>
                      <a:pt x="632883" y="167217"/>
                    </a:lnTo>
                    <a:lnTo>
                      <a:pt x="704850" y="167217"/>
                    </a:lnTo>
                    <a:lnTo>
                      <a:pt x="704850" y="184150"/>
                    </a:lnTo>
                    <a:lnTo>
                      <a:pt x="800100" y="184150"/>
                    </a:lnTo>
                    <a:lnTo>
                      <a:pt x="800100" y="194734"/>
                    </a:lnTo>
                    <a:lnTo>
                      <a:pt x="946151" y="205318"/>
                    </a:lnTo>
                    <a:cubicBezTo>
                      <a:pt x="946151" y="212373"/>
                      <a:pt x="946150" y="219429"/>
                      <a:pt x="946150" y="226484"/>
                    </a:cubicBezTo>
                    <a:lnTo>
                      <a:pt x="1047750" y="226484"/>
                    </a:lnTo>
                    <a:lnTo>
                      <a:pt x="1047750" y="258234"/>
                    </a:lnTo>
                    <a:lnTo>
                      <a:pt x="1132416" y="258234"/>
                    </a:lnTo>
                    <a:lnTo>
                      <a:pt x="1140883" y="266701"/>
                    </a:lnTo>
                    <a:lnTo>
                      <a:pt x="1284816" y="266701"/>
                    </a:lnTo>
                    <a:lnTo>
                      <a:pt x="1284816" y="298450"/>
                    </a:lnTo>
                    <a:lnTo>
                      <a:pt x="1513416" y="298450"/>
                    </a:lnTo>
                    <a:lnTo>
                      <a:pt x="1513416" y="321734"/>
                    </a:lnTo>
                  </a:path>
                </a:pathLst>
              </a:custGeom>
              <a:noFill/>
              <a:ln w="28575">
                <a:solidFill>
                  <a:schemeClr val="accent1"/>
                </a:solidFill>
                <a:miter lim="800000"/>
                <a:headEnd/>
                <a:tailEnd/>
              </a:ln>
            </p:spPr>
            <p:txBody>
              <a:bodyPr rtlCol="0" anchor="ctr"/>
              <a:lstStyle/>
              <a:p>
                <a:pPr algn="ctr"/>
                <a:endParaRPr lang="en-US" dirty="0"/>
              </a:p>
            </p:txBody>
          </p:sp>
        </p:grpSp>
        <p:sp>
          <p:nvSpPr>
            <p:cNvPr id="100" name="Oval 99">
              <a:extLst>
                <a:ext uri="{FF2B5EF4-FFF2-40B4-BE49-F238E27FC236}">
                  <a16:creationId xmlns:a16="http://schemas.microsoft.com/office/drawing/2014/main" id="{726F293B-C42A-456F-CBE0-698B4887D372}"/>
                </a:ext>
              </a:extLst>
            </p:cNvPr>
            <p:cNvSpPr/>
            <p:nvPr/>
          </p:nvSpPr>
          <p:spPr bwMode="auto">
            <a:xfrm>
              <a:off x="3151817" y="173854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BC6246EC-1887-185D-98F7-B7F052EF19BC}"/>
                </a:ext>
              </a:extLst>
            </p:cNvPr>
            <p:cNvSpPr/>
            <p:nvPr/>
          </p:nvSpPr>
          <p:spPr bwMode="auto">
            <a:xfrm>
              <a:off x="3186332" y="173854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A9C34385-EB48-A1CF-8528-4CF324B2F2F8}"/>
                </a:ext>
              </a:extLst>
            </p:cNvPr>
            <p:cNvSpPr/>
            <p:nvPr/>
          </p:nvSpPr>
          <p:spPr bwMode="auto">
            <a:xfrm>
              <a:off x="3214547" y="174066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0D064955-2BA6-B6D4-BB27-A4D78E487F07}"/>
                </a:ext>
              </a:extLst>
            </p:cNvPr>
            <p:cNvSpPr/>
            <p:nvPr/>
          </p:nvSpPr>
          <p:spPr bwMode="auto">
            <a:xfrm>
              <a:off x="3261662" y="176120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1FB169A2-88CE-E4E9-74B3-04A8319A84F6}"/>
                </a:ext>
              </a:extLst>
            </p:cNvPr>
            <p:cNvSpPr/>
            <p:nvPr/>
          </p:nvSpPr>
          <p:spPr bwMode="auto">
            <a:xfrm>
              <a:off x="3303643" y="177598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A47D3F76-29A9-362D-EB32-8158F0B59B79}"/>
                </a:ext>
              </a:extLst>
            </p:cNvPr>
            <p:cNvSpPr/>
            <p:nvPr/>
          </p:nvSpPr>
          <p:spPr bwMode="auto">
            <a:xfrm>
              <a:off x="3341566" y="178693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E3EADA68-C287-C467-0352-573D62C746BA}"/>
                </a:ext>
              </a:extLst>
            </p:cNvPr>
            <p:cNvSpPr/>
            <p:nvPr/>
          </p:nvSpPr>
          <p:spPr bwMode="auto">
            <a:xfrm>
              <a:off x="3367090" y="17988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437B7A5D-1C08-42FF-CC01-3FCE6A1E6CE2}"/>
                </a:ext>
              </a:extLst>
            </p:cNvPr>
            <p:cNvSpPr/>
            <p:nvPr/>
          </p:nvSpPr>
          <p:spPr bwMode="auto">
            <a:xfrm>
              <a:off x="3398198" y="181646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C8FB32DE-AFA1-86CE-2875-22C10DB56765}"/>
                </a:ext>
              </a:extLst>
            </p:cNvPr>
            <p:cNvSpPr/>
            <p:nvPr/>
          </p:nvSpPr>
          <p:spPr bwMode="auto">
            <a:xfrm>
              <a:off x="3451410" y="181834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97E5F668-B48F-905E-EE69-34684D4E150E}"/>
                </a:ext>
              </a:extLst>
            </p:cNvPr>
            <p:cNvSpPr/>
            <p:nvPr/>
          </p:nvSpPr>
          <p:spPr bwMode="auto">
            <a:xfrm>
              <a:off x="3533041" y="183394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F7EFF1C8-5A8C-774D-7317-3D2DFC908B89}"/>
                </a:ext>
              </a:extLst>
            </p:cNvPr>
            <p:cNvSpPr/>
            <p:nvPr/>
          </p:nvSpPr>
          <p:spPr bwMode="auto">
            <a:xfrm>
              <a:off x="3558435" y="183394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4A30ECEF-62C0-17C0-81CE-1D1A2B6645B0}"/>
                </a:ext>
              </a:extLst>
            </p:cNvPr>
            <p:cNvSpPr/>
            <p:nvPr/>
          </p:nvSpPr>
          <p:spPr bwMode="auto">
            <a:xfrm>
              <a:off x="3587946" y="185076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2A4F9D84-1433-BCCD-4E3D-C02121311B65}"/>
                </a:ext>
              </a:extLst>
            </p:cNvPr>
            <p:cNvSpPr/>
            <p:nvPr/>
          </p:nvSpPr>
          <p:spPr bwMode="auto">
            <a:xfrm>
              <a:off x="3613340" y="185847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CAD1A3AB-58A5-1F96-C621-70C140B94915}"/>
                </a:ext>
              </a:extLst>
            </p:cNvPr>
            <p:cNvSpPr/>
            <p:nvPr/>
          </p:nvSpPr>
          <p:spPr bwMode="auto">
            <a:xfrm>
              <a:off x="3646879" y="187646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F008DB61-C502-F969-BDE0-2262BB5F516F}"/>
                </a:ext>
              </a:extLst>
            </p:cNvPr>
            <p:cNvSpPr/>
            <p:nvPr/>
          </p:nvSpPr>
          <p:spPr bwMode="auto">
            <a:xfrm>
              <a:off x="3711882" y="188479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6AAC2DAD-BCD2-CC85-03C5-F03BC63700E3}"/>
                </a:ext>
              </a:extLst>
            </p:cNvPr>
            <p:cNvSpPr/>
            <p:nvPr/>
          </p:nvSpPr>
          <p:spPr bwMode="auto">
            <a:xfrm>
              <a:off x="3789926" y="190398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7A72774C-BE0F-DCB2-4CC0-161D5AD4BE0B}"/>
                </a:ext>
              </a:extLst>
            </p:cNvPr>
            <p:cNvSpPr/>
            <p:nvPr/>
          </p:nvSpPr>
          <p:spPr bwMode="auto">
            <a:xfrm>
              <a:off x="3840496" y="191931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3433894E-065C-8684-A253-031453F2954D}"/>
                </a:ext>
              </a:extLst>
            </p:cNvPr>
            <p:cNvSpPr/>
            <p:nvPr/>
          </p:nvSpPr>
          <p:spPr bwMode="auto">
            <a:xfrm>
              <a:off x="3933495" y="193475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D76DC992-B3F5-550C-AAA2-AFB58D548CDD}"/>
                </a:ext>
              </a:extLst>
            </p:cNvPr>
            <p:cNvSpPr/>
            <p:nvPr/>
          </p:nvSpPr>
          <p:spPr bwMode="auto">
            <a:xfrm>
              <a:off x="4013780" y="194954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AE051E6F-54D3-FA22-9A09-4673CA1BD6CF}"/>
                </a:ext>
              </a:extLst>
            </p:cNvPr>
            <p:cNvSpPr/>
            <p:nvPr/>
          </p:nvSpPr>
          <p:spPr bwMode="auto">
            <a:xfrm>
              <a:off x="4155404" y="196150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BAD9DB1A-81F5-5DE1-9BB8-0B3A8B28CBF1}"/>
                </a:ext>
              </a:extLst>
            </p:cNvPr>
            <p:cNvSpPr/>
            <p:nvPr/>
          </p:nvSpPr>
          <p:spPr bwMode="auto">
            <a:xfrm>
              <a:off x="4215532" y="198078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CA4D5284-740F-31E4-66FC-9F89FDF263A3}"/>
                </a:ext>
              </a:extLst>
            </p:cNvPr>
            <p:cNvSpPr/>
            <p:nvPr/>
          </p:nvSpPr>
          <p:spPr bwMode="auto">
            <a:xfrm>
              <a:off x="4245368" y="198405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485E1264-2586-7D0F-9076-E37B7AD625CB}"/>
                </a:ext>
              </a:extLst>
            </p:cNvPr>
            <p:cNvSpPr/>
            <p:nvPr/>
          </p:nvSpPr>
          <p:spPr bwMode="auto">
            <a:xfrm>
              <a:off x="4260602" y="199303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B902CC33-A0FF-C382-9783-8EE184C5ECB3}"/>
                </a:ext>
              </a:extLst>
            </p:cNvPr>
            <p:cNvSpPr/>
            <p:nvPr/>
          </p:nvSpPr>
          <p:spPr bwMode="auto">
            <a:xfrm>
              <a:off x="4293885" y="199601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E953EE7F-539E-94CB-8587-57B43B843E09}"/>
                </a:ext>
              </a:extLst>
            </p:cNvPr>
            <p:cNvSpPr/>
            <p:nvPr/>
          </p:nvSpPr>
          <p:spPr bwMode="auto">
            <a:xfrm>
              <a:off x="4355116" y="20108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72D4AA3E-3FAD-6431-3349-6E68A65D2D7D}"/>
                </a:ext>
              </a:extLst>
            </p:cNvPr>
            <p:cNvSpPr/>
            <p:nvPr/>
          </p:nvSpPr>
          <p:spPr bwMode="auto">
            <a:xfrm>
              <a:off x="4481958" y="203619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2432798C-9EDD-5EB7-9155-226962198B08}"/>
                </a:ext>
              </a:extLst>
            </p:cNvPr>
            <p:cNvSpPr/>
            <p:nvPr/>
          </p:nvSpPr>
          <p:spPr bwMode="auto">
            <a:xfrm>
              <a:off x="4586668" y="203056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DA4AC4ED-A8AE-E1B3-F5BE-E31E8AEBB12C}"/>
                </a:ext>
              </a:extLst>
            </p:cNvPr>
            <p:cNvSpPr/>
            <p:nvPr/>
          </p:nvSpPr>
          <p:spPr bwMode="auto">
            <a:xfrm>
              <a:off x="4654385" y="204387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15BD0D2B-BB81-1AED-71D2-466D8244068F}"/>
                </a:ext>
              </a:extLst>
            </p:cNvPr>
            <p:cNvSpPr/>
            <p:nvPr/>
          </p:nvSpPr>
          <p:spPr bwMode="auto">
            <a:xfrm>
              <a:off x="4688387" y="204531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B23377AF-AB21-BB5C-E412-13B34AE36627}"/>
                </a:ext>
              </a:extLst>
            </p:cNvPr>
            <p:cNvSpPr/>
            <p:nvPr/>
          </p:nvSpPr>
          <p:spPr bwMode="auto">
            <a:xfrm>
              <a:off x="4745550" y="204676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FDF0D204-F06D-0CF7-C018-9B2E7B907918}"/>
                </a:ext>
              </a:extLst>
            </p:cNvPr>
            <p:cNvSpPr/>
            <p:nvPr/>
          </p:nvSpPr>
          <p:spPr bwMode="auto">
            <a:xfrm>
              <a:off x="4805935" y="205715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37719860-2BC5-B495-8066-1F0B2DB1396F}"/>
                </a:ext>
              </a:extLst>
            </p:cNvPr>
            <p:cNvSpPr/>
            <p:nvPr/>
          </p:nvSpPr>
          <p:spPr bwMode="auto">
            <a:xfrm>
              <a:off x="4888454" y="207983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1054797B-2033-980E-5EC0-F37B16A3A69B}"/>
                </a:ext>
              </a:extLst>
            </p:cNvPr>
            <p:cNvSpPr/>
            <p:nvPr/>
          </p:nvSpPr>
          <p:spPr bwMode="auto">
            <a:xfrm>
              <a:off x="4947168" y="207447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FC45FFAC-B450-EBFA-009B-D721FBF1EF62}"/>
                </a:ext>
              </a:extLst>
            </p:cNvPr>
            <p:cNvSpPr/>
            <p:nvPr/>
          </p:nvSpPr>
          <p:spPr bwMode="auto">
            <a:xfrm>
              <a:off x="5025885" y="207447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1DB72EA3-196E-7D8D-EA99-CFF8D2C89510}"/>
                </a:ext>
              </a:extLst>
            </p:cNvPr>
            <p:cNvSpPr/>
            <p:nvPr/>
          </p:nvSpPr>
          <p:spPr bwMode="auto">
            <a:xfrm>
              <a:off x="5076801" y="207447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51F9B886-3E46-0325-313C-06137C532EA2}"/>
                </a:ext>
              </a:extLst>
            </p:cNvPr>
            <p:cNvSpPr/>
            <p:nvPr/>
          </p:nvSpPr>
          <p:spPr bwMode="auto">
            <a:xfrm>
              <a:off x="5102500" y="207447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485C3C30-EB56-1DB5-F403-0DF505091B37}"/>
                </a:ext>
              </a:extLst>
            </p:cNvPr>
            <p:cNvSpPr/>
            <p:nvPr/>
          </p:nvSpPr>
          <p:spPr bwMode="auto">
            <a:xfrm>
              <a:off x="5132550" y="207447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DE7A3CED-C833-8287-455B-F9C94B6FFECA}"/>
                </a:ext>
              </a:extLst>
            </p:cNvPr>
            <p:cNvSpPr/>
            <p:nvPr/>
          </p:nvSpPr>
          <p:spPr bwMode="auto">
            <a:xfrm>
              <a:off x="5164475" y="207447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2DA0F4D2-AD9F-6805-06E2-8F9AFCBDFFD4}"/>
                </a:ext>
              </a:extLst>
            </p:cNvPr>
            <p:cNvSpPr/>
            <p:nvPr/>
          </p:nvSpPr>
          <p:spPr bwMode="auto">
            <a:xfrm>
              <a:off x="5194963" y="208926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4BC6D7EC-4D73-A4F3-DA0E-BC3C67D04E0E}"/>
                </a:ext>
              </a:extLst>
            </p:cNvPr>
            <p:cNvSpPr/>
            <p:nvPr/>
          </p:nvSpPr>
          <p:spPr bwMode="auto">
            <a:xfrm>
              <a:off x="5288429" y="207983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A336CCBE-AC34-04A0-DE83-6D8BFA091783}"/>
                </a:ext>
              </a:extLst>
            </p:cNvPr>
            <p:cNvSpPr/>
            <p:nvPr/>
          </p:nvSpPr>
          <p:spPr bwMode="auto">
            <a:xfrm>
              <a:off x="5364499" y="210138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8CE37B61-1A93-5AB7-611D-C85E9EBCE53C}"/>
                </a:ext>
              </a:extLst>
            </p:cNvPr>
            <p:cNvSpPr/>
            <p:nvPr/>
          </p:nvSpPr>
          <p:spPr bwMode="auto">
            <a:xfrm>
              <a:off x="5384824" y="211616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54007D27-70D3-EFD1-A4F1-2BBE466CCFBD}"/>
                </a:ext>
              </a:extLst>
            </p:cNvPr>
            <p:cNvSpPr/>
            <p:nvPr/>
          </p:nvSpPr>
          <p:spPr bwMode="auto">
            <a:xfrm>
              <a:off x="5413055" y="212450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DBDF12AD-8DF5-21D9-30D8-008935EF0670}"/>
                </a:ext>
              </a:extLst>
            </p:cNvPr>
            <p:cNvSpPr/>
            <p:nvPr/>
          </p:nvSpPr>
          <p:spPr bwMode="auto">
            <a:xfrm>
              <a:off x="5436468" y="213084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C9282F6D-FF87-5E6A-2D2D-2D4BC58556FE}"/>
                </a:ext>
              </a:extLst>
            </p:cNvPr>
            <p:cNvSpPr/>
            <p:nvPr/>
          </p:nvSpPr>
          <p:spPr bwMode="auto">
            <a:xfrm>
              <a:off x="5526615" y="214350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B8A206CA-F06B-87F1-B07B-F1264A2DAE5D}"/>
                </a:ext>
              </a:extLst>
            </p:cNvPr>
            <p:cNvSpPr/>
            <p:nvPr/>
          </p:nvSpPr>
          <p:spPr bwMode="auto">
            <a:xfrm>
              <a:off x="5557216" y="214350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EA7381D2-C1B7-3FD9-A4DD-376E2F9B4735}"/>
                </a:ext>
              </a:extLst>
            </p:cNvPr>
            <p:cNvSpPr/>
            <p:nvPr/>
          </p:nvSpPr>
          <p:spPr bwMode="auto">
            <a:xfrm>
              <a:off x="5584848" y="214350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C458337D-40B7-313C-8F9C-8F262CC42A0C}"/>
                </a:ext>
              </a:extLst>
            </p:cNvPr>
            <p:cNvSpPr/>
            <p:nvPr/>
          </p:nvSpPr>
          <p:spPr bwMode="auto">
            <a:xfrm>
              <a:off x="5647739" y="214020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37E77543-B9D1-E448-69E6-3FA9EB858B8C}"/>
                </a:ext>
              </a:extLst>
            </p:cNvPr>
            <p:cNvSpPr/>
            <p:nvPr/>
          </p:nvSpPr>
          <p:spPr bwMode="auto">
            <a:xfrm>
              <a:off x="5820039" y="214886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EB5762D4-3820-A0CE-78A5-708DC6875DA8}"/>
                </a:ext>
              </a:extLst>
            </p:cNvPr>
            <p:cNvSpPr/>
            <p:nvPr/>
          </p:nvSpPr>
          <p:spPr bwMode="auto">
            <a:xfrm>
              <a:off x="5933675" y="216515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5B82EDA4-A37D-56FE-BBCB-DD5ED685E0CE}"/>
                </a:ext>
              </a:extLst>
            </p:cNvPr>
            <p:cNvSpPr/>
            <p:nvPr/>
          </p:nvSpPr>
          <p:spPr bwMode="auto">
            <a:xfrm>
              <a:off x="6092172" y="216694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9EAFBFE5-A6A3-075B-BC6B-8F68273AE524}"/>
                </a:ext>
              </a:extLst>
            </p:cNvPr>
            <p:cNvSpPr/>
            <p:nvPr/>
          </p:nvSpPr>
          <p:spPr bwMode="auto">
            <a:xfrm>
              <a:off x="6146094" y="217032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13C5DB48-27A5-B388-19A2-74D85726807B}"/>
                </a:ext>
              </a:extLst>
            </p:cNvPr>
            <p:cNvSpPr/>
            <p:nvPr/>
          </p:nvSpPr>
          <p:spPr bwMode="auto">
            <a:xfrm>
              <a:off x="6198884" y="21694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B017DDD6-B0B7-AB43-9579-A1EF3E12D917}"/>
                </a:ext>
              </a:extLst>
            </p:cNvPr>
            <p:cNvSpPr/>
            <p:nvPr/>
          </p:nvSpPr>
          <p:spPr bwMode="auto">
            <a:xfrm>
              <a:off x="6361559" y="220272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7C58723C-48B5-8565-DE40-4D59F478931D}"/>
                </a:ext>
              </a:extLst>
            </p:cNvPr>
            <p:cNvSpPr/>
            <p:nvPr/>
          </p:nvSpPr>
          <p:spPr bwMode="auto">
            <a:xfrm>
              <a:off x="6536245" y="223971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9F483B25-6623-950B-5E48-CFAA162CA486}"/>
                </a:ext>
              </a:extLst>
            </p:cNvPr>
            <p:cNvSpPr/>
            <p:nvPr/>
          </p:nvSpPr>
          <p:spPr bwMode="auto">
            <a:xfrm>
              <a:off x="6613743" y="226247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B864F51A-3D04-45FE-AC93-64C5BD0BD694}"/>
                </a:ext>
              </a:extLst>
            </p:cNvPr>
            <p:cNvSpPr/>
            <p:nvPr/>
          </p:nvSpPr>
          <p:spPr bwMode="auto">
            <a:xfrm>
              <a:off x="6702482" y="2254873"/>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6AAF0FBA-225C-A138-9944-6410BC3BB7A5}"/>
                </a:ext>
              </a:extLst>
            </p:cNvPr>
            <p:cNvSpPr/>
            <p:nvPr/>
          </p:nvSpPr>
          <p:spPr bwMode="auto">
            <a:xfrm>
              <a:off x="6804766" y="2262476"/>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D292EE0D-43D2-3100-9904-8534ECBF5BC1}"/>
                </a:ext>
              </a:extLst>
            </p:cNvPr>
            <p:cNvSpPr/>
            <p:nvPr/>
          </p:nvSpPr>
          <p:spPr bwMode="auto">
            <a:xfrm>
              <a:off x="6853283" y="225698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64D0E473-9744-095F-A735-6183CCCA27CF}"/>
                </a:ext>
              </a:extLst>
            </p:cNvPr>
            <p:cNvSpPr/>
            <p:nvPr/>
          </p:nvSpPr>
          <p:spPr bwMode="auto">
            <a:xfrm>
              <a:off x="6987861" y="2254872"/>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1DD9FBE2-69C7-F3A5-38CA-FDFC17A77289}"/>
                </a:ext>
              </a:extLst>
            </p:cNvPr>
            <p:cNvSpPr/>
            <p:nvPr/>
          </p:nvSpPr>
          <p:spPr bwMode="auto">
            <a:xfrm>
              <a:off x="7108721" y="227091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E3163387-C9C6-D38B-A90D-1E22857AE566}"/>
                </a:ext>
              </a:extLst>
            </p:cNvPr>
            <p:cNvSpPr/>
            <p:nvPr/>
          </p:nvSpPr>
          <p:spPr bwMode="auto">
            <a:xfrm>
              <a:off x="7138365" y="227091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B991B1E4-4831-C8F8-8840-DED77CCDDB14}"/>
                </a:ext>
              </a:extLst>
            </p:cNvPr>
            <p:cNvSpPr/>
            <p:nvPr/>
          </p:nvSpPr>
          <p:spPr bwMode="auto">
            <a:xfrm>
              <a:off x="7162944" y="227091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787AD76F-E5A2-5B33-71FF-F5EA3F80B274}"/>
                </a:ext>
              </a:extLst>
            </p:cNvPr>
            <p:cNvSpPr/>
            <p:nvPr/>
          </p:nvSpPr>
          <p:spPr bwMode="auto">
            <a:xfrm>
              <a:off x="7195065" y="227091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39A5AE2D-44D3-0E03-C919-EC9367966BDD}"/>
                </a:ext>
              </a:extLst>
            </p:cNvPr>
            <p:cNvSpPr/>
            <p:nvPr/>
          </p:nvSpPr>
          <p:spPr bwMode="auto">
            <a:xfrm>
              <a:off x="7233009" y="227091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9E01AB01-7B65-07CC-3223-5C46322C8E1B}"/>
                </a:ext>
              </a:extLst>
            </p:cNvPr>
            <p:cNvSpPr/>
            <p:nvPr/>
          </p:nvSpPr>
          <p:spPr bwMode="auto">
            <a:xfrm>
              <a:off x="7349675" y="229410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4789F4D6-4727-8981-F589-6347BB3D57D7}"/>
                </a:ext>
              </a:extLst>
            </p:cNvPr>
            <p:cNvSpPr/>
            <p:nvPr/>
          </p:nvSpPr>
          <p:spPr bwMode="auto">
            <a:xfrm>
              <a:off x="7392657" y="228938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987EA920-1720-2561-4B65-B85BE15CD7F5}"/>
                </a:ext>
              </a:extLst>
            </p:cNvPr>
            <p:cNvSpPr/>
            <p:nvPr/>
          </p:nvSpPr>
          <p:spPr bwMode="auto">
            <a:xfrm>
              <a:off x="7427172" y="228980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E8F5316D-608D-E0C0-7D68-7041FD375542}"/>
                </a:ext>
              </a:extLst>
            </p:cNvPr>
            <p:cNvSpPr/>
            <p:nvPr/>
          </p:nvSpPr>
          <p:spPr bwMode="auto">
            <a:xfrm>
              <a:off x="7472972" y="229199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DCB188E3-B9AD-3BF0-A188-F44B3F88B7D3}"/>
                </a:ext>
              </a:extLst>
            </p:cNvPr>
            <p:cNvSpPr/>
            <p:nvPr/>
          </p:nvSpPr>
          <p:spPr bwMode="auto">
            <a:xfrm>
              <a:off x="7578126" y="2290329"/>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4783B4C0-E4BE-9496-A4CB-C652B4ADBB48}"/>
                </a:ext>
              </a:extLst>
            </p:cNvPr>
            <p:cNvSpPr/>
            <p:nvPr/>
          </p:nvSpPr>
          <p:spPr bwMode="auto">
            <a:xfrm>
              <a:off x="7610777" y="228938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D59B9CCE-E3B4-B710-E2B8-B081F8840BFF}"/>
                </a:ext>
              </a:extLst>
            </p:cNvPr>
            <p:cNvSpPr/>
            <p:nvPr/>
          </p:nvSpPr>
          <p:spPr bwMode="auto">
            <a:xfrm>
              <a:off x="7683635" y="2291991"/>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392BE343-76F5-ECCE-34A9-70F81224D289}"/>
                </a:ext>
              </a:extLst>
            </p:cNvPr>
            <p:cNvSpPr/>
            <p:nvPr/>
          </p:nvSpPr>
          <p:spPr bwMode="auto">
            <a:xfrm>
              <a:off x="7895113" y="2287400"/>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9" name="Group 178">
              <a:extLst>
                <a:ext uri="{FF2B5EF4-FFF2-40B4-BE49-F238E27FC236}">
                  <a16:creationId xmlns:a16="http://schemas.microsoft.com/office/drawing/2014/main" id="{0B8BD59A-FA73-2B24-A7CA-A1EB34CC6052}"/>
                </a:ext>
              </a:extLst>
            </p:cNvPr>
            <p:cNvGrpSpPr/>
            <p:nvPr/>
          </p:nvGrpSpPr>
          <p:grpSpPr>
            <a:xfrm>
              <a:off x="7953884" y="2286014"/>
              <a:ext cx="222247" cy="69724"/>
              <a:chOff x="7953884" y="2286014"/>
              <a:chExt cx="222247" cy="69724"/>
            </a:xfrm>
          </p:grpSpPr>
          <p:sp>
            <p:nvSpPr>
              <p:cNvPr id="173" name="Oval 172">
                <a:extLst>
                  <a:ext uri="{FF2B5EF4-FFF2-40B4-BE49-F238E27FC236}">
                    <a16:creationId xmlns:a16="http://schemas.microsoft.com/office/drawing/2014/main" id="{08BF6285-E601-7798-F829-5863AF04F073}"/>
                  </a:ext>
                </a:extLst>
              </p:cNvPr>
              <p:cNvSpPr/>
              <p:nvPr/>
            </p:nvSpPr>
            <p:spPr bwMode="auto">
              <a:xfrm>
                <a:off x="7953884" y="228670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5A8D1177-D5F4-6A7E-315B-1F4C56FE7956}"/>
                  </a:ext>
                </a:extLst>
              </p:cNvPr>
              <p:cNvSpPr/>
              <p:nvPr/>
            </p:nvSpPr>
            <p:spPr bwMode="auto">
              <a:xfrm>
                <a:off x="7981968"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6B38C8E6-6D7D-E135-D8D7-84A01926C773}"/>
                  </a:ext>
                </a:extLst>
              </p:cNvPr>
              <p:cNvSpPr/>
              <p:nvPr/>
            </p:nvSpPr>
            <p:spPr bwMode="auto">
              <a:xfrm>
                <a:off x="800815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2D6C435C-9C88-82DE-D3D5-C66AAEDE215E}"/>
                  </a:ext>
                </a:extLst>
              </p:cNvPr>
              <p:cNvSpPr/>
              <p:nvPr/>
            </p:nvSpPr>
            <p:spPr bwMode="auto">
              <a:xfrm>
                <a:off x="8037373"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169AD987-C201-0E11-F514-AF1AFAEB23FC}"/>
                  </a:ext>
                </a:extLst>
              </p:cNvPr>
              <p:cNvSpPr/>
              <p:nvPr/>
            </p:nvSpPr>
            <p:spPr bwMode="auto">
              <a:xfrm>
                <a:off x="8068847"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44945D16-FBA9-D4C6-B41B-B769E9C862FF}"/>
                  </a:ext>
                </a:extLst>
              </p:cNvPr>
              <p:cNvSpPr/>
              <p:nvPr/>
            </p:nvSpPr>
            <p:spPr bwMode="auto">
              <a:xfrm>
                <a:off x="810710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0" name="Group 179">
              <a:extLst>
                <a:ext uri="{FF2B5EF4-FFF2-40B4-BE49-F238E27FC236}">
                  <a16:creationId xmlns:a16="http://schemas.microsoft.com/office/drawing/2014/main" id="{4B9F14BF-E731-C776-97EE-C18B177FE95B}"/>
                </a:ext>
              </a:extLst>
            </p:cNvPr>
            <p:cNvGrpSpPr/>
            <p:nvPr/>
          </p:nvGrpSpPr>
          <p:grpSpPr>
            <a:xfrm>
              <a:off x="8200034" y="2286014"/>
              <a:ext cx="222247" cy="69724"/>
              <a:chOff x="7953884" y="2286014"/>
              <a:chExt cx="222247" cy="69724"/>
            </a:xfrm>
          </p:grpSpPr>
          <p:sp>
            <p:nvSpPr>
              <p:cNvPr id="181" name="Oval 180">
                <a:extLst>
                  <a:ext uri="{FF2B5EF4-FFF2-40B4-BE49-F238E27FC236}">
                    <a16:creationId xmlns:a16="http://schemas.microsoft.com/office/drawing/2014/main" id="{B8B642EC-A33C-6C82-9FBA-7FF87B2AF1E2}"/>
                  </a:ext>
                </a:extLst>
              </p:cNvPr>
              <p:cNvSpPr/>
              <p:nvPr/>
            </p:nvSpPr>
            <p:spPr bwMode="auto">
              <a:xfrm>
                <a:off x="7953884" y="228670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04E8A8FB-AB44-D89E-9559-B65AB5694266}"/>
                  </a:ext>
                </a:extLst>
              </p:cNvPr>
              <p:cNvSpPr/>
              <p:nvPr/>
            </p:nvSpPr>
            <p:spPr bwMode="auto">
              <a:xfrm>
                <a:off x="7981968"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C79DE9A8-D987-DD1E-DEEE-C1E3D0E95A15}"/>
                  </a:ext>
                </a:extLst>
              </p:cNvPr>
              <p:cNvSpPr/>
              <p:nvPr/>
            </p:nvSpPr>
            <p:spPr bwMode="auto">
              <a:xfrm>
                <a:off x="800815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09546574-42DE-D0F3-1B87-EC831701DD31}"/>
                  </a:ext>
                </a:extLst>
              </p:cNvPr>
              <p:cNvSpPr/>
              <p:nvPr/>
            </p:nvSpPr>
            <p:spPr bwMode="auto">
              <a:xfrm>
                <a:off x="8037373"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1D6BE417-5691-BF71-9F8A-A43AE5FDB870}"/>
                  </a:ext>
                </a:extLst>
              </p:cNvPr>
              <p:cNvSpPr/>
              <p:nvPr/>
            </p:nvSpPr>
            <p:spPr bwMode="auto">
              <a:xfrm>
                <a:off x="8068847"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48FD3B4A-32B9-EE0F-9156-3541C8B557C2}"/>
                  </a:ext>
                </a:extLst>
              </p:cNvPr>
              <p:cNvSpPr/>
              <p:nvPr/>
            </p:nvSpPr>
            <p:spPr bwMode="auto">
              <a:xfrm>
                <a:off x="810710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7" name="Group 186">
              <a:extLst>
                <a:ext uri="{FF2B5EF4-FFF2-40B4-BE49-F238E27FC236}">
                  <a16:creationId xmlns:a16="http://schemas.microsoft.com/office/drawing/2014/main" id="{64475EBA-9085-532F-E3B1-1BBE412D3ADB}"/>
                </a:ext>
              </a:extLst>
            </p:cNvPr>
            <p:cNvGrpSpPr/>
            <p:nvPr/>
          </p:nvGrpSpPr>
          <p:grpSpPr>
            <a:xfrm>
              <a:off x="8375858" y="2286014"/>
              <a:ext cx="222247" cy="69724"/>
              <a:chOff x="7953884" y="2286014"/>
              <a:chExt cx="222247" cy="69724"/>
            </a:xfrm>
          </p:grpSpPr>
          <p:sp>
            <p:nvSpPr>
              <p:cNvPr id="188" name="Oval 187">
                <a:extLst>
                  <a:ext uri="{FF2B5EF4-FFF2-40B4-BE49-F238E27FC236}">
                    <a16:creationId xmlns:a16="http://schemas.microsoft.com/office/drawing/2014/main" id="{D6E04741-1558-4DC5-22CA-658FC29224E3}"/>
                  </a:ext>
                </a:extLst>
              </p:cNvPr>
              <p:cNvSpPr/>
              <p:nvPr/>
            </p:nvSpPr>
            <p:spPr bwMode="auto">
              <a:xfrm>
                <a:off x="7953884" y="228670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432F157A-65CF-5148-2EF8-B669F7C2299A}"/>
                  </a:ext>
                </a:extLst>
              </p:cNvPr>
              <p:cNvSpPr/>
              <p:nvPr/>
            </p:nvSpPr>
            <p:spPr bwMode="auto">
              <a:xfrm>
                <a:off x="7981968"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A4D72799-D574-7925-D9BE-95717A48A12B}"/>
                  </a:ext>
                </a:extLst>
              </p:cNvPr>
              <p:cNvSpPr/>
              <p:nvPr/>
            </p:nvSpPr>
            <p:spPr bwMode="auto">
              <a:xfrm>
                <a:off x="800815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672E1414-8E62-534C-0838-91E15439B456}"/>
                  </a:ext>
                </a:extLst>
              </p:cNvPr>
              <p:cNvSpPr/>
              <p:nvPr/>
            </p:nvSpPr>
            <p:spPr bwMode="auto">
              <a:xfrm>
                <a:off x="8037373"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B86E2DCC-D42B-7CAF-3208-7D24BE2FCA3D}"/>
                  </a:ext>
                </a:extLst>
              </p:cNvPr>
              <p:cNvSpPr/>
              <p:nvPr/>
            </p:nvSpPr>
            <p:spPr bwMode="auto">
              <a:xfrm>
                <a:off x="8068847"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B5D0A986-A698-14F7-B70F-6F9E0E81683D}"/>
                  </a:ext>
                </a:extLst>
              </p:cNvPr>
              <p:cNvSpPr/>
              <p:nvPr/>
            </p:nvSpPr>
            <p:spPr bwMode="auto">
              <a:xfrm>
                <a:off x="810710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4" name="Group 193">
              <a:extLst>
                <a:ext uri="{FF2B5EF4-FFF2-40B4-BE49-F238E27FC236}">
                  <a16:creationId xmlns:a16="http://schemas.microsoft.com/office/drawing/2014/main" id="{AC032438-53F2-0FA4-FBAB-C3EB797B5846}"/>
                </a:ext>
              </a:extLst>
            </p:cNvPr>
            <p:cNvGrpSpPr/>
            <p:nvPr/>
          </p:nvGrpSpPr>
          <p:grpSpPr>
            <a:xfrm>
              <a:off x="8595526" y="2286014"/>
              <a:ext cx="222247" cy="69724"/>
              <a:chOff x="7953884" y="2286014"/>
              <a:chExt cx="222247" cy="69724"/>
            </a:xfrm>
          </p:grpSpPr>
          <p:sp>
            <p:nvSpPr>
              <p:cNvPr id="195" name="Oval 194">
                <a:extLst>
                  <a:ext uri="{FF2B5EF4-FFF2-40B4-BE49-F238E27FC236}">
                    <a16:creationId xmlns:a16="http://schemas.microsoft.com/office/drawing/2014/main" id="{7C9D4993-4718-4901-59F4-738C7DB32ECF}"/>
                  </a:ext>
                </a:extLst>
              </p:cNvPr>
              <p:cNvSpPr/>
              <p:nvPr/>
            </p:nvSpPr>
            <p:spPr bwMode="auto">
              <a:xfrm>
                <a:off x="7953884" y="228670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DF2F8AEC-D8F1-FE5D-0ABC-57E41B7C1962}"/>
                  </a:ext>
                </a:extLst>
              </p:cNvPr>
              <p:cNvSpPr/>
              <p:nvPr/>
            </p:nvSpPr>
            <p:spPr bwMode="auto">
              <a:xfrm>
                <a:off x="7981968"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6C45B50A-5A5F-2687-0C51-ED79599D68CF}"/>
                  </a:ext>
                </a:extLst>
              </p:cNvPr>
              <p:cNvSpPr/>
              <p:nvPr/>
            </p:nvSpPr>
            <p:spPr bwMode="auto">
              <a:xfrm>
                <a:off x="800815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F0DC47D5-75F3-10A9-0260-90E9FD6A3F85}"/>
                  </a:ext>
                </a:extLst>
              </p:cNvPr>
              <p:cNvSpPr/>
              <p:nvPr/>
            </p:nvSpPr>
            <p:spPr bwMode="auto">
              <a:xfrm>
                <a:off x="8037373"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DC3CE02A-D505-EA41-2356-4993056D4118}"/>
                  </a:ext>
                </a:extLst>
              </p:cNvPr>
              <p:cNvSpPr/>
              <p:nvPr/>
            </p:nvSpPr>
            <p:spPr bwMode="auto">
              <a:xfrm>
                <a:off x="8068847"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A7AA7D2E-B3A9-6145-805B-4022D335CF32}"/>
                  </a:ext>
                </a:extLst>
              </p:cNvPr>
              <p:cNvSpPr/>
              <p:nvPr/>
            </p:nvSpPr>
            <p:spPr bwMode="auto">
              <a:xfrm>
                <a:off x="810710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1" name="Group 200">
              <a:extLst>
                <a:ext uri="{FF2B5EF4-FFF2-40B4-BE49-F238E27FC236}">
                  <a16:creationId xmlns:a16="http://schemas.microsoft.com/office/drawing/2014/main" id="{E93829C9-DF19-C156-3819-F47C7092C337}"/>
                </a:ext>
              </a:extLst>
            </p:cNvPr>
            <p:cNvGrpSpPr/>
            <p:nvPr/>
          </p:nvGrpSpPr>
          <p:grpSpPr>
            <a:xfrm>
              <a:off x="8771350" y="2286014"/>
              <a:ext cx="222247" cy="69724"/>
              <a:chOff x="7953884" y="2286014"/>
              <a:chExt cx="222247" cy="69724"/>
            </a:xfrm>
          </p:grpSpPr>
          <p:sp>
            <p:nvSpPr>
              <p:cNvPr id="202" name="Oval 201">
                <a:extLst>
                  <a:ext uri="{FF2B5EF4-FFF2-40B4-BE49-F238E27FC236}">
                    <a16:creationId xmlns:a16="http://schemas.microsoft.com/office/drawing/2014/main" id="{612EBB5F-F869-B1BF-0C9E-C55FB765DCF4}"/>
                  </a:ext>
                </a:extLst>
              </p:cNvPr>
              <p:cNvSpPr/>
              <p:nvPr/>
            </p:nvSpPr>
            <p:spPr bwMode="auto">
              <a:xfrm>
                <a:off x="7953884" y="228670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55709C5E-8C31-C91E-424F-5BF164F02008}"/>
                  </a:ext>
                </a:extLst>
              </p:cNvPr>
              <p:cNvSpPr/>
              <p:nvPr/>
            </p:nvSpPr>
            <p:spPr bwMode="auto">
              <a:xfrm>
                <a:off x="7981968"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0F1FD740-EE8A-DA0A-E389-91AA57639A10}"/>
                  </a:ext>
                </a:extLst>
              </p:cNvPr>
              <p:cNvSpPr/>
              <p:nvPr/>
            </p:nvSpPr>
            <p:spPr bwMode="auto">
              <a:xfrm>
                <a:off x="800815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BC5952FC-17FF-D5A8-CDC4-96D135DD6D7B}"/>
                  </a:ext>
                </a:extLst>
              </p:cNvPr>
              <p:cNvSpPr/>
              <p:nvPr/>
            </p:nvSpPr>
            <p:spPr bwMode="auto">
              <a:xfrm>
                <a:off x="8037373"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7A1EDBDC-22B8-CE6A-A86D-F1669E78BB07}"/>
                  </a:ext>
                </a:extLst>
              </p:cNvPr>
              <p:cNvSpPr/>
              <p:nvPr/>
            </p:nvSpPr>
            <p:spPr bwMode="auto">
              <a:xfrm>
                <a:off x="8068847"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9200C3B4-623A-4784-6403-6FE7C87BF615}"/>
                  </a:ext>
                </a:extLst>
              </p:cNvPr>
              <p:cNvSpPr/>
              <p:nvPr/>
            </p:nvSpPr>
            <p:spPr bwMode="auto">
              <a:xfrm>
                <a:off x="810710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8" name="Group 207">
              <a:extLst>
                <a:ext uri="{FF2B5EF4-FFF2-40B4-BE49-F238E27FC236}">
                  <a16:creationId xmlns:a16="http://schemas.microsoft.com/office/drawing/2014/main" id="{53E3C3C7-F875-4195-EC6B-DDD478F2244C}"/>
                </a:ext>
              </a:extLst>
            </p:cNvPr>
            <p:cNvGrpSpPr/>
            <p:nvPr/>
          </p:nvGrpSpPr>
          <p:grpSpPr>
            <a:xfrm>
              <a:off x="8966347" y="2286014"/>
              <a:ext cx="222247" cy="69724"/>
              <a:chOff x="7953884" y="2286014"/>
              <a:chExt cx="222247" cy="69724"/>
            </a:xfrm>
          </p:grpSpPr>
          <p:sp>
            <p:nvSpPr>
              <p:cNvPr id="209" name="Oval 208">
                <a:extLst>
                  <a:ext uri="{FF2B5EF4-FFF2-40B4-BE49-F238E27FC236}">
                    <a16:creationId xmlns:a16="http://schemas.microsoft.com/office/drawing/2014/main" id="{5EA08609-713A-F54E-9C6E-366DE9566BDE}"/>
                  </a:ext>
                </a:extLst>
              </p:cNvPr>
              <p:cNvSpPr/>
              <p:nvPr/>
            </p:nvSpPr>
            <p:spPr bwMode="auto">
              <a:xfrm>
                <a:off x="7953884" y="2286707"/>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A2A64E3C-F145-7870-3478-B8615A92BC25}"/>
                  </a:ext>
                </a:extLst>
              </p:cNvPr>
              <p:cNvSpPr/>
              <p:nvPr/>
            </p:nvSpPr>
            <p:spPr bwMode="auto">
              <a:xfrm>
                <a:off x="7981968"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DA8DB247-4D37-C7F6-CF1A-03494EDD74F4}"/>
                  </a:ext>
                </a:extLst>
              </p:cNvPr>
              <p:cNvSpPr/>
              <p:nvPr/>
            </p:nvSpPr>
            <p:spPr bwMode="auto">
              <a:xfrm>
                <a:off x="800815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8A12C648-65B8-5EC6-A501-6F696C54C774}"/>
                  </a:ext>
                </a:extLst>
              </p:cNvPr>
              <p:cNvSpPr/>
              <p:nvPr/>
            </p:nvSpPr>
            <p:spPr bwMode="auto">
              <a:xfrm>
                <a:off x="8037373"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2796093E-A5BD-3B96-4578-AB581D0723DD}"/>
                  </a:ext>
                </a:extLst>
              </p:cNvPr>
              <p:cNvSpPr/>
              <p:nvPr/>
            </p:nvSpPr>
            <p:spPr bwMode="auto">
              <a:xfrm>
                <a:off x="8068847"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700E1124-3653-20CB-1F41-A97858D49679}"/>
                  </a:ext>
                </a:extLst>
              </p:cNvPr>
              <p:cNvSpPr/>
              <p:nvPr/>
            </p:nvSpPr>
            <p:spPr bwMode="auto">
              <a:xfrm>
                <a:off x="8107100" y="2286014"/>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15" name="Oval 214">
              <a:extLst>
                <a:ext uri="{FF2B5EF4-FFF2-40B4-BE49-F238E27FC236}">
                  <a16:creationId xmlns:a16="http://schemas.microsoft.com/office/drawing/2014/main" id="{842DA12C-3528-6A1B-FD5B-261D2D0546D9}"/>
                </a:ext>
              </a:extLst>
            </p:cNvPr>
            <p:cNvSpPr/>
            <p:nvPr/>
          </p:nvSpPr>
          <p:spPr bwMode="auto">
            <a:xfrm>
              <a:off x="9204742" y="2277525"/>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EC5FB42D-328B-D413-109D-09A19B4B026B}"/>
                </a:ext>
              </a:extLst>
            </p:cNvPr>
            <p:cNvSpPr/>
            <p:nvPr/>
          </p:nvSpPr>
          <p:spPr bwMode="auto">
            <a:xfrm>
              <a:off x="9249880" y="2277548"/>
              <a:ext cx="69031" cy="69031"/>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9" name="Group 98">
            <a:extLst>
              <a:ext uri="{FF2B5EF4-FFF2-40B4-BE49-F238E27FC236}">
                <a16:creationId xmlns:a16="http://schemas.microsoft.com/office/drawing/2014/main" id="{D60B736C-3E69-0E72-0AB9-B89B246BF6C3}"/>
              </a:ext>
            </a:extLst>
          </p:cNvPr>
          <p:cNvGrpSpPr/>
          <p:nvPr/>
        </p:nvGrpSpPr>
        <p:grpSpPr>
          <a:xfrm>
            <a:off x="3179233" y="1769533"/>
            <a:ext cx="6244167" cy="1167342"/>
            <a:chOff x="3179233" y="1769533"/>
            <a:chExt cx="6244167" cy="1167342"/>
          </a:xfrm>
        </p:grpSpPr>
        <p:sp>
          <p:nvSpPr>
            <p:cNvPr id="8" name="Freeform: Shape 7">
              <a:extLst>
                <a:ext uri="{FF2B5EF4-FFF2-40B4-BE49-F238E27FC236}">
                  <a16:creationId xmlns:a16="http://schemas.microsoft.com/office/drawing/2014/main" id="{DC166BB7-2B8B-9E5D-3686-199E26715A5D}"/>
                </a:ext>
              </a:extLst>
            </p:cNvPr>
            <p:cNvSpPr/>
            <p:nvPr/>
          </p:nvSpPr>
          <p:spPr bwMode="auto">
            <a:xfrm>
              <a:off x="3179233" y="1769533"/>
              <a:ext cx="2609850" cy="690034"/>
            </a:xfrm>
            <a:custGeom>
              <a:avLst/>
              <a:gdLst>
                <a:gd name="connsiteX0" fmla="*/ 0 w 2609850"/>
                <a:gd name="connsiteY0" fmla="*/ 0 h 690034"/>
                <a:gd name="connsiteX1" fmla="*/ 55034 w 2609850"/>
                <a:gd name="connsiteY1" fmla="*/ 0 h 690034"/>
                <a:gd name="connsiteX2" fmla="*/ 55034 w 2609850"/>
                <a:gd name="connsiteY2" fmla="*/ 52917 h 690034"/>
                <a:gd name="connsiteX3" fmla="*/ 146050 w 2609850"/>
                <a:gd name="connsiteY3" fmla="*/ 52917 h 690034"/>
                <a:gd name="connsiteX4" fmla="*/ 146050 w 2609850"/>
                <a:gd name="connsiteY4" fmla="*/ 78317 h 690034"/>
                <a:gd name="connsiteX5" fmla="*/ 211667 w 2609850"/>
                <a:gd name="connsiteY5" fmla="*/ 78317 h 690034"/>
                <a:gd name="connsiteX6" fmla="*/ 211667 w 2609850"/>
                <a:gd name="connsiteY6" fmla="*/ 99484 h 690034"/>
                <a:gd name="connsiteX7" fmla="*/ 277284 w 2609850"/>
                <a:gd name="connsiteY7" fmla="*/ 99484 h 690034"/>
                <a:gd name="connsiteX8" fmla="*/ 277284 w 2609850"/>
                <a:gd name="connsiteY8" fmla="*/ 112184 h 690034"/>
                <a:gd name="connsiteX9" fmla="*/ 347134 w 2609850"/>
                <a:gd name="connsiteY9" fmla="*/ 112184 h 690034"/>
                <a:gd name="connsiteX10" fmla="*/ 347134 w 2609850"/>
                <a:gd name="connsiteY10" fmla="*/ 156634 h 690034"/>
                <a:gd name="connsiteX11" fmla="*/ 395817 w 2609850"/>
                <a:gd name="connsiteY11" fmla="*/ 156634 h 690034"/>
                <a:gd name="connsiteX12" fmla="*/ 395817 w 2609850"/>
                <a:gd name="connsiteY12" fmla="*/ 196850 h 690034"/>
                <a:gd name="connsiteX13" fmla="*/ 427567 w 2609850"/>
                <a:gd name="connsiteY13" fmla="*/ 196850 h 690034"/>
                <a:gd name="connsiteX14" fmla="*/ 427567 w 2609850"/>
                <a:gd name="connsiteY14" fmla="*/ 218017 h 690034"/>
                <a:gd name="connsiteX15" fmla="*/ 493184 w 2609850"/>
                <a:gd name="connsiteY15" fmla="*/ 218017 h 690034"/>
                <a:gd name="connsiteX16" fmla="*/ 493184 w 2609850"/>
                <a:gd name="connsiteY16" fmla="*/ 239184 h 690034"/>
                <a:gd name="connsiteX17" fmla="*/ 546100 w 2609850"/>
                <a:gd name="connsiteY17" fmla="*/ 239184 h 690034"/>
                <a:gd name="connsiteX18" fmla="*/ 546100 w 2609850"/>
                <a:gd name="connsiteY18" fmla="*/ 258234 h 690034"/>
                <a:gd name="connsiteX19" fmla="*/ 611717 w 2609850"/>
                <a:gd name="connsiteY19" fmla="*/ 258234 h 690034"/>
                <a:gd name="connsiteX20" fmla="*/ 611717 w 2609850"/>
                <a:gd name="connsiteY20" fmla="*/ 273050 h 690034"/>
                <a:gd name="connsiteX21" fmla="*/ 696384 w 2609850"/>
                <a:gd name="connsiteY21" fmla="*/ 273050 h 690034"/>
                <a:gd name="connsiteX22" fmla="*/ 696384 w 2609850"/>
                <a:gd name="connsiteY22" fmla="*/ 289984 h 690034"/>
                <a:gd name="connsiteX23" fmla="*/ 730250 w 2609850"/>
                <a:gd name="connsiteY23" fmla="*/ 289984 h 690034"/>
                <a:gd name="connsiteX24" fmla="*/ 730250 w 2609850"/>
                <a:gd name="connsiteY24" fmla="*/ 313267 h 690034"/>
                <a:gd name="connsiteX25" fmla="*/ 789517 w 2609850"/>
                <a:gd name="connsiteY25" fmla="*/ 313267 h 690034"/>
                <a:gd name="connsiteX26" fmla="*/ 793750 w 2609850"/>
                <a:gd name="connsiteY26" fmla="*/ 317500 h 690034"/>
                <a:gd name="connsiteX27" fmla="*/ 889000 w 2609850"/>
                <a:gd name="connsiteY27" fmla="*/ 317500 h 690034"/>
                <a:gd name="connsiteX28" fmla="*/ 889000 w 2609850"/>
                <a:gd name="connsiteY28" fmla="*/ 332317 h 690034"/>
                <a:gd name="connsiteX29" fmla="*/ 969434 w 2609850"/>
                <a:gd name="connsiteY29" fmla="*/ 332317 h 690034"/>
                <a:gd name="connsiteX30" fmla="*/ 969434 w 2609850"/>
                <a:gd name="connsiteY30" fmla="*/ 364067 h 690034"/>
                <a:gd name="connsiteX31" fmla="*/ 1007534 w 2609850"/>
                <a:gd name="connsiteY31" fmla="*/ 364067 h 690034"/>
                <a:gd name="connsiteX32" fmla="*/ 1007534 w 2609850"/>
                <a:gd name="connsiteY32" fmla="*/ 383117 h 690034"/>
                <a:gd name="connsiteX33" fmla="*/ 1064684 w 2609850"/>
                <a:gd name="connsiteY33" fmla="*/ 383117 h 690034"/>
                <a:gd name="connsiteX34" fmla="*/ 1119717 w 2609850"/>
                <a:gd name="connsiteY34" fmla="*/ 383117 h 690034"/>
                <a:gd name="connsiteX35" fmla="*/ 1119717 w 2609850"/>
                <a:gd name="connsiteY35" fmla="*/ 408517 h 690034"/>
                <a:gd name="connsiteX36" fmla="*/ 1178984 w 2609850"/>
                <a:gd name="connsiteY36" fmla="*/ 408517 h 690034"/>
                <a:gd name="connsiteX37" fmla="*/ 1178984 w 2609850"/>
                <a:gd name="connsiteY37" fmla="*/ 461434 h 690034"/>
                <a:gd name="connsiteX38" fmla="*/ 1250950 w 2609850"/>
                <a:gd name="connsiteY38" fmla="*/ 461434 h 690034"/>
                <a:gd name="connsiteX39" fmla="*/ 1250950 w 2609850"/>
                <a:gd name="connsiteY39" fmla="*/ 482600 h 690034"/>
                <a:gd name="connsiteX40" fmla="*/ 1299634 w 2609850"/>
                <a:gd name="connsiteY40" fmla="*/ 482600 h 690034"/>
                <a:gd name="connsiteX41" fmla="*/ 1299634 w 2609850"/>
                <a:gd name="connsiteY41" fmla="*/ 501650 h 690034"/>
                <a:gd name="connsiteX42" fmla="*/ 1350434 w 2609850"/>
                <a:gd name="connsiteY42" fmla="*/ 501650 h 690034"/>
                <a:gd name="connsiteX43" fmla="*/ 1350434 w 2609850"/>
                <a:gd name="connsiteY43" fmla="*/ 518584 h 690034"/>
                <a:gd name="connsiteX44" fmla="*/ 1490134 w 2609850"/>
                <a:gd name="connsiteY44" fmla="*/ 518584 h 690034"/>
                <a:gd name="connsiteX45" fmla="*/ 1490134 w 2609850"/>
                <a:gd name="connsiteY45" fmla="*/ 531284 h 690034"/>
                <a:gd name="connsiteX46" fmla="*/ 1490134 w 2609850"/>
                <a:gd name="connsiteY46" fmla="*/ 548217 h 690034"/>
                <a:gd name="connsiteX47" fmla="*/ 1646767 w 2609850"/>
                <a:gd name="connsiteY47" fmla="*/ 548217 h 690034"/>
                <a:gd name="connsiteX48" fmla="*/ 1657350 w 2609850"/>
                <a:gd name="connsiteY48" fmla="*/ 558800 h 690034"/>
                <a:gd name="connsiteX49" fmla="*/ 1830917 w 2609850"/>
                <a:gd name="connsiteY49" fmla="*/ 558800 h 690034"/>
                <a:gd name="connsiteX50" fmla="*/ 1830917 w 2609850"/>
                <a:gd name="connsiteY50" fmla="*/ 575734 h 690034"/>
                <a:gd name="connsiteX51" fmla="*/ 1905000 w 2609850"/>
                <a:gd name="connsiteY51" fmla="*/ 575734 h 690034"/>
                <a:gd name="connsiteX52" fmla="*/ 1905000 w 2609850"/>
                <a:gd name="connsiteY52" fmla="*/ 596900 h 690034"/>
                <a:gd name="connsiteX53" fmla="*/ 1955800 w 2609850"/>
                <a:gd name="connsiteY53" fmla="*/ 596900 h 690034"/>
                <a:gd name="connsiteX54" fmla="*/ 1955800 w 2609850"/>
                <a:gd name="connsiteY54" fmla="*/ 609600 h 690034"/>
                <a:gd name="connsiteX55" fmla="*/ 2116667 w 2609850"/>
                <a:gd name="connsiteY55" fmla="*/ 609600 h 690034"/>
                <a:gd name="connsiteX56" fmla="*/ 2116667 w 2609850"/>
                <a:gd name="connsiteY56" fmla="*/ 628650 h 690034"/>
                <a:gd name="connsiteX57" fmla="*/ 2203450 w 2609850"/>
                <a:gd name="connsiteY57" fmla="*/ 628650 h 690034"/>
                <a:gd name="connsiteX58" fmla="*/ 2216150 w 2609850"/>
                <a:gd name="connsiteY58" fmla="*/ 641350 h 690034"/>
                <a:gd name="connsiteX59" fmla="*/ 2347384 w 2609850"/>
                <a:gd name="connsiteY59" fmla="*/ 641350 h 690034"/>
                <a:gd name="connsiteX60" fmla="*/ 2347384 w 2609850"/>
                <a:gd name="connsiteY60" fmla="*/ 670984 h 690034"/>
                <a:gd name="connsiteX61" fmla="*/ 2465917 w 2609850"/>
                <a:gd name="connsiteY61" fmla="*/ 670984 h 690034"/>
                <a:gd name="connsiteX62" fmla="*/ 2465917 w 2609850"/>
                <a:gd name="connsiteY62" fmla="*/ 690034 h 690034"/>
                <a:gd name="connsiteX63" fmla="*/ 2609850 w 2609850"/>
                <a:gd name="connsiteY63" fmla="*/ 690034 h 690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609850" h="690034">
                  <a:moveTo>
                    <a:pt x="0" y="0"/>
                  </a:moveTo>
                  <a:lnTo>
                    <a:pt x="55034" y="0"/>
                  </a:lnTo>
                  <a:lnTo>
                    <a:pt x="55034" y="52917"/>
                  </a:lnTo>
                  <a:lnTo>
                    <a:pt x="146050" y="52917"/>
                  </a:lnTo>
                  <a:lnTo>
                    <a:pt x="146050" y="78317"/>
                  </a:lnTo>
                  <a:lnTo>
                    <a:pt x="211667" y="78317"/>
                  </a:lnTo>
                  <a:lnTo>
                    <a:pt x="211667" y="99484"/>
                  </a:lnTo>
                  <a:lnTo>
                    <a:pt x="277284" y="99484"/>
                  </a:lnTo>
                  <a:lnTo>
                    <a:pt x="277284" y="112184"/>
                  </a:lnTo>
                  <a:lnTo>
                    <a:pt x="347134" y="112184"/>
                  </a:lnTo>
                  <a:lnTo>
                    <a:pt x="347134" y="156634"/>
                  </a:lnTo>
                  <a:lnTo>
                    <a:pt x="395817" y="156634"/>
                  </a:lnTo>
                  <a:lnTo>
                    <a:pt x="395817" y="196850"/>
                  </a:lnTo>
                  <a:lnTo>
                    <a:pt x="427567" y="196850"/>
                  </a:lnTo>
                  <a:lnTo>
                    <a:pt x="427567" y="218017"/>
                  </a:lnTo>
                  <a:lnTo>
                    <a:pt x="493184" y="218017"/>
                  </a:lnTo>
                  <a:lnTo>
                    <a:pt x="493184" y="239184"/>
                  </a:lnTo>
                  <a:lnTo>
                    <a:pt x="546100" y="239184"/>
                  </a:lnTo>
                  <a:lnTo>
                    <a:pt x="546100" y="258234"/>
                  </a:lnTo>
                  <a:lnTo>
                    <a:pt x="611717" y="258234"/>
                  </a:lnTo>
                  <a:lnTo>
                    <a:pt x="611717" y="273050"/>
                  </a:lnTo>
                  <a:lnTo>
                    <a:pt x="696384" y="273050"/>
                  </a:lnTo>
                  <a:lnTo>
                    <a:pt x="696384" y="289984"/>
                  </a:lnTo>
                  <a:lnTo>
                    <a:pt x="730250" y="289984"/>
                  </a:lnTo>
                  <a:lnTo>
                    <a:pt x="730250" y="313267"/>
                  </a:lnTo>
                  <a:lnTo>
                    <a:pt x="789517" y="313267"/>
                  </a:lnTo>
                  <a:lnTo>
                    <a:pt x="793750" y="317500"/>
                  </a:lnTo>
                  <a:lnTo>
                    <a:pt x="889000" y="317500"/>
                  </a:lnTo>
                  <a:lnTo>
                    <a:pt x="889000" y="332317"/>
                  </a:lnTo>
                  <a:lnTo>
                    <a:pt x="969434" y="332317"/>
                  </a:lnTo>
                  <a:lnTo>
                    <a:pt x="969434" y="364067"/>
                  </a:lnTo>
                  <a:lnTo>
                    <a:pt x="1007534" y="364067"/>
                  </a:lnTo>
                  <a:lnTo>
                    <a:pt x="1007534" y="383117"/>
                  </a:lnTo>
                  <a:lnTo>
                    <a:pt x="1064684" y="383117"/>
                  </a:lnTo>
                  <a:lnTo>
                    <a:pt x="1119717" y="383117"/>
                  </a:lnTo>
                  <a:lnTo>
                    <a:pt x="1119717" y="408517"/>
                  </a:lnTo>
                  <a:lnTo>
                    <a:pt x="1178984" y="408517"/>
                  </a:lnTo>
                  <a:lnTo>
                    <a:pt x="1178984" y="461434"/>
                  </a:lnTo>
                  <a:lnTo>
                    <a:pt x="1250950" y="461434"/>
                  </a:lnTo>
                  <a:lnTo>
                    <a:pt x="1250950" y="482600"/>
                  </a:lnTo>
                  <a:lnTo>
                    <a:pt x="1299634" y="482600"/>
                  </a:lnTo>
                  <a:lnTo>
                    <a:pt x="1299634" y="501650"/>
                  </a:lnTo>
                  <a:lnTo>
                    <a:pt x="1350434" y="501650"/>
                  </a:lnTo>
                  <a:lnTo>
                    <a:pt x="1350434" y="518584"/>
                  </a:lnTo>
                  <a:lnTo>
                    <a:pt x="1490134" y="518584"/>
                  </a:lnTo>
                  <a:lnTo>
                    <a:pt x="1490134" y="531284"/>
                  </a:lnTo>
                  <a:lnTo>
                    <a:pt x="1490134" y="548217"/>
                  </a:lnTo>
                  <a:lnTo>
                    <a:pt x="1646767" y="548217"/>
                  </a:lnTo>
                  <a:lnTo>
                    <a:pt x="1657350" y="558800"/>
                  </a:lnTo>
                  <a:lnTo>
                    <a:pt x="1830917" y="558800"/>
                  </a:lnTo>
                  <a:lnTo>
                    <a:pt x="1830917" y="575734"/>
                  </a:lnTo>
                  <a:lnTo>
                    <a:pt x="1905000" y="575734"/>
                  </a:lnTo>
                  <a:lnTo>
                    <a:pt x="1905000" y="596900"/>
                  </a:lnTo>
                  <a:lnTo>
                    <a:pt x="1955800" y="596900"/>
                  </a:lnTo>
                  <a:lnTo>
                    <a:pt x="1955800" y="609600"/>
                  </a:lnTo>
                  <a:lnTo>
                    <a:pt x="2116667" y="609600"/>
                  </a:lnTo>
                  <a:lnTo>
                    <a:pt x="2116667" y="628650"/>
                  </a:lnTo>
                  <a:lnTo>
                    <a:pt x="2203450" y="628650"/>
                  </a:lnTo>
                  <a:lnTo>
                    <a:pt x="2216150" y="641350"/>
                  </a:lnTo>
                  <a:lnTo>
                    <a:pt x="2347384" y="641350"/>
                  </a:lnTo>
                  <a:lnTo>
                    <a:pt x="2347384" y="670984"/>
                  </a:lnTo>
                  <a:lnTo>
                    <a:pt x="2465917" y="670984"/>
                  </a:lnTo>
                  <a:lnTo>
                    <a:pt x="2465917" y="690034"/>
                  </a:lnTo>
                  <a:lnTo>
                    <a:pt x="2609850" y="690034"/>
                  </a:lnTo>
                </a:path>
              </a:pathLst>
            </a:custGeom>
            <a:noFill/>
            <a:ln w="28575">
              <a:solidFill>
                <a:schemeClr val="accent3"/>
              </a:solidFill>
              <a:miter lim="800000"/>
              <a:headEnd/>
              <a:tailEnd/>
            </a:ln>
          </p:spPr>
          <p:txBody>
            <a:bodyPr rtlCol="0" anchor="ctr"/>
            <a:lstStyle/>
            <a:p>
              <a:pPr algn="ctr"/>
              <a:endParaRPr lang="en-US" dirty="0"/>
            </a:p>
          </p:txBody>
        </p:sp>
        <p:sp>
          <p:nvSpPr>
            <p:cNvPr id="98" name="Freeform: Shape 97">
              <a:extLst>
                <a:ext uri="{FF2B5EF4-FFF2-40B4-BE49-F238E27FC236}">
                  <a16:creationId xmlns:a16="http://schemas.microsoft.com/office/drawing/2014/main" id="{5633EFDF-DC98-45D5-ACCD-EA3E09E1A27D}"/>
                </a:ext>
              </a:extLst>
            </p:cNvPr>
            <p:cNvSpPr/>
            <p:nvPr/>
          </p:nvSpPr>
          <p:spPr bwMode="auto">
            <a:xfrm>
              <a:off x="5762625" y="2463800"/>
              <a:ext cx="3660775" cy="473075"/>
            </a:xfrm>
            <a:custGeom>
              <a:avLst/>
              <a:gdLst>
                <a:gd name="connsiteX0" fmla="*/ 3660775 w 3660775"/>
                <a:gd name="connsiteY0" fmla="*/ 473075 h 473075"/>
                <a:gd name="connsiteX1" fmla="*/ 3314700 w 3660775"/>
                <a:gd name="connsiteY1" fmla="*/ 473075 h 473075"/>
                <a:gd name="connsiteX2" fmla="*/ 3314700 w 3660775"/>
                <a:gd name="connsiteY2" fmla="*/ 361950 h 473075"/>
                <a:gd name="connsiteX3" fmla="*/ 2794000 w 3660775"/>
                <a:gd name="connsiteY3" fmla="*/ 361950 h 473075"/>
                <a:gd name="connsiteX4" fmla="*/ 2794000 w 3660775"/>
                <a:gd name="connsiteY4" fmla="*/ 333375 h 473075"/>
                <a:gd name="connsiteX5" fmla="*/ 2508250 w 3660775"/>
                <a:gd name="connsiteY5" fmla="*/ 333375 h 473075"/>
                <a:gd name="connsiteX6" fmla="*/ 2508250 w 3660775"/>
                <a:gd name="connsiteY6" fmla="*/ 314325 h 473075"/>
                <a:gd name="connsiteX7" fmla="*/ 2203450 w 3660775"/>
                <a:gd name="connsiteY7" fmla="*/ 314325 h 473075"/>
                <a:gd name="connsiteX8" fmla="*/ 2203450 w 3660775"/>
                <a:gd name="connsiteY8" fmla="*/ 276225 h 473075"/>
                <a:gd name="connsiteX9" fmla="*/ 1993900 w 3660775"/>
                <a:gd name="connsiteY9" fmla="*/ 276225 h 473075"/>
                <a:gd name="connsiteX10" fmla="*/ 1993900 w 3660775"/>
                <a:gd name="connsiteY10" fmla="*/ 276225 h 473075"/>
                <a:gd name="connsiteX11" fmla="*/ 1857375 w 3660775"/>
                <a:gd name="connsiteY11" fmla="*/ 276225 h 473075"/>
                <a:gd name="connsiteX12" fmla="*/ 1857375 w 3660775"/>
                <a:gd name="connsiteY12" fmla="*/ 254000 h 473075"/>
                <a:gd name="connsiteX13" fmla="*/ 1685925 w 3660775"/>
                <a:gd name="connsiteY13" fmla="*/ 254000 h 473075"/>
                <a:gd name="connsiteX14" fmla="*/ 1685925 w 3660775"/>
                <a:gd name="connsiteY14" fmla="*/ 241300 h 473075"/>
                <a:gd name="connsiteX15" fmla="*/ 1435100 w 3660775"/>
                <a:gd name="connsiteY15" fmla="*/ 241300 h 473075"/>
                <a:gd name="connsiteX16" fmla="*/ 1447800 w 3660775"/>
                <a:gd name="connsiteY16" fmla="*/ 228600 h 473075"/>
                <a:gd name="connsiteX17" fmla="*/ 1003300 w 3660775"/>
                <a:gd name="connsiteY17" fmla="*/ 228600 h 473075"/>
                <a:gd name="connsiteX18" fmla="*/ 1003300 w 3660775"/>
                <a:gd name="connsiteY18" fmla="*/ 200025 h 473075"/>
                <a:gd name="connsiteX19" fmla="*/ 974725 w 3660775"/>
                <a:gd name="connsiteY19" fmla="*/ 200025 h 473075"/>
                <a:gd name="connsiteX20" fmla="*/ 974725 w 3660775"/>
                <a:gd name="connsiteY20" fmla="*/ 174625 h 473075"/>
                <a:gd name="connsiteX21" fmla="*/ 914400 w 3660775"/>
                <a:gd name="connsiteY21" fmla="*/ 174625 h 473075"/>
                <a:gd name="connsiteX22" fmla="*/ 857250 w 3660775"/>
                <a:gd name="connsiteY22" fmla="*/ 174625 h 473075"/>
                <a:gd name="connsiteX23" fmla="*/ 857250 w 3660775"/>
                <a:gd name="connsiteY23" fmla="*/ 152400 h 473075"/>
                <a:gd name="connsiteX24" fmla="*/ 657225 w 3660775"/>
                <a:gd name="connsiteY24" fmla="*/ 152400 h 473075"/>
                <a:gd name="connsiteX25" fmla="*/ 657225 w 3660775"/>
                <a:gd name="connsiteY25" fmla="*/ 130175 h 473075"/>
                <a:gd name="connsiteX26" fmla="*/ 619125 w 3660775"/>
                <a:gd name="connsiteY26" fmla="*/ 130175 h 473075"/>
                <a:gd name="connsiteX27" fmla="*/ 619125 w 3660775"/>
                <a:gd name="connsiteY27" fmla="*/ 120650 h 473075"/>
                <a:gd name="connsiteX28" fmla="*/ 568325 w 3660775"/>
                <a:gd name="connsiteY28" fmla="*/ 120650 h 473075"/>
                <a:gd name="connsiteX29" fmla="*/ 568325 w 3660775"/>
                <a:gd name="connsiteY29" fmla="*/ 92075 h 473075"/>
                <a:gd name="connsiteX30" fmla="*/ 498475 w 3660775"/>
                <a:gd name="connsiteY30" fmla="*/ 92075 h 473075"/>
                <a:gd name="connsiteX31" fmla="*/ 508000 w 3660775"/>
                <a:gd name="connsiteY31" fmla="*/ 82550 h 473075"/>
                <a:gd name="connsiteX32" fmla="*/ 403225 w 3660775"/>
                <a:gd name="connsiteY32" fmla="*/ 82550 h 473075"/>
                <a:gd name="connsiteX33" fmla="*/ 403225 w 3660775"/>
                <a:gd name="connsiteY33" fmla="*/ 63500 h 473075"/>
                <a:gd name="connsiteX34" fmla="*/ 384175 w 3660775"/>
                <a:gd name="connsiteY34" fmla="*/ 63500 h 473075"/>
                <a:gd name="connsiteX35" fmla="*/ 384175 w 3660775"/>
                <a:gd name="connsiteY35" fmla="*/ 44450 h 473075"/>
                <a:gd name="connsiteX36" fmla="*/ 307975 w 3660775"/>
                <a:gd name="connsiteY36" fmla="*/ 44450 h 473075"/>
                <a:gd name="connsiteX37" fmla="*/ 307975 w 3660775"/>
                <a:gd name="connsiteY37" fmla="*/ 31750 h 473075"/>
                <a:gd name="connsiteX38" fmla="*/ 241300 w 3660775"/>
                <a:gd name="connsiteY38" fmla="*/ 31750 h 473075"/>
                <a:gd name="connsiteX39" fmla="*/ 241300 w 3660775"/>
                <a:gd name="connsiteY39" fmla="*/ 0 h 473075"/>
                <a:gd name="connsiteX40" fmla="*/ 0 w 3660775"/>
                <a:gd name="connsiteY40" fmla="*/ 0 h 473075"/>
                <a:gd name="connsiteX0" fmla="*/ 3660775 w 3660775"/>
                <a:gd name="connsiteY0" fmla="*/ 473075 h 473075"/>
                <a:gd name="connsiteX1" fmla="*/ 3314700 w 3660775"/>
                <a:gd name="connsiteY1" fmla="*/ 473075 h 473075"/>
                <a:gd name="connsiteX2" fmla="*/ 3314700 w 3660775"/>
                <a:gd name="connsiteY2" fmla="*/ 361950 h 473075"/>
                <a:gd name="connsiteX3" fmla="*/ 2794000 w 3660775"/>
                <a:gd name="connsiteY3" fmla="*/ 361950 h 473075"/>
                <a:gd name="connsiteX4" fmla="*/ 2794000 w 3660775"/>
                <a:gd name="connsiteY4" fmla="*/ 333375 h 473075"/>
                <a:gd name="connsiteX5" fmla="*/ 2508250 w 3660775"/>
                <a:gd name="connsiteY5" fmla="*/ 333375 h 473075"/>
                <a:gd name="connsiteX6" fmla="*/ 2508250 w 3660775"/>
                <a:gd name="connsiteY6" fmla="*/ 314325 h 473075"/>
                <a:gd name="connsiteX7" fmla="*/ 2203450 w 3660775"/>
                <a:gd name="connsiteY7" fmla="*/ 314325 h 473075"/>
                <a:gd name="connsiteX8" fmla="*/ 2203450 w 3660775"/>
                <a:gd name="connsiteY8" fmla="*/ 276225 h 473075"/>
                <a:gd name="connsiteX9" fmla="*/ 1993900 w 3660775"/>
                <a:gd name="connsiteY9" fmla="*/ 276225 h 473075"/>
                <a:gd name="connsiteX10" fmla="*/ 1993900 w 3660775"/>
                <a:gd name="connsiteY10" fmla="*/ 276225 h 473075"/>
                <a:gd name="connsiteX11" fmla="*/ 1857375 w 3660775"/>
                <a:gd name="connsiteY11" fmla="*/ 276225 h 473075"/>
                <a:gd name="connsiteX12" fmla="*/ 1857375 w 3660775"/>
                <a:gd name="connsiteY12" fmla="*/ 254000 h 473075"/>
                <a:gd name="connsiteX13" fmla="*/ 1685925 w 3660775"/>
                <a:gd name="connsiteY13" fmla="*/ 254000 h 473075"/>
                <a:gd name="connsiteX14" fmla="*/ 1685925 w 3660775"/>
                <a:gd name="connsiteY14" fmla="*/ 241300 h 473075"/>
                <a:gd name="connsiteX15" fmla="*/ 1446212 w 3660775"/>
                <a:gd name="connsiteY15" fmla="*/ 241300 h 473075"/>
                <a:gd name="connsiteX16" fmla="*/ 1447800 w 3660775"/>
                <a:gd name="connsiteY16" fmla="*/ 228600 h 473075"/>
                <a:gd name="connsiteX17" fmla="*/ 1003300 w 3660775"/>
                <a:gd name="connsiteY17" fmla="*/ 228600 h 473075"/>
                <a:gd name="connsiteX18" fmla="*/ 1003300 w 3660775"/>
                <a:gd name="connsiteY18" fmla="*/ 200025 h 473075"/>
                <a:gd name="connsiteX19" fmla="*/ 974725 w 3660775"/>
                <a:gd name="connsiteY19" fmla="*/ 200025 h 473075"/>
                <a:gd name="connsiteX20" fmla="*/ 974725 w 3660775"/>
                <a:gd name="connsiteY20" fmla="*/ 174625 h 473075"/>
                <a:gd name="connsiteX21" fmla="*/ 914400 w 3660775"/>
                <a:gd name="connsiteY21" fmla="*/ 174625 h 473075"/>
                <a:gd name="connsiteX22" fmla="*/ 857250 w 3660775"/>
                <a:gd name="connsiteY22" fmla="*/ 174625 h 473075"/>
                <a:gd name="connsiteX23" fmla="*/ 857250 w 3660775"/>
                <a:gd name="connsiteY23" fmla="*/ 152400 h 473075"/>
                <a:gd name="connsiteX24" fmla="*/ 657225 w 3660775"/>
                <a:gd name="connsiteY24" fmla="*/ 152400 h 473075"/>
                <a:gd name="connsiteX25" fmla="*/ 657225 w 3660775"/>
                <a:gd name="connsiteY25" fmla="*/ 130175 h 473075"/>
                <a:gd name="connsiteX26" fmla="*/ 619125 w 3660775"/>
                <a:gd name="connsiteY26" fmla="*/ 130175 h 473075"/>
                <a:gd name="connsiteX27" fmla="*/ 619125 w 3660775"/>
                <a:gd name="connsiteY27" fmla="*/ 120650 h 473075"/>
                <a:gd name="connsiteX28" fmla="*/ 568325 w 3660775"/>
                <a:gd name="connsiteY28" fmla="*/ 120650 h 473075"/>
                <a:gd name="connsiteX29" fmla="*/ 568325 w 3660775"/>
                <a:gd name="connsiteY29" fmla="*/ 92075 h 473075"/>
                <a:gd name="connsiteX30" fmla="*/ 498475 w 3660775"/>
                <a:gd name="connsiteY30" fmla="*/ 92075 h 473075"/>
                <a:gd name="connsiteX31" fmla="*/ 508000 w 3660775"/>
                <a:gd name="connsiteY31" fmla="*/ 82550 h 473075"/>
                <a:gd name="connsiteX32" fmla="*/ 403225 w 3660775"/>
                <a:gd name="connsiteY32" fmla="*/ 82550 h 473075"/>
                <a:gd name="connsiteX33" fmla="*/ 403225 w 3660775"/>
                <a:gd name="connsiteY33" fmla="*/ 63500 h 473075"/>
                <a:gd name="connsiteX34" fmla="*/ 384175 w 3660775"/>
                <a:gd name="connsiteY34" fmla="*/ 63500 h 473075"/>
                <a:gd name="connsiteX35" fmla="*/ 384175 w 3660775"/>
                <a:gd name="connsiteY35" fmla="*/ 44450 h 473075"/>
                <a:gd name="connsiteX36" fmla="*/ 307975 w 3660775"/>
                <a:gd name="connsiteY36" fmla="*/ 44450 h 473075"/>
                <a:gd name="connsiteX37" fmla="*/ 307975 w 3660775"/>
                <a:gd name="connsiteY37" fmla="*/ 31750 h 473075"/>
                <a:gd name="connsiteX38" fmla="*/ 241300 w 3660775"/>
                <a:gd name="connsiteY38" fmla="*/ 31750 h 473075"/>
                <a:gd name="connsiteX39" fmla="*/ 241300 w 3660775"/>
                <a:gd name="connsiteY39" fmla="*/ 0 h 473075"/>
                <a:gd name="connsiteX40" fmla="*/ 0 w 3660775"/>
                <a:gd name="connsiteY40" fmla="*/ 0 h 47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660775" h="473075">
                  <a:moveTo>
                    <a:pt x="3660775" y="473075"/>
                  </a:moveTo>
                  <a:lnTo>
                    <a:pt x="3314700" y="473075"/>
                  </a:lnTo>
                  <a:lnTo>
                    <a:pt x="3314700" y="361950"/>
                  </a:lnTo>
                  <a:lnTo>
                    <a:pt x="2794000" y="361950"/>
                  </a:lnTo>
                  <a:lnTo>
                    <a:pt x="2794000" y="333375"/>
                  </a:lnTo>
                  <a:lnTo>
                    <a:pt x="2508250" y="333375"/>
                  </a:lnTo>
                  <a:lnTo>
                    <a:pt x="2508250" y="314325"/>
                  </a:lnTo>
                  <a:lnTo>
                    <a:pt x="2203450" y="314325"/>
                  </a:lnTo>
                  <a:lnTo>
                    <a:pt x="2203450" y="276225"/>
                  </a:lnTo>
                  <a:lnTo>
                    <a:pt x="1993900" y="276225"/>
                  </a:lnTo>
                  <a:lnTo>
                    <a:pt x="1993900" y="276225"/>
                  </a:lnTo>
                  <a:lnTo>
                    <a:pt x="1857375" y="276225"/>
                  </a:lnTo>
                  <a:lnTo>
                    <a:pt x="1857375" y="254000"/>
                  </a:lnTo>
                  <a:lnTo>
                    <a:pt x="1685925" y="254000"/>
                  </a:lnTo>
                  <a:lnTo>
                    <a:pt x="1685925" y="241300"/>
                  </a:lnTo>
                  <a:lnTo>
                    <a:pt x="1446212" y="241300"/>
                  </a:lnTo>
                  <a:lnTo>
                    <a:pt x="1447800" y="228600"/>
                  </a:lnTo>
                  <a:lnTo>
                    <a:pt x="1003300" y="228600"/>
                  </a:lnTo>
                  <a:lnTo>
                    <a:pt x="1003300" y="200025"/>
                  </a:lnTo>
                  <a:lnTo>
                    <a:pt x="974725" y="200025"/>
                  </a:lnTo>
                  <a:lnTo>
                    <a:pt x="974725" y="174625"/>
                  </a:lnTo>
                  <a:lnTo>
                    <a:pt x="914400" y="174625"/>
                  </a:lnTo>
                  <a:lnTo>
                    <a:pt x="857250" y="174625"/>
                  </a:lnTo>
                  <a:lnTo>
                    <a:pt x="857250" y="152400"/>
                  </a:lnTo>
                  <a:lnTo>
                    <a:pt x="657225" y="152400"/>
                  </a:lnTo>
                  <a:lnTo>
                    <a:pt x="657225" y="130175"/>
                  </a:lnTo>
                  <a:lnTo>
                    <a:pt x="619125" y="130175"/>
                  </a:lnTo>
                  <a:lnTo>
                    <a:pt x="619125" y="120650"/>
                  </a:lnTo>
                  <a:lnTo>
                    <a:pt x="568325" y="120650"/>
                  </a:lnTo>
                  <a:lnTo>
                    <a:pt x="568325" y="92075"/>
                  </a:lnTo>
                  <a:lnTo>
                    <a:pt x="498475" y="92075"/>
                  </a:lnTo>
                  <a:lnTo>
                    <a:pt x="508000" y="82550"/>
                  </a:lnTo>
                  <a:lnTo>
                    <a:pt x="403225" y="82550"/>
                  </a:lnTo>
                  <a:lnTo>
                    <a:pt x="403225" y="63500"/>
                  </a:lnTo>
                  <a:lnTo>
                    <a:pt x="384175" y="63500"/>
                  </a:lnTo>
                  <a:lnTo>
                    <a:pt x="384175" y="44450"/>
                  </a:lnTo>
                  <a:lnTo>
                    <a:pt x="307975" y="44450"/>
                  </a:lnTo>
                  <a:lnTo>
                    <a:pt x="307975" y="31750"/>
                  </a:lnTo>
                  <a:lnTo>
                    <a:pt x="241300" y="31750"/>
                  </a:lnTo>
                  <a:lnTo>
                    <a:pt x="241300" y="0"/>
                  </a:lnTo>
                  <a:lnTo>
                    <a:pt x="0" y="0"/>
                  </a:lnTo>
                </a:path>
              </a:pathLst>
            </a:custGeom>
            <a:noFill/>
            <a:ln w="28575">
              <a:solidFill>
                <a:schemeClr val="accent3"/>
              </a:solidFill>
              <a:miter lim="800000"/>
              <a:headEnd/>
              <a:tailEnd/>
            </a:ln>
          </p:spPr>
          <p:txBody>
            <a:bodyPr rtlCol="0" anchor="ctr"/>
            <a:lstStyle/>
            <a:p>
              <a:pPr algn="ctr"/>
              <a:endParaRPr lang="en-US" dirty="0"/>
            </a:p>
          </p:txBody>
        </p:sp>
      </p:grpSp>
      <p:sp>
        <p:nvSpPr>
          <p:cNvPr id="219" name="Isosceles Triangle 218">
            <a:extLst>
              <a:ext uri="{FF2B5EF4-FFF2-40B4-BE49-F238E27FC236}">
                <a16:creationId xmlns:a16="http://schemas.microsoft.com/office/drawing/2014/main" id="{7C400BE8-51EF-A21A-A3B0-CC5FC0FCAAEE}"/>
              </a:ext>
            </a:extLst>
          </p:cNvPr>
          <p:cNvSpPr/>
          <p:nvPr/>
        </p:nvSpPr>
        <p:spPr bwMode="auto">
          <a:xfrm>
            <a:off x="5547202" y="239750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0" name="Isosceles Triangle 219">
            <a:extLst>
              <a:ext uri="{FF2B5EF4-FFF2-40B4-BE49-F238E27FC236}">
                <a16:creationId xmlns:a16="http://schemas.microsoft.com/office/drawing/2014/main" id="{C6CE45D9-29C2-32D5-FD34-F0BB691F0F9D}"/>
              </a:ext>
            </a:extLst>
          </p:cNvPr>
          <p:cNvSpPr/>
          <p:nvPr/>
        </p:nvSpPr>
        <p:spPr bwMode="auto">
          <a:xfrm>
            <a:off x="5457584" y="2383125"/>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1" name="Isosceles Triangle 220">
            <a:extLst>
              <a:ext uri="{FF2B5EF4-FFF2-40B4-BE49-F238E27FC236}">
                <a16:creationId xmlns:a16="http://schemas.microsoft.com/office/drawing/2014/main" id="{5E7B6738-FA52-93BF-7DAB-939C8A754C66}"/>
              </a:ext>
            </a:extLst>
          </p:cNvPr>
          <p:cNvSpPr/>
          <p:nvPr/>
        </p:nvSpPr>
        <p:spPr bwMode="auto">
          <a:xfrm>
            <a:off x="5392664" y="237001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2" name="Isosceles Triangle 221">
            <a:extLst>
              <a:ext uri="{FF2B5EF4-FFF2-40B4-BE49-F238E27FC236}">
                <a16:creationId xmlns:a16="http://schemas.microsoft.com/office/drawing/2014/main" id="{E21D6B7B-739D-E4FD-381E-8684E356F706}"/>
              </a:ext>
            </a:extLst>
          </p:cNvPr>
          <p:cNvSpPr/>
          <p:nvPr/>
        </p:nvSpPr>
        <p:spPr bwMode="auto">
          <a:xfrm>
            <a:off x="5333097" y="236354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3" name="Isosceles Triangle 222">
            <a:extLst>
              <a:ext uri="{FF2B5EF4-FFF2-40B4-BE49-F238E27FC236}">
                <a16:creationId xmlns:a16="http://schemas.microsoft.com/office/drawing/2014/main" id="{645D1C6E-486A-3F0E-E610-E841AB9296E8}"/>
              </a:ext>
            </a:extLst>
          </p:cNvPr>
          <p:cNvSpPr/>
          <p:nvPr/>
        </p:nvSpPr>
        <p:spPr bwMode="auto">
          <a:xfrm>
            <a:off x="5310621" y="236102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4" name="Isosceles Triangle 223">
            <a:extLst>
              <a:ext uri="{FF2B5EF4-FFF2-40B4-BE49-F238E27FC236}">
                <a16:creationId xmlns:a16="http://schemas.microsoft.com/office/drawing/2014/main" id="{0F18C088-BFC7-E98C-B20F-D1BA9618B56D}"/>
              </a:ext>
            </a:extLst>
          </p:cNvPr>
          <p:cNvSpPr/>
          <p:nvPr/>
        </p:nvSpPr>
        <p:spPr bwMode="auto">
          <a:xfrm>
            <a:off x="5111779" y="234206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5" name="Isosceles Triangle 224">
            <a:extLst>
              <a:ext uri="{FF2B5EF4-FFF2-40B4-BE49-F238E27FC236}">
                <a16:creationId xmlns:a16="http://schemas.microsoft.com/office/drawing/2014/main" id="{A14B6DF0-8F1D-B07A-65EF-2B178376D2DD}"/>
              </a:ext>
            </a:extLst>
          </p:cNvPr>
          <p:cNvSpPr/>
          <p:nvPr/>
        </p:nvSpPr>
        <p:spPr bwMode="auto">
          <a:xfrm>
            <a:off x="4676525" y="227254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6" name="Isosceles Triangle 225">
            <a:extLst>
              <a:ext uri="{FF2B5EF4-FFF2-40B4-BE49-F238E27FC236}">
                <a16:creationId xmlns:a16="http://schemas.microsoft.com/office/drawing/2014/main" id="{11A7F76E-4AEE-1D4F-2A92-3D9E9EAC5384}"/>
              </a:ext>
            </a:extLst>
          </p:cNvPr>
          <p:cNvSpPr/>
          <p:nvPr/>
        </p:nvSpPr>
        <p:spPr bwMode="auto">
          <a:xfrm>
            <a:off x="4628929" y="224889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7" name="Isosceles Triangle 226">
            <a:extLst>
              <a:ext uri="{FF2B5EF4-FFF2-40B4-BE49-F238E27FC236}">
                <a16:creationId xmlns:a16="http://schemas.microsoft.com/office/drawing/2014/main" id="{F8377216-4F47-A1F3-EE57-0D04C334C199}"/>
              </a:ext>
            </a:extLst>
          </p:cNvPr>
          <p:cNvSpPr/>
          <p:nvPr/>
        </p:nvSpPr>
        <p:spPr bwMode="auto">
          <a:xfrm>
            <a:off x="4541990" y="224162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8" name="Isosceles Triangle 227">
            <a:extLst>
              <a:ext uri="{FF2B5EF4-FFF2-40B4-BE49-F238E27FC236}">
                <a16:creationId xmlns:a16="http://schemas.microsoft.com/office/drawing/2014/main" id="{0676FF7C-63BB-FD3A-5FE5-787A423ADDF3}"/>
              </a:ext>
            </a:extLst>
          </p:cNvPr>
          <p:cNvSpPr/>
          <p:nvPr/>
        </p:nvSpPr>
        <p:spPr bwMode="auto">
          <a:xfrm>
            <a:off x="4304916" y="215889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9" name="Isosceles Triangle 228">
            <a:extLst>
              <a:ext uri="{FF2B5EF4-FFF2-40B4-BE49-F238E27FC236}">
                <a16:creationId xmlns:a16="http://schemas.microsoft.com/office/drawing/2014/main" id="{1BBB60DC-24FE-604E-BC1E-52D6859E5CAA}"/>
              </a:ext>
            </a:extLst>
          </p:cNvPr>
          <p:cNvSpPr/>
          <p:nvPr/>
        </p:nvSpPr>
        <p:spPr bwMode="auto">
          <a:xfrm>
            <a:off x="4258806" y="2126185"/>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0" name="Isosceles Triangle 229">
            <a:extLst>
              <a:ext uri="{FF2B5EF4-FFF2-40B4-BE49-F238E27FC236}">
                <a16:creationId xmlns:a16="http://schemas.microsoft.com/office/drawing/2014/main" id="{6AD2E4A7-ACF9-FE09-E02A-BA2CCC950EEC}"/>
              </a:ext>
            </a:extLst>
          </p:cNvPr>
          <p:cNvSpPr/>
          <p:nvPr/>
        </p:nvSpPr>
        <p:spPr bwMode="auto">
          <a:xfrm>
            <a:off x="4088369" y="207352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1" name="Isosceles Triangle 230">
            <a:extLst>
              <a:ext uri="{FF2B5EF4-FFF2-40B4-BE49-F238E27FC236}">
                <a16:creationId xmlns:a16="http://schemas.microsoft.com/office/drawing/2014/main" id="{3AEEACF9-3AF4-C558-4878-8952B8C42298}"/>
              </a:ext>
            </a:extLst>
          </p:cNvPr>
          <p:cNvSpPr/>
          <p:nvPr/>
        </p:nvSpPr>
        <p:spPr bwMode="auto">
          <a:xfrm>
            <a:off x="4038976" y="204607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2" name="Isosceles Triangle 231">
            <a:extLst>
              <a:ext uri="{FF2B5EF4-FFF2-40B4-BE49-F238E27FC236}">
                <a16:creationId xmlns:a16="http://schemas.microsoft.com/office/drawing/2014/main" id="{21B1ACE1-E58C-CF11-389B-92F3DBA780AE}"/>
              </a:ext>
            </a:extLst>
          </p:cNvPr>
          <p:cNvSpPr/>
          <p:nvPr/>
        </p:nvSpPr>
        <p:spPr bwMode="auto">
          <a:xfrm>
            <a:off x="3806653" y="2005202"/>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3" name="Isosceles Triangle 232">
            <a:extLst>
              <a:ext uri="{FF2B5EF4-FFF2-40B4-BE49-F238E27FC236}">
                <a16:creationId xmlns:a16="http://schemas.microsoft.com/office/drawing/2014/main" id="{A43B6C09-6A16-84AC-D459-EEE6072A8634}"/>
              </a:ext>
            </a:extLst>
          </p:cNvPr>
          <p:cNvSpPr/>
          <p:nvPr/>
        </p:nvSpPr>
        <p:spPr bwMode="auto">
          <a:xfrm>
            <a:off x="3735786" y="199124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4" name="Isosceles Triangle 233">
            <a:extLst>
              <a:ext uri="{FF2B5EF4-FFF2-40B4-BE49-F238E27FC236}">
                <a16:creationId xmlns:a16="http://schemas.microsoft.com/office/drawing/2014/main" id="{034F8EAE-7AA9-B6CE-B0D0-AEBAFDDFBE0D}"/>
              </a:ext>
            </a:extLst>
          </p:cNvPr>
          <p:cNvSpPr/>
          <p:nvPr/>
        </p:nvSpPr>
        <p:spPr bwMode="auto">
          <a:xfrm>
            <a:off x="3671434" y="196302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5" name="Isosceles Triangle 234">
            <a:extLst>
              <a:ext uri="{FF2B5EF4-FFF2-40B4-BE49-F238E27FC236}">
                <a16:creationId xmlns:a16="http://schemas.microsoft.com/office/drawing/2014/main" id="{18BEC792-C9E3-A9F9-B360-658044189384}"/>
              </a:ext>
            </a:extLst>
          </p:cNvPr>
          <p:cNvSpPr/>
          <p:nvPr/>
        </p:nvSpPr>
        <p:spPr bwMode="auto">
          <a:xfrm>
            <a:off x="3645586" y="193341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6" name="Isosceles Triangle 235">
            <a:extLst>
              <a:ext uri="{FF2B5EF4-FFF2-40B4-BE49-F238E27FC236}">
                <a16:creationId xmlns:a16="http://schemas.microsoft.com/office/drawing/2014/main" id="{EC60E2B5-C603-3B46-C5A6-A8D8A9B70493}"/>
              </a:ext>
            </a:extLst>
          </p:cNvPr>
          <p:cNvSpPr/>
          <p:nvPr/>
        </p:nvSpPr>
        <p:spPr bwMode="auto">
          <a:xfrm>
            <a:off x="3403492" y="1825305"/>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7" name="Isosceles Triangle 236">
            <a:extLst>
              <a:ext uri="{FF2B5EF4-FFF2-40B4-BE49-F238E27FC236}">
                <a16:creationId xmlns:a16="http://schemas.microsoft.com/office/drawing/2014/main" id="{EADF4FCD-0E66-4140-731D-55F365DCD4DE}"/>
              </a:ext>
            </a:extLst>
          </p:cNvPr>
          <p:cNvSpPr/>
          <p:nvPr/>
        </p:nvSpPr>
        <p:spPr bwMode="auto">
          <a:xfrm>
            <a:off x="3344095" y="18228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8" name="Isosceles Triangle 237">
            <a:extLst>
              <a:ext uri="{FF2B5EF4-FFF2-40B4-BE49-F238E27FC236}">
                <a16:creationId xmlns:a16="http://schemas.microsoft.com/office/drawing/2014/main" id="{C5ED018F-EDF3-6EE3-6CB4-D4C5720C68B5}"/>
              </a:ext>
            </a:extLst>
          </p:cNvPr>
          <p:cNvSpPr/>
          <p:nvPr/>
        </p:nvSpPr>
        <p:spPr bwMode="auto">
          <a:xfrm>
            <a:off x="3246850" y="178898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39" name="Isosceles Triangle 238">
            <a:extLst>
              <a:ext uri="{FF2B5EF4-FFF2-40B4-BE49-F238E27FC236}">
                <a16:creationId xmlns:a16="http://schemas.microsoft.com/office/drawing/2014/main" id="{9546449C-08DF-AF17-0BCB-B7C1EFEC6BE3}"/>
              </a:ext>
            </a:extLst>
          </p:cNvPr>
          <p:cNvSpPr/>
          <p:nvPr/>
        </p:nvSpPr>
        <p:spPr bwMode="auto">
          <a:xfrm>
            <a:off x="3211464" y="176774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0" name="Isosceles Triangle 239">
            <a:extLst>
              <a:ext uri="{FF2B5EF4-FFF2-40B4-BE49-F238E27FC236}">
                <a16:creationId xmlns:a16="http://schemas.microsoft.com/office/drawing/2014/main" id="{CAA5F6D1-AF7B-C76A-0BA1-BB8848BDF79D}"/>
              </a:ext>
            </a:extLst>
          </p:cNvPr>
          <p:cNvSpPr/>
          <p:nvPr/>
        </p:nvSpPr>
        <p:spPr bwMode="auto">
          <a:xfrm>
            <a:off x="5647118" y="241133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1" name="Isosceles Triangle 240">
            <a:extLst>
              <a:ext uri="{FF2B5EF4-FFF2-40B4-BE49-F238E27FC236}">
                <a16:creationId xmlns:a16="http://schemas.microsoft.com/office/drawing/2014/main" id="{86F922AD-E3D8-760F-81EE-B6C3C4A2BB4E}"/>
              </a:ext>
            </a:extLst>
          </p:cNvPr>
          <p:cNvSpPr/>
          <p:nvPr/>
        </p:nvSpPr>
        <p:spPr bwMode="auto">
          <a:xfrm>
            <a:off x="5694911" y="2414473"/>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2" name="Isosceles Triangle 241">
            <a:extLst>
              <a:ext uri="{FF2B5EF4-FFF2-40B4-BE49-F238E27FC236}">
                <a16:creationId xmlns:a16="http://schemas.microsoft.com/office/drawing/2014/main" id="{C7CB2790-D777-1540-A322-1F7E4274CC80}"/>
              </a:ext>
            </a:extLst>
          </p:cNvPr>
          <p:cNvSpPr/>
          <p:nvPr/>
        </p:nvSpPr>
        <p:spPr bwMode="auto">
          <a:xfrm>
            <a:off x="5767579" y="242714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3" name="Isosceles Triangle 242">
            <a:extLst>
              <a:ext uri="{FF2B5EF4-FFF2-40B4-BE49-F238E27FC236}">
                <a16:creationId xmlns:a16="http://schemas.microsoft.com/office/drawing/2014/main" id="{2DA94BDA-B815-F2DB-7D39-74B4A6AD9354}"/>
              </a:ext>
            </a:extLst>
          </p:cNvPr>
          <p:cNvSpPr/>
          <p:nvPr/>
        </p:nvSpPr>
        <p:spPr bwMode="auto">
          <a:xfrm>
            <a:off x="5836980" y="2427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4" name="Isosceles Triangle 243">
            <a:extLst>
              <a:ext uri="{FF2B5EF4-FFF2-40B4-BE49-F238E27FC236}">
                <a16:creationId xmlns:a16="http://schemas.microsoft.com/office/drawing/2014/main" id="{302934A1-B953-326C-0230-634A255527E1}"/>
              </a:ext>
            </a:extLst>
          </p:cNvPr>
          <p:cNvSpPr/>
          <p:nvPr/>
        </p:nvSpPr>
        <p:spPr bwMode="auto">
          <a:xfrm>
            <a:off x="5902113" y="2432108"/>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5" name="Isosceles Triangle 244">
            <a:extLst>
              <a:ext uri="{FF2B5EF4-FFF2-40B4-BE49-F238E27FC236}">
                <a16:creationId xmlns:a16="http://schemas.microsoft.com/office/drawing/2014/main" id="{91A24F03-87B3-6AFE-4B62-6DE4CE8F49B8}"/>
              </a:ext>
            </a:extLst>
          </p:cNvPr>
          <p:cNvSpPr/>
          <p:nvPr/>
        </p:nvSpPr>
        <p:spPr bwMode="auto">
          <a:xfrm>
            <a:off x="6243385" y="250902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6" name="Isosceles Triangle 245">
            <a:extLst>
              <a:ext uri="{FF2B5EF4-FFF2-40B4-BE49-F238E27FC236}">
                <a16:creationId xmlns:a16="http://schemas.microsoft.com/office/drawing/2014/main" id="{508778D7-02EC-11FD-3736-6D93737B3A68}"/>
              </a:ext>
            </a:extLst>
          </p:cNvPr>
          <p:cNvSpPr/>
          <p:nvPr/>
        </p:nvSpPr>
        <p:spPr bwMode="auto">
          <a:xfrm>
            <a:off x="6361558" y="255379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7" name="Isosceles Triangle 246">
            <a:extLst>
              <a:ext uri="{FF2B5EF4-FFF2-40B4-BE49-F238E27FC236}">
                <a16:creationId xmlns:a16="http://schemas.microsoft.com/office/drawing/2014/main" id="{F39AAC84-E99D-FA47-7F05-433D8D9439CB}"/>
              </a:ext>
            </a:extLst>
          </p:cNvPr>
          <p:cNvSpPr/>
          <p:nvPr/>
        </p:nvSpPr>
        <p:spPr bwMode="auto">
          <a:xfrm>
            <a:off x="6447250" y="257186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8" name="Isosceles Triangle 247">
            <a:extLst>
              <a:ext uri="{FF2B5EF4-FFF2-40B4-BE49-F238E27FC236}">
                <a16:creationId xmlns:a16="http://schemas.microsoft.com/office/drawing/2014/main" id="{DD6A3C7E-49CB-51F6-BC5C-C7AE52AB8E57}"/>
              </a:ext>
            </a:extLst>
          </p:cNvPr>
          <p:cNvSpPr/>
          <p:nvPr/>
        </p:nvSpPr>
        <p:spPr bwMode="auto">
          <a:xfrm>
            <a:off x="6590307" y="258686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49" name="Isosceles Triangle 248">
            <a:extLst>
              <a:ext uri="{FF2B5EF4-FFF2-40B4-BE49-F238E27FC236}">
                <a16:creationId xmlns:a16="http://schemas.microsoft.com/office/drawing/2014/main" id="{EC5D7C15-5F2B-1873-221D-7C66F952B765}"/>
              </a:ext>
            </a:extLst>
          </p:cNvPr>
          <p:cNvSpPr/>
          <p:nvPr/>
        </p:nvSpPr>
        <p:spPr bwMode="auto">
          <a:xfrm>
            <a:off x="6695505" y="2607066"/>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0" name="Isosceles Triangle 249">
            <a:extLst>
              <a:ext uri="{FF2B5EF4-FFF2-40B4-BE49-F238E27FC236}">
                <a16:creationId xmlns:a16="http://schemas.microsoft.com/office/drawing/2014/main" id="{1F1D3C65-8DF3-B71A-78BD-0F89745C0696}"/>
              </a:ext>
            </a:extLst>
          </p:cNvPr>
          <p:cNvSpPr/>
          <p:nvPr/>
        </p:nvSpPr>
        <p:spPr bwMode="auto">
          <a:xfrm>
            <a:off x="6754997" y="264264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1" name="Isosceles Triangle 250">
            <a:extLst>
              <a:ext uri="{FF2B5EF4-FFF2-40B4-BE49-F238E27FC236}">
                <a16:creationId xmlns:a16="http://schemas.microsoft.com/office/drawing/2014/main" id="{9AFC6813-F82C-3222-92AB-A4B5379D25FB}"/>
              </a:ext>
            </a:extLst>
          </p:cNvPr>
          <p:cNvSpPr/>
          <p:nvPr/>
        </p:nvSpPr>
        <p:spPr bwMode="auto">
          <a:xfrm>
            <a:off x="6915969" y="265058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2" name="Isosceles Triangle 251">
            <a:extLst>
              <a:ext uri="{FF2B5EF4-FFF2-40B4-BE49-F238E27FC236}">
                <a16:creationId xmlns:a16="http://schemas.microsoft.com/office/drawing/2014/main" id="{99059AC6-38E0-893A-9328-3CAE1673D168}"/>
              </a:ext>
            </a:extLst>
          </p:cNvPr>
          <p:cNvSpPr/>
          <p:nvPr/>
        </p:nvSpPr>
        <p:spPr bwMode="auto">
          <a:xfrm>
            <a:off x="7031476" y="264672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3" name="Isosceles Triangle 252">
            <a:extLst>
              <a:ext uri="{FF2B5EF4-FFF2-40B4-BE49-F238E27FC236}">
                <a16:creationId xmlns:a16="http://schemas.microsoft.com/office/drawing/2014/main" id="{A10FEC79-6CA9-DDA9-1BFA-A9257C3D6FC5}"/>
              </a:ext>
            </a:extLst>
          </p:cNvPr>
          <p:cNvSpPr/>
          <p:nvPr/>
        </p:nvSpPr>
        <p:spPr bwMode="auto">
          <a:xfrm>
            <a:off x="7309447" y="2650581"/>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4" name="Isosceles Triangle 253">
            <a:extLst>
              <a:ext uri="{FF2B5EF4-FFF2-40B4-BE49-F238E27FC236}">
                <a16:creationId xmlns:a16="http://schemas.microsoft.com/office/drawing/2014/main" id="{26214BFD-C031-8E1C-D86C-1BBA4006F033}"/>
              </a:ext>
            </a:extLst>
          </p:cNvPr>
          <p:cNvSpPr/>
          <p:nvPr/>
        </p:nvSpPr>
        <p:spPr bwMode="auto">
          <a:xfrm>
            <a:off x="7732162" y="268578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5" name="Isosceles Triangle 254">
            <a:extLst>
              <a:ext uri="{FF2B5EF4-FFF2-40B4-BE49-F238E27FC236}">
                <a16:creationId xmlns:a16="http://schemas.microsoft.com/office/drawing/2014/main" id="{B034CF39-4F19-1EB6-7958-E45A55A9AE12}"/>
              </a:ext>
            </a:extLst>
          </p:cNvPr>
          <p:cNvSpPr/>
          <p:nvPr/>
        </p:nvSpPr>
        <p:spPr bwMode="auto">
          <a:xfrm>
            <a:off x="7847669" y="270397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6" name="Isosceles Triangle 255">
            <a:extLst>
              <a:ext uri="{FF2B5EF4-FFF2-40B4-BE49-F238E27FC236}">
                <a16:creationId xmlns:a16="http://schemas.microsoft.com/office/drawing/2014/main" id="{D8BDAF27-815D-D3C4-0A0E-A0914B5B3129}"/>
              </a:ext>
            </a:extLst>
          </p:cNvPr>
          <p:cNvSpPr/>
          <p:nvPr/>
        </p:nvSpPr>
        <p:spPr bwMode="auto">
          <a:xfrm>
            <a:off x="7874661" y="270396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7" name="Isosceles Triangle 256">
            <a:extLst>
              <a:ext uri="{FF2B5EF4-FFF2-40B4-BE49-F238E27FC236}">
                <a16:creationId xmlns:a16="http://schemas.microsoft.com/office/drawing/2014/main" id="{9A363908-3E51-FDBF-3AB3-21A492B031C9}"/>
              </a:ext>
            </a:extLst>
          </p:cNvPr>
          <p:cNvSpPr/>
          <p:nvPr/>
        </p:nvSpPr>
        <p:spPr bwMode="auto">
          <a:xfrm>
            <a:off x="7963427" y="273046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nvGrpSpPr>
          <p:cNvPr id="290" name="Group 289">
            <a:extLst>
              <a:ext uri="{FF2B5EF4-FFF2-40B4-BE49-F238E27FC236}">
                <a16:creationId xmlns:a16="http://schemas.microsoft.com/office/drawing/2014/main" id="{B57EDCA3-0C40-1CDB-8BAC-5600AED1C2F0}"/>
              </a:ext>
            </a:extLst>
          </p:cNvPr>
          <p:cNvGrpSpPr/>
          <p:nvPr/>
        </p:nvGrpSpPr>
        <p:grpSpPr>
          <a:xfrm>
            <a:off x="8032458" y="2732007"/>
            <a:ext cx="102934" cy="71942"/>
            <a:chOff x="8032458" y="2732007"/>
            <a:chExt cx="102934" cy="71942"/>
          </a:xfrm>
        </p:grpSpPr>
        <p:sp>
          <p:nvSpPr>
            <p:cNvPr id="258" name="Isosceles Triangle 257">
              <a:extLst>
                <a:ext uri="{FF2B5EF4-FFF2-40B4-BE49-F238E27FC236}">
                  <a16:creationId xmlns:a16="http://schemas.microsoft.com/office/drawing/2014/main" id="{5E414C07-370A-69D3-B507-46185B75C07B}"/>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59" name="Isosceles Triangle 258">
              <a:extLst>
                <a:ext uri="{FF2B5EF4-FFF2-40B4-BE49-F238E27FC236}">
                  <a16:creationId xmlns:a16="http://schemas.microsoft.com/office/drawing/2014/main" id="{65C734B5-EB2D-A00F-AEA8-6A95F048FA6D}"/>
                </a:ext>
              </a:extLst>
            </p:cNvPr>
            <p:cNvSpPr/>
            <p:nvPr/>
          </p:nvSpPr>
          <p:spPr bwMode="auto">
            <a:xfrm>
              <a:off x="8066361"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sp>
        <p:nvSpPr>
          <p:cNvPr id="260" name="Isosceles Triangle 259">
            <a:extLst>
              <a:ext uri="{FF2B5EF4-FFF2-40B4-BE49-F238E27FC236}">
                <a16:creationId xmlns:a16="http://schemas.microsoft.com/office/drawing/2014/main" id="{CE162C94-DB2A-A790-9D08-9CA393A80E74}"/>
              </a:ext>
            </a:extLst>
          </p:cNvPr>
          <p:cNvSpPr/>
          <p:nvPr/>
        </p:nvSpPr>
        <p:spPr bwMode="auto">
          <a:xfrm>
            <a:off x="8171559" y="273889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nvGrpSpPr>
          <p:cNvPr id="267" name="Group 266">
            <a:extLst>
              <a:ext uri="{FF2B5EF4-FFF2-40B4-BE49-F238E27FC236}">
                <a16:creationId xmlns:a16="http://schemas.microsoft.com/office/drawing/2014/main" id="{2FD82C8D-E081-C7E6-1F8E-853D2DEBAA17}"/>
              </a:ext>
            </a:extLst>
          </p:cNvPr>
          <p:cNvGrpSpPr/>
          <p:nvPr/>
        </p:nvGrpSpPr>
        <p:grpSpPr>
          <a:xfrm>
            <a:off x="8245638" y="2756179"/>
            <a:ext cx="143641" cy="72404"/>
            <a:chOff x="8245638" y="2756179"/>
            <a:chExt cx="143641" cy="72404"/>
          </a:xfrm>
        </p:grpSpPr>
        <p:grpSp>
          <p:nvGrpSpPr>
            <p:cNvPr id="263" name="Group 262">
              <a:extLst>
                <a:ext uri="{FF2B5EF4-FFF2-40B4-BE49-F238E27FC236}">
                  <a16:creationId xmlns:a16="http://schemas.microsoft.com/office/drawing/2014/main" id="{E8DA91C4-9FA6-5EE3-A1F0-7B4BDA4FED5B}"/>
                </a:ext>
              </a:extLst>
            </p:cNvPr>
            <p:cNvGrpSpPr/>
            <p:nvPr/>
          </p:nvGrpSpPr>
          <p:grpSpPr>
            <a:xfrm>
              <a:off x="8245638" y="2756179"/>
              <a:ext cx="92458" cy="72404"/>
              <a:chOff x="8245638" y="2756179"/>
              <a:chExt cx="92458" cy="72404"/>
            </a:xfrm>
          </p:grpSpPr>
          <p:sp>
            <p:nvSpPr>
              <p:cNvPr id="261" name="Isosceles Triangle 260">
                <a:extLst>
                  <a:ext uri="{FF2B5EF4-FFF2-40B4-BE49-F238E27FC236}">
                    <a16:creationId xmlns:a16="http://schemas.microsoft.com/office/drawing/2014/main" id="{3E99B98B-807A-91C8-5557-ED975343E2AE}"/>
                  </a:ext>
                </a:extLst>
              </p:cNvPr>
              <p:cNvSpPr/>
              <p:nvPr/>
            </p:nvSpPr>
            <p:spPr bwMode="auto">
              <a:xfrm>
                <a:off x="8245638" y="2756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62" name="Isosceles Triangle 261">
                <a:extLst>
                  <a:ext uri="{FF2B5EF4-FFF2-40B4-BE49-F238E27FC236}">
                    <a16:creationId xmlns:a16="http://schemas.microsoft.com/office/drawing/2014/main" id="{48ED2872-AED5-5CA9-5675-08AB1FDDB009}"/>
                  </a:ext>
                </a:extLst>
              </p:cNvPr>
              <p:cNvSpPr/>
              <p:nvPr/>
            </p:nvSpPr>
            <p:spPr bwMode="auto">
              <a:xfrm>
                <a:off x="8269065" y="27581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264" name="Group 263">
              <a:extLst>
                <a:ext uri="{FF2B5EF4-FFF2-40B4-BE49-F238E27FC236}">
                  <a16:creationId xmlns:a16="http://schemas.microsoft.com/office/drawing/2014/main" id="{8740ACE1-A170-4A92-79F4-FFFF803A008C}"/>
                </a:ext>
              </a:extLst>
            </p:cNvPr>
            <p:cNvGrpSpPr/>
            <p:nvPr/>
          </p:nvGrpSpPr>
          <p:grpSpPr>
            <a:xfrm>
              <a:off x="8296821" y="2756179"/>
              <a:ext cx="92458" cy="72404"/>
              <a:chOff x="8245638" y="2756179"/>
              <a:chExt cx="92458" cy="72404"/>
            </a:xfrm>
          </p:grpSpPr>
          <p:sp>
            <p:nvSpPr>
              <p:cNvPr id="265" name="Isosceles Triangle 264">
                <a:extLst>
                  <a:ext uri="{FF2B5EF4-FFF2-40B4-BE49-F238E27FC236}">
                    <a16:creationId xmlns:a16="http://schemas.microsoft.com/office/drawing/2014/main" id="{C829774F-5D99-052C-95FB-8F1AEB21F11C}"/>
                  </a:ext>
                </a:extLst>
              </p:cNvPr>
              <p:cNvSpPr/>
              <p:nvPr/>
            </p:nvSpPr>
            <p:spPr bwMode="auto">
              <a:xfrm>
                <a:off x="8245638" y="2756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66" name="Isosceles Triangle 265">
                <a:extLst>
                  <a:ext uri="{FF2B5EF4-FFF2-40B4-BE49-F238E27FC236}">
                    <a16:creationId xmlns:a16="http://schemas.microsoft.com/office/drawing/2014/main" id="{F94EFEF8-9BE9-AD90-FDA5-8C959D5DD637}"/>
                  </a:ext>
                </a:extLst>
              </p:cNvPr>
              <p:cNvSpPr/>
              <p:nvPr/>
            </p:nvSpPr>
            <p:spPr bwMode="auto">
              <a:xfrm>
                <a:off x="8269065" y="27581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grpSp>
        <p:nvGrpSpPr>
          <p:cNvPr id="268" name="Group 267">
            <a:extLst>
              <a:ext uri="{FF2B5EF4-FFF2-40B4-BE49-F238E27FC236}">
                <a16:creationId xmlns:a16="http://schemas.microsoft.com/office/drawing/2014/main" id="{715B65E4-0640-B63E-C7F9-FEC9C7A8DC86}"/>
              </a:ext>
            </a:extLst>
          </p:cNvPr>
          <p:cNvGrpSpPr/>
          <p:nvPr/>
        </p:nvGrpSpPr>
        <p:grpSpPr>
          <a:xfrm>
            <a:off x="8349512" y="2756179"/>
            <a:ext cx="143641" cy="72404"/>
            <a:chOff x="8245638" y="2756179"/>
            <a:chExt cx="143641" cy="72404"/>
          </a:xfrm>
        </p:grpSpPr>
        <p:grpSp>
          <p:nvGrpSpPr>
            <p:cNvPr id="269" name="Group 268">
              <a:extLst>
                <a:ext uri="{FF2B5EF4-FFF2-40B4-BE49-F238E27FC236}">
                  <a16:creationId xmlns:a16="http://schemas.microsoft.com/office/drawing/2014/main" id="{86FE91BB-EEC3-70D7-ACA1-84011E046B55}"/>
                </a:ext>
              </a:extLst>
            </p:cNvPr>
            <p:cNvGrpSpPr/>
            <p:nvPr/>
          </p:nvGrpSpPr>
          <p:grpSpPr>
            <a:xfrm>
              <a:off x="8245638" y="2756179"/>
              <a:ext cx="92458" cy="72404"/>
              <a:chOff x="8245638" y="2756179"/>
              <a:chExt cx="92458" cy="72404"/>
            </a:xfrm>
          </p:grpSpPr>
          <p:sp>
            <p:nvSpPr>
              <p:cNvPr id="273" name="Isosceles Triangle 272">
                <a:extLst>
                  <a:ext uri="{FF2B5EF4-FFF2-40B4-BE49-F238E27FC236}">
                    <a16:creationId xmlns:a16="http://schemas.microsoft.com/office/drawing/2014/main" id="{95473511-DD0D-1F7C-C2E0-6AAB8560F010}"/>
                  </a:ext>
                </a:extLst>
              </p:cNvPr>
              <p:cNvSpPr/>
              <p:nvPr/>
            </p:nvSpPr>
            <p:spPr bwMode="auto">
              <a:xfrm>
                <a:off x="8245638" y="2756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74" name="Isosceles Triangle 273">
                <a:extLst>
                  <a:ext uri="{FF2B5EF4-FFF2-40B4-BE49-F238E27FC236}">
                    <a16:creationId xmlns:a16="http://schemas.microsoft.com/office/drawing/2014/main" id="{F56CF71E-3AAA-F36A-E58E-E819E2A189E2}"/>
                  </a:ext>
                </a:extLst>
              </p:cNvPr>
              <p:cNvSpPr/>
              <p:nvPr/>
            </p:nvSpPr>
            <p:spPr bwMode="auto">
              <a:xfrm>
                <a:off x="8269065" y="27581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270" name="Group 269">
              <a:extLst>
                <a:ext uri="{FF2B5EF4-FFF2-40B4-BE49-F238E27FC236}">
                  <a16:creationId xmlns:a16="http://schemas.microsoft.com/office/drawing/2014/main" id="{0AAD0867-7EEA-E33E-EB26-DCD211313E4D}"/>
                </a:ext>
              </a:extLst>
            </p:cNvPr>
            <p:cNvGrpSpPr/>
            <p:nvPr/>
          </p:nvGrpSpPr>
          <p:grpSpPr>
            <a:xfrm>
              <a:off x="8296821" y="2756179"/>
              <a:ext cx="92458" cy="72404"/>
              <a:chOff x="8245638" y="2756179"/>
              <a:chExt cx="92458" cy="72404"/>
            </a:xfrm>
          </p:grpSpPr>
          <p:sp>
            <p:nvSpPr>
              <p:cNvPr id="271" name="Isosceles Triangle 270">
                <a:extLst>
                  <a:ext uri="{FF2B5EF4-FFF2-40B4-BE49-F238E27FC236}">
                    <a16:creationId xmlns:a16="http://schemas.microsoft.com/office/drawing/2014/main" id="{2175E1EC-5EE4-A07A-77CB-AD27F7E31B49}"/>
                  </a:ext>
                </a:extLst>
              </p:cNvPr>
              <p:cNvSpPr/>
              <p:nvPr/>
            </p:nvSpPr>
            <p:spPr bwMode="auto">
              <a:xfrm>
                <a:off x="8245638" y="2756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72" name="Isosceles Triangle 271">
                <a:extLst>
                  <a:ext uri="{FF2B5EF4-FFF2-40B4-BE49-F238E27FC236}">
                    <a16:creationId xmlns:a16="http://schemas.microsoft.com/office/drawing/2014/main" id="{AAF2DFD4-D4FB-71FB-B477-9EB7E498FB11}"/>
                  </a:ext>
                </a:extLst>
              </p:cNvPr>
              <p:cNvSpPr/>
              <p:nvPr/>
            </p:nvSpPr>
            <p:spPr bwMode="auto">
              <a:xfrm>
                <a:off x="8269065" y="27581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grpSp>
        <p:nvGrpSpPr>
          <p:cNvPr id="275" name="Group 274">
            <a:extLst>
              <a:ext uri="{FF2B5EF4-FFF2-40B4-BE49-F238E27FC236}">
                <a16:creationId xmlns:a16="http://schemas.microsoft.com/office/drawing/2014/main" id="{D5C23BA4-1E9A-28BD-73A4-AA82A30045A5}"/>
              </a:ext>
            </a:extLst>
          </p:cNvPr>
          <p:cNvGrpSpPr/>
          <p:nvPr/>
        </p:nvGrpSpPr>
        <p:grpSpPr>
          <a:xfrm>
            <a:off x="8451622" y="2756179"/>
            <a:ext cx="143641" cy="72404"/>
            <a:chOff x="8245638" y="2756179"/>
            <a:chExt cx="143641" cy="72404"/>
          </a:xfrm>
        </p:grpSpPr>
        <p:grpSp>
          <p:nvGrpSpPr>
            <p:cNvPr id="276" name="Group 275">
              <a:extLst>
                <a:ext uri="{FF2B5EF4-FFF2-40B4-BE49-F238E27FC236}">
                  <a16:creationId xmlns:a16="http://schemas.microsoft.com/office/drawing/2014/main" id="{EF28EA15-1E88-4A12-C81C-62631CD119E9}"/>
                </a:ext>
              </a:extLst>
            </p:cNvPr>
            <p:cNvGrpSpPr/>
            <p:nvPr/>
          </p:nvGrpSpPr>
          <p:grpSpPr>
            <a:xfrm>
              <a:off x="8245638" y="2756179"/>
              <a:ext cx="92458" cy="72404"/>
              <a:chOff x="8245638" y="2756179"/>
              <a:chExt cx="92458" cy="72404"/>
            </a:xfrm>
          </p:grpSpPr>
          <p:sp>
            <p:nvSpPr>
              <p:cNvPr id="280" name="Isosceles Triangle 279">
                <a:extLst>
                  <a:ext uri="{FF2B5EF4-FFF2-40B4-BE49-F238E27FC236}">
                    <a16:creationId xmlns:a16="http://schemas.microsoft.com/office/drawing/2014/main" id="{55FC4F6F-878A-4CEF-C82F-7B299397E88C}"/>
                  </a:ext>
                </a:extLst>
              </p:cNvPr>
              <p:cNvSpPr/>
              <p:nvPr/>
            </p:nvSpPr>
            <p:spPr bwMode="auto">
              <a:xfrm>
                <a:off x="8245638" y="2756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81" name="Isosceles Triangle 280">
                <a:extLst>
                  <a:ext uri="{FF2B5EF4-FFF2-40B4-BE49-F238E27FC236}">
                    <a16:creationId xmlns:a16="http://schemas.microsoft.com/office/drawing/2014/main" id="{1FC2FE4A-D3C0-9B78-C943-D88B1A4D217B}"/>
                  </a:ext>
                </a:extLst>
              </p:cNvPr>
              <p:cNvSpPr/>
              <p:nvPr/>
            </p:nvSpPr>
            <p:spPr bwMode="auto">
              <a:xfrm>
                <a:off x="8269065" y="27581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277" name="Group 276">
              <a:extLst>
                <a:ext uri="{FF2B5EF4-FFF2-40B4-BE49-F238E27FC236}">
                  <a16:creationId xmlns:a16="http://schemas.microsoft.com/office/drawing/2014/main" id="{C262BB8D-E374-5853-A078-46107FB6A94B}"/>
                </a:ext>
              </a:extLst>
            </p:cNvPr>
            <p:cNvGrpSpPr/>
            <p:nvPr/>
          </p:nvGrpSpPr>
          <p:grpSpPr>
            <a:xfrm>
              <a:off x="8296821" y="2756179"/>
              <a:ext cx="92458" cy="72404"/>
              <a:chOff x="8245638" y="2756179"/>
              <a:chExt cx="92458" cy="72404"/>
            </a:xfrm>
          </p:grpSpPr>
          <p:sp>
            <p:nvSpPr>
              <p:cNvPr id="278" name="Isosceles Triangle 277">
                <a:extLst>
                  <a:ext uri="{FF2B5EF4-FFF2-40B4-BE49-F238E27FC236}">
                    <a16:creationId xmlns:a16="http://schemas.microsoft.com/office/drawing/2014/main" id="{6F68797B-FBAB-7B3B-E50B-1493F455C25F}"/>
                  </a:ext>
                </a:extLst>
              </p:cNvPr>
              <p:cNvSpPr/>
              <p:nvPr/>
            </p:nvSpPr>
            <p:spPr bwMode="auto">
              <a:xfrm>
                <a:off x="8245638" y="2756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79" name="Isosceles Triangle 278">
                <a:extLst>
                  <a:ext uri="{FF2B5EF4-FFF2-40B4-BE49-F238E27FC236}">
                    <a16:creationId xmlns:a16="http://schemas.microsoft.com/office/drawing/2014/main" id="{BDC61FEA-F15C-DCD3-26F8-338DA930A726}"/>
                  </a:ext>
                </a:extLst>
              </p:cNvPr>
              <p:cNvSpPr/>
              <p:nvPr/>
            </p:nvSpPr>
            <p:spPr bwMode="auto">
              <a:xfrm>
                <a:off x="8269065" y="27581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grpSp>
        <p:nvGrpSpPr>
          <p:cNvPr id="282" name="Group 281">
            <a:extLst>
              <a:ext uri="{FF2B5EF4-FFF2-40B4-BE49-F238E27FC236}">
                <a16:creationId xmlns:a16="http://schemas.microsoft.com/office/drawing/2014/main" id="{84E1F601-CAA3-C506-18C8-9EBA82984D9F}"/>
              </a:ext>
            </a:extLst>
          </p:cNvPr>
          <p:cNvGrpSpPr/>
          <p:nvPr/>
        </p:nvGrpSpPr>
        <p:grpSpPr>
          <a:xfrm>
            <a:off x="8539973" y="2781514"/>
            <a:ext cx="143641" cy="72404"/>
            <a:chOff x="8245638" y="2756179"/>
            <a:chExt cx="143641" cy="72404"/>
          </a:xfrm>
        </p:grpSpPr>
        <p:grpSp>
          <p:nvGrpSpPr>
            <p:cNvPr id="283" name="Group 282">
              <a:extLst>
                <a:ext uri="{FF2B5EF4-FFF2-40B4-BE49-F238E27FC236}">
                  <a16:creationId xmlns:a16="http://schemas.microsoft.com/office/drawing/2014/main" id="{49E76993-D5E6-F3B5-67DF-98F090276C3F}"/>
                </a:ext>
              </a:extLst>
            </p:cNvPr>
            <p:cNvGrpSpPr/>
            <p:nvPr/>
          </p:nvGrpSpPr>
          <p:grpSpPr>
            <a:xfrm>
              <a:off x="8245638" y="2756179"/>
              <a:ext cx="92458" cy="72404"/>
              <a:chOff x="8245638" y="2756179"/>
              <a:chExt cx="92458" cy="72404"/>
            </a:xfrm>
          </p:grpSpPr>
          <p:sp>
            <p:nvSpPr>
              <p:cNvPr id="287" name="Isosceles Triangle 286">
                <a:extLst>
                  <a:ext uri="{FF2B5EF4-FFF2-40B4-BE49-F238E27FC236}">
                    <a16:creationId xmlns:a16="http://schemas.microsoft.com/office/drawing/2014/main" id="{AE2F4386-F3F8-1EEC-0BA6-DA0C1A6E11E4}"/>
                  </a:ext>
                </a:extLst>
              </p:cNvPr>
              <p:cNvSpPr/>
              <p:nvPr/>
            </p:nvSpPr>
            <p:spPr bwMode="auto">
              <a:xfrm>
                <a:off x="8245638" y="2756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88" name="Isosceles Triangle 287">
                <a:extLst>
                  <a:ext uri="{FF2B5EF4-FFF2-40B4-BE49-F238E27FC236}">
                    <a16:creationId xmlns:a16="http://schemas.microsoft.com/office/drawing/2014/main" id="{7236E32C-9564-C9F3-305B-EAB8B39DBF92}"/>
                  </a:ext>
                </a:extLst>
              </p:cNvPr>
              <p:cNvSpPr/>
              <p:nvPr/>
            </p:nvSpPr>
            <p:spPr bwMode="auto">
              <a:xfrm>
                <a:off x="8269065" y="27581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284" name="Group 283">
              <a:extLst>
                <a:ext uri="{FF2B5EF4-FFF2-40B4-BE49-F238E27FC236}">
                  <a16:creationId xmlns:a16="http://schemas.microsoft.com/office/drawing/2014/main" id="{13176300-240A-4F86-1D92-951BCB3D76A9}"/>
                </a:ext>
              </a:extLst>
            </p:cNvPr>
            <p:cNvGrpSpPr/>
            <p:nvPr/>
          </p:nvGrpSpPr>
          <p:grpSpPr>
            <a:xfrm>
              <a:off x="8296821" y="2756179"/>
              <a:ext cx="92458" cy="72404"/>
              <a:chOff x="8245638" y="2756179"/>
              <a:chExt cx="92458" cy="72404"/>
            </a:xfrm>
          </p:grpSpPr>
          <p:sp>
            <p:nvSpPr>
              <p:cNvPr id="285" name="Isosceles Triangle 284">
                <a:extLst>
                  <a:ext uri="{FF2B5EF4-FFF2-40B4-BE49-F238E27FC236}">
                    <a16:creationId xmlns:a16="http://schemas.microsoft.com/office/drawing/2014/main" id="{C8D19176-E996-0742-2F85-47887C5E7F42}"/>
                  </a:ext>
                </a:extLst>
              </p:cNvPr>
              <p:cNvSpPr/>
              <p:nvPr/>
            </p:nvSpPr>
            <p:spPr bwMode="auto">
              <a:xfrm>
                <a:off x="8245638" y="2756179"/>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86" name="Isosceles Triangle 285">
                <a:extLst>
                  <a:ext uri="{FF2B5EF4-FFF2-40B4-BE49-F238E27FC236}">
                    <a16:creationId xmlns:a16="http://schemas.microsoft.com/office/drawing/2014/main" id="{0987A2A8-118F-7623-9BD0-22499C9381C0}"/>
                  </a:ext>
                </a:extLst>
              </p:cNvPr>
              <p:cNvSpPr/>
              <p:nvPr/>
            </p:nvSpPr>
            <p:spPr bwMode="auto">
              <a:xfrm>
                <a:off x="8269065" y="2758184"/>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grpSp>
        <p:nvGrpSpPr>
          <p:cNvPr id="291" name="Group 290">
            <a:extLst>
              <a:ext uri="{FF2B5EF4-FFF2-40B4-BE49-F238E27FC236}">
                <a16:creationId xmlns:a16="http://schemas.microsoft.com/office/drawing/2014/main" id="{B8F1F987-A72C-9409-C6E1-A128AD2BAF7A}"/>
              </a:ext>
            </a:extLst>
          </p:cNvPr>
          <p:cNvGrpSpPr/>
          <p:nvPr/>
        </p:nvGrpSpPr>
        <p:grpSpPr>
          <a:xfrm>
            <a:off x="8708231" y="2774093"/>
            <a:ext cx="102934" cy="71942"/>
            <a:chOff x="8032458" y="2732007"/>
            <a:chExt cx="102934" cy="71942"/>
          </a:xfrm>
        </p:grpSpPr>
        <p:sp>
          <p:nvSpPr>
            <p:cNvPr id="292" name="Isosceles Triangle 291">
              <a:extLst>
                <a:ext uri="{FF2B5EF4-FFF2-40B4-BE49-F238E27FC236}">
                  <a16:creationId xmlns:a16="http://schemas.microsoft.com/office/drawing/2014/main" id="{E069F0EC-B15A-48D3-E3EB-50F4A3F708F6}"/>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93" name="Isosceles Triangle 292">
              <a:extLst>
                <a:ext uri="{FF2B5EF4-FFF2-40B4-BE49-F238E27FC236}">
                  <a16:creationId xmlns:a16="http://schemas.microsoft.com/office/drawing/2014/main" id="{792A6F7B-D4E9-7D15-527D-4DAD898D8E24}"/>
                </a:ext>
              </a:extLst>
            </p:cNvPr>
            <p:cNvSpPr/>
            <p:nvPr/>
          </p:nvSpPr>
          <p:spPr bwMode="auto">
            <a:xfrm>
              <a:off x="8066361"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294" name="Group 293">
            <a:extLst>
              <a:ext uri="{FF2B5EF4-FFF2-40B4-BE49-F238E27FC236}">
                <a16:creationId xmlns:a16="http://schemas.microsoft.com/office/drawing/2014/main" id="{7AC5DEBD-C167-B1E6-8022-B8D9173392C6}"/>
              </a:ext>
            </a:extLst>
          </p:cNvPr>
          <p:cNvGrpSpPr/>
          <p:nvPr/>
        </p:nvGrpSpPr>
        <p:grpSpPr>
          <a:xfrm>
            <a:off x="8818218" y="2779971"/>
            <a:ext cx="102934" cy="71942"/>
            <a:chOff x="8032458" y="2732007"/>
            <a:chExt cx="102934" cy="71942"/>
          </a:xfrm>
        </p:grpSpPr>
        <p:sp>
          <p:nvSpPr>
            <p:cNvPr id="295" name="Isosceles Triangle 294">
              <a:extLst>
                <a:ext uri="{FF2B5EF4-FFF2-40B4-BE49-F238E27FC236}">
                  <a16:creationId xmlns:a16="http://schemas.microsoft.com/office/drawing/2014/main" id="{06C0DF42-74F2-2CD4-0546-DC70EC5B6372}"/>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96" name="Isosceles Triangle 295">
              <a:extLst>
                <a:ext uri="{FF2B5EF4-FFF2-40B4-BE49-F238E27FC236}">
                  <a16:creationId xmlns:a16="http://schemas.microsoft.com/office/drawing/2014/main" id="{A466D981-EAB5-7C06-443C-90D420835791}"/>
                </a:ext>
              </a:extLst>
            </p:cNvPr>
            <p:cNvSpPr/>
            <p:nvPr/>
          </p:nvSpPr>
          <p:spPr bwMode="auto">
            <a:xfrm>
              <a:off x="8066361"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297" name="Group 296">
            <a:extLst>
              <a:ext uri="{FF2B5EF4-FFF2-40B4-BE49-F238E27FC236}">
                <a16:creationId xmlns:a16="http://schemas.microsoft.com/office/drawing/2014/main" id="{141D6CFC-F58E-B966-A4C2-BF1F239F10B9}"/>
              </a:ext>
            </a:extLst>
          </p:cNvPr>
          <p:cNvGrpSpPr/>
          <p:nvPr/>
        </p:nvGrpSpPr>
        <p:grpSpPr>
          <a:xfrm>
            <a:off x="8877576" y="2781232"/>
            <a:ext cx="102934" cy="71942"/>
            <a:chOff x="8032458" y="2732007"/>
            <a:chExt cx="102934" cy="71942"/>
          </a:xfrm>
        </p:grpSpPr>
        <p:sp>
          <p:nvSpPr>
            <p:cNvPr id="298" name="Isosceles Triangle 297">
              <a:extLst>
                <a:ext uri="{FF2B5EF4-FFF2-40B4-BE49-F238E27FC236}">
                  <a16:creationId xmlns:a16="http://schemas.microsoft.com/office/drawing/2014/main" id="{C9A95907-5A3B-7689-A947-F21D1DC4D013}"/>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99" name="Isosceles Triangle 298">
              <a:extLst>
                <a:ext uri="{FF2B5EF4-FFF2-40B4-BE49-F238E27FC236}">
                  <a16:creationId xmlns:a16="http://schemas.microsoft.com/office/drawing/2014/main" id="{3D9069FC-AB85-50F4-D026-50C3AD2C7591}"/>
                </a:ext>
              </a:extLst>
            </p:cNvPr>
            <p:cNvSpPr/>
            <p:nvPr/>
          </p:nvSpPr>
          <p:spPr bwMode="auto">
            <a:xfrm>
              <a:off x="8066361"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300" name="Group 299">
            <a:extLst>
              <a:ext uri="{FF2B5EF4-FFF2-40B4-BE49-F238E27FC236}">
                <a16:creationId xmlns:a16="http://schemas.microsoft.com/office/drawing/2014/main" id="{A988FEAB-8ACB-BE9C-D9E3-642A321AF2E4}"/>
              </a:ext>
            </a:extLst>
          </p:cNvPr>
          <p:cNvGrpSpPr/>
          <p:nvPr/>
        </p:nvGrpSpPr>
        <p:grpSpPr>
          <a:xfrm>
            <a:off x="8952668" y="2780145"/>
            <a:ext cx="102934" cy="71942"/>
            <a:chOff x="8032458" y="2732007"/>
            <a:chExt cx="102934" cy="71942"/>
          </a:xfrm>
        </p:grpSpPr>
        <p:sp>
          <p:nvSpPr>
            <p:cNvPr id="301" name="Isosceles Triangle 300">
              <a:extLst>
                <a:ext uri="{FF2B5EF4-FFF2-40B4-BE49-F238E27FC236}">
                  <a16:creationId xmlns:a16="http://schemas.microsoft.com/office/drawing/2014/main" id="{8657EB64-812C-9A5F-8816-0FBB4D6D1D5F}"/>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302" name="Isosceles Triangle 301">
              <a:extLst>
                <a:ext uri="{FF2B5EF4-FFF2-40B4-BE49-F238E27FC236}">
                  <a16:creationId xmlns:a16="http://schemas.microsoft.com/office/drawing/2014/main" id="{37CBF7B7-7084-5967-8841-FB0B40BC0DC0}"/>
                </a:ext>
              </a:extLst>
            </p:cNvPr>
            <p:cNvSpPr/>
            <p:nvPr/>
          </p:nvSpPr>
          <p:spPr bwMode="auto">
            <a:xfrm>
              <a:off x="8066361"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303" name="Group 302">
            <a:extLst>
              <a:ext uri="{FF2B5EF4-FFF2-40B4-BE49-F238E27FC236}">
                <a16:creationId xmlns:a16="http://schemas.microsoft.com/office/drawing/2014/main" id="{84FB62E2-D6C9-5947-B9A4-D0CAE2251EB5}"/>
              </a:ext>
            </a:extLst>
          </p:cNvPr>
          <p:cNvGrpSpPr/>
          <p:nvPr/>
        </p:nvGrpSpPr>
        <p:grpSpPr>
          <a:xfrm>
            <a:off x="9022816" y="2777297"/>
            <a:ext cx="102934" cy="71942"/>
            <a:chOff x="8032458" y="2732007"/>
            <a:chExt cx="102934" cy="71942"/>
          </a:xfrm>
        </p:grpSpPr>
        <p:sp>
          <p:nvSpPr>
            <p:cNvPr id="304" name="Isosceles Triangle 303">
              <a:extLst>
                <a:ext uri="{FF2B5EF4-FFF2-40B4-BE49-F238E27FC236}">
                  <a16:creationId xmlns:a16="http://schemas.microsoft.com/office/drawing/2014/main" id="{AC38CFFC-5F56-AF1F-EE3A-DB5D6356A000}"/>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305" name="Isosceles Triangle 304">
              <a:extLst>
                <a:ext uri="{FF2B5EF4-FFF2-40B4-BE49-F238E27FC236}">
                  <a16:creationId xmlns:a16="http://schemas.microsoft.com/office/drawing/2014/main" id="{584A7D63-E017-975B-7119-B456A2388B04}"/>
                </a:ext>
              </a:extLst>
            </p:cNvPr>
            <p:cNvSpPr/>
            <p:nvPr/>
          </p:nvSpPr>
          <p:spPr bwMode="auto">
            <a:xfrm>
              <a:off x="8066361"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306" name="Group 305">
            <a:extLst>
              <a:ext uri="{FF2B5EF4-FFF2-40B4-BE49-F238E27FC236}">
                <a16:creationId xmlns:a16="http://schemas.microsoft.com/office/drawing/2014/main" id="{907369E2-5C35-3F40-80DA-5DD34BB44B6E}"/>
              </a:ext>
            </a:extLst>
          </p:cNvPr>
          <p:cNvGrpSpPr/>
          <p:nvPr/>
        </p:nvGrpSpPr>
        <p:grpSpPr>
          <a:xfrm>
            <a:off x="9069396" y="2896625"/>
            <a:ext cx="102934" cy="71942"/>
            <a:chOff x="8032458" y="2732007"/>
            <a:chExt cx="102934" cy="71942"/>
          </a:xfrm>
        </p:grpSpPr>
        <p:sp>
          <p:nvSpPr>
            <p:cNvPr id="307" name="Isosceles Triangle 306">
              <a:extLst>
                <a:ext uri="{FF2B5EF4-FFF2-40B4-BE49-F238E27FC236}">
                  <a16:creationId xmlns:a16="http://schemas.microsoft.com/office/drawing/2014/main" id="{DF31DBF0-944E-55BD-20BF-456852849E73}"/>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308" name="Isosceles Triangle 307">
              <a:extLst>
                <a:ext uri="{FF2B5EF4-FFF2-40B4-BE49-F238E27FC236}">
                  <a16:creationId xmlns:a16="http://schemas.microsoft.com/office/drawing/2014/main" id="{BB365649-9B71-B7E6-7B01-5DCCCBAA7045}"/>
                </a:ext>
              </a:extLst>
            </p:cNvPr>
            <p:cNvSpPr/>
            <p:nvPr/>
          </p:nvSpPr>
          <p:spPr bwMode="auto">
            <a:xfrm>
              <a:off x="8066361"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309" name="Group 308">
            <a:extLst>
              <a:ext uri="{FF2B5EF4-FFF2-40B4-BE49-F238E27FC236}">
                <a16:creationId xmlns:a16="http://schemas.microsoft.com/office/drawing/2014/main" id="{BB019703-EFD8-8F21-9C47-D89352842AC5}"/>
              </a:ext>
            </a:extLst>
          </p:cNvPr>
          <p:cNvGrpSpPr/>
          <p:nvPr/>
        </p:nvGrpSpPr>
        <p:grpSpPr>
          <a:xfrm>
            <a:off x="9143464" y="2894476"/>
            <a:ext cx="102934" cy="71942"/>
            <a:chOff x="8032458" y="2732007"/>
            <a:chExt cx="102934" cy="71942"/>
          </a:xfrm>
        </p:grpSpPr>
        <p:sp>
          <p:nvSpPr>
            <p:cNvPr id="310" name="Isosceles Triangle 309">
              <a:extLst>
                <a:ext uri="{FF2B5EF4-FFF2-40B4-BE49-F238E27FC236}">
                  <a16:creationId xmlns:a16="http://schemas.microsoft.com/office/drawing/2014/main" id="{FF0B09CA-2623-9F8B-4DD2-0487AA7979D6}"/>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311" name="Isosceles Triangle 310">
              <a:extLst>
                <a:ext uri="{FF2B5EF4-FFF2-40B4-BE49-F238E27FC236}">
                  <a16:creationId xmlns:a16="http://schemas.microsoft.com/office/drawing/2014/main" id="{CEAE2E01-AFC4-C9E4-3FDB-3B019BFF7DB3}"/>
                </a:ext>
              </a:extLst>
            </p:cNvPr>
            <p:cNvSpPr/>
            <p:nvPr/>
          </p:nvSpPr>
          <p:spPr bwMode="auto">
            <a:xfrm>
              <a:off x="8066361"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grpSp>
        <p:nvGrpSpPr>
          <p:cNvPr id="312" name="Group 311">
            <a:extLst>
              <a:ext uri="{FF2B5EF4-FFF2-40B4-BE49-F238E27FC236}">
                <a16:creationId xmlns:a16="http://schemas.microsoft.com/office/drawing/2014/main" id="{B802D92B-CB44-2CD5-AF34-5BB96B6E6DFB}"/>
              </a:ext>
            </a:extLst>
          </p:cNvPr>
          <p:cNvGrpSpPr/>
          <p:nvPr/>
        </p:nvGrpSpPr>
        <p:grpSpPr>
          <a:xfrm>
            <a:off x="9339993" y="2893704"/>
            <a:ext cx="128973" cy="71942"/>
            <a:chOff x="8032458" y="2732007"/>
            <a:chExt cx="128973" cy="71942"/>
          </a:xfrm>
        </p:grpSpPr>
        <p:sp>
          <p:nvSpPr>
            <p:cNvPr id="313" name="Isosceles Triangle 312">
              <a:extLst>
                <a:ext uri="{FF2B5EF4-FFF2-40B4-BE49-F238E27FC236}">
                  <a16:creationId xmlns:a16="http://schemas.microsoft.com/office/drawing/2014/main" id="{AA4ED155-10DD-7264-1C65-EE6121B782DE}"/>
                </a:ext>
              </a:extLst>
            </p:cNvPr>
            <p:cNvSpPr/>
            <p:nvPr/>
          </p:nvSpPr>
          <p:spPr bwMode="auto">
            <a:xfrm>
              <a:off x="8032458" y="2732007"/>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314" name="Isosceles Triangle 313">
              <a:extLst>
                <a:ext uri="{FF2B5EF4-FFF2-40B4-BE49-F238E27FC236}">
                  <a16:creationId xmlns:a16="http://schemas.microsoft.com/office/drawing/2014/main" id="{C0280632-0865-99FC-9C38-186657AF8104}"/>
                </a:ext>
              </a:extLst>
            </p:cNvPr>
            <p:cNvSpPr/>
            <p:nvPr/>
          </p:nvSpPr>
          <p:spPr bwMode="auto">
            <a:xfrm>
              <a:off x="8092400" y="2733550"/>
              <a:ext cx="69031" cy="70399"/>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315278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9A6B3-A398-6D1E-395F-2D9403A077F2}"/>
              </a:ext>
            </a:extLst>
          </p:cNvPr>
          <p:cNvSpPr>
            <a:spLocks noGrp="1"/>
          </p:cNvSpPr>
          <p:nvPr>
            <p:ph type="title"/>
          </p:nvPr>
        </p:nvSpPr>
        <p:spPr/>
        <p:txBody>
          <a:bodyPr/>
          <a:lstStyle/>
          <a:p>
            <a:r>
              <a:rPr lang="en-US" dirty="0"/>
              <a:t>SHINE: TEAEs (in ≥10% of Patients)</a:t>
            </a:r>
          </a:p>
        </p:txBody>
      </p:sp>
      <p:graphicFrame>
        <p:nvGraphicFramePr>
          <p:cNvPr id="4" name="Group 3">
            <a:extLst>
              <a:ext uri="{FF2B5EF4-FFF2-40B4-BE49-F238E27FC236}">
                <a16:creationId xmlns:a16="http://schemas.microsoft.com/office/drawing/2014/main" id="{570FE694-FA25-3E15-C470-BA68EB1641D0}"/>
              </a:ext>
            </a:extLst>
          </p:cNvPr>
          <p:cNvGraphicFramePr>
            <a:graphicFrameLocks/>
          </p:cNvGraphicFramePr>
          <p:nvPr>
            <p:extLst>
              <p:ext uri="{D42A27DB-BD31-4B8C-83A1-F6EECF244321}">
                <p14:modId xmlns:p14="http://schemas.microsoft.com/office/powerpoint/2010/main" val="2496246211"/>
              </p:ext>
            </p:extLst>
          </p:nvPr>
        </p:nvGraphicFramePr>
        <p:xfrm>
          <a:off x="709798" y="1373640"/>
          <a:ext cx="10796402" cy="4819160"/>
        </p:xfrm>
        <a:graphic>
          <a:graphicData uri="http://schemas.openxmlformats.org/drawingml/2006/table">
            <a:tbl>
              <a:tblPr/>
              <a:tblGrid>
                <a:gridCol w="2968122">
                  <a:extLst>
                    <a:ext uri="{9D8B030D-6E8A-4147-A177-3AD203B41FA5}">
                      <a16:colId xmlns:a16="http://schemas.microsoft.com/office/drawing/2014/main" val="20000"/>
                    </a:ext>
                  </a:extLst>
                </a:gridCol>
                <a:gridCol w="1957070">
                  <a:extLst>
                    <a:ext uri="{9D8B030D-6E8A-4147-A177-3AD203B41FA5}">
                      <a16:colId xmlns:a16="http://schemas.microsoft.com/office/drawing/2014/main" val="20001"/>
                    </a:ext>
                  </a:extLst>
                </a:gridCol>
                <a:gridCol w="1957070">
                  <a:extLst>
                    <a:ext uri="{9D8B030D-6E8A-4147-A177-3AD203B41FA5}">
                      <a16:colId xmlns:a16="http://schemas.microsoft.com/office/drawing/2014/main" val="20002"/>
                    </a:ext>
                  </a:extLst>
                </a:gridCol>
                <a:gridCol w="1957070">
                  <a:extLst>
                    <a:ext uri="{9D8B030D-6E8A-4147-A177-3AD203B41FA5}">
                      <a16:colId xmlns:a16="http://schemas.microsoft.com/office/drawing/2014/main" val="2167323760"/>
                    </a:ext>
                  </a:extLst>
                </a:gridCol>
                <a:gridCol w="1957070">
                  <a:extLst>
                    <a:ext uri="{9D8B030D-6E8A-4147-A177-3AD203B41FA5}">
                      <a16:colId xmlns:a16="http://schemas.microsoft.com/office/drawing/2014/main" val="732991083"/>
                    </a:ext>
                  </a:extLst>
                </a:gridCol>
              </a:tblGrid>
              <a:tr h="179702">
                <a:tc row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kern="1200" cap="none" normalizeH="0" baseline="0" dirty="0">
                          <a:ln>
                            <a:noFill/>
                          </a:ln>
                          <a:solidFill>
                            <a:schemeClr val="tx1"/>
                          </a:solidFill>
                          <a:effectLst/>
                          <a:latin typeface="Calibri" panose="020F0502020204030204" pitchFamily="34" charset="0"/>
                          <a:ea typeface="+mn-ea"/>
                          <a:cs typeface="+mn-cs"/>
                        </a:rPr>
                        <a:t>TEAEs, n (%)</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Ibrutinib + BR (n = 259)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Placebo + BR (n = 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511283981"/>
                  </a:ext>
                </a:extLst>
              </a:tr>
              <a:tr h="17970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 (51.4)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 (47.1)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 (52.3)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(48.1)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120 (46.3)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 (36.9)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36270247"/>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(41.3)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(41.2)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 (37.8)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7790137"/>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(36.7)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 (31.9)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(35.9)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175873"/>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(33.6)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93128363"/>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(33.6)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(20.1)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60026211"/>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(29.6)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04155009"/>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(32.7)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045460"/>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URTI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(27.4)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3275297"/>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(22.4)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52052526"/>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76115738"/>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0178324"/>
                  </a:ext>
                </a:extLst>
              </a:tr>
              <a:tr h="17970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(21.5)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69428097"/>
                  </a:ext>
                </a:extLst>
              </a:tr>
            </a:tbl>
          </a:graphicData>
        </a:graphic>
      </p:graphicFrame>
      <p:grpSp>
        <p:nvGrpSpPr>
          <p:cNvPr id="5" name="Group 4">
            <a:extLst>
              <a:ext uri="{FF2B5EF4-FFF2-40B4-BE49-F238E27FC236}">
                <a16:creationId xmlns:a16="http://schemas.microsoft.com/office/drawing/2014/main" id="{E4C76B63-6F41-32D0-984C-0453D8CBBF06}"/>
              </a:ext>
            </a:extLst>
          </p:cNvPr>
          <p:cNvGrpSpPr/>
          <p:nvPr/>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E674EEB5-8E0E-A0E8-E731-BC9F5FF28E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97E69B7C-BE14-1107-842C-D6EB85E0CF8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7F5C00E3-61ED-FCC4-8AB7-CEF850F72CCC}"/>
              </a:ext>
            </a:extLst>
          </p:cNvPr>
          <p:cNvSpPr txBox="1">
            <a:spLocks noChangeArrowheads="1"/>
          </p:cNvSpPr>
          <p:nvPr/>
        </p:nvSpPr>
        <p:spPr bwMode="auto">
          <a:xfrm>
            <a:off x="421297" y="637759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LBA7502. Wang. NEJM. 2022;386:2482.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755314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SHINE: TEAEs of Interest</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4392773"/>
            <a:ext cx="10877529" cy="1990387"/>
          </a:xfrm>
        </p:spPr>
        <p:txBody>
          <a:bodyPr/>
          <a:lstStyle/>
          <a:p>
            <a:r>
              <a:rPr lang="en-US" altLang="en-US" dirty="0"/>
              <a:t>TEAEs of interest with BTK inhibitors typically not treatment limiting</a:t>
            </a:r>
          </a:p>
          <a:p>
            <a:r>
              <a:rPr lang="en-US" altLang="en-US" dirty="0"/>
              <a:t>Other events similar with ibrutinib vs placebo: SPMs, 21% vs 19%; MDS/AML, 2 vs 3 patients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759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LBA7502. Wang. NEJM. 2022;386:2482. </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A2EACCC9-02B5-C148-B29D-287641188BC1}"/>
              </a:ext>
            </a:extLst>
          </p:cNvPr>
          <p:cNvGraphicFramePr>
            <a:graphicFrameLocks/>
          </p:cNvGraphicFramePr>
          <p:nvPr>
            <p:extLst>
              <p:ext uri="{D42A27DB-BD31-4B8C-83A1-F6EECF244321}">
                <p14:modId xmlns:p14="http://schemas.microsoft.com/office/powerpoint/2010/main" val="3011719485"/>
              </p:ext>
            </p:extLst>
          </p:nvPr>
        </p:nvGraphicFramePr>
        <p:xfrm>
          <a:off x="727076" y="1604963"/>
          <a:ext cx="10755129" cy="2560432"/>
        </p:xfrm>
        <a:graphic>
          <a:graphicData uri="http://schemas.openxmlformats.org/drawingml/2006/table">
            <a:tbl>
              <a:tblPr/>
              <a:tblGrid>
                <a:gridCol w="3059833">
                  <a:extLst>
                    <a:ext uri="{9D8B030D-6E8A-4147-A177-3AD203B41FA5}">
                      <a16:colId xmlns:a16="http://schemas.microsoft.com/office/drawing/2014/main" val="20000"/>
                    </a:ext>
                  </a:extLst>
                </a:gridCol>
                <a:gridCol w="1923824">
                  <a:extLst>
                    <a:ext uri="{9D8B030D-6E8A-4147-A177-3AD203B41FA5}">
                      <a16:colId xmlns:a16="http://schemas.microsoft.com/office/drawing/2014/main" val="20001"/>
                    </a:ext>
                  </a:extLst>
                </a:gridCol>
                <a:gridCol w="1923824">
                  <a:extLst>
                    <a:ext uri="{9D8B030D-6E8A-4147-A177-3AD203B41FA5}">
                      <a16:colId xmlns:a16="http://schemas.microsoft.com/office/drawing/2014/main" val="20002"/>
                    </a:ext>
                  </a:extLst>
                </a:gridCol>
                <a:gridCol w="1923824">
                  <a:extLst>
                    <a:ext uri="{9D8B030D-6E8A-4147-A177-3AD203B41FA5}">
                      <a16:colId xmlns:a16="http://schemas.microsoft.com/office/drawing/2014/main" val="2167323760"/>
                    </a:ext>
                  </a:extLst>
                </a:gridCol>
                <a:gridCol w="1923824">
                  <a:extLst>
                    <a:ext uri="{9D8B030D-6E8A-4147-A177-3AD203B41FA5}">
                      <a16:colId xmlns:a16="http://schemas.microsoft.com/office/drawing/2014/main" val="732991083"/>
                    </a:ext>
                  </a:extLst>
                </a:gridCol>
              </a:tblGrid>
              <a:tr h="11865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TEAEs of Interest With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BTK Inhibitors,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Ibrutinib + BR (n = 259)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Placebo + BR (n = 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511283981"/>
                  </a:ext>
                </a:extLst>
              </a:tr>
              <a:tr h="11865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186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bleeding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86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Major bleeding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186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Atrial fibrillation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186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alpha val="99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3128363"/>
                  </a:ext>
                </a:extLst>
              </a:tr>
              <a:tr h="1186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04155009"/>
                  </a:ext>
                </a:extLst>
              </a:tr>
            </a:tbl>
          </a:graphicData>
        </a:graphic>
      </p:graphicFrame>
    </p:spTree>
    <p:extLst>
      <p:ext uri="{BB962C8B-B14F-4D97-AF65-F5344CB8AC3E}">
        <p14:creationId xmlns:p14="http://schemas.microsoft.com/office/powerpoint/2010/main" val="2898103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A93ADC1-4FC6-1B48-8C36-DF97CE695AD4}"/>
              </a:ext>
            </a:extLst>
          </p:cNvPr>
          <p:cNvSpPr>
            <a:spLocks noGrp="1"/>
          </p:cNvSpPr>
          <p:nvPr>
            <p:ph idx="1"/>
          </p:nvPr>
        </p:nvSpPr>
        <p:spPr>
          <a:xfrm>
            <a:off x="604675" y="1513047"/>
            <a:ext cx="10877529" cy="702286"/>
          </a:xfrm>
        </p:spPr>
        <p:txBody>
          <a:bodyPr/>
          <a:lstStyle/>
          <a:p>
            <a:r>
              <a:rPr lang="en-US" sz="2400" dirty="0"/>
              <a:t>Phase I/II study with dose escalation and expansion in phase I</a:t>
            </a: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a:xfrm>
            <a:off x="609759" y="238127"/>
            <a:ext cx="9719574" cy="1103313"/>
          </a:xfrm>
        </p:spPr>
        <p:txBody>
          <a:bodyPr/>
          <a:lstStyle/>
          <a:p>
            <a:r>
              <a:rPr lang="en-US" dirty="0"/>
              <a:t>BRUIN: Updated Results With Pirtobrutinib (LOXO-305) for Previously Treated MCL</a:t>
            </a:r>
            <a:endParaRPr lang="en-US" altLang="en-US" dirty="0"/>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Lewis. Pan Pacific Lymphoma Conference 2022. Clinicaltrials.gov.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604675" y="2418344"/>
            <a:ext cx="415045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≥18 yr of age with previously treated MCL; active disease in need of treatment; </a:t>
            </a:r>
            <a:r>
              <a:rPr kumimoji="0" lang="en-GB" altLang="en-US" sz="20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ECOG</a:t>
            </a: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PS 0-2</a:t>
            </a:r>
            <a:b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134*)</a:t>
            </a: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4755130" y="3233952"/>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4">
            <a:extLst>
              <a:ext uri="{FF2B5EF4-FFF2-40B4-BE49-F238E27FC236}">
                <a16:creationId xmlns:a16="http://schemas.microsoft.com/office/drawing/2014/main" id="{44489EFA-1967-4034-88AE-08A69E7C0B2B}"/>
              </a:ext>
            </a:extLst>
          </p:cNvPr>
          <p:cNvSpPr>
            <a:spLocks noChangeArrowheads="1"/>
          </p:cNvSpPr>
          <p:nvPr/>
        </p:nvSpPr>
        <p:spPr bwMode="auto">
          <a:xfrm>
            <a:off x="5326182" y="2494195"/>
            <a:ext cx="5201797" cy="1369395"/>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Pirtobrutinib</a:t>
            </a: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Phase I: 25-300 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Phase II: 200 mg QD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000" b="0" dirty="0">
                <a:solidFill>
                  <a:srgbClr val="FFFFFF"/>
                </a:solidFill>
                <a:latin typeface="Calibri" panose="020F0502020204030204" pitchFamily="34" charset="0"/>
                <a:cs typeface="Calibri" panose="020F0502020204030204" pitchFamily="34" charset="0"/>
              </a:rPr>
              <a:t>28-day cycles</a:t>
            </a: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 name="TextBox 2">
            <a:extLst>
              <a:ext uri="{FF2B5EF4-FFF2-40B4-BE49-F238E27FC236}">
                <a16:creationId xmlns:a16="http://schemas.microsoft.com/office/drawing/2014/main" id="{8F9713E7-236F-4EBD-ADFF-DA8FE57DE26C}"/>
              </a:ext>
            </a:extLst>
          </p:cNvPr>
          <p:cNvSpPr txBox="1"/>
          <p:nvPr/>
        </p:nvSpPr>
        <p:spPr bwMode="auto">
          <a:xfrm>
            <a:off x="702803" y="4034182"/>
            <a:ext cx="43378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*Safety population: n = 134; efficacy population: n = 111</a:t>
            </a:r>
          </a:p>
        </p:txBody>
      </p:sp>
      <p:grpSp>
        <p:nvGrpSpPr>
          <p:cNvPr id="13" name="Group 12">
            <a:extLst>
              <a:ext uri="{FF2B5EF4-FFF2-40B4-BE49-F238E27FC236}">
                <a16:creationId xmlns:a16="http://schemas.microsoft.com/office/drawing/2014/main" id="{670F8ABB-AD01-2E88-B965-53270A2B1C2A}"/>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2703F491-C842-2765-0231-9781DB36D3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EBE52CA2-F11E-CABB-B9FE-625CEE5E5FD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7" name="Content Placeholder 4">
            <a:extLst>
              <a:ext uri="{FF2B5EF4-FFF2-40B4-BE49-F238E27FC236}">
                <a16:creationId xmlns:a16="http://schemas.microsoft.com/office/drawing/2014/main" id="{D75FE0C2-9635-6E47-5D50-6878988A62D5}"/>
              </a:ext>
            </a:extLst>
          </p:cNvPr>
          <p:cNvSpPr txBox="1">
            <a:spLocks/>
          </p:cNvSpPr>
          <p:nvPr/>
        </p:nvSpPr>
        <p:spPr bwMode="auto">
          <a:xfrm>
            <a:off x="604675" y="4659879"/>
            <a:ext cx="1087752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MTD and recommended phase II dose (phase I), ORR (phase II); ORR and DoR based on Lugano disease criteria</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safety, PK, ORR by investigator, DoR, PFS, OS</a:t>
            </a:r>
          </a:p>
        </p:txBody>
      </p:sp>
    </p:spTree>
    <p:extLst>
      <p:ext uri="{BB962C8B-B14F-4D97-AF65-F5344CB8AC3E}">
        <p14:creationId xmlns:p14="http://schemas.microsoft.com/office/powerpoint/2010/main" val="2104754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MCL: Baseline Characteristics</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Lewis. Pan Pacific Lymphoma Conference 2022.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7" name="Group 32">
            <a:extLst>
              <a:ext uri="{FF2B5EF4-FFF2-40B4-BE49-F238E27FC236}">
                <a16:creationId xmlns:a16="http://schemas.microsoft.com/office/drawing/2014/main" id="{0E35E37C-760E-899E-0FF1-56E59488939D}"/>
              </a:ext>
            </a:extLst>
          </p:cNvPr>
          <p:cNvGraphicFramePr>
            <a:graphicFrameLocks noGrp="1"/>
          </p:cNvGraphicFramePr>
          <p:nvPr>
            <p:extLst>
              <p:ext uri="{D42A27DB-BD31-4B8C-83A1-F6EECF244321}">
                <p14:modId xmlns:p14="http://schemas.microsoft.com/office/powerpoint/2010/main" val="1911346114"/>
              </p:ext>
            </p:extLst>
          </p:nvPr>
        </p:nvGraphicFramePr>
        <p:xfrm>
          <a:off x="719137" y="1603022"/>
          <a:ext cx="5261506" cy="2865216"/>
        </p:xfrm>
        <a:graphic>
          <a:graphicData uri="http://schemas.openxmlformats.org/drawingml/2006/table">
            <a:tbl>
              <a:tblPr/>
              <a:tblGrid>
                <a:gridCol w="3143264">
                  <a:extLst>
                    <a:ext uri="{9D8B030D-6E8A-4147-A177-3AD203B41FA5}">
                      <a16:colId xmlns:a16="http://schemas.microsoft.com/office/drawing/2014/main" val="20000"/>
                    </a:ext>
                  </a:extLst>
                </a:gridCol>
                <a:gridCol w="2118242">
                  <a:extLst>
                    <a:ext uri="{9D8B030D-6E8A-4147-A177-3AD203B41FA5}">
                      <a16:colId xmlns:a16="http://schemas.microsoft.com/office/drawing/2014/main" val="20001"/>
                    </a:ext>
                  </a:extLst>
                </a:gridCol>
              </a:tblGrid>
              <a:tr h="232485">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32485">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(46-88)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32485">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 (78) / 30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32485">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Histology, n (%)</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Classic</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Pleomorphic/blastoid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108 (81)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42204416"/>
                  </a:ext>
                </a:extLst>
              </a:tr>
              <a:tr h="232485">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0/1/2,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61/37/2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2485">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prior lines systemic therapy,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99797248"/>
                  </a:ext>
                </a:extLst>
              </a:tr>
            </a:tbl>
          </a:graphicData>
        </a:graphic>
      </p:graphicFrame>
      <p:sp>
        <p:nvSpPr>
          <p:cNvPr id="3" name="TextBox 2">
            <a:extLst>
              <a:ext uri="{FF2B5EF4-FFF2-40B4-BE49-F238E27FC236}">
                <a16:creationId xmlns:a16="http://schemas.microsoft.com/office/drawing/2014/main" id="{4ABA2650-D725-C5D6-1035-1C04197280E7}"/>
              </a:ext>
            </a:extLst>
          </p:cNvPr>
          <p:cNvSpPr txBox="1"/>
          <p:nvPr/>
        </p:nvSpPr>
        <p:spPr bwMode="auto">
          <a:xfrm>
            <a:off x="4590631" y="6429575"/>
            <a:ext cx="4495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July 16, 2021.</a:t>
            </a:r>
          </a:p>
        </p:txBody>
      </p:sp>
      <p:graphicFrame>
        <p:nvGraphicFramePr>
          <p:cNvPr id="6" name="Group 32">
            <a:extLst>
              <a:ext uri="{FF2B5EF4-FFF2-40B4-BE49-F238E27FC236}">
                <a16:creationId xmlns:a16="http://schemas.microsoft.com/office/drawing/2014/main" id="{E7916353-B26E-D710-4551-B627B9EF9817}"/>
              </a:ext>
            </a:extLst>
          </p:cNvPr>
          <p:cNvGraphicFramePr>
            <a:graphicFrameLocks noGrp="1"/>
          </p:cNvGraphicFramePr>
          <p:nvPr>
            <p:extLst>
              <p:ext uri="{D42A27DB-BD31-4B8C-83A1-F6EECF244321}">
                <p14:modId xmlns:p14="http://schemas.microsoft.com/office/powerpoint/2010/main" val="2671421597"/>
              </p:ext>
            </p:extLst>
          </p:nvPr>
        </p:nvGraphicFramePr>
        <p:xfrm>
          <a:off x="6244694" y="1603022"/>
          <a:ext cx="5261506" cy="4358688"/>
        </p:xfrm>
        <a:graphic>
          <a:graphicData uri="http://schemas.openxmlformats.org/drawingml/2006/table">
            <a:tbl>
              <a:tblPr/>
              <a:tblGrid>
                <a:gridCol w="3528019">
                  <a:extLst>
                    <a:ext uri="{9D8B030D-6E8A-4147-A177-3AD203B41FA5}">
                      <a16:colId xmlns:a16="http://schemas.microsoft.com/office/drawing/2014/main" val="20000"/>
                    </a:ext>
                  </a:extLst>
                </a:gridCol>
                <a:gridCol w="1733487">
                  <a:extLst>
                    <a:ext uri="{9D8B030D-6E8A-4147-A177-3AD203B41FA5}">
                      <a16:colId xmlns:a16="http://schemas.microsoft.com/office/drawing/2014/main" val="20001"/>
                    </a:ext>
                  </a:extLst>
                </a:gridCol>
              </a:tblGrid>
              <a:tr h="141546">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 n (%)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13728">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therapy</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BTKi</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CD20 antibody</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Chemotherapy</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SCT*</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IMiD</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BCL-2 inhibitor</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Proteasome inhibitor</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 T-cell therapy</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PI3K inhibitor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120 (90)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130 (97)</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122 (91)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(22)</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(17)</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(15)</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(13)</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9671526"/>
                  </a:ext>
                </a:extLst>
              </a:tr>
              <a:tr h="413728">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Reason for discontinuing prior BTKi</a:t>
                      </a:r>
                      <a:r>
                        <a:rPr lang="en-GB" altLang="en-US" sz="1600" b="0" baseline="30000" dirty="0">
                          <a:solidFill>
                            <a:schemeClr val="bg1"/>
                          </a:solidFill>
                          <a:latin typeface="Calibri" panose="020F0502020204030204" pitchFamily="34" charset="0"/>
                        </a:rPr>
                        <a:t>†</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Toxicity/other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 (83)</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9483913"/>
                  </a:ext>
                </a:extLst>
              </a:tr>
            </a:tbl>
          </a:graphicData>
        </a:graphic>
      </p:graphicFrame>
      <p:sp>
        <p:nvSpPr>
          <p:cNvPr id="2" name="TextBox 1">
            <a:extLst>
              <a:ext uri="{FF2B5EF4-FFF2-40B4-BE49-F238E27FC236}">
                <a16:creationId xmlns:a16="http://schemas.microsoft.com/office/drawing/2014/main" id="{F4EABD9A-0527-1E43-E2A6-2B9B278DF9E7}"/>
              </a:ext>
            </a:extLst>
          </p:cNvPr>
          <p:cNvSpPr txBox="1"/>
          <p:nvPr/>
        </p:nvSpPr>
        <p:spPr bwMode="auto">
          <a:xfrm>
            <a:off x="6130964" y="5952146"/>
            <a:ext cx="45877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*3 patients had both autologous and allogeneic stem cell transplants</a:t>
            </a:r>
          </a:p>
          <a:p>
            <a:pPr algn="l">
              <a:lnSpc>
                <a:spcPct val="100000"/>
              </a:lnSpc>
              <a:spcBef>
                <a:spcPts val="0"/>
              </a:spcBef>
              <a:spcAft>
                <a:spcPct val="0"/>
              </a:spcAft>
              <a:buClrTx/>
              <a:buFontTx/>
              <a:buNone/>
            </a:pPr>
            <a:r>
              <a:rPr lang="en-GB" altLang="en-US" sz="1200" b="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Percentage calculated from patients who received prior BTK inhibitor </a:t>
            </a:r>
            <a:endParaRPr 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351026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MCL: Response</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Lewis. Pan Pacific Lymphoma Conference 2022.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Reproduced with permission.</a:t>
            </a:r>
          </a:p>
        </p:txBody>
      </p:sp>
      <p:sp>
        <p:nvSpPr>
          <p:cNvPr id="3" name="TextBox 2">
            <a:extLst>
              <a:ext uri="{FF2B5EF4-FFF2-40B4-BE49-F238E27FC236}">
                <a16:creationId xmlns:a16="http://schemas.microsoft.com/office/drawing/2014/main" id="{4ABA2650-D725-C5D6-1035-1C04197280E7}"/>
              </a:ext>
            </a:extLst>
          </p:cNvPr>
          <p:cNvSpPr txBox="1"/>
          <p:nvPr/>
        </p:nvSpPr>
        <p:spPr bwMode="auto">
          <a:xfrm>
            <a:off x="609759" y="5923101"/>
            <a:ext cx="4495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July 16, 2021.</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1400" b="0" dirty="0">
                <a:solidFill>
                  <a:srgbClr val="000000"/>
                </a:solidFill>
                <a:latin typeface="Calibri" panose="020F0502020204030204" pitchFamily="34" charset="0"/>
              </a:rPr>
              <a:t>*Patients with &gt;100% increase in SPD </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aphicFrame>
        <p:nvGraphicFramePr>
          <p:cNvPr id="41" name="Table 60">
            <a:extLst>
              <a:ext uri="{FF2B5EF4-FFF2-40B4-BE49-F238E27FC236}">
                <a16:creationId xmlns:a16="http://schemas.microsoft.com/office/drawing/2014/main" id="{DB065262-595A-FDD0-93A7-F4F89E429C71}"/>
              </a:ext>
            </a:extLst>
          </p:cNvPr>
          <p:cNvGraphicFramePr>
            <a:graphicFrameLocks noGrp="1"/>
          </p:cNvGraphicFramePr>
          <p:nvPr>
            <p:extLst>
              <p:ext uri="{D42A27DB-BD31-4B8C-83A1-F6EECF244321}">
                <p14:modId xmlns:p14="http://schemas.microsoft.com/office/powerpoint/2010/main" val="629110724"/>
              </p:ext>
            </p:extLst>
          </p:nvPr>
        </p:nvGraphicFramePr>
        <p:xfrm>
          <a:off x="7167442" y="1167007"/>
          <a:ext cx="4100402" cy="2084832"/>
        </p:xfrm>
        <a:graphic>
          <a:graphicData uri="http://schemas.openxmlformats.org/drawingml/2006/table">
            <a:tbl>
              <a:tblPr firstRow="1" bandRow="1">
                <a:tableStyleId>{93296810-A885-4BE3-A3E7-6D5BEEA58F35}</a:tableStyleId>
              </a:tblPr>
              <a:tblGrid>
                <a:gridCol w="2713714">
                  <a:extLst>
                    <a:ext uri="{9D8B030D-6E8A-4147-A177-3AD203B41FA5}">
                      <a16:colId xmlns:a16="http://schemas.microsoft.com/office/drawing/2014/main" val="2958253383"/>
                    </a:ext>
                  </a:extLst>
                </a:gridCol>
                <a:gridCol w="1386688">
                  <a:extLst>
                    <a:ext uri="{9D8B030D-6E8A-4147-A177-3AD203B41FA5}">
                      <a16:colId xmlns:a16="http://schemas.microsoft.com/office/drawing/2014/main" val="599074519"/>
                    </a:ext>
                  </a:extLst>
                </a:gridCol>
              </a:tblGrid>
              <a:tr h="388493">
                <a:tc>
                  <a:txBody>
                    <a:bodyPr/>
                    <a:lstStyle/>
                    <a:p>
                      <a:pPr>
                        <a:lnSpc>
                          <a:spcPct val="90000"/>
                        </a:lnSpc>
                      </a:pPr>
                      <a:r>
                        <a:rPr lang="en-US" sz="1600" dirty="0">
                          <a:solidFill>
                            <a:schemeClr val="tx1"/>
                          </a:solidFill>
                          <a:latin typeface="Calibri" panose="020F0502020204030204" pitchFamily="34" charset="0"/>
                          <a:cs typeface="Calibri" panose="020F0502020204030204" pitchFamily="34" charset="0"/>
                        </a:rPr>
                        <a:t>Efficacy-Evaluable Patients With BTKi Pretreated MCL</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dirty="0">
                          <a:solidFill>
                            <a:schemeClr val="tx1"/>
                          </a:solidFill>
                          <a:latin typeface="Calibri" panose="020F0502020204030204" pitchFamily="34" charset="0"/>
                          <a:cs typeface="Calibri" panose="020F0502020204030204" pitchFamily="34" charset="0"/>
                        </a:rPr>
                        <a:t>n = 100</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48351793"/>
                  </a:ext>
                </a:extLst>
              </a:tr>
              <a:tr h="224597">
                <a:tc>
                  <a:txBody>
                    <a:bodyPr/>
                    <a:lstStyle/>
                    <a:p>
                      <a:pPr>
                        <a:lnSpc>
                          <a:spcPct val="90000"/>
                        </a:lnSpc>
                      </a:pPr>
                      <a:r>
                        <a:rPr lang="en-US" sz="1600" b="1" dirty="0">
                          <a:solidFill>
                            <a:schemeClr val="bg1"/>
                          </a:solidFill>
                          <a:latin typeface="Calibri" panose="020F0502020204030204" pitchFamily="34" charset="0"/>
                          <a:cs typeface="Calibri" panose="020F0502020204030204" pitchFamily="34" charset="0"/>
                        </a:rPr>
                        <a:t>ORR, % (95% CI)</a:t>
                      </a:r>
                      <a:endParaRPr lang="en-US" sz="1600" b="1"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1" dirty="0">
                          <a:solidFill>
                            <a:schemeClr val="bg1"/>
                          </a:solidFill>
                          <a:latin typeface="Calibri" panose="020F0502020204030204" pitchFamily="34" charset="0"/>
                          <a:cs typeface="Calibri" panose="020F0502020204030204" pitchFamily="34" charset="0"/>
                        </a:rPr>
                        <a:t>51 (41-61)</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224597">
                <a:tc>
                  <a:txBody>
                    <a:bodyPr/>
                    <a:lstStyle/>
                    <a:p>
                      <a:pPr>
                        <a:lnSpc>
                          <a:spcPct val="90000"/>
                        </a:lnSpc>
                      </a:pPr>
                      <a:r>
                        <a:rPr lang="en-US" sz="1600" b="1" dirty="0">
                          <a:solidFill>
                            <a:schemeClr val="bg1"/>
                          </a:solidFill>
                          <a:latin typeface="Calibri" panose="020F0502020204030204" pitchFamily="34" charset="0"/>
                          <a:cs typeface="Calibri" panose="020F0502020204030204" pitchFamily="34" charset="0"/>
                        </a:rPr>
                        <a:t>Best response, n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9709458"/>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25 (25)</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640088"/>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PR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26 (26)</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45246949"/>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16 (16)</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62159561"/>
                  </a:ext>
                </a:extLst>
              </a:tr>
            </a:tbl>
          </a:graphicData>
        </a:graphic>
      </p:graphicFrame>
      <p:graphicFrame>
        <p:nvGraphicFramePr>
          <p:cNvPr id="264" name="Table 60">
            <a:extLst>
              <a:ext uri="{FF2B5EF4-FFF2-40B4-BE49-F238E27FC236}">
                <a16:creationId xmlns:a16="http://schemas.microsoft.com/office/drawing/2014/main" id="{A60F4FD5-374F-76F8-2B81-2A7BEE9D8BDD}"/>
              </a:ext>
            </a:extLst>
          </p:cNvPr>
          <p:cNvGraphicFramePr>
            <a:graphicFrameLocks noGrp="1"/>
          </p:cNvGraphicFramePr>
          <p:nvPr>
            <p:extLst>
              <p:ext uri="{D42A27DB-BD31-4B8C-83A1-F6EECF244321}">
                <p14:modId xmlns:p14="http://schemas.microsoft.com/office/powerpoint/2010/main" val="3382013634"/>
              </p:ext>
            </p:extLst>
          </p:nvPr>
        </p:nvGraphicFramePr>
        <p:xfrm>
          <a:off x="7167442" y="3308126"/>
          <a:ext cx="4100402" cy="2084832"/>
        </p:xfrm>
        <a:graphic>
          <a:graphicData uri="http://schemas.openxmlformats.org/drawingml/2006/table">
            <a:tbl>
              <a:tblPr firstRow="1" bandRow="1">
                <a:tableStyleId>{93296810-A885-4BE3-A3E7-6D5BEEA58F35}</a:tableStyleId>
              </a:tblPr>
              <a:tblGrid>
                <a:gridCol w="2713714">
                  <a:extLst>
                    <a:ext uri="{9D8B030D-6E8A-4147-A177-3AD203B41FA5}">
                      <a16:colId xmlns:a16="http://schemas.microsoft.com/office/drawing/2014/main" val="2958253383"/>
                    </a:ext>
                  </a:extLst>
                </a:gridCol>
                <a:gridCol w="1386688">
                  <a:extLst>
                    <a:ext uri="{9D8B030D-6E8A-4147-A177-3AD203B41FA5}">
                      <a16:colId xmlns:a16="http://schemas.microsoft.com/office/drawing/2014/main" val="599074519"/>
                    </a:ext>
                  </a:extLst>
                </a:gridCol>
              </a:tblGrid>
              <a:tr h="388493">
                <a:tc>
                  <a:txBody>
                    <a:bodyPr/>
                    <a:lstStyle/>
                    <a:p>
                      <a:pPr>
                        <a:lnSpc>
                          <a:spcPct val="90000"/>
                        </a:lnSpc>
                      </a:pPr>
                      <a:r>
                        <a:rPr lang="en-US" sz="1600" dirty="0">
                          <a:solidFill>
                            <a:schemeClr val="tx1"/>
                          </a:solidFill>
                          <a:latin typeface="Calibri" panose="020F0502020204030204" pitchFamily="34" charset="0"/>
                          <a:cs typeface="Calibri" panose="020F0502020204030204" pitchFamily="34" charset="0"/>
                        </a:rPr>
                        <a:t>Efficacy-Evaluable Patients With BTKi-Naive MCL</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dirty="0">
                          <a:solidFill>
                            <a:schemeClr val="tx1"/>
                          </a:solidFill>
                          <a:latin typeface="Calibri" panose="020F0502020204030204" pitchFamily="34" charset="0"/>
                          <a:cs typeface="Calibri" panose="020F0502020204030204" pitchFamily="34" charset="0"/>
                        </a:rPr>
                        <a:t>n = 11</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48351793"/>
                  </a:ext>
                </a:extLst>
              </a:tr>
              <a:tr h="224597">
                <a:tc>
                  <a:txBody>
                    <a:bodyPr/>
                    <a:lstStyle/>
                    <a:p>
                      <a:pPr>
                        <a:lnSpc>
                          <a:spcPct val="90000"/>
                        </a:lnSpc>
                      </a:pPr>
                      <a:r>
                        <a:rPr lang="en-US" sz="1600" b="1" dirty="0">
                          <a:solidFill>
                            <a:schemeClr val="bg1"/>
                          </a:solidFill>
                          <a:latin typeface="Calibri" panose="020F0502020204030204" pitchFamily="34" charset="0"/>
                          <a:cs typeface="Calibri" panose="020F0502020204030204" pitchFamily="34" charset="0"/>
                        </a:rPr>
                        <a:t>ORR, % (95% CI)</a:t>
                      </a:r>
                      <a:endParaRPr lang="en-US" sz="1600" b="1"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1" dirty="0">
                          <a:solidFill>
                            <a:schemeClr val="bg1"/>
                          </a:solidFill>
                          <a:latin typeface="Calibri" panose="020F0502020204030204" pitchFamily="34" charset="0"/>
                          <a:cs typeface="Calibri" panose="020F0502020204030204" pitchFamily="34" charset="0"/>
                        </a:rPr>
                        <a:t>82 (48-98)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224597">
                <a:tc>
                  <a:txBody>
                    <a:bodyPr/>
                    <a:lstStyle/>
                    <a:p>
                      <a:pPr>
                        <a:lnSpc>
                          <a:spcPct val="90000"/>
                        </a:lnSpc>
                      </a:pPr>
                      <a:r>
                        <a:rPr lang="en-US" sz="1600" b="1" dirty="0">
                          <a:solidFill>
                            <a:schemeClr val="bg1"/>
                          </a:solidFill>
                          <a:latin typeface="Calibri" panose="020F0502020204030204" pitchFamily="34" charset="0"/>
                          <a:cs typeface="Calibri" panose="020F0502020204030204" pitchFamily="34" charset="0"/>
                        </a:rPr>
                        <a:t>Best response, n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9709458"/>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2 (18)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640088"/>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PR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7 (64)</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45246949"/>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1 (9)</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62159561"/>
                  </a:ext>
                </a:extLst>
              </a:tr>
            </a:tbl>
          </a:graphicData>
        </a:graphic>
      </p:graphicFrame>
      <p:sp>
        <p:nvSpPr>
          <p:cNvPr id="6" name="TextBox 5">
            <a:extLst>
              <a:ext uri="{FF2B5EF4-FFF2-40B4-BE49-F238E27FC236}">
                <a16:creationId xmlns:a16="http://schemas.microsoft.com/office/drawing/2014/main" id="{0F30527E-6D99-4E3B-06DD-94EA5D48CCF2}"/>
              </a:ext>
            </a:extLst>
          </p:cNvPr>
          <p:cNvSpPr txBox="1"/>
          <p:nvPr/>
        </p:nvSpPr>
        <p:spPr bwMode="auto">
          <a:xfrm>
            <a:off x="7167442" y="5423220"/>
            <a:ext cx="477614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ORR w/prior SCT (n = 28): 64% (95% CI: 44-81)</a:t>
            </a: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ORR w/prior CAR T-cell (n = 6): 50% (95% CI: 12-88)</a:t>
            </a:r>
          </a:p>
        </p:txBody>
      </p:sp>
      <p:grpSp>
        <p:nvGrpSpPr>
          <p:cNvPr id="215" name="Group 214">
            <a:extLst>
              <a:ext uri="{FF2B5EF4-FFF2-40B4-BE49-F238E27FC236}">
                <a16:creationId xmlns:a16="http://schemas.microsoft.com/office/drawing/2014/main" id="{8DB44D0A-DF27-AF83-9103-691A1FB0D86B}"/>
              </a:ext>
            </a:extLst>
          </p:cNvPr>
          <p:cNvGrpSpPr/>
          <p:nvPr/>
        </p:nvGrpSpPr>
        <p:grpSpPr>
          <a:xfrm>
            <a:off x="3383806" y="1703673"/>
            <a:ext cx="3043014" cy="738664"/>
            <a:chOff x="3383806" y="1791809"/>
            <a:chExt cx="3043014" cy="738664"/>
          </a:xfrm>
        </p:grpSpPr>
        <p:sp>
          <p:nvSpPr>
            <p:cNvPr id="7" name="TextBox 6">
              <a:extLst>
                <a:ext uri="{FF2B5EF4-FFF2-40B4-BE49-F238E27FC236}">
                  <a16:creationId xmlns:a16="http://schemas.microsoft.com/office/drawing/2014/main" id="{22F2D791-0C1B-D3EA-C906-F9320B7E8957}"/>
                </a:ext>
              </a:extLst>
            </p:cNvPr>
            <p:cNvSpPr txBox="1"/>
            <p:nvPr/>
          </p:nvSpPr>
          <p:spPr bwMode="auto">
            <a:xfrm>
              <a:off x="3462867" y="1791809"/>
              <a:ext cx="296395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BTKi discontinuation for progression</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BTKi discontinuation for toxicity/other</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BTKi naive</a:t>
              </a:r>
            </a:p>
          </p:txBody>
        </p:sp>
        <p:sp>
          <p:nvSpPr>
            <p:cNvPr id="8" name="Rectangle 7">
              <a:extLst>
                <a:ext uri="{FF2B5EF4-FFF2-40B4-BE49-F238E27FC236}">
                  <a16:creationId xmlns:a16="http://schemas.microsoft.com/office/drawing/2014/main" id="{B3846939-566C-E478-13D2-CC63ED8485F7}"/>
                </a:ext>
              </a:extLst>
            </p:cNvPr>
            <p:cNvSpPr/>
            <p:nvPr/>
          </p:nvSpPr>
          <p:spPr bwMode="auto">
            <a:xfrm>
              <a:off x="3383806" y="1882005"/>
              <a:ext cx="133350" cy="1333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B5EC31DB-6D75-EB89-15B2-AEDA9C6D90C9}"/>
                </a:ext>
              </a:extLst>
            </p:cNvPr>
            <p:cNvSpPr/>
            <p:nvPr/>
          </p:nvSpPr>
          <p:spPr bwMode="auto">
            <a:xfrm>
              <a:off x="3383806" y="2094178"/>
              <a:ext cx="133350" cy="13335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C245D9C2-03E6-6541-A426-3A3E8CAFDDD3}"/>
                </a:ext>
              </a:extLst>
            </p:cNvPr>
            <p:cNvSpPr/>
            <p:nvPr/>
          </p:nvSpPr>
          <p:spPr bwMode="auto">
            <a:xfrm>
              <a:off x="3383806" y="2302670"/>
              <a:ext cx="133350" cy="133350"/>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5" name="TextBox 14">
            <a:extLst>
              <a:ext uri="{FF2B5EF4-FFF2-40B4-BE49-F238E27FC236}">
                <a16:creationId xmlns:a16="http://schemas.microsoft.com/office/drawing/2014/main" id="{0EDC26B0-59E8-1A9D-265E-37B809DB15DD}"/>
              </a:ext>
            </a:extLst>
          </p:cNvPr>
          <p:cNvSpPr txBox="1"/>
          <p:nvPr/>
        </p:nvSpPr>
        <p:spPr bwMode="auto">
          <a:xfrm rot="16200000">
            <a:off x="-552690" y="3608987"/>
            <a:ext cx="32614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dirty="0">
                <a:solidFill>
                  <a:schemeClr val="bg1"/>
                </a:solidFill>
                <a:latin typeface="Calibri" panose="020F0502020204030204" pitchFamily="34" charset="0"/>
              </a:rPr>
              <a:t>Maximum % change in SPD from baseline</a:t>
            </a:r>
          </a:p>
        </p:txBody>
      </p:sp>
      <p:grpSp>
        <p:nvGrpSpPr>
          <p:cNvPr id="10" name="Group 9">
            <a:extLst>
              <a:ext uri="{FF2B5EF4-FFF2-40B4-BE49-F238E27FC236}">
                <a16:creationId xmlns:a16="http://schemas.microsoft.com/office/drawing/2014/main" id="{55D1B501-5AB2-7903-25DC-B341F68A9D05}"/>
              </a:ext>
            </a:extLst>
          </p:cNvPr>
          <p:cNvGrpSpPr/>
          <p:nvPr/>
        </p:nvGrpSpPr>
        <p:grpSpPr>
          <a:xfrm>
            <a:off x="1055805" y="1530483"/>
            <a:ext cx="513282" cy="4464785"/>
            <a:chOff x="1055805" y="1618619"/>
            <a:chExt cx="513282" cy="4464785"/>
          </a:xfrm>
        </p:grpSpPr>
        <p:sp>
          <p:nvSpPr>
            <p:cNvPr id="9" name="TextBox 8">
              <a:extLst>
                <a:ext uri="{FF2B5EF4-FFF2-40B4-BE49-F238E27FC236}">
                  <a16:creationId xmlns:a16="http://schemas.microsoft.com/office/drawing/2014/main" id="{3C3DEC07-5E5C-79EF-C794-5AD6C4151B3E}"/>
                </a:ext>
              </a:extLst>
            </p:cNvPr>
            <p:cNvSpPr txBox="1"/>
            <p:nvPr/>
          </p:nvSpPr>
          <p:spPr bwMode="auto">
            <a:xfrm>
              <a:off x="1110307" y="161861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7" name="TextBox 16">
              <a:extLst>
                <a:ext uri="{FF2B5EF4-FFF2-40B4-BE49-F238E27FC236}">
                  <a16:creationId xmlns:a16="http://schemas.microsoft.com/office/drawing/2014/main" id="{EF202DD9-00F1-A917-88F6-314E9CE75DD8}"/>
                </a:ext>
              </a:extLst>
            </p:cNvPr>
            <p:cNvSpPr txBox="1"/>
            <p:nvPr/>
          </p:nvSpPr>
          <p:spPr bwMode="auto">
            <a:xfrm>
              <a:off x="1201679" y="2137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24" name="TextBox 23">
              <a:extLst>
                <a:ext uri="{FF2B5EF4-FFF2-40B4-BE49-F238E27FC236}">
                  <a16:creationId xmlns:a16="http://schemas.microsoft.com/office/drawing/2014/main" id="{6CF48C69-9C95-4B1A-7B30-C8B4483117CD}"/>
                </a:ext>
              </a:extLst>
            </p:cNvPr>
            <p:cNvSpPr txBox="1"/>
            <p:nvPr/>
          </p:nvSpPr>
          <p:spPr bwMode="auto">
            <a:xfrm>
              <a:off x="1201679" y="265938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5" name="TextBox 24">
              <a:extLst>
                <a:ext uri="{FF2B5EF4-FFF2-40B4-BE49-F238E27FC236}">
                  <a16:creationId xmlns:a16="http://schemas.microsoft.com/office/drawing/2014/main" id="{BCF98B16-CFFE-B640-5DF7-38DC8C766CD7}"/>
                </a:ext>
              </a:extLst>
            </p:cNvPr>
            <p:cNvSpPr txBox="1"/>
            <p:nvPr/>
          </p:nvSpPr>
          <p:spPr bwMode="auto">
            <a:xfrm>
              <a:off x="1201679" y="31815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26" name="TextBox 25">
              <a:extLst>
                <a:ext uri="{FF2B5EF4-FFF2-40B4-BE49-F238E27FC236}">
                  <a16:creationId xmlns:a16="http://schemas.microsoft.com/office/drawing/2014/main" id="{7BA96092-D694-E1DB-D319-B346FE24EE92}"/>
                </a:ext>
              </a:extLst>
            </p:cNvPr>
            <p:cNvSpPr txBox="1"/>
            <p:nvPr/>
          </p:nvSpPr>
          <p:spPr bwMode="auto">
            <a:xfrm>
              <a:off x="1293050" y="369525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7" name="TextBox 26">
              <a:extLst>
                <a:ext uri="{FF2B5EF4-FFF2-40B4-BE49-F238E27FC236}">
                  <a16:creationId xmlns:a16="http://schemas.microsoft.com/office/drawing/2014/main" id="{4527AC22-AC01-57C7-772E-D31CB5ABC89C}"/>
                </a:ext>
              </a:extLst>
            </p:cNvPr>
            <p:cNvSpPr txBox="1"/>
            <p:nvPr/>
          </p:nvSpPr>
          <p:spPr bwMode="auto">
            <a:xfrm>
              <a:off x="1147177" y="4225895"/>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28" name="TextBox 27">
              <a:extLst>
                <a:ext uri="{FF2B5EF4-FFF2-40B4-BE49-F238E27FC236}">
                  <a16:creationId xmlns:a16="http://schemas.microsoft.com/office/drawing/2014/main" id="{F96DEF2F-9D18-F781-3EE1-D66417505E5B}"/>
                </a:ext>
              </a:extLst>
            </p:cNvPr>
            <p:cNvSpPr txBox="1"/>
            <p:nvPr/>
          </p:nvSpPr>
          <p:spPr bwMode="auto">
            <a:xfrm>
              <a:off x="1147176" y="4748185"/>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9" name="TextBox 28">
              <a:extLst>
                <a:ext uri="{FF2B5EF4-FFF2-40B4-BE49-F238E27FC236}">
                  <a16:creationId xmlns:a16="http://schemas.microsoft.com/office/drawing/2014/main" id="{D0B31978-CCFB-BC99-A06D-3195C7113F54}"/>
                </a:ext>
              </a:extLst>
            </p:cNvPr>
            <p:cNvSpPr txBox="1"/>
            <p:nvPr/>
          </p:nvSpPr>
          <p:spPr bwMode="auto">
            <a:xfrm>
              <a:off x="1147176" y="5253424"/>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30" name="TextBox 29">
              <a:extLst>
                <a:ext uri="{FF2B5EF4-FFF2-40B4-BE49-F238E27FC236}">
                  <a16:creationId xmlns:a16="http://schemas.microsoft.com/office/drawing/2014/main" id="{89B41CA8-D598-FAEE-116D-661D8A8AAB4C}"/>
                </a:ext>
              </a:extLst>
            </p:cNvPr>
            <p:cNvSpPr txBox="1"/>
            <p:nvPr/>
          </p:nvSpPr>
          <p:spPr bwMode="auto">
            <a:xfrm>
              <a:off x="1055805" y="5775627"/>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cxnSp>
        <p:nvCxnSpPr>
          <p:cNvPr id="12" name="Straight Connector 11">
            <a:extLst>
              <a:ext uri="{FF2B5EF4-FFF2-40B4-BE49-F238E27FC236}">
                <a16:creationId xmlns:a16="http://schemas.microsoft.com/office/drawing/2014/main" id="{03635285-E151-C6B6-5D01-B63F3505BA67}"/>
              </a:ext>
            </a:extLst>
          </p:cNvPr>
          <p:cNvCxnSpPr>
            <a:cxnSpLocks/>
          </p:cNvCxnSpPr>
          <p:nvPr/>
        </p:nvCxnSpPr>
        <p:spPr bwMode="auto">
          <a:xfrm>
            <a:off x="1569087" y="1684371"/>
            <a:ext cx="0" cy="4172004"/>
          </a:xfrm>
          <a:prstGeom prst="line">
            <a:avLst/>
          </a:prstGeom>
          <a:noFill/>
          <a:ln w="28575" cap="flat" cmpd="sng" algn="ctr">
            <a:solidFill>
              <a:schemeClr val="bg1"/>
            </a:solidFill>
            <a:prstDash val="solid"/>
            <a:round/>
            <a:headEnd type="none" w="med" len="med"/>
            <a:tailEnd type="none" w="med" len="med"/>
          </a:ln>
          <a:effectLst/>
        </p:spPr>
      </p:cxnSp>
      <p:grpSp>
        <p:nvGrpSpPr>
          <p:cNvPr id="34" name="Group 33">
            <a:extLst>
              <a:ext uri="{FF2B5EF4-FFF2-40B4-BE49-F238E27FC236}">
                <a16:creationId xmlns:a16="http://schemas.microsoft.com/office/drawing/2014/main" id="{97B7FBD4-EC61-F0A2-BDA7-F338B13E8722}"/>
              </a:ext>
            </a:extLst>
          </p:cNvPr>
          <p:cNvGrpSpPr/>
          <p:nvPr/>
        </p:nvGrpSpPr>
        <p:grpSpPr>
          <a:xfrm>
            <a:off x="1507970" y="1684371"/>
            <a:ext cx="60629" cy="4157008"/>
            <a:chOff x="1293050" y="1772507"/>
            <a:chExt cx="1285850" cy="4157008"/>
          </a:xfrm>
        </p:grpSpPr>
        <p:grpSp>
          <p:nvGrpSpPr>
            <p:cNvPr id="33" name="Group 32">
              <a:extLst>
                <a:ext uri="{FF2B5EF4-FFF2-40B4-BE49-F238E27FC236}">
                  <a16:creationId xmlns:a16="http://schemas.microsoft.com/office/drawing/2014/main" id="{DA8A6BB2-C8D2-9278-B2F4-1FC9D6A54E5B}"/>
                </a:ext>
              </a:extLst>
            </p:cNvPr>
            <p:cNvGrpSpPr/>
            <p:nvPr/>
          </p:nvGrpSpPr>
          <p:grpSpPr>
            <a:xfrm>
              <a:off x="1293050" y="1772507"/>
              <a:ext cx="1285850" cy="2086002"/>
              <a:chOff x="1293050" y="1772507"/>
              <a:chExt cx="1285850" cy="2086002"/>
            </a:xfrm>
          </p:grpSpPr>
          <p:cxnSp>
            <p:nvCxnSpPr>
              <p:cNvPr id="31" name="Straight Connector 30">
                <a:extLst>
                  <a:ext uri="{FF2B5EF4-FFF2-40B4-BE49-F238E27FC236}">
                    <a16:creationId xmlns:a16="http://schemas.microsoft.com/office/drawing/2014/main" id="{7CD575C2-C13C-4DF7-D862-6799ACBDCF21}"/>
                  </a:ext>
                </a:extLst>
              </p:cNvPr>
              <p:cNvCxnSpPr>
                <a:cxnSpLocks/>
              </p:cNvCxnSpPr>
              <p:nvPr/>
            </p:nvCxnSpPr>
            <p:spPr bwMode="auto">
              <a:xfrm flipH="1">
                <a:off x="1293050" y="1772507"/>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44FD28D-2A94-0629-DDD0-92D6344A07FF}"/>
                  </a:ext>
                </a:extLst>
              </p:cNvPr>
              <p:cNvCxnSpPr>
                <a:cxnSpLocks/>
              </p:cNvCxnSpPr>
              <p:nvPr/>
            </p:nvCxnSpPr>
            <p:spPr bwMode="auto">
              <a:xfrm flipH="1">
                <a:off x="1293050" y="229142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1ECEF0C-831B-CE89-902A-BCD6E911B65C}"/>
                  </a:ext>
                </a:extLst>
              </p:cNvPr>
              <p:cNvCxnSpPr>
                <a:cxnSpLocks/>
              </p:cNvCxnSpPr>
              <p:nvPr/>
            </p:nvCxnSpPr>
            <p:spPr bwMode="auto">
              <a:xfrm flipH="1">
                <a:off x="1293050" y="2820477"/>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6545721-2BE1-A070-2783-9F53F28B0AF8}"/>
                  </a:ext>
                </a:extLst>
              </p:cNvPr>
              <p:cNvCxnSpPr>
                <a:cxnSpLocks/>
              </p:cNvCxnSpPr>
              <p:nvPr/>
            </p:nvCxnSpPr>
            <p:spPr bwMode="auto">
              <a:xfrm flipH="1">
                <a:off x="1293050" y="333939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E85F65B-F5B1-BB14-C8B3-6B79914CC1A4}"/>
                  </a:ext>
                </a:extLst>
              </p:cNvPr>
              <p:cNvCxnSpPr>
                <a:cxnSpLocks/>
              </p:cNvCxnSpPr>
              <p:nvPr/>
            </p:nvCxnSpPr>
            <p:spPr bwMode="auto">
              <a:xfrm flipH="1">
                <a:off x="1293050" y="3858509"/>
                <a:ext cx="1285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B53CE0E2-9B00-A172-AACA-F291691E95B1}"/>
                </a:ext>
              </a:extLst>
            </p:cNvPr>
            <p:cNvGrpSpPr/>
            <p:nvPr/>
          </p:nvGrpSpPr>
          <p:grpSpPr>
            <a:xfrm>
              <a:off x="1293050" y="4362623"/>
              <a:ext cx="1285850" cy="1566892"/>
              <a:chOff x="1293050" y="1772507"/>
              <a:chExt cx="1285850" cy="1566892"/>
            </a:xfrm>
          </p:grpSpPr>
          <p:cxnSp>
            <p:nvCxnSpPr>
              <p:cNvPr id="42" name="Straight Connector 41">
                <a:extLst>
                  <a:ext uri="{FF2B5EF4-FFF2-40B4-BE49-F238E27FC236}">
                    <a16:creationId xmlns:a16="http://schemas.microsoft.com/office/drawing/2014/main" id="{3E6BCF32-662D-35B7-AD8F-397F04FFD8EF}"/>
                  </a:ext>
                </a:extLst>
              </p:cNvPr>
              <p:cNvCxnSpPr>
                <a:cxnSpLocks/>
              </p:cNvCxnSpPr>
              <p:nvPr/>
            </p:nvCxnSpPr>
            <p:spPr bwMode="auto">
              <a:xfrm flipH="1">
                <a:off x="1293050" y="1772507"/>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E3572C9-0C0D-A5E5-36D3-0B3A1CE616A4}"/>
                  </a:ext>
                </a:extLst>
              </p:cNvPr>
              <p:cNvCxnSpPr>
                <a:cxnSpLocks/>
              </p:cNvCxnSpPr>
              <p:nvPr/>
            </p:nvCxnSpPr>
            <p:spPr bwMode="auto">
              <a:xfrm flipH="1">
                <a:off x="1293050" y="229142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A343833-8893-5E91-7956-9573B1C9A1F5}"/>
                  </a:ext>
                </a:extLst>
              </p:cNvPr>
              <p:cNvCxnSpPr>
                <a:cxnSpLocks/>
              </p:cNvCxnSpPr>
              <p:nvPr/>
            </p:nvCxnSpPr>
            <p:spPr bwMode="auto">
              <a:xfrm flipH="1">
                <a:off x="1293050" y="2820477"/>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21B9505-B872-283A-EF59-4E5769E52809}"/>
                  </a:ext>
                </a:extLst>
              </p:cNvPr>
              <p:cNvCxnSpPr>
                <a:cxnSpLocks/>
              </p:cNvCxnSpPr>
              <p:nvPr/>
            </p:nvCxnSpPr>
            <p:spPr bwMode="auto">
              <a:xfrm flipH="1">
                <a:off x="1293050" y="3339399"/>
                <a:ext cx="1285850"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39" name="Straight Connector 38">
            <a:extLst>
              <a:ext uri="{FF2B5EF4-FFF2-40B4-BE49-F238E27FC236}">
                <a16:creationId xmlns:a16="http://schemas.microsoft.com/office/drawing/2014/main" id="{F1FE0B93-DABC-C71C-5E63-A936764E9C2C}"/>
              </a:ext>
            </a:extLst>
          </p:cNvPr>
          <p:cNvCxnSpPr/>
          <p:nvPr/>
        </p:nvCxnSpPr>
        <p:spPr bwMode="auto">
          <a:xfrm flipH="1">
            <a:off x="1568598" y="3768430"/>
            <a:ext cx="5371233" cy="0"/>
          </a:xfrm>
          <a:prstGeom prst="line">
            <a:avLst/>
          </a:prstGeom>
          <a:noFill/>
          <a:ln w="28575" cap="flat" cmpd="sng" algn="ctr">
            <a:solidFill>
              <a:schemeClr val="bg1"/>
            </a:solidFill>
            <a:prstDash val="solid"/>
            <a:round/>
            <a:headEnd type="none" w="med" len="med"/>
            <a:tailEnd type="none" w="med" len="med"/>
          </a:ln>
          <a:effectLst/>
        </p:spPr>
      </p:cxnSp>
      <p:sp>
        <p:nvSpPr>
          <p:cNvPr id="47" name="Right Brace 46">
            <a:extLst>
              <a:ext uri="{FF2B5EF4-FFF2-40B4-BE49-F238E27FC236}">
                <a16:creationId xmlns:a16="http://schemas.microsoft.com/office/drawing/2014/main" id="{2348EF56-1777-165B-1CEE-769496D2DD7A}"/>
              </a:ext>
            </a:extLst>
          </p:cNvPr>
          <p:cNvSpPr/>
          <p:nvPr/>
        </p:nvSpPr>
        <p:spPr bwMode="auto">
          <a:xfrm rot="16200000">
            <a:off x="1667952" y="1424956"/>
            <a:ext cx="141939" cy="367409"/>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48" name="TextBox 47">
            <a:extLst>
              <a:ext uri="{FF2B5EF4-FFF2-40B4-BE49-F238E27FC236}">
                <a16:creationId xmlns:a16="http://schemas.microsoft.com/office/drawing/2014/main" id="{5EE97892-5950-4D79-F2ED-42E36E06E8B6}"/>
              </a:ext>
            </a:extLst>
          </p:cNvPr>
          <p:cNvSpPr txBox="1"/>
          <p:nvPr/>
        </p:nvSpPr>
        <p:spPr bwMode="auto">
          <a:xfrm>
            <a:off x="1599402" y="1334755"/>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p>
        </p:txBody>
      </p:sp>
      <p:cxnSp>
        <p:nvCxnSpPr>
          <p:cNvPr id="50" name="Straight Connector 49">
            <a:extLst>
              <a:ext uri="{FF2B5EF4-FFF2-40B4-BE49-F238E27FC236}">
                <a16:creationId xmlns:a16="http://schemas.microsoft.com/office/drawing/2014/main" id="{4E465556-7495-9EEF-AB70-DC1E3F2DF865}"/>
              </a:ext>
            </a:extLst>
          </p:cNvPr>
          <p:cNvCxnSpPr/>
          <p:nvPr/>
        </p:nvCxnSpPr>
        <p:spPr bwMode="auto">
          <a:xfrm>
            <a:off x="1840675" y="1686837"/>
            <a:ext cx="0" cy="2074173"/>
          </a:xfrm>
          <a:prstGeom prst="line">
            <a:avLst/>
          </a:prstGeom>
          <a:noFill/>
          <a:ln w="38100" cap="flat" cmpd="sng" algn="ctr">
            <a:solidFill>
              <a:schemeClr val="accent2"/>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8AFB5D3-4F74-FE00-3756-47F532864DB4}"/>
              </a:ext>
            </a:extLst>
          </p:cNvPr>
          <p:cNvCxnSpPr>
            <a:cxnSpLocks/>
          </p:cNvCxnSpPr>
          <p:nvPr/>
        </p:nvCxnSpPr>
        <p:spPr bwMode="auto">
          <a:xfrm>
            <a:off x="2598441" y="3442464"/>
            <a:ext cx="0" cy="318546"/>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47D29A4-AE13-EA60-E30E-5E538F979FC6}"/>
              </a:ext>
            </a:extLst>
          </p:cNvPr>
          <p:cNvCxnSpPr>
            <a:cxnSpLocks/>
          </p:cNvCxnSpPr>
          <p:nvPr/>
        </p:nvCxnSpPr>
        <p:spPr bwMode="auto">
          <a:xfrm>
            <a:off x="3072575" y="3783665"/>
            <a:ext cx="0" cy="264166"/>
          </a:xfrm>
          <a:prstGeom prst="line">
            <a:avLst/>
          </a:prstGeom>
          <a:noFill/>
          <a:ln w="38100" cap="flat" cmpd="sng" algn="ctr">
            <a:solidFill>
              <a:schemeClr val="accent2"/>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00158D0C-C07B-F318-BD99-346A1F7D3FC9}"/>
              </a:ext>
            </a:extLst>
          </p:cNvPr>
          <p:cNvCxnSpPr>
            <a:cxnSpLocks/>
          </p:cNvCxnSpPr>
          <p:nvPr/>
        </p:nvCxnSpPr>
        <p:spPr bwMode="auto">
          <a:xfrm>
            <a:off x="3605975" y="3783665"/>
            <a:ext cx="0" cy="858949"/>
          </a:xfrm>
          <a:prstGeom prst="line">
            <a:avLst/>
          </a:prstGeom>
          <a:noFill/>
          <a:ln w="38100" cap="flat" cmpd="sng" algn="ctr">
            <a:solidFill>
              <a:schemeClr val="accent2"/>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1D45BD8-E660-FA41-A51D-85899EF69AA8}"/>
              </a:ext>
            </a:extLst>
          </p:cNvPr>
          <p:cNvCxnSpPr>
            <a:cxnSpLocks/>
          </p:cNvCxnSpPr>
          <p:nvPr/>
        </p:nvCxnSpPr>
        <p:spPr bwMode="auto">
          <a:xfrm>
            <a:off x="4069525" y="3783665"/>
            <a:ext cx="0" cy="1131999"/>
          </a:xfrm>
          <a:prstGeom prst="line">
            <a:avLst/>
          </a:prstGeom>
          <a:noFill/>
          <a:ln w="38100" cap="flat" cmpd="sng" algn="ctr">
            <a:solidFill>
              <a:schemeClr val="accent2"/>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08836EA-3EF9-D049-E85B-EC75E025C99A}"/>
              </a:ext>
            </a:extLst>
          </p:cNvPr>
          <p:cNvCxnSpPr>
            <a:cxnSpLocks/>
          </p:cNvCxnSpPr>
          <p:nvPr/>
        </p:nvCxnSpPr>
        <p:spPr bwMode="auto">
          <a:xfrm>
            <a:off x="4247039" y="3783665"/>
            <a:ext cx="0" cy="1227249"/>
          </a:xfrm>
          <a:prstGeom prst="line">
            <a:avLst/>
          </a:prstGeom>
          <a:noFill/>
          <a:ln w="38100" cap="flat" cmpd="sng" algn="ctr">
            <a:solidFill>
              <a:schemeClr val="accent2"/>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2FF1013-73D2-E6C1-57F3-F6781F4B4AAF}"/>
              </a:ext>
            </a:extLst>
          </p:cNvPr>
          <p:cNvCxnSpPr>
            <a:cxnSpLocks/>
          </p:cNvCxnSpPr>
          <p:nvPr/>
        </p:nvCxnSpPr>
        <p:spPr bwMode="auto">
          <a:xfrm>
            <a:off x="4892622" y="3783665"/>
            <a:ext cx="0" cy="1536282"/>
          </a:xfrm>
          <a:prstGeom prst="line">
            <a:avLst/>
          </a:prstGeom>
          <a:noFill/>
          <a:ln w="38100" cap="flat" cmpd="sng" algn="ctr">
            <a:solidFill>
              <a:schemeClr val="accent2"/>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6A197C3-2650-8D98-C6A3-64F58E942144}"/>
              </a:ext>
            </a:extLst>
          </p:cNvPr>
          <p:cNvCxnSpPr>
            <a:cxnSpLocks/>
          </p:cNvCxnSpPr>
          <p:nvPr/>
        </p:nvCxnSpPr>
        <p:spPr bwMode="auto">
          <a:xfrm>
            <a:off x="5423905" y="3783665"/>
            <a:ext cx="0" cy="1699266"/>
          </a:xfrm>
          <a:prstGeom prst="line">
            <a:avLst/>
          </a:prstGeom>
          <a:noFill/>
          <a:ln w="38100" cap="flat" cmpd="sng" algn="ctr">
            <a:solidFill>
              <a:schemeClr val="accent2"/>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7742734B-7561-19A1-0383-4608D8BACB64}"/>
              </a:ext>
            </a:extLst>
          </p:cNvPr>
          <p:cNvCxnSpPr>
            <a:cxnSpLocks/>
          </p:cNvCxnSpPr>
          <p:nvPr/>
        </p:nvCxnSpPr>
        <p:spPr bwMode="auto">
          <a:xfrm>
            <a:off x="5891689" y="3783665"/>
            <a:ext cx="0" cy="1868599"/>
          </a:xfrm>
          <a:prstGeom prst="line">
            <a:avLst/>
          </a:prstGeom>
          <a:noFill/>
          <a:ln w="38100" cap="flat" cmpd="sng" algn="ctr">
            <a:solidFill>
              <a:schemeClr val="accent2"/>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9F61B090-503A-84EB-349F-2E241F3BD18C}"/>
              </a:ext>
            </a:extLst>
          </p:cNvPr>
          <p:cNvCxnSpPr>
            <a:cxnSpLocks/>
          </p:cNvCxnSpPr>
          <p:nvPr/>
        </p:nvCxnSpPr>
        <p:spPr bwMode="auto">
          <a:xfrm>
            <a:off x="6005989" y="3783665"/>
            <a:ext cx="0" cy="1906699"/>
          </a:xfrm>
          <a:prstGeom prst="line">
            <a:avLst/>
          </a:prstGeom>
          <a:noFill/>
          <a:ln w="38100" cap="flat" cmpd="sng" algn="ctr">
            <a:solidFill>
              <a:schemeClr val="accent2"/>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726AD24D-C215-8950-53F9-B947817D377B}"/>
              </a:ext>
            </a:extLst>
          </p:cNvPr>
          <p:cNvCxnSpPr>
            <a:cxnSpLocks/>
          </p:cNvCxnSpPr>
          <p:nvPr/>
        </p:nvCxnSpPr>
        <p:spPr bwMode="auto">
          <a:xfrm>
            <a:off x="6065256" y="3783665"/>
            <a:ext cx="0" cy="1906699"/>
          </a:xfrm>
          <a:prstGeom prst="line">
            <a:avLst/>
          </a:prstGeom>
          <a:noFill/>
          <a:ln w="38100" cap="flat" cmpd="sng" algn="ctr">
            <a:solidFill>
              <a:schemeClr val="accent2"/>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6ADB687F-5E96-92F6-4430-3DD3214558AA}"/>
              </a:ext>
            </a:extLst>
          </p:cNvPr>
          <p:cNvCxnSpPr>
            <a:cxnSpLocks/>
          </p:cNvCxnSpPr>
          <p:nvPr/>
        </p:nvCxnSpPr>
        <p:spPr bwMode="auto">
          <a:xfrm>
            <a:off x="6126640" y="3783665"/>
            <a:ext cx="0" cy="1913049"/>
          </a:xfrm>
          <a:prstGeom prst="line">
            <a:avLst/>
          </a:prstGeom>
          <a:noFill/>
          <a:ln w="38100" cap="flat" cmpd="sng" algn="ctr">
            <a:solidFill>
              <a:schemeClr val="accent2"/>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3E10BD4-E340-CCC7-21A9-20208A3664AD}"/>
              </a:ext>
            </a:extLst>
          </p:cNvPr>
          <p:cNvCxnSpPr>
            <a:cxnSpLocks/>
          </p:cNvCxnSpPr>
          <p:nvPr/>
        </p:nvCxnSpPr>
        <p:spPr bwMode="auto">
          <a:xfrm>
            <a:off x="6240940" y="3783665"/>
            <a:ext cx="0" cy="1963849"/>
          </a:xfrm>
          <a:prstGeom prst="line">
            <a:avLst/>
          </a:prstGeom>
          <a:noFill/>
          <a:ln w="38100" cap="flat" cmpd="sng" algn="ctr">
            <a:solidFill>
              <a:schemeClr val="accent2"/>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5C49826-357F-4F78-53F5-B0E9265C4C47}"/>
              </a:ext>
            </a:extLst>
          </p:cNvPr>
          <p:cNvCxnSpPr>
            <a:cxnSpLocks/>
          </p:cNvCxnSpPr>
          <p:nvPr/>
        </p:nvCxnSpPr>
        <p:spPr bwMode="auto">
          <a:xfrm>
            <a:off x="6295973" y="3783665"/>
            <a:ext cx="0" cy="1963849"/>
          </a:xfrm>
          <a:prstGeom prst="line">
            <a:avLst/>
          </a:prstGeom>
          <a:noFill/>
          <a:ln w="38100" cap="flat" cmpd="sng" algn="ctr">
            <a:solidFill>
              <a:schemeClr val="accent2"/>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546F3DEA-2E29-F454-3A48-51C6AAF3A3D9}"/>
              </a:ext>
            </a:extLst>
          </p:cNvPr>
          <p:cNvCxnSpPr>
            <a:cxnSpLocks/>
          </p:cNvCxnSpPr>
          <p:nvPr/>
        </p:nvCxnSpPr>
        <p:spPr bwMode="auto">
          <a:xfrm>
            <a:off x="6361590" y="3783665"/>
            <a:ext cx="0" cy="1963849"/>
          </a:xfrm>
          <a:prstGeom prst="line">
            <a:avLst/>
          </a:prstGeom>
          <a:noFill/>
          <a:ln w="38100" cap="flat" cmpd="sng" algn="ctr">
            <a:solidFill>
              <a:schemeClr val="accent2"/>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BA1A745B-F0AC-97A0-6732-ABE1B7E19694}"/>
              </a:ext>
            </a:extLst>
          </p:cNvPr>
          <p:cNvCxnSpPr>
            <a:cxnSpLocks/>
          </p:cNvCxnSpPr>
          <p:nvPr/>
        </p:nvCxnSpPr>
        <p:spPr bwMode="auto">
          <a:xfrm>
            <a:off x="6537273" y="3783665"/>
            <a:ext cx="0" cy="2023116"/>
          </a:xfrm>
          <a:prstGeom prst="line">
            <a:avLst/>
          </a:prstGeom>
          <a:noFill/>
          <a:ln w="38100" cap="flat" cmpd="sng" algn="ctr">
            <a:solidFill>
              <a:schemeClr val="accent2"/>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1A12C894-2121-1997-B513-8C6C4E2CDE2D}"/>
              </a:ext>
            </a:extLst>
          </p:cNvPr>
          <p:cNvCxnSpPr>
            <a:cxnSpLocks/>
          </p:cNvCxnSpPr>
          <p:nvPr/>
        </p:nvCxnSpPr>
        <p:spPr bwMode="auto">
          <a:xfrm>
            <a:off x="6712956" y="3783665"/>
            <a:ext cx="0" cy="2063332"/>
          </a:xfrm>
          <a:prstGeom prst="line">
            <a:avLst/>
          </a:prstGeom>
          <a:noFill/>
          <a:ln w="38100" cap="flat" cmpd="sng" algn="ctr">
            <a:solidFill>
              <a:schemeClr val="accent2"/>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5E52A7A3-479E-8A65-DE57-BF96973B247C}"/>
              </a:ext>
            </a:extLst>
          </p:cNvPr>
          <p:cNvCxnSpPr>
            <a:cxnSpLocks/>
          </p:cNvCxnSpPr>
          <p:nvPr/>
        </p:nvCxnSpPr>
        <p:spPr bwMode="auto">
          <a:xfrm>
            <a:off x="6825139" y="3783665"/>
            <a:ext cx="0" cy="2063332"/>
          </a:xfrm>
          <a:prstGeom prst="line">
            <a:avLst/>
          </a:prstGeom>
          <a:noFill/>
          <a:ln w="38100" cap="flat" cmpd="sng" algn="ctr">
            <a:solidFill>
              <a:schemeClr val="accent2"/>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F220B4BF-889C-D91C-BB30-DF2E92C5DE94}"/>
              </a:ext>
            </a:extLst>
          </p:cNvPr>
          <p:cNvCxnSpPr>
            <a:cxnSpLocks/>
          </p:cNvCxnSpPr>
          <p:nvPr/>
        </p:nvCxnSpPr>
        <p:spPr bwMode="auto">
          <a:xfrm>
            <a:off x="6884405" y="3783665"/>
            <a:ext cx="0" cy="2063332"/>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43805CA3-C736-BA08-7D48-87D8FAEAF520}"/>
              </a:ext>
            </a:extLst>
          </p:cNvPr>
          <p:cNvCxnSpPr>
            <a:cxnSpLocks/>
          </p:cNvCxnSpPr>
          <p:nvPr/>
        </p:nvCxnSpPr>
        <p:spPr bwMode="auto">
          <a:xfrm>
            <a:off x="6598655" y="3783665"/>
            <a:ext cx="0" cy="2033699"/>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808E0BEA-4BC8-8C7A-F866-0114F0B5A862}"/>
              </a:ext>
            </a:extLst>
          </p:cNvPr>
          <p:cNvCxnSpPr>
            <a:cxnSpLocks/>
          </p:cNvCxnSpPr>
          <p:nvPr/>
        </p:nvCxnSpPr>
        <p:spPr bwMode="auto">
          <a:xfrm>
            <a:off x="5948838" y="3783665"/>
            <a:ext cx="0" cy="1883416"/>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611C8AE-DD36-63BD-56AA-E4C84629B5D6}"/>
              </a:ext>
            </a:extLst>
          </p:cNvPr>
          <p:cNvCxnSpPr>
            <a:cxnSpLocks/>
          </p:cNvCxnSpPr>
          <p:nvPr/>
        </p:nvCxnSpPr>
        <p:spPr bwMode="auto">
          <a:xfrm>
            <a:off x="5716005" y="3783665"/>
            <a:ext cx="0" cy="1807216"/>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6A175A1D-159B-9361-CB2A-43C8812FCE57}"/>
              </a:ext>
            </a:extLst>
          </p:cNvPr>
          <p:cNvCxnSpPr>
            <a:cxnSpLocks/>
          </p:cNvCxnSpPr>
          <p:nvPr/>
        </p:nvCxnSpPr>
        <p:spPr bwMode="auto">
          <a:xfrm>
            <a:off x="5656738" y="3783665"/>
            <a:ext cx="0" cy="1798749"/>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F5A5EFC2-3620-CD6D-0C36-10542A16FCF7}"/>
              </a:ext>
            </a:extLst>
          </p:cNvPr>
          <p:cNvCxnSpPr>
            <a:cxnSpLocks/>
          </p:cNvCxnSpPr>
          <p:nvPr/>
        </p:nvCxnSpPr>
        <p:spPr bwMode="auto">
          <a:xfrm>
            <a:off x="5307488" y="3783665"/>
            <a:ext cx="0" cy="1671749"/>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8A1D60B1-7219-3B2C-08A5-957B596D0ACE}"/>
              </a:ext>
            </a:extLst>
          </p:cNvPr>
          <p:cNvCxnSpPr>
            <a:cxnSpLocks/>
          </p:cNvCxnSpPr>
          <p:nvPr/>
        </p:nvCxnSpPr>
        <p:spPr bwMode="auto">
          <a:xfrm>
            <a:off x="5246105" y="3783665"/>
            <a:ext cx="0" cy="1654816"/>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C6B1B9CB-7C16-04A8-2377-56040050DA10}"/>
              </a:ext>
            </a:extLst>
          </p:cNvPr>
          <p:cNvCxnSpPr>
            <a:cxnSpLocks/>
          </p:cNvCxnSpPr>
          <p:nvPr/>
        </p:nvCxnSpPr>
        <p:spPr bwMode="auto">
          <a:xfrm>
            <a:off x="4839705" y="3783665"/>
            <a:ext cx="0" cy="1536282"/>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E5D744B-1A14-59A5-8D21-BF1FC82AE22C}"/>
              </a:ext>
            </a:extLst>
          </p:cNvPr>
          <p:cNvCxnSpPr>
            <a:cxnSpLocks/>
          </p:cNvCxnSpPr>
          <p:nvPr/>
        </p:nvCxnSpPr>
        <p:spPr bwMode="auto">
          <a:xfrm>
            <a:off x="4774089" y="3783665"/>
            <a:ext cx="0" cy="1510882"/>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EAF1620-D882-1EF9-35EB-6BC95446592A}"/>
              </a:ext>
            </a:extLst>
          </p:cNvPr>
          <p:cNvCxnSpPr/>
          <p:nvPr/>
        </p:nvCxnSpPr>
        <p:spPr bwMode="auto">
          <a:xfrm>
            <a:off x="1609161" y="1686837"/>
            <a:ext cx="0" cy="2074173"/>
          </a:xfrm>
          <a:prstGeom prst="line">
            <a:avLst/>
          </a:prstGeom>
          <a:noFill/>
          <a:ln w="3810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A058F84-51D8-6838-046E-236AD6492097}"/>
              </a:ext>
            </a:extLst>
          </p:cNvPr>
          <p:cNvCxnSpPr/>
          <p:nvPr/>
        </p:nvCxnSpPr>
        <p:spPr bwMode="auto">
          <a:xfrm>
            <a:off x="1659961" y="1686837"/>
            <a:ext cx="0" cy="2074173"/>
          </a:xfrm>
          <a:prstGeom prst="line">
            <a:avLst/>
          </a:prstGeom>
          <a:noFill/>
          <a:ln w="3810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B0570BD2-5493-EB45-C9C3-4A2A0298BD3E}"/>
              </a:ext>
            </a:extLst>
          </p:cNvPr>
          <p:cNvCxnSpPr/>
          <p:nvPr/>
        </p:nvCxnSpPr>
        <p:spPr bwMode="auto">
          <a:xfrm>
            <a:off x="1723461" y="1686837"/>
            <a:ext cx="0" cy="2074173"/>
          </a:xfrm>
          <a:prstGeom prst="line">
            <a:avLst/>
          </a:prstGeom>
          <a:noFill/>
          <a:ln w="3810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E67AF8B2-56DF-7DF7-9EEA-71274B0EED77}"/>
              </a:ext>
            </a:extLst>
          </p:cNvPr>
          <p:cNvCxnSpPr/>
          <p:nvPr/>
        </p:nvCxnSpPr>
        <p:spPr bwMode="auto">
          <a:xfrm>
            <a:off x="1774261" y="1686837"/>
            <a:ext cx="0" cy="2074173"/>
          </a:xfrm>
          <a:prstGeom prst="line">
            <a:avLst/>
          </a:prstGeom>
          <a:noFill/>
          <a:ln w="3810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9FD68D7E-01AA-8DB5-3A55-478DB735BE9A}"/>
              </a:ext>
            </a:extLst>
          </p:cNvPr>
          <p:cNvCxnSpPr/>
          <p:nvPr/>
        </p:nvCxnSpPr>
        <p:spPr bwMode="auto">
          <a:xfrm>
            <a:off x="1903377" y="1686837"/>
            <a:ext cx="0" cy="2074173"/>
          </a:xfrm>
          <a:prstGeom prst="line">
            <a:avLst/>
          </a:prstGeom>
          <a:noFill/>
          <a:ln w="3810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CB0F845-CFFF-6850-AC57-25A6C37BF181}"/>
              </a:ext>
            </a:extLst>
          </p:cNvPr>
          <p:cNvCxnSpPr>
            <a:cxnSpLocks/>
          </p:cNvCxnSpPr>
          <p:nvPr/>
        </p:nvCxnSpPr>
        <p:spPr bwMode="auto">
          <a:xfrm>
            <a:off x="1956294" y="1850731"/>
            <a:ext cx="0" cy="1910279"/>
          </a:xfrm>
          <a:prstGeom prst="line">
            <a:avLst/>
          </a:prstGeom>
          <a:noFill/>
          <a:ln w="3810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E54F1D13-782D-EDA9-648A-75A87B625344}"/>
              </a:ext>
            </a:extLst>
          </p:cNvPr>
          <p:cNvCxnSpPr>
            <a:cxnSpLocks/>
          </p:cNvCxnSpPr>
          <p:nvPr/>
        </p:nvCxnSpPr>
        <p:spPr bwMode="auto">
          <a:xfrm>
            <a:off x="2015560" y="1890947"/>
            <a:ext cx="0" cy="1870063"/>
          </a:xfrm>
          <a:prstGeom prst="line">
            <a:avLst/>
          </a:prstGeom>
          <a:noFill/>
          <a:ln w="3810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CB03FCF-29FC-A4FA-E214-978F4546AA2B}"/>
              </a:ext>
            </a:extLst>
          </p:cNvPr>
          <p:cNvCxnSpPr>
            <a:cxnSpLocks/>
          </p:cNvCxnSpPr>
          <p:nvPr/>
        </p:nvCxnSpPr>
        <p:spPr bwMode="auto">
          <a:xfrm>
            <a:off x="2072710" y="2314281"/>
            <a:ext cx="0" cy="1446729"/>
          </a:xfrm>
          <a:prstGeom prst="line">
            <a:avLst/>
          </a:prstGeom>
          <a:noFill/>
          <a:ln w="3810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F83C79D3-6C97-85BE-CED4-5170AE61CC40}"/>
              </a:ext>
            </a:extLst>
          </p:cNvPr>
          <p:cNvCxnSpPr>
            <a:cxnSpLocks/>
          </p:cNvCxnSpPr>
          <p:nvPr/>
        </p:nvCxnSpPr>
        <p:spPr bwMode="auto">
          <a:xfrm>
            <a:off x="2129861" y="2629664"/>
            <a:ext cx="0" cy="1131346"/>
          </a:xfrm>
          <a:prstGeom prst="line">
            <a:avLst/>
          </a:prstGeom>
          <a:noFill/>
          <a:ln w="3810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551FAD67-1CDE-9F53-A736-791573B1175C}"/>
              </a:ext>
            </a:extLst>
          </p:cNvPr>
          <p:cNvCxnSpPr>
            <a:cxnSpLocks/>
          </p:cNvCxnSpPr>
          <p:nvPr/>
        </p:nvCxnSpPr>
        <p:spPr bwMode="auto">
          <a:xfrm>
            <a:off x="2193361" y="2820164"/>
            <a:ext cx="0" cy="940846"/>
          </a:xfrm>
          <a:prstGeom prst="line">
            <a:avLst/>
          </a:prstGeom>
          <a:noFill/>
          <a:ln w="3810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2FD340C-37AA-A937-2F17-144CF1E661B9}"/>
              </a:ext>
            </a:extLst>
          </p:cNvPr>
          <p:cNvCxnSpPr>
            <a:cxnSpLocks/>
          </p:cNvCxnSpPr>
          <p:nvPr/>
        </p:nvCxnSpPr>
        <p:spPr bwMode="auto">
          <a:xfrm>
            <a:off x="2252628" y="2885781"/>
            <a:ext cx="0" cy="875229"/>
          </a:xfrm>
          <a:prstGeom prst="line">
            <a:avLst/>
          </a:prstGeom>
          <a:noFill/>
          <a:ln w="3810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AEFF9806-2792-781D-BB45-2C047968DA1A}"/>
              </a:ext>
            </a:extLst>
          </p:cNvPr>
          <p:cNvCxnSpPr>
            <a:cxnSpLocks/>
          </p:cNvCxnSpPr>
          <p:nvPr/>
        </p:nvCxnSpPr>
        <p:spPr bwMode="auto">
          <a:xfrm>
            <a:off x="2309778" y="2932347"/>
            <a:ext cx="0" cy="828663"/>
          </a:xfrm>
          <a:prstGeom prst="line">
            <a:avLst/>
          </a:prstGeom>
          <a:noFill/>
          <a:ln w="3810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1B1EBBF5-2657-0EDE-66BA-FC7046861D92}"/>
              </a:ext>
            </a:extLst>
          </p:cNvPr>
          <p:cNvCxnSpPr>
            <a:cxnSpLocks/>
          </p:cNvCxnSpPr>
          <p:nvPr/>
        </p:nvCxnSpPr>
        <p:spPr bwMode="auto">
          <a:xfrm>
            <a:off x="2371161" y="3072047"/>
            <a:ext cx="0" cy="688963"/>
          </a:xfrm>
          <a:prstGeom prst="line">
            <a:avLst/>
          </a:prstGeom>
          <a:noFill/>
          <a:ln w="3810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B743111D-7D01-DEE5-5A93-9C229E10726B}"/>
              </a:ext>
            </a:extLst>
          </p:cNvPr>
          <p:cNvCxnSpPr>
            <a:cxnSpLocks/>
          </p:cNvCxnSpPr>
          <p:nvPr/>
        </p:nvCxnSpPr>
        <p:spPr bwMode="auto">
          <a:xfrm>
            <a:off x="2424078" y="3146131"/>
            <a:ext cx="0" cy="614879"/>
          </a:xfrm>
          <a:prstGeom prst="line">
            <a:avLst/>
          </a:prstGeom>
          <a:noFill/>
          <a:ln w="3810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EAD17229-1E49-9FBD-3617-9205E0DAE186}"/>
              </a:ext>
            </a:extLst>
          </p:cNvPr>
          <p:cNvCxnSpPr>
            <a:cxnSpLocks/>
          </p:cNvCxnSpPr>
          <p:nvPr/>
        </p:nvCxnSpPr>
        <p:spPr bwMode="auto">
          <a:xfrm>
            <a:off x="2485460" y="3158831"/>
            <a:ext cx="0" cy="602179"/>
          </a:xfrm>
          <a:prstGeom prst="line">
            <a:avLst/>
          </a:prstGeom>
          <a:noFill/>
          <a:ln w="3810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FB93AD96-EA96-7B3E-AA58-68A277B4460A}"/>
              </a:ext>
            </a:extLst>
          </p:cNvPr>
          <p:cNvCxnSpPr>
            <a:cxnSpLocks/>
          </p:cNvCxnSpPr>
          <p:nvPr/>
        </p:nvCxnSpPr>
        <p:spPr bwMode="auto">
          <a:xfrm>
            <a:off x="2544727" y="3235031"/>
            <a:ext cx="0" cy="525979"/>
          </a:xfrm>
          <a:prstGeom prst="line">
            <a:avLst/>
          </a:prstGeom>
          <a:noFill/>
          <a:ln w="3810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37340C57-464F-2E8C-174D-0FED47C882B0}"/>
              </a:ext>
            </a:extLst>
          </p:cNvPr>
          <p:cNvCxnSpPr>
            <a:cxnSpLocks/>
          </p:cNvCxnSpPr>
          <p:nvPr/>
        </p:nvCxnSpPr>
        <p:spPr bwMode="auto">
          <a:xfrm>
            <a:off x="2660615" y="3625027"/>
            <a:ext cx="0" cy="135983"/>
          </a:xfrm>
          <a:prstGeom prst="line">
            <a:avLst/>
          </a:prstGeom>
          <a:noFill/>
          <a:ln w="3810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8523E07C-7015-13BE-EE71-50BA23BD86E1}"/>
              </a:ext>
            </a:extLst>
          </p:cNvPr>
          <p:cNvCxnSpPr>
            <a:cxnSpLocks/>
          </p:cNvCxnSpPr>
          <p:nvPr/>
        </p:nvCxnSpPr>
        <p:spPr bwMode="auto">
          <a:xfrm>
            <a:off x="2717765" y="3699639"/>
            <a:ext cx="0" cy="61371"/>
          </a:xfrm>
          <a:prstGeom prst="line">
            <a:avLst/>
          </a:prstGeom>
          <a:noFill/>
          <a:ln w="3810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3D194FDB-A58D-AFA6-A47D-52C32A6C134C}"/>
              </a:ext>
            </a:extLst>
          </p:cNvPr>
          <p:cNvCxnSpPr>
            <a:cxnSpLocks/>
          </p:cNvCxnSpPr>
          <p:nvPr/>
        </p:nvCxnSpPr>
        <p:spPr bwMode="auto">
          <a:xfrm>
            <a:off x="2833652" y="3723452"/>
            <a:ext cx="0" cy="37558"/>
          </a:xfrm>
          <a:prstGeom prst="line">
            <a:avLst/>
          </a:prstGeom>
          <a:noFill/>
          <a:ln w="3810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313D9AD-2C2D-5436-52FB-663853E25D51}"/>
              </a:ext>
            </a:extLst>
          </p:cNvPr>
          <p:cNvCxnSpPr>
            <a:cxnSpLocks/>
          </p:cNvCxnSpPr>
          <p:nvPr/>
        </p:nvCxnSpPr>
        <p:spPr bwMode="auto">
          <a:xfrm>
            <a:off x="2774915" y="3699639"/>
            <a:ext cx="0" cy="61371"/>
          </a:xfrm>
          <a:prstGeom prst="line">
            <a:avLst/>
          </a:prstGeom>
          <a:noFill/>
          <a:ln w="3810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2155C078-6AE6-E13E-5EF5-F42AD251B574}"/>
              </a:ext>
            </a:extLst>
          </p:cNvPr>
          <p:cNvCxnSpPr>
            <a:cxnSpLocks/>
          </p:cNvCxnSpPr>
          <p:nvPr/>
        </p:nvCxnSpPr>
        <p:spPr bwMode="auto">
          <a:xfrm>
            <a:off x="2895564" y="3723452"/>
            <a:ext cx="0" cy="37558"/>
          </a:xfrm>
          <a:prstGeom prst="line">
            <a:avLst/>
          </a:prstGeom>
          <a:noFill/>
          <a:ln w="3810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68C2425-9583-27E1-D2A2-55F883770EE3}"/>
              </a:ext>
            </a:extLst>
          </p:cNvPr>
          <p:cNvCxnSpPr>
            <a:cxnSpLocks/>
          </p:cNvCxnSpPr>
          <p:nvPr/>
        </p:nvCxnSpPr>
        <p:spPr bwMode="auto">
          <a:xfrm>
            <a:off x="3015425" y="3783665"/>
            <a:ext cx="0" cy="227124"/>
          </a:xfrm>
          <a:prstGeom prst="line">
            <a:avLst/>
          </a:prstGeom>
          <a:noFill/>
          <a:ln w="3810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6F74EF8-34A6-55D2-FE85-3B236E45048E}"/>
              </a:ext>
            </a:extLst>
          </p:cNvPr>
          <p:cNvCxnSpPr>
            <a:cxnSpLocks/>
          </p:cNvCxnSpPr>
          <p:nvPr/>
        </p:nvCxnSpPr>
        <p:spPr bwMode="auto">
          <a:xfrm>
            <a:off x="2959863" y="3783665"/>
            <a:ext cx="0" cy="52499"/>
          </a:xfrm>
          <a:prstGeom prst="line">
            <a:avLst/>
          </a:prstGeom>
          <a:noFill/>
          <a:ln w="3810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836DFC23-94C1-3629-369A-F43B3F349C2D}"/>
              </a:ext>
            </a:extLst>
          </p:cNvPr>
          <p:cNvCxnSpPr>
            <a:cxnSpLocks/>
          </p:cNvCxnSpPr>
          <p:nvPr/>
        </p:nvCxnSpPr>
        <p:spPr bwMode="auto">
          <a:xfrm>
            <a:off x="3131312" y="3783665"/>
            <a:ext cx="0" cy="284274"/>
          </a:xfrm>
          <a:prstGeom prst="line">
            <a:avLst/>
          </a:prstGeom>
          <a:noFill/>
          <a:ln w="3810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0D9BCED3-7F03-DFC9-FE16-7FD96F66FB35}"/>
              </a:ext>
            </a:extLst>
          </p:cNvPr>
          <p:cNvCxnSpPr>
            <a:cxnSpLocks/>
          </p:cNvCxnSpPr>
          <p:nvPr/>
        </p:nvCxnSpPr>
        <p:spPr bwMode="auto">
          <a:xfrm>
            <a:off x="3191637" y="3783665"/>
            <a:ext cx="0" cy="331899"/>
          </a:xfrm>
          <a:prstGeom prst="line">
            <a:avLst/>
          </a:prstGeom>
          <a:noFill/>
          <a:ln w="3810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EDD2A346-93F9-C7A6-6255-16DAF5570761}"/>
              </a:ext>
            </a:extLst>
          </p:cNvPr>
          <p:cNvCxnSpPr>
            <a:cxnSpLocks/>
          </p:cNvCxnSpPr>
          <p:nvPr/>
        </p:nvCxnSpPr>
        <p:spPr bwMode="auto">
          <a:xfrm>
            <a:off x="3250375" y="3783665"/>
            <a:ext cx="0" cy="382699"/>
          </a:xfrm>
          <a:prstGeom prst="line">
            <a:avLst/>
          </a:prstGeom>
          <a:noFill/>
          <a:ln w="3810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BA3E44A6-D059-1F1D-C1F8-6D31F77C4CAD}"/>
              </a:ext>
            </a:extLst>
          </p:cNvPr>
          <p:cNvCxnSpPr>
            <a:cxnSpLocks/>
          </p:cNvCxnSpPr>
          <p:nvPr/>
        </p:nvCxnSpPr>
        <p:spPr bwMode="auto">
          <a:xfrm>
            <a:off x="3310700" y="3783665"/>
            <a:ext cx="0" cy="408099"/>
          </a:xfrm>
          <a:prstGeom prst="line">
            <a:avLst/>
          </a:prstGeom>
          <a:noFill/>
          <a:ln w="3810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B88EDCD7-EDC3-D350-515A-40525EC088BD}"/>
              </a:ext>
            </a:extLst>
          </p:cNvPr>
          <p:cNvCxnSpPr>
            <a:cxnSpLocks/>
          </p:cNvCxnSpPr>
          <p:nvPr/>
        </p:nvCxnSpPr>
        <p:spPr bwMode="auto">
          <a:xfrm>
            <a:off x="3364675" y="3783665"/>
            <a:ext cx="0" cy="487474"/>
          </a:xfrm>
          <a:prstGeom prst="line">
            <a:avLst/>
          </a:prstGeom>
          <a:noFill/>
          <a:ln w="3810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DD8E4D76-2487-AC9D-E5D8-67A2A6A930EA}"/>
              </a:ext>
            </a:extLst>
          </p:cNvPr>
          <p:cNvCxnSpPr>
            <a:cxnSpLocks/>
          </p:cNvCxnSpPr>
          <p:nvPr/>
        </p:nvCxnSpPr>
        <p:spPr bwMode="auto">
          <a:xfrm>
            <a:off x="3423412" y="3783665"/>
            <a:ext cx="0" cy="611299"/>
          </a:xfrm>
          <a:prstGeom prst="line">
            <a:avLst/>
          </a:prstGeom>
          <a:noFill/>
          <a:ln w="3810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90EE525-F45B-7F5A-778E-3BCE6533FD7E}"/>
              </a:ext>
            </a:extLst>
          </p:cNvPr>
          <p:cNvCxnSpPr>
            <a:cxnSpLocks/>
          </p:cNvCxnSpPr>
          <p:nvPr/>
        </p:nvCxnSpPr>
        <p:spPr bwMode="auto">
          <a:xfrm>
            <a:off x="3482149" y="3783665"/>
            <a:ext cx="0" cy="725599"/>
          </a:xfrm>
          <a:prstGeom prst="line">
            <a:avLst/>
          </a:prstGeom>
          <a:noFill/>
          <a:ln w="3810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5B6BD4F1-D3B0-FFAD-EC42-5BEA65A86BBB}"/>
              </a:ext>
            </a:extLst>
          </p:cNvPr>
          <p:cNvCxnSpPr>
            <a:cxnSpLocks/>
          </p:cNvCxnSpPr>
          <p:nvPr/>
        </p:nvCxnSpPr>
        <p:spPr bwMode="auto">
          <a:xfrm>
            <a:off x="3537711" y="3783665"/>
            <a:ext cx="0" cy="777987"/>
          </a:xfrm>
          <a:prstGeom prst="line">
            <a:avLst/>
          </a:prstGeom>
          <a:noFill/>
          <a:ln w="3810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EA179446-F0E1-8D11-45C7-269EAC3D96BC}"/>
              </a:ext>
            </a:extLst>
          </p:cNvPr>
          <p:cNvCxnSpPr>
            <a:cxnSpLocks/>
          </p:cNvCxnSpPr>
          <p:nvPr/>
        </p:nvCxnSpPr>
        <p:spPr bwMode="auto">
          <a:xfrm>
            <a:off x="3659949" y="3783665"/>
            <a:ext cx="0" cy="974837"/>
          </a:xfrm>
          <a:prstGeom prst="line">
            <a:avLst/>
          </a:prstGeom>
          <a:noFill/>
          <a:ln w="3810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CCEEBE9B-3F8A-36FF-294E-59AD5886F7EB}"/>
              </a:ext>
            </a:extLst>
          </p:cNvPr>
          <p:cNvCxnSpPr>
            <a:cxnSpLocks/>
          </p:cNvCxnSpPr>
          <p:nvPr/>
        </p:nvCxnSpPr>
        <p:spPr bwMode="auto">
          <a:xfrm>
            <a:off x="3723449" y="3783665"/>
            <a:ext cx="0" cy="974837"/>
          </a:xfrm>
          <a:prstGeom prst="line">
            <a:avLst/>
          </a:prstGeom>
          <a:noFill/>
          <a:ln w="3810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EBCB23E2-1FFF-9D02-3CC4-3354DC254DDF}"/>
              </a:ext>
            </a:extLst>
          </p:cNvPr>
          <p:cNvCxnSpPr>
            <a:cxnSpLocks/>
          </p:cNvCxnSpPr>
          <p:nvPr/>
        </p:nvCxnSpPr>
        <p:spPr bwMode="auto">
          <a:xfrm>
            <a:off x="3779012" y="3783665"/>
            <a:ext cx="0" cy="1019287"/>
          </a:xfrm>
          <a:prstGeom prst="line">
            <a:avLst/>
          </a:prstGeom>
          <a:noFill/>
          <a:ln w="3810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A93AE4F-15A9-E54F-76A7-3D90BAB6CE3E}"/>
              </a:ext>
            </a:extLst>
          </p:cNvPr>
          <p:cNvCxnSpPr>
            <a:cxnSpLocks/>
          </p:cNvCxnSpPr>
          <p:nvPr/>
        </p:nvCxnSpPr>
        <p:spPr bwMode="auto">
          <a:xfrm>
            <a:off x="3836162" y="3783665"/>
            <a:ext cx="0" cy="1030399"/>
          </a:xfrm>
          <a:prstGeom prst="line">
            <a:avLst/>
          </a:prstGeom>
          <a:noFill/>
          <a:ln w="3810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9948EE25-EA42-FF95-1FAB-1156E3017BBC}"/>
              </a:ext>
            </a:extLst>
          </p:cNvPr>
          <p:cNvCxnSpPr>
            <a:cxnSpLocks/>
          </p:cNvCxnSpPr>
          <p:nvPr/>
        </p:nvCxnSpPr>
        <p:spPr bwMode="auto">
          <a:xfrm>
            <a:off x="3893312" y="3783665"/>
            <a:ext cx="0" cy="1046274"/>
          </a:xfrm>
          <a:prstGeom prst="line">
            <a:avLst/>
          </a:prstGeom>
          <a:noFill/>
          <a:ln w="381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F3B9C0D7-B8B7-54BC-5572-570BF9D62DD2}"/>
              </a:ext>
            </a:extLst>
          </p:cNvPr>
          <p:cNvCxnSpPr>
            <a:cxnSpLocks/>
          </p:cNvCxnSpPr>
          <p:nvPr/>
        </p:nvCxnSpPr>
        <p:spPr bwMode="auto">
          <a:xfrm>
            <a:off x="3950462" y="3783665"/>
            <a:ext cx="0" cy="1060562"/>
          </a:xfrm>
          <a:prstGeom prst="line">
            <a:avLst/>
          </a:prstGeom>
          <a:noFill/>
          <a:ln w="3810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6D9E7866-6CCE-575B-E73C-E99E9A9E4609}"/>
              </a:ext>
            </a:extLst>
          </p:cNvPr>
          <p:cNvCxnSpPr>
            <a:cxnSpLocks/>
          </p:cNvCxnSpPr>
          <p:nvPr/>
        </p:nvCxnSpPr>
        <p:spPr bwMode="auto">
          <a:xfrm>
            <a:off x="4012375" y="3783665"/>
            <a:ext cx="0" cy="1131999"/>
          </a:xfrm>
          <a:prstGeom prst="line">
            <a:avLst/>
          </a:prstGeom>
          <a:noFill/>
          <a:ln w="3810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2AE7E617-CD7A-3B41-C4C2-5CF718AAC8A5}"/>
              </a:ext>
            </a:extLst>
          </p:cNvPr>
          <p:cNvCxnSpPr>
            <a:cxnSpLocks/>
          </p:cNvCxnSpPr>
          <p:nvPr/>
        </p:nvCxnSpPr>
        <p:spPr bwMode="auto">
          <a:xfrm>
            <a:off x="4128263" y="3783665"/>
            <a:ext cx="0" cy="1143112"/>
          </a:xfrm>
          <a:prstGeom prst="line">
            <a:avLst/>
          </a:prstGeom>
          <a:noFill/>
          <a:ln w="3810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41956BB-43B4-DD60-B045-B0A14DF549EC}"/>
              </a:ext>
            </a:extLst>
          </p:cNvPr>
          <p:cNvCxnSpPr>
            <a:cxnSpLocks/>
          </p:cNvCxnSpPr>
          <p:nvPr/>
        </p:nvCxnSpPr>
        <p:spPr bwMode="auto">
          <a:xfrm>
            <a:off x="4183826" y="3783665"/>
            <a:ext cx="0" cy="1184387"/>
          </a:xfrm>
          <a:prstGeom prst="line">
            <a:avLst/>
          </a:prstGeom>
          <a:noFill/>
          <a:ln w="3810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0F83AF8E-2FC1-00DF-C053-F894B1F46728}"/>
              </a:ext>
            </a:extLst>
          </p:cNvPr>
          <p:cNvCxnSpPr>
            <a:cxnSpLocks/>
          </p:cNvCxnSpPr>
          <p:nvPr/>
        </p:nvCxnSpPr>
        <p:spPr bwMode="auto">
          <a:xfrm>
            <a:off x="4304476" y="3783665"/>
            <a:ext cx="0" cy="1268524"/>
          </a:xfrm>
          <a:prstGeom prst="line">
            <a:avLst/>
          </a:prstGeom>
          <a:noFill/>
          <a:ln w="3810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B360115C-DF45-E295-D06F-4BB65DD2EE1B}"/>
              </a:ext>
            </a:extLst>
          </p:cNvPr>
          <p:cNvCxnSpPr>
            <a:cxnSpLocks/>
          </p:cNvCxnSpPr>
          <p:nvPr/>
        </p:nvCxnSpPr>
        <p:spPr bwMode="auto">
          <a:xfrm>
            <a:off x="4364801" y="3783665"/>
            <a:ext cx="0" cy="1312974"/>
          </a:xfrm>
          <a:prstGeom prst="line">
            <a:avLst/>
          </a:prstGeom>
          <a:noFill/>
          <a:ln w="3810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2832BE2A-F207-AABA-1247-D87A5ADC29BE}"/>
              </a:ext>
            </a:extLst>
          </p:cNvPr>
          <p:cNvCxnSpPr>
            <a:cxnSpLocks/>
          </p:cNvCxnSpPr>
          <p:nvPr/>
        </p:nvCxnSpPr>
        <p:spPr bwMode="auto">
          <a:xfrm>
            <a:off x="4425126" y="3783665"/>
            <a:ext cx="0" cy="1333612"/>
          </a:xfrm>
          <a:prstGeom prst="line">
            <a:avLst/>
          </a:prstGeom>
          <a:noFill/>
          <a:ln w="3810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AEBB7E58-A1F4-99F8-854F-4E1CA8779474}"/>
              </a:ext>
            </a:extLst>
          </p:cNvPr>
          <p:cNvCxnSpPr>
            <a:cxnSpLocks/>
          </p:cNvCxnSpPr>
          <p:nvPr/>
        </p:nvCxnSpPr>
        <p:spPr bwMode="auto">
          <a:xfrm>
            <a:off x="4483863" y="3783665"/>
            <a:ext cx="0" cy="1346312"/>
          </a:xfrm>
          <a:prstGeom prst="line">
            <a:avLst/>
          </a:prstGeom>
          <a:noFill/>
          <a:ln w="3810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ECD8ED36-AA3C-D641-5CEE-3D598FC31288}"/>
              </a:ext>
            </a:extLst>
          </p:cNvPr>
          <p:cNvCxnSpPr>
            <a:cxnSpLocks/>
          </p:cNvCxnSpPr>
          <p:nvPr/>
        </p:nvCxnSpPr>
        <p:spPr bwMode="auto">
          <a:xfrm>
            <a:off x="4542600" y="3783665"/>
            <a:ext cx="0" cy="1346312"/>
          </a:xfrm>
          <a:prstGeom prst="line">
            <a:avLst/>
          </a:prstGeom>
          <a:noFill/>
          <a:ln w="3810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B130571-F267-E243-A345-2F8738B30DCE}"/>
              </a:ext>
            </a:extLst>
          </p:cNvPr>
          <p:cNvCxnSpPr>
            <a:cxnSpLocks/>
          </p:cNvCxnSpPr>
          <p:nvPr/>
        </p:nvCxnSpPr>
        <p:spPr bwMode="auto">
          <a:xfrm>
            <a:off x="4598163" y="3783665"/>
            <a:ext cx="0" cy="1387587"/>
          </a:xfrm>
          <a:prstGeom prst="line">
            <a:avLst/>
          </a:prstGeom>
          <a:noFill/>
          <a:ln w="3810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71289DCF-A970-20AE-9549-E4B7EE9A5F54}"/>
              </a:ext>
            </a:extLst>
          </p:cNvPr>
          <p:cNvCxnSpPr>
            <a:cxnSpLocks/>
          </p:cNvCxnSpPr>
          <p:nvPr/>
        </p:nvCxnSpPr>
        <p:spPr bwMode="auto">
          <a:xfrm>
            <a:off x="4658488" y="3783665"/>
            <a:ext cx="0" cy="1405049"/>
          </a:xfrm>
          <a:prstGeom prst="line">
            <a:avLst/>
          </a:prstGeom>
          <a:noFill/>
          <a:ln w="3810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C839F97E-F527-49AA-32A4-29A0E533CC12}"/>
              </a:ext>
            </a:extLst>
          </p:cNvPr>
          <p:cNvCxnSpPr>
            <a:cxnSpLocks/>
          </p:cNvCxnSpPr>
          <p:nvPr/>
        </p:nvCxnSpPr>
        <p:spPr bwMode="auto">
          <a:xfrm>
            <a:off x="4714051" y="3783665"/>
            <a:ext cx="0" cy="1447912"/>
          </a:xfrm>
          <a:prstGeom prst="line">
            <a:avLst/>
          </a:prstGeom>
          <a:noFill/>
          <a:ln w="3810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BE423153-AB74-C74F-D15F-EF3EDB48E391}"/>
              </a:ext>
            </a:extLst>
          </p:cNvPr>
          <p:cNvCxnSpPr>
            <a:cxnSpLocks/>
          </p:cNvCxnSpPr>
          <p:nvPr/>
        </p:nvCxnSpPr>
        <p:spPr bwMode="auto">
          <a:xfrm>
            <a:off x="4950588" y="3783665"/>
            <a:ext cx="0" cy="1543162"/>
          </a:xfrm>
          <a:prstGeom prst="line">
            <a:avLst/>
          </a:prstGeom>
          <a:noFill/>
          <a:ln w="3810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4296DC1C-7732-35F4-067E-5FC1974D7274}"/>
              </a:ext>
            </a:extLst>
          </p:cNvPr>
          <p:cNvCxnSpPr>
            <a:cxnSpLocks/>
          </p:cNvCxnSpPr>
          <p:nvPr/>
        </p:nvCxnSpPr>
        <p:spPr bwMode="auto">
          <a:xfrm>
            <a:off x="5009326" y="3783665"/>
            <a:ext cx="0" cy="1544749"/>
          </a:xfrm>
          <a:prstGeom prst="line">
            <a:avLst/>
          </a:prstGeom>
          <a:noFill/>
          <a:ln w="38100"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ECBAF137-61E1-8FF6-CE0A-74609BD6B2CE}"/>
              </a:ext>
            </a:extLst>
          </p:cNvPr>
          <p:cNvCxnSpPr>
            <a:cxnSpLocks/>
          </p:cNvCxnSpPr>
          <p:nvPr/>
        </p:nvCxnSpPr>
        <p:spPr bwMode="auto">
          <a:xfrm>
            <a:off x="5071239" y="3783665"/>
            <a:ext cx="0" cy="1562212"/>
          </a:xfrm>
          <a:prstGeom prst="line">
            <a:avLst/>
          </a:prstGeom>
          <a:noFill/>
          <a:ln w="3810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91EF692F-BD77-4E56-04C2-B1F85A7E7075}"/>
              </a:ext>
            </a:extLst>
          </p:cNvPr>
          <p:cNvCxnSpPr>
            <a:cxnSpLocks/>
          </p:cNvCxnSpPr>
          <p:nvPr/>
        </p:nvCxnSpPr>
        <p:spPr bwMode="auto">
          <a:xfrm>
            <a:off x="5133152" y="3783665"/>
            <a:ext cx="0" cy="1579674"/>
          </a:xfrm>
          <a:prstGeom prst="line">
            <a:avLst/>
          </a:prstGeom>
          <a:noFill/>
          <a:ln w="3810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E5F785BD-D378-EA22-63F8-295B541E46EC}"/>
              </a:ext>
            </a:extLst>
          </p:cNvPr>
          <p:cNvCxnSpPr>
            <a:cxnSpLocks/>
          </p:cNvCxnSpPr>
          <p:nvPr/>
        </p:nvCxnSpPr>
        <p:spPr bwMode="auto">
          <a:xfrm>
            <a:off x="5190302" y="3783665"/>
            <a:ext cx="0" cy="1609837"/>
          </a:xfrm>
          <a:prstGeom prst="line">
            <a:avLst/>
          </a:prstGeom>
          <a:noFill/>
          <a:ln w="38100"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96F7628E-905B-2268-8673-485859B73D44}"/>
              </a:ext>
            </a:extLst>
          </p:cNvPr>
          <p:cNvCxnSpPr>
            <a:cxnSpLocks/>
          </p:cNvCxnSpPr>
          <p:nvPr/>
        </p:nvCxnSpPr>
        <p:spPr bwMode="auto">
          <a:xfrm>
            <a:off x="5360165" y="3783665"/>
            <a:ext cx="0" cy="1689212"/>
          </a:xfrm>
          <a:prstGeom prst="line">
            <a:avLst/>
          </a:prstGeom>
          <a:noFill/>
          <a:ln w="3810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ED60FE5E-73F4-0CA8-E92E-BA6739E10BDD}"/>
              </a:ext>
            </a:extLst>
          </p:cNvPr>
          <p:cNvCxnSpPr>
            <a:cxnSpLocks/>
          </p:cNvCxnSpPr>
          <p:nvPr/>
        </p:nvCxnSpPr>
        <p:spPr bwMode="auto">
          <a:xfrm>
            <a:off x="5483990" y="3783665"/>
            <a:ext cx="0" cy="1706674"/>
          </a:xfrm>
          <a:prstGeom prst="line">
            <a:avLst/>
          </a:prstGeom>
          <a:noFill/>
          <a:ln w="38100"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328FF1B3-08D3-77FF-64B9-51D3A931B37A}"/>
              </a:ext>
            </a:extLst>
          </p:cNvPr>
          <p:cNvCxnSpPr>
            <a:cxnSpLocks/>
          </p:cNvCxnSpPr>
          <p:nvPr/>
        </p:nvCxnSpPr>
        <p:spPr bwMode="auto">
          <a:xfrm>
            <a:off x="5544315" y="3783665"/>
            <a:ext cx="0" cy="1720962"/>
          </a:xfrm>
          <a:prstGeom prst="line">
            <a:avLst/>
          </a:prstGeom>
          <a:noFill/>
          <a:ln w="3810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03B5903C-1192-A701-74A6-8E23D9BB688E}"/>
              </a:ext>
            </a:extLst>
          </p:cNvPr>
          <p:cNvCxnSpPr>
            <a:cxnSpLocks/>
          </p:cNvCxnSpPr>
          <p:nvPr/>
        </p:nvCxnSpPr>
        <p:spPr bwMode="auto">
          <a:xfrm>
            <a:off x="5593528" y="3783665"/>
            <a:ext cx="0" cy="1738424"/>
          </a:xfrm>
          <a:prstGeom prst="line">
            <a:avLst/>
          </a:prstGeom>
          <a:noFill/>
          <a:ln w="3810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58303BEE-1963-1469-B044-7612E7B8E993}"/>
              </a:ext>
            </a:extLst>
          </p:cNvPr>
          <p:cNvCxnSpPr>
            <a:cxnSpLocks/>
          </p:cNvCxnSpPr>
          <p:nvPr/>
        </p:nvCxnSpPr>
        <p:spPr bwMode="auto">
          <a:xfrm>
            <a:off x="5779264" y="3783665"/>
            <a:ext cx="0" cy="1844787"/>
          </a:xfrm>
          <a:prstGeom prst="line">
            <a:avLst/>
          </a:prstGeom>
          <a:noFill/>
          <a:ln w="38100"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15F3ED8D-4305-1309-B46B-7D2BB94E5963}"/>
              </a:ext>
            </a:extLst>
          </p:cNvPr>
          <p:cNvCxnSpPr>
            <a:cxnSpLocks/>
          </p:cNvCxnSpPr>
          <p:nvPr/>
        </p:nvCxnSpPr>
        <p:spPr bwMode="auto">
          <a:xfrm>
            <a:off x="5833241" y="3783665"/>
            <a:ext cx="0" cy="1859074"/>
          </a:xfrm>
          <a:prstGeom prst="line">
            <a:avLst/>
          </a:prstGeom>
          <a:noFill/>
          <a:ln w="3810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B3127062-B2AC-B7AC-0D9B-06E1199009BD}"/>
              </a:ext>
            </a:extLst>
          </p:cNvPr>
          <p:cNvCxnSpPr>
            <a:cxnSpLocks/>
          </p:cNvCxnSpPr>
          <p:nvPr/>
        </p:nvCxnSpPr>
        <p:spPr bwMode="auto">
          <a:xfrm>
            <a:off x="6179316" y="3783665"/>
            <a:ext cx="0" cy="1960674"/>
          </a:xfrm>
          <a:prstGeom prst="line">
            <a:avLst/>
          </a:prstGeom>
          <a:noFill/>
          <a:ln w="38100"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AC5D6E9C-DF60-11C5-33D0-0B4654FDD502}"/>
              </a:ext>
            </a:extLst>
          </p:cNvPr>
          <p:cNvCxnSpPr>
            <a:cxnSpLocks/>
          </p:cNvCxnSpPr>
          <p:nvPr/>
        </p:nvCxnSpPr>
        <p:spPr bwMode="auto">
          <a:xfrm>
            <a:off x="6422203" y="3783665"/>
            <a:ext cx="0" cy="1978137"/>
          </a:xfrm>
          <a:prstGeom prst="line">
            <a:avLst/>
          </a:prstGeom>
          <a:noFill/>
          <a:ln w="3810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C400B90E-C09B-5542-4026-7008E11D7CD5}"/>
              </a:ext>
            </a:extLst>
          </p:cNvPr>
          <p:cNvCxnSpPr>
            <a:cxnSpLocks/>
          </p:cNvCxnSpPr>
          <p:nvPr/>
        </p:nvCxnSpPr>
        <p:spPr bwMode="auto">
          <a:xfrm>
            <a:off x="6474591" y="3783665"/>
            <a:ext cx="0" cy="2011474"/>
          </a:xfrm>
          <a:prstGeom prst="line">
            <a:avLst/>
          </a:prstGeom>
          <a:noFill/>
          <a:ln w="38100"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53497F82-E595-EC35-68BF-93796035701F}"/>
              </a:ext>
            </a:extLst>
          </p:cNvPr>
          <p:cNvCxnSpPr>
            <a:cxnSpLocks/>
          </p:cNvCxnSpPr>
          <p:nvPr/>
        </p:nvCxnSpPr>
        <p:spPr bwMode="auto">
          <a:xfrm>
            <a:off x="6653979" y="3783665"/>
            <a:ext cx="0" cy="2065449"/>
          </a:xfrm>
          <a:prstGeom prst="line">
            <a:avLst/>
          </a:prstGeom>
          <a:noFill/>
          <a:ln w="3810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6861DEF2-CD46-61D4-E6A0-9569BB66654A}"/>
              </a:ext>
            </a:extLst>
          </p:cNvPr>
          <p:cNvCxnSpPr>
            <a:cxnSpLocks/>
          </p:cNvCxnSpPr>
          <p:nvPr/>
        </p:nvCxnSpPr>
        <p:spPr bwMode="auto">
          <a:xfrm>
            <a:off x="6773041" y="3783665"/>
            <a:ext cx="0" cy="2065449"/>
          </a:xfrm>
          <a:prstGeom prst="line">
            <a:avLst/>
          </a:prstGeom>
          <a:noFill/>
          <a:ln w="38100"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51845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Rectangle 2">
            <a:extLst>
              <a:ext uri="{FF2B5EF4-FFF2-40B4-BE49-F238E27FC236}">
                <a16:creationId xmlns:a16="http://schemas.microsoft.com/office/drawing/2014/main" id="{23CB728F-354F-7978-C263-0F9ED5AEDCB2}"/>
              </a:ext>
            </a:extLst>
          </p:cNvPr>
          <p:cNvSpPr txBox="1">
            <a:spLocks noChangeArrowheads="1"/>
          </p:cNvSpPr>
          <p:nvPr/>
        </p:nvSpPr>
        <p:spPr bwMode="auto">
          <a:xfrm>
            <a:off x="609758" y="238127"/>
            <a:ext cx="11390173"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BRUIN MCL: Duration of Response to Pirtobrutinib</a:t>
            </a:r>
          </a:p>
        </p:txBody>
      </p:sp>
      <p:sp>
        <p:nvSpPr>
          <p:cNvPr id="277" name="Text Box 11">
            <a:extLst>
              <a:ext uri="{FF2B5EF4-FFF2-40B4-BE49-F238E27FC236}">
                <a16:creationId xmlns:a16="http://schemas.microsoft.com/office/drawing/2014/main" id="{8D297BF2-8C1F-2BA2-189E-0476322690D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Lewis. Pan Pacific Lymphoma Conference 2022.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Reproduced with permission.</a:t>
            </a:r>
          </a:p>
        </p:txBody>
      </p:sp>
      <p:sp>
        <p:nvSpPr>
          <p:cNvPr id="6" name="TextBox 5">
            <a:extLst>
              <a:ext uri="{FF2B5EF4-FFF2-40B4-BE49-F238E27FC236}">
                <a16:creationId xmlns:a16="http://schemas.microsoft.com/office/drawing/2014/main" id="{0227875E-D5DE-D1E0-3613-AA65DE875236}"/>
              </a:ext>
            </a:extLst>
          </p:cNvPr>
          <p:cNvSpPr txBox="1"/>
          <p:nvPr/>
        </p:nvSpPr>
        <p:spPr bwMode="auto">
          <a:xfrm>
            <a:off x="3390354" y="4265696"/>
            <a:ext cx="60393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rPr>
              <a:t>Median follow-up for responding patients: 8.2 mo</a:t>
            </a:r>
          </a:p>
          <a:p>
            <a:pPr marL="0" marR="0" lvl="0" indent="0" algn="l" defTabSz="914400" rtl="0" eaLnBrk="0" fontAlgn="base" latinLnBrk="0" hangingPunct="0">
              <a:lnSpc>
                <a:spcPct val="100000"/>
              </a:lnSpc>
              <a:spcBef>
                <a:spcPts val="0"/>
              </a:spcBef>
              <a:spcAft>
                <a:spcPct val="0"/>
              </a:spcAft>
              <a:buClrTx/>
              <a:buSzTx/>
              <a:buFontTx/>
              <a:buNone/>
              <a:tabLst/>
              <a:defRPr/>
            </a:pPr>
            <a:r>
              <a:rPr lang="en-US" b="0" dirty="0">
                <a:solidFill>
                  <a:srgbClr val="000000"/>
                </a:solidFill>
                <a:latin typeface="Calibri" panose="020F0502020204030204" pitchFamily="34" charset="0"/>
              </a:rPr>
              <a:t>Responses ongoing in 60%</a:t>
            </a:r>
            <a:endParaRPr kumimoji="0" lang="en-US"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2" name="TextBox 1">
            <a:extLst>
              <a:ext uri="{FF2B5EF4-FFF2-40B4-BE49-F238E27FC236}">
                <a16:creationId xmlns:a16="http://schemas.microsoft.com/office/drawing/2014/main" id="{4F7B54CC-7506-CF74-8171-9D6E85F56800}"/>
              </a:ext>
            </a:extLst>
          </p:cNvPr>
          <p:cNvSpPr txBox="1"/>
          <p:nvPr/>
        </p:nvSpPr>
        <p:spPr bwMode="auto">
          <a:xfrm rot="16200000">
            <a:off x="1056040" y="3244334"/>
            <a:ext cx="28110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With Response (%)</a:t>
            </a:r>
          </a:p>
        </p:txBody>
      </p:sp>
      <p:sp>
        <p:nvSpPr>
          <p:cNvPr id="7" name="TextBox 6">
            <a:extLst>
              <a:ext uri="{FF2B5EF4-FFF2-40B4-BE49-F238E27FC236}">
                <a16:creationId xmlns:a16="http://schemas.microsoft.com/office/drawing/2014/main" id="{3E07B150-3246-C9FC-14B2-708A97EC4BC5}"/>
              </a:ext>
            </a:extLst>
          </p:cNvPr>
          <p:cNvSpPr txBox="1"/>
          <p:nvPr/>
        </p:nvSpPr>
        <p:spPr bwMode="auto">
          <a:xfrm>
            <a:off x="5249565" y="5458431"/>
            <a:ext cx="27874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 From Start of Response</a:t>
            </a:r>
          </a:p>
        </p:txBody>
      </p:sp>
      <p:grpSp>
        <p:nvGrpSpPr>
          <p:cNvPr id="8" name="Group 7">
            <a:extLst>
              <a:ext uri="{FF2B5EF4-FFF2-40B4-BE49-F238E27FC236}">
                <a16:creationId xmlns:a16="http://schemas.microsoft.com/office/drawing/2014/main" id="{4FEE5A7F-6697-E1E9-60CC-73E2F7F24981}"/>
              </a:ext>
            </a:extLst>
          </p:cNvPr>
          <p:cNvGrpSpPr/>
          <p:nvPr/>
        </p:nvGrpSpPr>
        <p:grpSpPr>
          <a:xfrm>
            <a:off x="2519166" y="1583265"/>
            <a:ext cx="535724" cy="3818468"/>
            <a:chOff x="1033363" y="1618619"/>
            <a:chExt cx="535724" cy="2976608"/>
          </a:xfrm>
        </p:grpSpPr>
        <p:sp>
          <p:nvSpPr>
            <p:cNvPr id="9" name="TextBox 8">
              <a:extLst>
                <a:ext uri="{FF2B5EF4-FFF2-40B4-BE49-F238E27FC236}">
                  <a16:creationId xmlns:a16="http://schemas.microsoft.com/office/drawing/2014/main" id="{A0E400B1-47C2-2188-5478-9D7426645B9E}"/>
                </a:ext>
              </a:extLst>
            </p:cNvPr>
            <p:cNvSpPr txBox="1"/>
            <p:nvPr/>
          </p:nvSpPr>
          <p:spPr bwMode="auto">
            <a:xfrm>
              <a:off x="1033363" y="161861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0" name="TextBox 9">
              <a:extLst>
                <a:ext uri="{FF2B5EF4-FFF2-40B4-BE49-F238E27FC236}">
                  <a16:creationId xmlns:a16="http://schemas.microsoft.com/office/drawing/2014/main" id="{C0789A9C-2594-BFE2-2CA2-6B3A1A2FA7D4}"/>
                </a:ext>
              </a:extLst>
            </p:cNvPr>
            <p:cNvSpPr txBox="1"/>
            <p:nvPr/>
          </p:nvSpPr>
          <p:spPr bwMode="auto">
            <a:xfrm>
              <a:off x="1150383" y="213754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1" name="TextBox 10">
              <a:extLst>
                <a:ext uri="{FF2B5EF4-FFF2-40B4-BE49-F238E27FC236}">
                  <a16:creationId xmlns:a16="http://schemas.microsoft.com/office/drawing/2014/main" id="{4ADE026B-90C7-30C8-CBAF-FE3A5642E8A4}"/>
                </a:ext>
              </a:extLst>
            </p:cNvPr>
            <p:cNvSpPr txBox="1"/>
            <p:nvPr/>
          </p:nvSpPr>
          <p:spPr bwMode="auto">
            <a:xfrm>
              <a:off x="1150383" y="26593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2" name="TextBox 11">
              <a:extLst>
                <a:ext uri="{FF2B5EF4-FFF2-40B4-BE49-F238E27FC236}">
                  <a16:creationId xmlns:a16="http://schemas.microsoft.com/office/drawing/2014/main" id="{8649B69C-ECA1-6E97-374C-8DC13070481C}"/>
                </a:ext>
              </a:extLst>
            </p:cNvPr>
            <p:cNvSpPr txBox="1"/>
            <p:nvPr/>
          </p:nvSpPr>
          <p:spPr bwMode="auto">
            <a:xfrm>
              <a:off x="1150383" y="31815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3" name="TextBox 12">
              <a:extLst>
                <a:ext uri="{FF2B5EF4-FFF2-40B4-BE49-F238E27FC236}">
                  <a16:creationId xmlns:a16="http://schemas.microsoft.com/office/drawing/2014/main" id="{AE0767E6-2D3C-FD38-598C-EE934C05A874}"/>
                </a:ext>
              </a:extLst>
            </p:cNvPr>
            <p:cNvSpPr txBox="1"/>
            <p:nvPr/>
          </p:nvSpPr>
          <p:spPr bwMode="auto">
            <a:xfrm>
              <a:off x="1150383" y="36952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4" name="TextBox 13">
              <a:extLst>
                <a:ext uri="{FF2B5EF4-FFF2-40B4-BE49-F238E27FC236}">
                  <a16:creationId xmlns:a16="http://schemas.microsoft.com/office/drawing/2014/main" id="{4D08714D-D83B-DE55-9091-2231B2689981}"/>
                </a:ext>
              </a:extLst>
            </p:cNvPr>
            <p:cNvSpPr txBox="1"/>
            <p:nvPr/>
          </p:nvSpPr>
          <p:spPr bwMode="auto">
            <a:xfrm>
              <a:off x="1267401" y="422589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8" name="Group 17">
            <a:extLst>
              <a:ext uri="{FF2B5EF4-FFF2-40B4-BE49-F238E27FC236}">
                <a16:creationId xmlns:a16="http://schemas.microsoft.com/office/drawing/2014/main" id="{7F42D8D2-8DF9-8350-1AF7-CD6ABDE4AC75}"/>
              </a:ext>
            </a:extLst>
          </p:cNvPr>
          <p:cNvGrpSpPr/>
          <p:nvPr/>
        </p:nvGrpSpPr>
        <p:grpSpPr>
          <a:xfrm>
            <a:off x="3021022" y="1778000"/>
            <a:ext cx="103178" cy="3330094"/>
            <a:chOff x="1293050" y="1772507"/>
            <a:chExt cx="1285850" cy="2590116"/>
          </a:xfrm>
        </p:grpSpPr>
        <p:grpSp>
          <p:nvGrpSpPr>
            <p:cNvPr id="19" name="Group 18">
              <a:extLst>
                <a:ext uri="{FF2B5EF4-FFF2-40B4-BE49-F238E27FC236}">
                  <a16:creationId xmlns:a16="http://schemas.microsoft.com/office/drawing/2014/main" id="{56B7D1CC-FC22-142D-B190-46FA145560C8}"/>
                </a:ext>
              </a:extLst>
            </p:cNvPr>
            <p:cNvGrpSpPr/>
            <p:nvPr/>
          </p:nvGrpSpPr>
          <p:grpSpPr>
            <a:xfrm>
              <a:off x="1293050" y="1772507"/>
              <a:ext cx="1285850" cy="2086002"/>
              <a:chOff x="1293050" y="1772507"/>
              <a:chExt cx="1285850" cy="2086002"/>
            </a:xfrm>
          </p:grpSpPr>
          <p:cxnSp>
            <p:nvCxnSpPr>
              <p:cNvPr id="25" name="Straight Connector 24">
                <a:extLst>
                  <a:ext uri="{FF2B5EF4-FFF2-40B4-BE49-F238E27FC236}">
                    <a16:creationId xmlns:a16="http://schemas.microsoft.com/office/drawing/2014/main" id="{C8322C28-C39A-30E0-775D-BE3C64CC55D9}"/>
                  </a:ext>
                </a:extLst>
              </p:cNvPr>
              <p:cNvCxnSpPr>
                <a:cxnSpLocks/>
              </p:cNvCxnSpPr>
              <p:nvPr/>
            </p:nvCxnSpPr>
            <p:spPr bwMode="auto">
              <a:xfrm flipH="1">
                <a:off x="1293050" y="1772507"/>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BAD147B-5E52-85AA-59E1-E364D601F3CA}"/>
                  </a:ext>
                </a:extLst>
              </p:cNvPr>
              <p:cNvCxnSpPr>
                <a:cxnSpLocks/>
              </p:cNvCxnSpPr>
              <p:nvPr/>
            </p:nvCxnSpPr>
            <p:spPr bwMode="auto">
              <a:xfrm flipH="1">
                <a:off x="1293050" y="229142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CC4E483-4925-4AF6-6E7B-9886F3DBAE39}"/>
                  </a:ext>
                </a:extLst>
              </p:cNvPr>
              <p:cNvCxnSpPr>
                <a:cxnSpLocks/>
              </p:cNvCxnSpPr>
              <p:nvPr/>
            </p:nvCxnSpPr>
            <p:spPr bwMode="auto">
              <a:xfrm flipH="1">
                <a:off x="1293050" y="2820477"/>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7232D2B-9A13-364D-FA5E-3C037233870D}"/>
                  </a:ext>
                </a:extLst>
              </p:cNvPr>
              <p:cNvCxnSpPr>
                <a:cxnSpLocks/>
              </p:cNvCxnSpPr>
              <p:nvPr/>
            </p:nvCxnSpPr>
            <p:spPr bwMode="auto">
              <a:xfrm flipH="1">
                <a:off x="1293050" y="333939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CF7E2B2-3B65-9588-236F-94DDB9D4585E}"/>
                  </a:ext>
                </a:extLst>
              </p:cNvPr>
              <p:cNvCxnSpPr>
                <a:cxnSpLocks/>
              </p:cNvCxnSpPr>
              <p:nvPr/>
            </p:nvCxnSpPr>
            <p:spPr bwMode="auto">
              <a:xfrm flipH="1">
                <a:off x="1293050" y="3858509"/>
                <a:ext cx="1285850" cy="0"/>
              </a:xfrm>
              <a:prstGeom prst="line">
                <a:avLst/>
              </a:prstGeom>
              <a:noFill/>
              <a:ln w="28575" cap="flat" cmpd="sng" algn="ctr">
                <a:solidFill>
                  <a:schemeClr val="bg1"/>
                </a:solidFill>
                <a:prstDash val="solid"/>
                <a:round/>
                <a:headEnd type="none" w="med" len="med"/>
                <a:tailEnd type="none" w="med" len="med"/>
              </a:ln>
              <a:effectLst/>
            </p:spPr>
          </p:cxnSp>
        </p:grpSp>
        <p:cxnSp>
          <p:nvCxnSpPr>
            <p:cNvPr id="21" name="Straight Connector 20">
              <a:extLst>
                <a:ext uri="{FF2B5EF4-FFF2-40B4-BE49-F238E27FC236}">
                  <a16:creationId xmlns:a16="http://schemas.microsoft.com/office/drawing/2014/main" id="{175F985B-F290-1598-F67E-05F4CBC26918}"/>
                </a:ext>
              </a:extLst>
            </p:cNvPr>
            <p:cNvCxnSpPr>
              <a:cxnSpLocks/>
            </p:cNvCxnSpPr>
            <p:nvPr/>
          </p:nvCxnSpPr>
          <p:spPr bwMode="auto">
            <a:xfrm flipH="1">
              <a:off x="1293050" y="4362623"/>
              <a:ext cx="1285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 name="Group 3">
            <a:extLst>
              <a:ext uri="{FF2B5EF4-FFF2-40B4-BE49-F238E27FC236}">
                <a16:creationId xmlns:a16="http://schemas.microsoft.com/office/drawing/2014/main" id="{3FBD1B6E-36E6-CBA8-F956-AB7D993857C5}"/>
              </a:ext>
            </a:extLst>
          </p:cNvPr>
          <p:cNvGrpSpPr/>
          <p:nvPr/>
        </p:nvGrpSpPr>
        <p:grpSpPr>
          <a:xfrm>
            <a:off x="2973357" y="5157589"/>
            <a:ext cx="7398471" cy="369332"/>
            <a:chOff x="2973357" y="5125839"/>
            <a:chExt cx="7398471" cy="369332"/>
          </a:xfrm>
        </p:grpSpPr>
        <p:sp>
          <p:nvSpPr>
            <p:cNvPr id="3" name="TextBox 2">
              <a:extLst>
                <a:ext uri="{FF2B5EF4-FFF2-40B4-BE49-F238E27FC236}">
                  <a16:creationId xmlns:a16="http://schemas.microsoft.com/office/drawing/2014/main" id="{5C3971AD-9391-1237-E361-65D2EB799B31}"/>
                </a:ext>
              </a:extLst>
            </p:cNvPr>
            <p:cNvSpPr txBox="1"/>
            <p:nvPr/>
          </p:nvSpPr>
          <p:spPr bwMode="auto">
            <a:xfrm>
              <a:off x="2973357" y="512583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0EA8B2DA-2CD6-6C5F-38FC-11874C01A114}"/>
                </a:ext>
              </a:extLst>
            </p:cNvPr>
            <p:cNvSpPr txBox="1"/>
            <p:nvPr/>
          </p:nvSpPr>
          <p:spPr bwMode="auto">
            <a:xfrm>
              <a:off x="3557557" y="512583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2" name="TextBox 31">
              <a:extLst>
                <a:ext uri="{FF2B5EF4-FFF2-40B4-BE49-F238E27FC236}">
                  <a16:creationId xmlns:a16="http://schemas.microsoft.com/office/drawing/2014/main" id="{497B9549-0E86-EA51-498F-3DD0AA15A8A8}"/>
                </a:ext>
              </a:extLst>
            </p:cNvPr>
            <p:cNvSpPr txBox="1"/>
            <p:nvPr/>
          </p:nvSpPr>
          <p:spPr bwMode="auto">
            <a:xfrm>
              <a:off x="4141757" y="512583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3" name="TextBox 32">
              <a:extLst>
                <a:ext uri="{FF2B5EF4-FFF2-40B4-BE49-F238E27FC236}">
                  <a16:creationId xmlns:a16="http://schemas.microsoft.com/office/drawing/2014/main" id="{2B7D2E59-1C56-A2EA-1F5B-B561F9A6665B}"/>
                </a:ext>
              </a:extLst>
            </p:cNvPr>
            <p:cNvSpPr txBox="1"/>
            <p:nvPr/>
          </p:nvSpPr>
          <p:spPr bwMode="auto">
            <a:xfrm>
              <a:off x="4725957" y="512583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4" name="TextBox 33">
              <a:extLst>
                <a:ext uri="{FF2B5EF4-FFF2-40B4-BE49-F238E27FC236}">
                  <a16:creationId xmlns:a16="http://schemas.microsoft.com/office/drawing/2014/main" id="{19B00015-5EB5-CC54-754D-DD53186A11D6}"/>
                </a:ext>
              </a:extLst>
            </p:cNvPr>
            <p:cNvSpPr txBox="1"/>
            <p:nvPr/>
          </p:nvSpPr>
          <p:spPr bwMode="auto">
            <a:xfrm>
              <a:off x="5312361" y="512583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35" name="TextBox 34">
              <a:extLst>
                <a:ext uri="{FF2B5EF4-FFF2-40B4-BE49-F238E27FC236}">
                  <a16:creationId xmlns:a16="http://schemas.microsoft.com/office/drawing/2014/main" id="{7DDE2CB1-2D72-DF0E-6109-77CAD57E57D2}"/>
                </a:ext>
              </a:extLst>
            </p:cNvPr>
            <p:cNvSpPr txBox="1"/>
            <p:nvPr/>
          </p:nvSpPr>
          <p:spPr bwMode="auto">
            <a:xfrm>
              <a:off x="5838052" y="51258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6" name="TextBox 35">
              <a:extLst>
                <a:ext uri="{FF2B5EF4-FFF2-40B4-BE49-F238E27FC236}">
                  <a16:creationId xmlns:a16="http://schemas.microsoft.com/office/drawing/2014/main" id="{1F2C01AC-9676-E008-59CA-2CD72E770D9A}"/>
                </a:ext>
              </a:extLst>
            </p:cNvPr>
            <p:cNvSpPr txBox="1"/>
            <p:nvPr/>
          </p:nvSpPr>
          <p:spPr bwMode="auto">
            <a:xfrm>
              <a:off x="6422252" y="51258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7" name="TextBox 36">
              <a:extLst>
                <a:ext uri="{FF2B5EF4-FFF2-40B4-BE49-F238E27FC236}">
                  <a16:creationId xmlns:a16="http://schemas.microsoft.com/office/drawing/2014/main" id="{E6581AAA-FCEE-F7AE-4FA7-F2B83FA7BB44}"/>
                </a:ext>
              </a:extLst>
            </p:cNvPr>
            <p:cNvSpPr txBox="1"/>
            <p:nvPr/>
          </p:nvSpPr>
          <p:spPr bwMode="auto">
            <a:xfrm>
              <a:off x="7006452" y="51258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38" name="TextBox 37">
              <a:extLst>
                <a:ext uri="{FF2B5EF4-FFF2-40B4-BE49-F238E27FC236}">
                  <a16:creationId xmlns:a16="http://schemas.microsoft.com/office/drawing/2014/main" id="{4E08E109-02F1-05C0-670D-85F192245D7C}"/>
                </a:ext>
              </a:extLst>
            </p:cNvPr>
            <p:cNvSpPr txBox="1"/>
            <p:nvPr/>
          </p:nvSpPr>
          <p:spPr bwMode="auto">
            <a:xfrm>
              <a:off x="7614120" y="51258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39" name="TextBox 38">
              <a:extLst>
                <a:ext uri="{FF2B5EF4-FFF2-40B4-BE49-F238E27FC236}">
                  <a16:creationId xmlns:a16="http://schemas.microsoft.com/office/drawing/2014/main" id="{D7CD858F-E8D8-4FB8-D910-711526AB430E}"/>
                </a:ext>
              </a:extLst>
            </p:cNvPr>
            <p:cNvSpPr txBox="1"/>
            <p:nvPr/>
          </p:nvSpPr>
          <p:spPr bwMode="auto">
            <a:xfrm>
              <a:off x="8198320" y="51258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40" name="TextBox 39">
              <a:extLst>
                <a:ext uri="{FF2B5EF4-FFF2-40B4-BE49-F238E27FC236}">
                  <a16:creationId xmlns:a16="http://schemas.microsoft.com/office/drawing/2014/main" id="{3D4164B9-D8CD-A2CB-E927-54FF791CC064}"/>
                </a:ext>
              </a:extLst>
            </p:cNvPr>
            <p:cNvSpPr txBox="1"/>
            <p:nvPr/>
          </p:nvSpPr>
          <p:spPr bwMode="auto">
            <a:xfrm>
              <a:off x="8782520" y="51258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1" name="TextBox 40">
              <a:extLst>
                <a:ext uri="{FF2B5EF4-FFF2-40B4-BE49-F238E27FC236}">
                  <a16:creationId xmlns:a16="http://schemas.microsoft.com/office/drawing/2014/main" id="{04A541CC-B2FC-50D9-36D1-8DEC85811917}"/>
                </a:ext>
              </a:extLst>
            </p:cNvPr>
            <p:cNvSpPr txBox="1"/>
            <p:nvPr/>
          </p:nvSpPr>
          <p:spPr bwMode="auto">
            <a:xfrm>
              <a:off x="9366720" y="51258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42" name="TextBox 41">
              <a:extLst>
                <a:ext uri="{FF2B5EF4-FFF2-40B4-BE49-F238E27FC236}">
                  <a16:creationId xmlns:a16="http://schemas.microsoft.com/office/drawing/2014/main" id="{E0E44EB3-754E-0F63-9853-59DC0200BBED}"/>
                </a:ext>
              </a:extLst>
            </p:cNvPr>
            <p:cNvSpPr txBox="1"/>
            <p:nvPr/>
          </p:nvSpPr>
          <p:spPr bwMode="auto">
            <a:xfrm>
              <a:off x="9953124" y="51258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grpSp>
      <p:sp>
        <p:nvSpPr>
          <p:cNvPr id="30" name="Freeform: Shape 29">
            <a:extLst>
              <a:ext uri="{FF2B5EF4-FFF2-40B4-BE49-F238E27FC236}">
                <a16:creationId xmlns:a16="http://schemas.microsoft.com/office/drawing/2014/main" id="{4D378D87-45A9-D1FC-68E2-EEB54BFD2B37}"/>
              </a:ext>
            </a:extLst>
          </p:cNvPr>
          <p:cNvSpPr/>
          <p:nvPr/>
        </p:nvSpPr>
        <p:spPr bwMode="auto">
          <a:xfrm>
            <a:off x="3130550" y="1778000"/>
            <a:ext cx="7029450" cy="3314700"/>
          </a:xfrm>
          <a:custGeom>
            <a:avLst/>
            <a:gdLst>
              <a:gd name="connsiteX0" fmla="*/ 0 w 7029450"/>
              <a:gd name="connsiteY0" fmla="*/ 0 h 3314700"/>
              <a:gd name="connsiteX1" fmla="*/ 0 w 7029450"/>
              <a:gd name="connsiteY1" fmla="*/ 3314700 h 3314700"/>
              <a:gd name="connsiteX2" fmla="*/ 7029450 w 7029450"/>
              <a:gd name="connsiteY2" fmla="*/ 3314700 h 3314700"/>
            </a:gdLst>
            <a:ahLst/>
            <a:cxnLst>
              <a:cxn ang="0">
                <a:pos x="connsiteX0" y="connsiteY0"/>
              </a:cxn>
              <a:cxn ang="0">
                <a:pos x="connsiteX1" y="connsiteY1"/>
              </a:cxn>
              <a:cxn ang="0">
                <a:pos x="connsiteX2" y="connsiteY2"/>
              </a:cxn>
            </a:cxnLst>
            <a:rect l="l" t="t" r="r" b="b"/>
            <a:pathLst>
              <a:path w="7029450" h="3314700">
                <a:moveTo>
                  <a:pt x="0" y="0"/>
                </a:moveTo>
                <a:lnTo>
                  <a:pt x="0" y="3314700"/>
                </a:lnTo>
                <a:lnTo>
                  <a:pt x="7029450" y="3314700"/>
                </a:lnTo>
              </a:path>
            </a:pathLst>
          </a:custGeom>
          <a:noFill/>
          <a:ln w="28575">
            <a:solidFill>
              <a:schemeClr val="bg1"/>
            </a:solidFill>
            <a:miter lim="800000"/>
            <a:headEnd/>
            <a:tailEnd/>
          </a:ln>
        </p:spPr>
        <p:txBody>
          <a:bodyPr rtlCol="0" anchor="ctr"/>
          <a:lstStyle/>
          <a:p>
            <a:pPr algn="ctr"/>
            <a:endParaRPr lang="en-US" dirty="0"/>
          </a:p>
        </p:txBody>
      </p:sp>
      <p:grpSp>
        <p:nvGrpSpPr>
          <p:cNvPr id="46" name="Group 45">
            <a:extLst>
              <a:ext uri="{FF2B5EF4-FFF2-40B4-BE49-F238E27FC236}">
                <a16:creationId xmlns:a16="http://schemas.microsoft.com/office/drawing/2014/main" id="{F36C8151-5284-757C-5464-763C1B457166}"/>
              </a:ext>
            </a:extLst>
          </p:cNvPr>
          <p:cNvGrpSpPr/>
          <p:nvPr/>
        </p:nvGrpSpPr>
        <p:grpSpPr>
          <a:xfrm>
            <a:off x="3130550" y="5080000"/>
            <a:ext cx="7029450" cy="123728"/>
            <a:chOff x="3130550" y="4781550"/>
            <a:chExt cx="7029450" cy="434878"/>
          </a:xfrm>
        </p:grpSpPr>
        <p:grpSp>
          <p:nvGrpSpPr>
            <p:cNvPr id="48" name="Group 47">
              <a:extLst>
                <a:ext uri="{FF2B5EF4-FFF2-40B4-BE49-F238E27FC236}">
                  <a16:creationId xmlns:a16="http://schemas.microsoft.com/office/drawing/2014/main" id="{BB95B915-510A-4DCA-4502-5591B59E90E7}"/>
                </a:ext>
              </a:extLst>
            </p:cNvPr>
            <p:cNvGrpSpPr/>
            <p:nvPr/>
          </p:nvGrpSpPr>
          <p:grpSpPr>
            <a:xfrm rot="5400000">
              <a:off x="4373611" y="3538489"/>
              <a:ext cx="434878" cy="2921000"/>
              <a:chOff x="1293050" y="1772507"/>
              <a:chExt cx="1285850" cy="2590116"/>
            </a:xfrm>
          </p:grpSpPr>
          <p:grpSp>
            <p:nvGrpSpPr>
              <p:cNvPr id="49" name="Group 48">
                <a:extLst>
                  <a:ext uri="{FF2B5EF4-FFF2-40B4-BE49-F238E27FC236}">
                    <a16:creationId xmlns:a16="http://schemas.microsoft.com/office/drawing/2014/main" id="{54D8782C-A525-A5FB-D4E1-E81FDE02A92A}"/>
                  </a:ext>
                </a:extLst>
              </p:cNvPr>
              <p:cNvGrpSpPr/>
              <p:nvPr/>
            </p:nvGrpSpPr>
            <p:grpSpPr>
              <a:xfrm>
                <a:off x="1293050" y="1772507"/>
                <a:ext cx="1285850" cy="2086002"/>
                <a:chOff x="1293050" y="1772507"/>
                <a:chExt cx="1285850" cy="2086002"/>
              </a:xfrm>
            </p:grpSpPr>
            <p:cxnSp>
              <p:nvCxnSpPr>
                <p:cNvPr id="51" name="Straight Connector 50">
                  <a:extLst>
                    <a:ext uri="{FF2B5EF4-FFF2-40B4-BE49-F238E27FC236}">
                      <a16:creationId xmlns:a16="http://schemas.microsoft.com/office/drawing/2014/main" id="{3A2D3848-BEF9-9C34-16CB-DF50898684AB}"/>
                    </a:ext>
                  </a:extLst>
                </p:cNvPr>
                <p:cNvCxnSpPr>
                  <a:cxnSpLocks/>
                </p:cNvCxnSpPr>
                <p:nvPr/>
              </p:nvCxnSpPr>
              <p:spPr bwMode="auto">
                <a:xfrm flipH="1">
                  <a:off x="1293050" y="1772507"/>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9D5267E-6744-A0B0-A81C-CA9B1C4F9817}"/>
                    </a:ext>
                  </a:extLst>
                </p:cNvPr>
                <p:cNvCxnSpPr>
                  <a:cxnSpLocks/>
                </p:cNvCxnSpPr>
                <p:nvPr/>
              </p:nvCxnSpPr>
              <p:spPr bwMode="auto">
                <a:xfrm flipH="1">
                  <a:off x="1293050" y="229142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FAB61F38-747E-D0DC-DF55-2CD4396D3B83}"/>
                    </a:ext>
                  </a:extLst>
                </p:cNvPr>
                <p:cNvCxnSpPr>
                  <a:cxnSpLocks/>
                </p:cNvCxnSpPr>
                <p:nvPr/>
              </p:nvCxnSpPr>
              <p:spPr bwMode="auto">
                <a:xfrm flipH="1">
                  <a:off x="1293050" y="2820477"/>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C1848C2-C21D-378D-DE5B-08C7235A7EB9}"/>
                    </a:ext>
                  </a:extLst>
                </p:cNvPr>
                <p:cNvCxnSpPr>
                  <a:cxnSpLocks/>
                </p:cNvCxnSpPr>
                <p:nvPr/>
              </p:nvCxnSpPr>
              <p:spPr bwMode="auto">
                <a:xfrm flipH="1">
                  <a:off x="1293050" y="333939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91F4D1D1-E5B6-7221-B2A6-6EEFF1A4B0D9}"/>
                    </a:ext>
                  </a:extLst>
                </p:cNvPr>
                <p:cNvCxnSpPr>
                  <a:cxnSpLocks/>
                </p:cNvCxnSpPr>
                <p:nvPr/>
              </p:nvCxnSpPr>
              <p:spPr bwMode="auto">
                <a:xfrm flipH="1">
                  <a:off x="1293050" y="3858509"/>
                  <a:ext cx="1285850" cy="0"/>
                </a:xfrm>
                <a:prstGeom prst="line">
                  <a:avLst/>
                </a:prstGeom>
                <a:noFill/>
                <a:ln w="28575" cap="flat" cmpd="sng" algn="ctr">
                  <a:solidFill>
                    <a:schemeClr val="bg1"/>
                  </a:solidFill>
                  <a:prstDash val="solid"/>
                  <a:round/>
                  <a:headEnd type="none" w="med" len="med"/>
                  <a:tailEnd type="none" w="med" len="med"/>
                </a:ln>
                <a:effectLst/>
              </p:spPr>
            </p:cxnSp>
          </p:grpSp>
          <p:cxnSp>
            <p:nvCxnSpPr>
              <p:cNvPr id="50" name="Straight Connector 49">
                <a:extLst>
                  <a:ext uri="{FF2B5EF4-FFF2-40B4-BE49-F238E27FC236}">
                    <a16:creationId xmlns:a16="http://schemas.microsoft.com/office/drawing/2014/main" id="{D15D11D4-E763-7102-2B40-63AA98906E69}"/>
                  </a:ext>
                </a:extLst>
              </p:cNvPr>
              <p:cNvCxnSpPr>
                <a:cxnSpLocks/>
              </p:cNvCxnSpPr>
              <p:nvPr/>
            </p:nvCxnSpPr>
            <p:spPr bwMode="auto">
              <a:xfrm flipH="1">
                <a:off x="1293050" y="4362623"/>
                <a:ext cx="1285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B02070FE-5119-B71A-17C0-21ECA5DA800C}"/>
                </a:ext>
              </a:extLst>
            </p:cNvPr>
            <p:cNvGrpSpPr/>
            <p:nvPr/>
          </p:nvGrpSpPr>
          <p:grpSpPr>
            <a:xfrm rot="5400000">
              <a:off x="8187564" y="3243992"/>
              <a:ext cx="434878" cy="3509994"/>
              <a:chOff x="1293050" y="1250233"/>
              <a:chExt cx="1285850" cy="3112390"/>
            </a:xfrm>
          </p:grpSpPr>
          <p:grpSp>
            <p:nvGrpSpPr>
              <p:cNvPr id="57" name="Group 56">
                <a:extLst>
                  <a:ext uri="{FF2B5EF4-FFF2-40B4-BE49-F238E27FC236}">
                    <a16:creationId xmlns:a16="http://schemas.microsoft.com/office/drawing/2014/main" id="{1210CD63-18A9-34B5-560E-91F524B3BC7E}"/>
                  </a:ext>
                </a:extLst>
              </p:cNvPr>
              <p:cNvGrpSpPr/>
              <p:nvPr/>
            </p:nvGrpSpPr>
            <p:grpSpPr>
              <a:xfrm>
                <a:off x="1293050" y="1250233"/>
                <a:ext cx="1285850" cy="2608276"/>
                <a:chOff x="1293050" y="1250233"/>
                <a:chExt cx="1285850" cy="2608276"/>
              </a:xfrm>
            </p:grpSpPr>
            <p:cxnSp>
              <p:nvCxnSpPr>
                <p:cNvPr id="59" name="Straight Connector 58">
                  <a:extLst>
                    <a:ext uri="{FF2B5EF4-FFF2-40B4-BE49-F238E27FC236}">
                      <a16:creationId xmlns:a16="http://schemas.microsoft.com/office/drawing/2014/main" id="{B031E651-9A67-FB8D-F566-AEEF2AF961AD}"/>
                    </a:ext>
                  </a:extLst>
                </p:cNvPr>
                <p:cNvCxnSpPr>
                  <a:cxnSpLocks/>
                </p:cNvCxnSpPr>
                <p:nvPr/>
              </p:nvCxnSpPr>
              <p:spPr bwMode="auto">
                <a:xfrm flipH="1">
                  <a:off x="1293050" y="1772507"/>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CAECDD03-ED7C-E90E-235C-804E1B80D6C3}"/>
                    </a:ext>
                  </a:extLst>
                </p:cNvPr>
                <p:cNvCxnSpPr>
                  <a:cxnSpLocks/>
                </p:cNvCxnSpPr>
                <p:nvPr/>
              </p:nvCxnSpPr>
              <p:spPr bwMode="auto">
                <a:xfrm flipH="1">
                  <a:off x="1293050" y="229142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7C8E8E8-9BB8-152B-2787-FDE77A0F2F60}"/>
                    </a:ext>
                  </a:extLst>
                </p:cNvPr>
                <p:cNvCxnSpPr>
                  <a:cxnSpLocks/>
                </p:cNvCxnSpPr>
                <p:nvPr/>
              </p:nvCxnSpPr>
              <p:spPr bwMode="auto">
                <a:xfrm flipH="1">
                  <a:off x="1293050" y="2820477"/>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20382FD-5439-A22E-25FD-73E13D7A04A8}"/>
                    </a:ext>
                  </a:extLst>
                </p:cNvPr>
                <p:cNvCxnSpPr>
                  <a:cxnSpLocks/>
                </p:cNvCxnSpPr>
                <p:nvPr/>
              </p:nvCxnSpPr>
              <p:spPr bwMode="auto">
                <a:xfrm flipH="1">
                  <a:off x="1293050" y="333939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59A6DC8-BD1E-B336-A77E-854B072D36A6}"/>
                    </a:ext>
                  </a:extLst>
                </p:cNvPr>
                <p:cNvCxnSpPr>
                  <a:cxnSpLocks/>
                </p:cNvCxnSpPr>
                <p:nvPr/>
              </p:nvCxnSpPr>
              <p:spPr bwMode="auto">
                <a:xfrm flipH="1">
                  <a:off x="1293050" y="385850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3CDB7547-2086-BEEF-5B64-BEA9EE20F820}"/>
                    </a:ext>
                  </a:extLst>
                </p:cNvPr>
                <p:cNvCxnSpPr>
                  <a:cxnSpLocks/>
                </p:cNvCxnSpPr>
                <p:nvPr/>
              </p:nvCxnSpPr>
              <p:spPr bwMode="auto">
                <a:xfrm flipH="1">
                  <a:off x="1293050" y="1250233"/>
                  <a:ext cx="1285850" cy="0"/>
                </a:xfrm>
                <a:prstGeom prst="line">
                  <a:avLst/>
                </a:prstGeom>
                <a:noFill/>
                <a:ln w="28575" cap="flat" cmpd="sng" algn="ctr">
                  <a:solidFill>
                    <a:schemeClr val="bg1"/>
                  </a:solidFill>
                  <a:prstDash val="solid"/>
                  <a:round/>
                  <a:headEnd type="none" w="med" len="med"/>
                  <a:tailEnd type="none" w="med" len="med"/>
                </a:ln>
                <a:effectLst/>
              </p:spPr>
            </p:cxnSp>
          </p:grpSp>
          <p:cxnSp>
            <p:nvCxnSpPr>
              <p:cNvPr id="58" name="Straight Connector 57">
                <a:extLst>
                  <a:ext uri="{FF2B5EF4-FFF2-40B4-BE49-F238E27FC236}">
                    <a16:creationId xmlns:a16="http://schemas.microsoft.com/office/drawing/2014/main" id="{42D9FA5D-AB4A-4E8E-6963-EF845020DF58}"/>
                  </a:ext>
                </a:extLst>
              </p:cNvPr>
              <p:cNvCxnSpPr>
                <a:cxnSpLocks/>
              </p:cNvCxnSpPr>
              <p:nvPr/>
            </p:nvCxnSpPr>
            <p:spPr bwMode="auto">
              <a:xfrm flipH="1">
                <a:off x="1293050" y="4362623"/>
                <a:ext cx="128585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80" name="TextBox 79">
            <a:extLst>
              <a:ext uri="{FF2B5EF4-FFF2-40B4-BE49-F238E27FC236}">
                <a16:creationId xmlns:a16="http://schemas.microsoft.com/office/drawing/2014/main" id="{55A814DE-8B14-906E-2797-0375947D3079}"/>
              </a:ext>
            </a:extLst>
          </p:cNvPr>
          <p:cNvSpPr txBox="1"/>
          <p:nvPr/>
        </p:nvSpPr>
        <p:spPr bwMode="auto">
          <a:xfrm>
            <a:off x="1662541" y="5475984"/>
            <a:ext cx="1881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Risk, n</a:t>
            </a:r>
          </a:p>
        </p:txBody>
      </p:sp>
      <p:grpSp>
        <p:nvGrpSpPr>
          <p:cNvPr id="81" name="Group 80">
            <a:extLst>
              <a:ext uri="{FF2B5EF4-FFF2-40B4-BE49-F238E27FC236}">
                <a16:creationId xmlns:a16="http://schemas.microsoft.com/office/drawing/2014/main" id="{C8486F28-FF2A-3E82-6928-15D2E0898E63}"/>
              </a:ext>
            </a:extLst>
          </p:cNvPr>
          <p:cNvGrpSpPr/>
          <p:nvPr/>
        </p:nvGrpSpPr>
        <p:grpSpPr>
          <a:xfrm>
            <a:off x="2914848" y="5782704"/>
            <a:ext cx="7398470" cy="369332"/>
            <a:chOff x="2914848" y="5125839"/>
            <a:chExt cx="7398470" cy="369332"/>
          </a:xfrm>
        </p:grpSpPr>
        <p:sp>
          <p:nvSpPr>
            <p:cNvPr id="82" name="TextBox 81">
              <a:extLst>
                <a:ext uri="{FF2B5EF4-FFF2-40B4-BE49-F238E27FC236}">
                  <a16:creationId xmlns:a16="http://schemas.microsoft.com/office/drawing/2014/main" id="{A608C0F4-E41B-9492-88AD-6C19CBBDFEF1}"/>
                </a:ext>
              </a:extLst>
            </p:cNvPr>
            <p:cNvSpPr txBox="1"/>
            <p:nvPr/>
          </p:nvSpPr>
          <p:spPr bwMode="auto">
            <a:xfrm>
              <a:off x="2914848" y="51258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83" name="TextBox 82">
              <a:extLst>
                <a:ext uri="{FF2B5EF4-FFF2-40B4-BE49-F238E27FC236}">
                  <a16:creationId xmlns:a16="http://schemas.microsoft.com/office/drawing/2014/main" id="{0ACAD5CB-82C2-8C6F-3F3A-EEBAA537AA15}"/>
                </a:ext>
              </a:extLst>
            </p:cNvPr>
            <p:cNvSpPr txBox="1"/>
            <p:nvPr/>
          </p:nvSpPr>
          <p:spPr bwMode="auto">
            <a:xfrm>
              <a:off x="3499048" y="51258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34</a:t>
              </a:r>
            </a:p>
          </p:txBody>
        </p:sp>
        <p:sp>
          <p:nvSpPr>
            <p:cNvPr id="84" name="TextBox 83">
              <a:extLst>
                <a:ext uri="{FF2B5EF4-FFF2-40B4-BE49-F238E27FC236}">
                  <a16:creationId xmlns:a16="http://schemas.microsoft.com/office/drawing/2014/main" id="{2D1EF1AB-CC71-EC1D-DCF7-187A8BD33903}"/>
                </a:ext>
              </a:extLst>
            </p:cNvPr>
            <p:cNvSpPr txBox="1"/>
            <p:nvPr/>
          </p:nvSpPr>
          <p:spPr bwMode="auto">
            <a:xfrm>
              <a:off x="4083248" y="51258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85" name="TextBox 84">
              <a:extLst>
                <a:ext uri="{FF2B5EF4-FFF2-40B4-BE49-F238E27FC236}">
                  <a16:creationId xmlns:a16="http://schemas.microsoft.com/office/drawing/2014/main" id="{61E18686-5F6B-2C60-2409-E66778A8C5A4}"/>
                </a:ext>
              </a:extLst>
            </p:cNvPr>
            <p:cNvSpPr txBox="1"/>
            <p:nvPr/>
          </p:nvSpPr>
          <p:spPr bwMode="auto">
            <a:xfrm>
              <a:off x="4667448" y="51258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19</a:t>
              </a:r>
            </a:p>
          </p:txBody>
        </p:sp>
        <p:sp>
          <p:nvSpPr>
            <p:cNvPr id="86" name="TextBox 85">
              <a:extLst>
                <a:ext uri="{FF2B5EF4-FFF2-40B4-BE49-F238E27FC236}">
                  <a16:creationId xmlns:a16="http://schemas.microsoft.com/office/drawing/2014/main" id="{7455DE6C-45A6-3A7D-CB60-F3DD3542B8DF}"/>
                </a:ext>
              </a:extLst>
            </p:cNvPr>
            <p:cNvSpPr txBox="1"/>
            <p:nvPr/>
          </p:nvSpPr>
          <p:spPr bwMode="auto">
            <a:xfrm>
              <a:off x="5253852" y="51258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87" name="TextBox 86">
              <a:extLst>
                <a:ext uri="{FF2B5EF4-FFF2-40B4-BE49-F238E27FC236}">
                  <a16:creationId xmlns:a16="http://schemas.microsoft.com/office/drawing/2014/main" id="{F6DBD071-AEBB-2FE7-CE17-A9DDD628CBA8}"/>
                </a:ext>
              </a:extLst>
            </p:cNvPr>
            <p:cNvSpPr txBox="1"/>
            <p:nvPr/>
          </p:nvSpPr>
          <p:spPr bwMode="auto">
            <a:xfrm>
              <a:off x="5838052" y="51258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88" name="TextBox 87">
              <a:extLst>
                <a:ext uri="{FF2B5EF4-FFF2-40B4-BE49-F238E27FC236}">
                  <a16:creationId xmlns:a16="http://schemas.microsoft.com/office/drawing/2014/main" id="{BD678376-0F53-94D3-FEFD-5B2B59F5BEA4}"/>
                </a:ext>
              </a:extLst>
            </p:cNvPr>
            <p:cNvSpPr txBox="1"/>
            <p:nvPr/>
          </p:nvSpPr>
          <p:spPr bwMode="auto">
            <a:xfrm>
              <a:off x="6422252" y="51258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13</a:t>
              </a:r>
            </a:p>
          </p:txBody>
        </p:sp>
        <p:sp>
          <p:nvSpPr>
            <p:cNvPr id="89" name="TextBox 88">
              <a:extLst>
                <a:ext uri="{FF2B5EF4-FFF2-40B4-BE49-F238E27FC236}">
                  <a16:creationId xmlns:a16="http://schemas.microsoft.com/office/drawing/2014/main" id="{7C1A8AD6-EF02-3E28-8534-2AEB42AA4BB9}"/>
                </a:ext>
              </a:extLst>
            </p:cNvPr>
            <p:cNvSpPr txBox="1"/>
            <p:nvPr/>
          </p:nvSpPr>
          <p:spPr bwMode="auto">
            <a:xfrm>
              <a:off x="7064961" y="512583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90" name="TextBox 89">
              <a:extLst>
                <a:ext uri="{FF2B5EF4-FFF2-40B4-BE49-F238E27FC236}">
                  <a16:creationId xmlns:a16="http://schemas.microsoft.com/office/drawing/2014/main" id="{BD787FDC-8BDC-5330-B9E2-38A4C407F870}"/>
                </a:ext>
              </a:extLst>
            </p:cNvPr>
            <p:cNvSpPr txBox="1"/>
            <p:nvPr/>
          </p:nvSpPr>
          <p:spPr bwMode="auto">
            <a:xfrm>
              <a:off x="7672629" y="512583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91" name="TextBox 90">
              <a:extLst>
                <a:ext uri="{FF2B5EF4-FFF2-40B4-BE49-F238E27FC236}">
                  <a16:creationId xmlns:a16="http://schemas.microsoft.com/office/drawing/2014/main" id="{368C34B6-A512-5CB6-AA2C-7AC0587B5BFA}"/>
                </a:ext>
              </a:extLst>
            </p:cNvPr>
            <p:cNvSpPr txBox="1"/>
            <p:nvPr/>
          </p:nvSpPr>
          <p:spPr bwMode="auto">
            <a:xfrm>
              <a:off x="8256829" y="512583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92" name="TextBox 91">
              <a:extLst>
                <a:ext uri="{FF2B5EF4-FFF2-40B4-BE49-F238E27FC236}">
                  <a16:creationId xmlns:a16="http://schemas.microsoft.com/office/drawing/2014/main" id="{C21BE833-E091-24CD-3BA3-6162A9CB3B70}"/>
                </a:ext>
              </a:extLst>
            </p:cNvPr>
            <p:cNvSpPr txBox="1"/>
            <p:nvPr/>
          </p:nvSpPr>
          <p:spPr bwMode="auto">
            <a:xfrm>
              <a:off x="8841029" y="512583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93" name="TextBox 92">
              <a:extLst>
                <a:ext uri="{FF2B5EF4-FFF2-40B4-BE49-F238E27FC236}">
                  <a16:creationId xmlns:a16="http://schemas.microsoft.com/office/drawing/2014/main" id="{D44E16FE-BD0F-11E4-30EC-FCF936B1F8C2}"/>
                </a:ext>
              </a:extLst>
            </p:cNvPr>
            <p:cNvSpPr txBox="1"/>
            <p:nvPr/>
          </p:nvSpPr>
          <p:spPr bwMode="auto">
            <a:xfrm>
              <a:off x="9425229" y="512583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94" name="TextBox 93">
              <a:extLst>
                <a:ext uri="{FF2B5EF4-FFF2-40B4-BE49-F238E27FC236}">
                  <a16:creationId xmlns:a16="http://schemas.microsoft.com/office/drawing/2014/main" id="{B2A8B013-61DE-EA57-2608-D9AE29361EA2}"/>
                </a:ext>
              </a:extLst>
            </p:cNvPr>
            <p:cNvSpPr txBox="1"/>
            <p:nvPr/>
          </p:nvSpPr>
          <p:spPr bwMode="auto">
            <a:xfrm>
              <a:off x="10011633" y="512583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cxnSp>
        <p:nvCxnSpPr>
          <p:cNvPr id="65" name="Straight Connector 64">
            <a:extLst>
              <a:ext uri="{FF2B5EF4-FFF2-40B4-BE49-F238E27FC236}">
                <a16:creationId xmlns:a16="http://schemas.microsoft.com/office/drawing/2014/main" id="{8A9658D5-2F10-A221-59BC-933B32D0ADB5}"/>
              </a:ext>
            </a:extLst>
          </p:cNvPr>
          <p:cNvCxnSpPr/>
          <p:nvPr/>
        </p:nvCxnSpPr>
        <p:spPr bwMode="auto">
          <a:xfrm>
            <a:off x="2523941" y="5947050"/>
            <a:ext cx="321597" cy="0"/>
          </a:xfrm>
          <a:prstGeom prst="line">
            <a:avLst/>
          </a:prstGeom>
          <a:noFill/>
          <a:ln w="28575" cap="flat" cmpd="sng" algn="ctr">
            <a:solidFill>
              <a:schemeClr val="accent1"/>
            </a:solidFill>
            <a:prstDash val="solid"/>
            <a:round/>
            <a:headEnd type="none" w="med" len="med"/>
            <a:tailEnd type="none" w="med" len="med"/>
          </a:ln>
          <a:effectLst/>
        </p:spPr>
      </p:cxnSp>
      <p:sp>
        <p:nvSpPr>
          <p:cNvPr id="95" name="Freeform: Shape 94">
            <a:extLst>
              <a:ext uri="{FF2B5EF4-FFF2-40B4-BE49-F238E27FC236}">
                <a16:creationId xmlns:a16="http://schemas.microsoft.com/office/drawing/2014/main" id="{65A7EC0F-B13A-F108-D9C9-CD0A624CA005}"/>
              </a:ext>
            </a:extLst>
          </p:cNvPr>
          <p:cNvSpPr/>
          <p:nvPr/>
        </p:nvSpPr>
        <p:spPr bwMode="auto">
          <a:xfrm>
            <a:off x="3129280" y="1772919"/>
            <a:ext cx="6756400" cy="1892871"/>
          </a:xfrm>
          <a:custGeom>
            <a:avLst/>
            <a:gdLst>
              <a:gd name="connsiteX0" fmla="*/ 0 w 6756400"/>
              <a:gd name="connsiteY0" fmla="*/ 0 h 1889760"/>
              <a:gd name="connsiteX1" fmla="*/ 386080 w 6756400"/>
              <a:gd name="connsiteY1" fmla="*/ 0 h 1889760"/>
              <a:gd name="connsiteX2" fmla="*/ 386080 w 6756400"/>
              <a:gd name="connsiteY2" fmla="*/ 40640 h 1889760"/>
              <a:gd name="connsiteX3" fmla="*/ 411480 w 6756400"/>
              <a:gd name="connsiteY3" fmla="*/ 40640 h 1889760"/>
              <a:gd name="connsiteX4" fmla="*/ 411480 w 6756400"/>
              <a:gd name="connsiteY4" fmla="*/ 137160 h 1889760"/>
              <a:gd name="connsiteX5" fmla="*/ 457200 w 6756400"/>
              <a:gd name="connsiteY5" fmla="*/ 137160 h 1889760"/>
              <a:gd name="connsiteX6" fmla="*/ 457200 w 6756400"/>
              <a:gd name="connsiteY6" fmla="*/ 193040 h 1889760"/>
              <a:gd name="connsiteX7" fmla="*/ 477520 w 6756400"/>
              <a:gd name="connsiteY7" fmla="*/ 193040 h 1889760"/>
              <a:gd name="connsiteX8" fmla="*/ 477520 w 6756400"/>
              <a:gd name="connsiteY8" fmla="*/ 284480 h 1889760"/>
              <a:gd name="connsiteX9" fmla="*/ 538480 w 6756400"/>
              <a:gd name="connsiteY9" fmla="*/ 284480 h 1889760"/>
              <a:gd name="connsiteX10" fmla="*/ 538480 w 6756400"/>
              <a:gd name="connsiteY10" fmla="*/ 558800 h 1889760"/>
              <a:gd name="connsiteX11" fmla="*/ 558800 w 6756400"/>
              <a:gd name="connsiteY11" fmla="*/ 558800 h 1889760"/>
              <a:gd name="connsiteX12" fmla="*/ 558800 w 6756400"/>
              <a:gd name="connsiteY12" fmla="*/ 716280 h 1889760"/>
              <a:gd name="connsiteX13" fmla="*/ 665480 w 6756400"/>
              <a:gd name="connsiteY13" fmla="*/ 716280 h 1889760"/>
              <a:gd name="connsiteX14" fmla="*/ 665480 w 6756400"/>
              <a:gd name="connsiteY14" fmla="*/ 792480 h 1889760"/>
              <a:gd name="connsiteX15" fmla="*/ 934720 w 6756400"/>
              <a:gd name="connsiteY15" fmla="*/ 792480 h 1889760"/>
              <a:gd name="connsiteX16" fmla="*/ 934720 w 6756400"/>
              <a:gd name="connsiteY16" fmla="*/ 868680 h 1889760"/>
              <a:gd name="connsiteX17" fmla="*/ 1056640 w 6756400"/>
              <a:gd name="connsiteY17" fmla="*/ 868680 h 1889760"/>
              <a:gd name="connsiteX18" fmla="*/ 1056640 w 6756400"/>
              <a:gd name="connsiteY18" fmla="*/ 1046480 h 1889760"/>
              <a:gd name="connsiteX19" fmla="*/ 1336040 w 6756400"/>
              <a:gd name="connsiteY19" fmla="*/ 1046480 h 1889760"/>
              <a:gd name="connsiteX20" fmla="*/ 1336040 w 6756400"/>
              <a:gd name="connsiteY20" fmla="*/ 1132840 h 1889760"/>
              <a:gd name="connsiteX21" fmla="*/ 1879600 w 6756400"/>
              <a:gd name="connsiteY21" fmla="*/ 1132840 h 1889760"/>
              <a:gd name="connsiteX22" fmla="*/ 1879600 w 6756400"/>
              <a:gd name="connsiteY22" fmla="*/ 1254760 h 1889760"/>
              <a:gd name="connsiteX23" fmla="*/ 3332480 w 6756400"/>
              <a:gd name="connsiteY23" fmla="*/ 1254760 h 1889760"/>
              <a:gd name="connsiteX24" fmla="*/ 3332480 w 6756400"/>
              <a:gd name="connsiteY24" fmla="*/ 1402080 h 1889760"/>
              <a:gd name="connsiteX25" fmla="*/ 3489960 w 6756400"/>
              <a:gd name="connsiteY25" fmla="*/ 1402080 h 1889760"/>
              <a:gd name="connsiteX26" fmla="*/ 3489960 w 6756400"/>
              <a:gd name="connsiteY26" fmla="*/ 1529080 h 1889760"/>
              <a:gd name="connsiteX27" fmla="*/ 5257800 w 6756400"/>
              <a:gd name="connsiteY27" fmla="*/ 1529080 h 1889760"/>
              <a:gd name="connsiteX28" fmla="*/ 5257800 w 6756400"/>
              <a:gd name="connsiteY28" fmla="*/ 1889760 h 1889760"/>
              <a:gd name="connsiteX29" fmla="*/ 6756400 w 6756400"/>
              <a:gd name="connsiteY29" fmla="*/ 1889760 h 1889760"/>
              <a:gd name="connsiteX0" fmla="*/ 0 w 6756400"/>
              <a:gd name="connsiteY0" fmla="*/ 0 h 1889760"/>
              <a:gd name="connsiteX1" fmla="*/ 386080 w 6756400"/>
              <a:gd name="connsiteY1" fmla="*/ 0 h 1889760"/>
              <a:gd name="connsiteX2" fmla="*/ 386080 w 6756400"/>
              <a:gd name="connsiteY2" fmla="*/ 40640 h 1889760"/>
              <a:gd name="connsiteX3" fmla="*/ 411480 w 6756400"/>
              <a:gd name="connsiteY3" fmla="*/ 40640 h 1889760"/>
              <a:gd name="connsiteX4" fmla="*/ 411480 w 6756400"/>
              <a:gd name="connsiteY4" fmla="*/ 137160 h 1889760"/>
              <a:gd name="connsiteX5" fmla="*/ 457200 w 6756400"/>
              <a:gd name="connsiteY5" fmla="*/ 137160 h 1889760"/>
              <a:gd name="connsiteX6" fmla="*/ 457200 w 6756400"/>
              <a:gd name="connsiteY6" fmla="*/ 193040 h 1889760"/>
              <a:gd name="connsiteX7" fmla="*/ 477520 w 6756400"/>
              <a:gd name="connsiteY7" fmla="*/ 193040 h 1889760"/>
              <a:gd name="connsiteX8" fmla="*/ 477520 w 6756400"/>
              <a:gd name="connsiteY8" fmla="*/ 284480 h 1889760"/>
              <a:gd name="connsiteX9" fmla="*/ 538480 w 6756400"/>
              <a:gd name="connsiteY9" fmla="*/ 284480 h 1889760"/>
              <a:gd name="connsiteX10" fmla="*/ 538480 w 6756400"/>
              <a:gd name="connsiteY10" fmla="*/ 558800 h 1889760"/>
              <a:gd name="connsiteX11" fmla="*/ 558800 w 6756400"/>
              <a:gd name="connsiteY11" fmla="*/ 558800 h 1889760"/>
              <a:gd name="connsiteX12" fmla="*/ 558800 w 6756400"/>
              <a:gd name="connsiteY12" fmla="*/ 716280 h 1889760"/>
              <a:gd name="connsiteX13" fmla="*/ 665480 w 6756400"/>
              <a:gd name="connsiteY13" fmla="*/ 716280 h 1889760"/>
              <a:gd name="connsiteX14" fmla="*/ 665480 w 6756400"/>
              <a:gd name="connsiteY14" fmla="*/ 792480 h 1889760"/>
              <a:gd name="connsiteX15" fmla="*/ 934720 w 6756400"/>
              <a:gd name="connsiteY15" fmla="*/ 792480 h 1889760"/>
              <a:gd name="connsiteX16" fmla="*/ 934720 w 6756400"/>
              <a:gd name="connsiteY16" fmla="*/ 868680 h 1889760"/>
              <a:gd name="connsiteX17" fmla="*/ 1075690 w 6756400"/>
              <a:gd name="connsiteY17" fmla="*/ 868680 h 1889760"/>
              <a:gd name="connsiteX18" fmla="*/ 1056640 w 6756400"/>
              <a:gd name="connsiteY18" fmla="*/ 1046480 h 1889760"/>
              <a:gd name="connsiteX19" fmla="*/ 1336040 w 6756400"/>
              <a:gd name="connsiteY19" fmla="*/ 1046480 h 1889760"/>
              <a:gd name="connsiteX20" fmla="*/ 1336040 w 6756400"/>
              <a:gd name="connsiteY20" fmla="*/ 1132840 h 1889760"/>
              <a:gd name="connsiteX21" fmla="*/ 1879600 w 6756400"/>
              <a:gd name="connsiteY21" fmla="*/ 1132840 h 1889760"/>
              <a:gd name="connsiteX22" fmla="*/ 1879600 w 6756400"/>
              <a:gd name="connsiteY22" fmla="*/ 1254760 h 1889760"/>
              <a:gd name="connsiteX23" fmla="*/ 3332480 w 6756400"/>
              <a:gd name="connsiteY23" fmla="*/ 1254760 h 1889760"/>
              <a:gd name="connsiteX24" fmla="*/ 3332480 w 6756400"/>
              <a:gd name="connsiteY24" fmla="*/ 1402080 h 1889760"/>
              <a:gd name="connsiteX25" fmla="*/ 3489960 w 6756400"/>
              <a:gd name="connsiteY25" fmla="*/ 1402080 h 1889760"/>
              <a:gd name="connsiteX26" fmla="*/ 3489960 w 6756400"/>
              <a:gd name="connsiteY26" fmla="*/ 1529080 h 1889760"/>
              <a:gd name="connsiteX27" fmla="*/ 5257800 w 6756400"/>
              <a:gd name="connsiteY27" fmla="*/ 1529080 h 1889760"/>
              <a:gd name="connsiteX28" fmla="*/ 5257800 w 6756400"/>
              <a:gd name="connsiteY28" fmla="*/ 1889760 h 1889760"/>
              <a:gd name="connsiteX29" fmla="*/ 6756400 w 6756400"/>
              <a:gd name="connsiteY29" fmla="*/ 1889760 h 1889760"/>
              <a:gd name="connsiteX0" fmla="*/ 0 w 6756400"/>
              <a:gd name="connsiteY0" fmla="*/ 0 h 1889760"/>
              <a:gd name="connsiteX1" fmla="*/ 386080 w 6756400"/>
              <a:gd name="connsiteY1" fmla="*/ 0 h 1889760"/>
              <a:gd name="connsiteX2" fmla="*/ 386080 w 6756400"/>
              <a:gd name="connsiteY2" fmla="*/ 40640 h 1889760"/>
              <a:gd name="connsiteX3" fmla="*/ 411480 w 6756400"/>
              <a:gd name="connsiteY3" fmla="*/ 40640 h 1889760"/>
              <a:gd name="connsiteX4" fmla="*/ 411480 w 6756400"/>
              <a:gd name="connsiteY4" fmla="*/ 137160 h 1889760"/>
              <a:gd name="connsiteX5" fmla="*/ 457200 w 6756400"/>
              <a:gd name="connsiteY5" fmla="*/ 137160 h 1889760"/>
              <a:gd name="connsiteX6" fmla="*/ 457200 w 6756400"/>
              <a:gd name="connsiteY6" fmla="*/ 193040 h 1889760"/>
              <a:gd name="connsiteX7" fmla="*/ 477520 w 6756400"/>
              <a:gd name="connsiteY7" fmla="*/ 193040 h 1889760"/>
              <a:gd name="connsiteX8" fmla="*/ 477520 w 6756400"/>
              <a:gd name="connsiteY8" fmla="*/ 284480 h 1889760"/>
              <a:gd name="connsiteX9" fmla="*/ 538480 w 6756400"/>
              <a:gd name="connsiteY9" fmla="*/ 284480 h 1889760"/>
              <a:gd name="connsiteX10" fmla="*/ 538480 w 6756400"/>
              <a:gd name="connsiteY10" fmla="*/ 558800 h 1889760"/>
              <a:gd name="connsiteX11" fmla="*/ 558800 w 6756400"/>
              <a:gd name="connsiteY11" fmla="*/ 558800 h 1889760"/>
              <a:gd name="connsiteX12" fmla="*/ 558800 w 6756400"/>
              <a:gd name="connsiteY12" fmla="*/ 716280 h 1889760"/>
              <a:gd name="connsiteX13" fmla="*/ 665480 w 6756400"/>
              <a:gd name="connsiteY13" fmla="*/ 716280 h 1889760"/>
              <a:gd name="connsiteX14" fmla="*/ 665480 w 6756400"/>
              <a:gd name="connsiteY14" fmla="*/ 792480 h 1889760"/>
              <a:gd name="connsiteX15" fmla="*/ 934720 w 6756400"/>
              <a:gd name="connsiteY15" fmla="*/ 792480 h 1889760"/>
              <a:gd name="connsiteX16" fmla="*/ 934720 w 6756400"/>
              <a:gd name="connsiteY16" fmla="*/ 868680 h 1889760"/>
              <a:gd name="connsiteX17" fmla="*/ 1075690 w 6756400"/>
              <a:gd name="connsiteY17" fmla="*/ 868680 h 1889760"/>
              <a:gd name="connsiteX18" fmla="*/ 1077806 w 6756400"/>
              <a:gd name="connsiteY18" fmla="*/ 1046480 h 1889760"/>
              <a:gd name="connsiteX19" fmla="*/ 1336040 w 6756400"/>
              <a:gd name="connsiteY19" fmla="*/ 1046480 h 1889760"/>
              <a:gd name="connsiteX20" fmla="*/ 1336040 w 6756400"/>
              <a:gd name="connsiteY20" fmla="*/ 1132840 h 1889760"/>
              <a:gd name="connsiteX21" fmla="*/ 1879600 w 6756400"/>
              <a:gd name="connsiteY21" fmla="*/ 1132840 h 1889760"/>
              <a:gd name="connsiteX22" fmla="*/ 1879600 w 6756400"/>
              <a:gd name="connsiteY22" fmla="*/ 1254760 h 1889760"/>
              <a:gd name="connsiteX23" fmla="*/ 3332480 w 6756400"/>
              <a:gd name="connsiteY23" fmla="*/ 1254760 h 1889760"/>
              <a:gd name="connsiteX24" fmla="*/ 3332480 w 6756400"/>
              <a:gd name="connsiteY24" fmla="*/ 1402080 h 1889760"/>
              <a:gd name="connsiteX25" fmla="*/ 3489960 w 6756400"/>
              <a:gd name="connsiteY25" fmla="*/ 1402080 h 1889760"/>
              <a:gd name="connsiteX26" fmla="*/ 3489960 w 6756400"/>
              <a:gd name="connsiteY26" fmla="*/ 1529080 h 1889760"/>
              <a:gd name="connsiteX27" fmla="*/ 5257800 w 6756400"/>
              <a:gd name="connsiteY27" fmla="*/ 1529080 h 1889760"/>
              <a:gd name="connsiteX28" fmla="*/ 5257800 w 6756400"/>
              <a:gd name="connsiteY28" fmla="*/ 1889760 h 1889760"/>
              <a:gd name="connsiteX29" fmla="*/ 6756400 w 6756400"/>
              <a:gd name="connsiteY29" fmla="*/ 1889760 h 1889760"/>
              <a:gd name="connsiteX0" fmla="*/ 0 w 6756400"/>
              <a:gd name="connsiteY0" fmla="*/ 0 h 1889760"/>
              <a:gd name="connsiteX1" fmla="*/ 386080 w 6756400"/>
              <a:gd name="connsiteY1" fmla="*/ 0 h 1889760"/>
              <a:gd name="connsiteX2" fmla="*/ 386080 w 6756400"/>
              <a:gd name="connsiteY2" fmla="*/ 40640 h 1889760"/>
              <a:gd name="connsiteX3" fmla="*/ 411480 w 6756400"/>
              <a:gd name="connsiteY3" fmla="*/ 40640 h 1889760"/>
              <a:gd name="connsiteX4" fmla="*/ 411480 w 6756400"/>
              <a:gd name="connsiteY4" fmla="*/ 137160 h 1889760"/>
              <a:gd name="connsiteX5" fmla="*/ 457200 w 6756400"/>
              <a:gd name="connsiteY5" fmla="*/ 137160 h 1889760"/>
              <a:gd name="connsiteX6" fmla="*/ 457200 w 6756400"/>
              <a:gd name="connsiteY6" fmla="*/ 193040 h 1889760"/>
              <a:gd name="connsiteX7" fmla="*/ 477520 w 6756400"/>
              <a:gd name="connsiteY7" fmla="*/ 193040 h 1889760"/>
              <a:gd name="connsiteX8" fmla="*/ 477520 w 6756400"/>
              <a:gd name="connsiteY8" fmla="*/ 284480 h 1889760"/>
              <a:gd name="connsiteX9" fmla="*/ 538480 w 6756400"/>
              <a:gd name="connsiteY9" fmla="*/ 284480 h 1889760"/>
              <a:gd name="connsiteX10" fmla="*/ 538480 w 6756400"/>
              <a:gd name="connsiteY10" fmla="*/ 558800 h 1889760"/>
              <a:gd name="connsiteX11" fmla="*/ 558800 w 6756400"/>
              <a:gd name="connsiteY11" fmla="*/ 558800 h 1889760"/>
              <a:gd name="connsiteX12" fmla="*/ 558800 w 6756400"/>
              <a:gd name="connsiteY12" fmla="*/ 716280 h 1889760"/>
              <a:gd name="connsiteX13" fmla="*/ 671830 w 6756400"/>
              <a:gd name="connsiteY13" fmla="*/ 716280 h 1889760"/>
              <a:gd name="connsiteX14" fmla="*/ 665480 w 6756400"/>
              <a:gd name="connsiteY14" fmla="*/ 792480 h 1889760"/>
              <a:gd name="connsiteX15" fmla="*/ 934720 w 6756400"/>
              <a:gd name="connsiteY15" fmla="*/ 792480 h 1889760"/>
              <a:gd name="connsiteX16" fmla="*/ 934720 w 6756400"/>
              <a:gd name="connsiteY16" fmla="*/ 868680 h 1889760"/>
              <a:gd name="connsiteX17" fmla="*/ 1075690 w 6756400"/>
              <a:gd name="connsiteY17" fmla="*/ 868680 h 1889760"/>
              <a:gd name="connsiteX18" fmla="*/ 1077806 w 6756400"/>
              <a:gd name="connsiteY18" fmla="*/ 1046480 h 1889760"/>
              <a:gd name="connsiteX19" fmla="*/ 1336040 w 6756400"/>
              <a:gd name="connsiteY19" fmla="*/ 1046480 h 1889760"/>
              <a:gd name="connsiteX20" fmla="*/ 1336040 w 6756400"/>
              <a:gd name="connsiteY20" fmla="*/ 1132840 h 1889760"/>
              <a:gd name="connsiteX21" fmla="*/ 1879600 w 6756400"/>
              <a:gd name="connsiteY21" fmla="*/ 1132840 h 1889760"/>
              <a:gd name="connsiteX22" fmla="*/ 1879600 w 6756400"/>
              <a:gd name="connsiteY22" fmla="*/ 1254760 h 1889760"/>
              <a:gd name="connsiteX23" fmla="*/ 3332480 w 6756400"/>
              <a:gd name="connsiteY23" fmla="*/ 1254760 h 1889760"/>
              <a:gd name="connsiteX24" fmla="*/ 3332480 w 6756400"/>
              <a:gd name="connsiteY24" fmla="*/ 1402080 h 1889760"/>
              <a:gd name="connsiteX25" fmla="*/ 3489960 w 6756400"/>
              <a:gd name="connsiteY25" fmla="*/ 1402080 h 1889760"/>
              <a:gd name="connsiteX26" fmla="*/ 3489960 w 6756400"/>
              <a:gd name="connsiteY26" fmla="*/ 1529080 h 1889760"/>
              <a:gd name="connsiteX27" fmla="*/ 5257800 w 6756400"/>
              <a:gd name="connsiteY27" fmla="*/ 1529080 h 1889760"/>
              <a:gd name="connsiteX28" fmla="*/ 5257800 w 6756400"/>
              <a:gd name="connsiteY28" fmla="*/ 1889760 h 1889760"/>
              <a:gd name="connsiteX29" fmla="*/ 6756400 w 6756400"/>
              <a:gd name="connsiteY29" fmla="*/ 1889760 h 1889760"/>
              <a:gd name="connsiteX0" fmla="*/ 0 w 6756400"/>
              <a:gd name="connsiteY0" fmla="*/ 0 h 1889760"/>
              <a:gd name="connsiteX1" fmla="*/ 386080 w 6756400"/>
              <a:gd name="connsiteY1" fmla="*/ 0 h 1889760"/>
              <a:gd name="connsiteX2" fmla="*/ 386080 w 6756400"/>
              <a:gd name="connsiteY2" fmla="*/ 40640 h 1889760"/>
              <a:gd name="connsiteX3" fmla="*/ 411480 w 6756400"/>
              <a:gd name="connsiteY3" fmla="*/ 40640 h 1889760"/>
              <a:gd name="connsiteX4" fmla="*/ 411480 w 6756400"/>
              <a:gd name="connsiteY4" fmla="*/ 137160 h 1889760"/>
              <a:gd name="connsiteX5" fmla="*/ 457200 w 6756400"/>
              <a:gd name="connsiteY5" fmla="*/ 137160 h 1889760"/>
              <a:gd name="connsiteX6" fmla="*/ 457200 w 6756400"/>
              <a:gd name="connsiteY6" fmla="*/ 193040 h 1889760"/>
              <a:gd name="connsiteX7" fmla="*/ 477520 w 6756400"/>
              <a:gd name="connsiteY7" fmla="*/ 193040 h 1889760"/>
              <a:gd name="connsiteX8" fmla="*/ 477520 w 6756400"/>
              <a:gd name="connsiteY8" fmla="*/ 284480 h 1889760"/>
              <a:gd name="connsiteX9" fmla="*/ 538480 w 6756400"/>
              <a:gd name="connsiteY9" fmla="*/ 284480 h 1889760"/>
              <a:gd name="connsiteX10" fmla="*/ 538480 w 6756400"/>
              <a:gd name="connsiteY10" fmla="*/ 558800 h 1889760"/>
              <a:gd name="connsiteX11" fmla="*/ 558800 w 6756400"/>
              <a:gd name="connsiteY11" fmla="*/ 558800 h 1889760"/>
              <a:gd name="connsiteX12" fmla="*/ 558800 w 6756400"/>
              <a:gd name="connsiteY12" fmla="*/ 716280 h 1889760"/>
              <a:gd name="connsiteX13" fmla="*/ 671830 w 6756400"/>
              <a:gd name="connsiteY13" fmla="*/ 716280 h 1889760"/>
              <a:gd name="connsiteX14" fmla="*/ 673947 w 6756400"/>
              <a:gd name="connsiteY14" fmla="*/ 794593 h 1889760"/>
              <a:gd name="connsiteX15" fmla="*/ 934720 w 6756400"/>
              <a:gd name="connsiteY15" fmla="*/ 792480 h 1889760"/>
              <a:gd name="connsiteX16" fmla="*/ 934720 w 6756400"/>
              <a:gd name="connsiteY16" fmla="*/ 868680 h 1889760"/>
              <a:gd name="connsiteX17" fmla="*/ 1075690 w 6756400"/>
              <a:gd name="connsiteY17" fmla="*/ 868680 h 1889760"/>
              <a:gd name="connsiteX18" fmla="*/ 1077806 w 6756400"/>
              <a:gd name="connsiteY18" fmla="*/ 1046480 h 1889760"/>
              <a:gd name="connsiteX19" fmla="*/ 1336040 w 6756400"/>
              <a:gd name="connsiteY19" fmla="*/ 1046480 h 1889760"/>
              <a:gd name="connsiteX20" fmla="*/ 1336040 w 6756400"/>
              <a:gd name="connsiteY20" fmla="*/ 1132840 h 1889760"/>
              <a:gd name="connsiteX21" fmla="*/ 1879600 w 6756400"/>
              <a:gd name="connsiteY21" fmla="*/ 1132840 h 1889760"/>
              <a:gd name="connsiteX22" fmla="*/ 1879600 w 6756400"/>
              <a:gd name="connsiteY22" fmla="*/ 1254760 h 1889760"/>
              <a:gd name="connsiteX23" fmla="*/ 3332480 w 6756400"/>
              <a:gd name="connsiteY23" fmla="*/ 1254760 h 1889760"/>
              <a:gd name="connsiteX24" fmla="*/ 3332480 w 6756400"/>
              <a:gd name="connsiteY24" fmla="*/ 1402080 h 1889760"/>
              <a:gd name="connsiteX25" fmla="*/ 3489960 w 6756400"/>
              <a:gd name="connsiteY25" fmla="*/ 1402080 h 1889760"/>
              <a:gd name="connsiteX26" fmla="*/ 3489960 w 6756400"/>
              <a:gd name="connsiteY26" fmla="*/ 1529080 h 1889760"/>
              <a:gd name="connsiteX27" fmla="*/ 5257800 w 6756400"/>
              <a:gd name="connsiteY27" fmla="*/ 1529080 h 1889760"/>
              <a:gd name="connsiteX28" fmla="*/ 5257800 w 6756400"/>
              <a:gd name="connsiteY28" fmla="*/ 1889760 h 1889760"/>
              <a:gd name="connsiteX29" fmla="*/ 6756400 w 6756400"/>
              <a:gd name="connsiteY29" fmla="*/ 1889760 h 1889760"/>
              <a:gd name="connsiteX0" fmla="*/ 0 w 6756400"/>
              <a:gd name="connsiteY0" fmla="*/ 0 h 1889760"/>
              <a:gd name="connsiteX1" fmla="*/ 386080 w 6756400"/>
              <a:gd name="connsiteY1" fmla="*/ 0 h 1889760"/>
              <a:gd name="connsiteX2" fmla="*/ 386080 w 6756400"/>
              <a:gd name="connsiteY2" fmla="*/ 40640 h 1889760"/>
              <a:gd name="connsiteX3" fmla="*/ 411480 w 6756400"/>
              <a:gd name="connsiteY3" fmla="*/ 40640 h 1889760"/>
              <a:gd name="connsiteX4" fmla="*/ 411480 w 6756400"/>
              <a:gd name="connsiteY4" fmla="*/ 137160 h 1889760"/>
              <a:gd name="connsiteX5" fmla="*/ 457200 w 6756400"/>
              <a:gd name="connsiteY5" fmla="*/ 137160 h 1889760"/>
              <a:gd name="connsiteX6" fmla="*/ 457200 w 6756400"/>
              <a:gd name="connsiteY6" fmla="*/ 193040 h 1889760"/>
              <a:gd name="connsiteX7" fmla="*/ 477520 w 6756400"/>
              <a:gd name="connsiteY7" fmla="*/ 193040 h 1889760"/>
              <a:gd name="connsiteX8" fmla="*/ 477520 w 6756400"/>
              <a:gd name="connsiteY8" fmla="*/ 284480 h 1889760"/>
              <a:gd name="connsiteX9" fmla="*/ 538480 w 6756400"/>
              <a:gd name="connsiteY9" fmla="*/ 284480 h 1889760"/>
              <a:gd name="connsiteX10" fmla="*/ 538480 w 6756400"/>
              <a:gd name="connsiteY10" fmla="*/ 558800 h 1889760"/>
              <a:gd name="connsiteX11" fmla="*/ 558800 w 6756400"/>
              <a:gd name="connsiteY11" fmla="*/ 558800 h 1889760"/>
              <a:gd name="connsiteX12" fmla="*/ 558800 w 6756400"/>
              <a:gd name="connsiteY12" fmla="*/ 716280 h 1889760"/>
              <a:gd name="connsiteX13" fmla="*/ 671830 w 6756400"/>
              <a:gd name="connsiteY13" fmla="*/ 716280 h 1889760"/>
              <a:gd name="connsiteX14" fmla="*/ 673947 w 6756400"/>
              <a:gd name="connsiteY14" fmla="*/ 794593 h 1889760"/>
              <a:gd name="connsiteX15" fmla="*/ 934720 w 6756400"/>
              <a:gd name="connsiteY15" fmla="*/ 792480 h 1889760"/>
              <a:gd name="connsiteX16" fmla="*/ 934720 w 6756400"/>
              <a:gd name="connsiteY16" fmla="*/ 868680 h 1889760"/>
              <a:gd name="connsiteX17" fmla="*/ 1075690 w 6756400"/>
              <a:gd name="connsiteY17" fmla="*/ 868680 h 1889760"/>
              <a:gd name="connsiteX18" fmla="*/ 1077806 w 6756400"/>
              <a:gd name="connsiteY18" fmla="*/ 1046480 h 1889760"/>
              <a:gd name="connsiteX19" fmla="*/ 1336040 w 6756400"/>
              <a:gd name="connsiteY19" fmla="*/ 1046480 h 1889760"/>
              <a:gd name="connsiteX20" fmla="*/ 1336040 w 6756400"/>
              <a:gd name="connsiteY20" fmla="*/ 1132840 h 1889760"/>
              <a:gd name="connsiteX21" fmla="*/ 1890183 w 6756400"/>
              <a:gd name="connsiteY21" fmla="*/ 1132840 h 1889760"/>
              <a:gd name="connsiteX22" fmla="*/ 1879600 w 6756400"/>
              <a:gd name="connsiteY22" fmla="*/ 1254760 h 1889760"/>
              <a:gd name="connsiteX23" fmla="*/ 3332480 w 6756400"/>
              <a:gd name="connsiteY23" fmla="*/ 1254760 h 1889760"/>
              <a:gd name="connsiteX24" fmla="*/ 3332480 w 6756400"/>
              <a:gd name="connsiteY24" fmla="*/ 1402080 h 1889760"/>
              <a:gd name="connsiteX25" fmla="*/ 3489960 w 6756400"/>
              <a:gd name="connsiteY25" fmla="*/ 1402080 h 1889760"/>
              <a:gd name="connsiteX26" fmla="*/ 3489960 w 6756400"/>
              <a:gd name="connsiteY26" fmla="*/ 1529080 h 1889760"/>
              <a:gd name="connsiteX27" fmla="*/ 5257800 w 6756400"/>
              <a:gd name="connsiteY27" fmla="*/ 1529080 h 1889760"/>
              <a:gd name="connsiteX28" fmla="*/ 5257800 w 6756400"/>
              <a:gd name="connsiteY28" fmla="*/ 1889760 h 1889760"/>
              <a:gd name="connsiteX29" fmla="*/ 6756400 w 6756400"/>
              <a:gd name="connsiteY29" fmla="*/ 1889760 h 1889760"/>
              <a:gd name="connsiteX0" fmla="*/ 0 w 6756400"/>
              <a:gd name="connsiteY0" fmla="*/ 0 h 1889760"/>
              <a:gd name="connsiteX1" fmla="*/ 386080 w 6756400"/>
              <a:gd name="connsiteY1" fmla="*/ 0 h 1889760"/>
              <a:gd name="connsiteX2" fmla="*/ 386080 w 6756400"/>
              <a:gd name="connsiteY2" fmla="*/ 40640 h 1889760"/>
              <a:gd name="connsiteX3" fmla="*/ 411480 w 6756400"/>
              <a:gd name="connsiteY3" fmla="*/ 40640 h 1889760"/>
              <a:gd name="connsiteX4" fmla="*/ 411480 w 6756400"/>
              <a:gd name="connsiteY4" fmla="*/ 137160 h 1889760"/>
              <a:gd name="connsiteX5" fmla="*/ 457200 w 6756400"/>
              <a:gd name="connsiteY5" fmla="*/ 137160 h 1889760"/>
              <a:gd name="connsiteX6" fmla="*/ 457200 w 6756400"/>
              <a:gd name="connsiteY6" fmla="*/ 193040 h 1889760"/>
              <a:gd name="connsiteX7" fmla="*/ 477520 w 6756400"/>
              <a:gd name="connsiteY7" fmla="*/ 193040 h 1889760"/>
              <a:gd name="connsiteX8" fmla="*/ 477520 w 6756400"/>
              <a:gd name="connsiteY8" fmla="*/ 284480 h 1889760"/>
              <a:gd name="connsiteX9" fmla="*/ 538480 w 6756400"/>
              <a:gd name="connsiteY9" fmla="*/ 284480 h 1889760"/>
              <a:gd name="connsiteX10" fmla="*/ 538480 w 6756400"/>
              <a:gd name="connsiteY10" fmla="*/ 558800 h 1889760"/>
              <a:gd name="connsiteX11" fmla="*/ 558800 w 6756400"/>
              <a:gd name="connsiteY11" fmla="*/ 558800 h 1889760"/>
              <a:gd name="connsiteX12" fmla="*/ 558800 w 6756400"/>
              <a:gd name="connsiteY12" fmla="*/ 716280 h 1889760"/>
              <a:gd name="connsiteX13" fmla="*/ 671830 w 6756400"/>
              <a:gd name="connsiteY13" fmla="*/ 716280 h 1889760"/>
              <a:gd name="connsiteX14" fmla="*/ 673947 w 6756400"/>
              <a:gd name="connsiteY14" fmla="*/ 794593 h 1889760"/>
              <a:gd name="connsiteX15" fmla="*/ 934720 w 6756400"/>
              <a:gd name="connsiteY15" fmla="*/ 792480 h 1889760"/>
              <a:gd name="connsiteX16" fmla="*/ 934720 w 6756400"/>
              <a:gd name="connsiteY16" fmla="*/ 868680 h 1889760"/>
              <a:gd name="connsiteX17" fmla="*/ 1075690 w 6756400"/>
              <a:gd name="connsiteY17" fmla="*/ 868680 h 1889760"/>
              <a:gd name="connsiteX18" fmla="*/ 1077806 w 6756400"/>
              <a:gd name="connsiteY18" fmla="*/ 1046480 h 1889760"/>
              <a:gd name="connsiteX19" fmla="*/ 1336040 w 6756400"/>
              <a:gd name="connsiteY19" fmla="*/ 1046480 h 1889760"/>
              <a:gd name="connsiteX20" fmla="*/ 1336040 w 6756400"/>
              <a:gd name="connsiteY20" fmla="*/ 1132840 h 1889760"/>
              <a:gd name="connsiteX21" fmla="*/ 1890183 w 6756400"/>
              <a:gd name="connsiteY21" fmla="*/ 1132840 h 1889760"/>
              <a:gd name="connsiteX22" fmla="*/ 1890183 w 6756400"/>
              <a:gd name="connsiteY22" fmla="*/ 1254760 h 1889760"/>
              <a:gd name="connsiteX23" fmla="*/ 3332480 w 6756400"/>
              <a:gd name="connsiteY23" fmla="*/ 1254760 h 1889760"/>
              <a:gd name="connsiteX24" fmla="*/ 3332480 w 6756400"/>
              <a:gd name="connsiteY24" fmla="*/ 1402080 h 1889760"/>
              <a:gd name="connsiteX25" fmla="*/ 3489960 w 6756400"/>
              <a:gd name="connsiteY25" fmla="*/ 1402080 h 1889760"/>
              <a:gd name="connsiteX26" fmla="*/ 3489960 w 6756400"/>
              <a:gd name="connsiteY26" fmla="*/ 1529080 h 1889760"/>
              <a:gd name="connsiteX27" fmla="*/ 5257800 w 6756400"/>
              <a:gd name="connsiteY27" fmla="*/ 1529080 h 1889760"/>
              <a:gd name="connsiteX28" fmla="*/ 5257800 w 6756400"/>
              <a:gd name="connsiteY28" fmla="*/ 1889760 h 1889760"/>
              <a:gd name="connsiteX29" fmla="*/ 6756400 w 6756400"/>
              <a:gd name="connsiteY29" fmla="*/ 1889760 h 188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56400" h="1889760">
                <a:moveTo>
                  <a:pt x="0" y="0"/>
                </a:moveTo>
                <a:lnTo>
                  <a:pt x="386080" y="0"/>
                </a:lnTo>
                <a:lnTo>
                  <a:pt x="386080" y="40640"/>
                </a:lnTo>
                <a:lnTo>
                  <a:pt x="411480" y="40640"/>
                </a:lnTo>
                <a:lnTo>
                  <a:pt x="411480" y="137160"/>
                </a:lnTo>
                <a:lnTo>
                  <a:pt x="457200" y="137160"/>
                </a:lnTo>
                <a:lnTo>
                  <a:pt x="457200" y="193040"/>
                </a:lnTo>
                <a:lnTo>
                  <a:pt x="477520" y="193040"/>
                </a:lnTo>
                <a:lnTo>
                  <a:pt x="477520" y="284480"/>
                </a:lnTo>
                <a:lnTo>
                  <a:pt x="538480" y="284480"/>
                </a:lnTo>
                <a:lnTo>
                  <a:pt x="538480" y="558800"/>
                </a:lnTo>
                <a:lnTo>
                  <a:pt x="558800" y="558800"/>
                </a:lnTo>
                <a:lnTo>
                  <a:pt x="558800" y="716280"/>
                </a:lnTo>
                <a:lnTo>
                  <a:pt x="671830" y="716280"/>
                </a:lnTo>
                <a:cubicBezTo>
                  <a:pt x="672536" y="742384"/>
                  <a:pt x="673241" y="768489"/>
                  <a:pt x="673947" y="794593"/>
                </a:cubicBezTo>
                <a:lnTo>
                  <a:pt x="934720" y="792480"/>
                </a:lnTo>
                <a:lnTo>
                  <a:pt x="934720" y="868680"/>
                </a:lnTo>
                <a:lnTo>
                  <a:pt x="1075690" y="868680"/>
                </a:lnTo>
                <a:cubicBezTo>
                  <a:pt x="1076395" y="927947"/>
                  <a:pt x="1077101" y="987213"/>
                  <a:pt x="1077806" y="1046480"/>
                </a:cubicBezTo>
                <a:lnTo>
                  <a:pt x="1336040" y="1046480"/>
                </a:lnTo>
                <a:lnTo>
                  <a:pt x="1336040" y="1132840"/>
                </a:lnTo>
                <a:lnTo>
                  <a:pt x="1890183" y="1132840"/>
                </a:lnTo>
                <a:lnTo>
                  <a:pt x="1890183" y="1254760"/>
                </a:lnTo>
                <a:lnTo>
                  <a:pt x="3332480" y="1254760"/>
                </a:lnTo>
                <a:lnTo>
                  <a:pt x="3332480" y="1402080"/>
                </a:lnTo>
                <a:lnTo>
                  <a:pt x="3489960" y="1402080"/>
                </a:lnTo>
                <a:lnTo>
                  <a:pt x="3489960" y="1529080"/>
                </a:lnTo>
                <a:lnTo>
                  <a:pt x="5257800" y="1529080"/>
                </a:lnTo>
                <a:lnTo>
                  <a:pt x="5257800" y="1889760"/>
                </a:lnTo>
                <a:lnTo>
                  <a:pt x="6756400" y="1889760"/>
                </a:lnTo>
              </a:path>
            </a:pathLst>
          </a:custGeom>
          <a:noFill/>
          <a:ln w="28575">
            <a:solidFill>
              <a:schemeClr val="accent1"/>
            </a:solidFill>
            <a:miter lim="800000"/>
            <a:headEnd/>
            <a:tailEnd/>
          </a:ln>
        </p:spPr>
        <p:txBody>
          <a:bodyPr rtlCol="0" anchor="ctr"/>
          <a:lstStyle/>
          <a:p>
            <a:pPr algn="ctr"/>
            <a:endParaRPr lang="en-US" dirty="0"/>
          </a:p>
        </p:txBody>
      </p:sp>
      <p:grpSp>
        <p:nvGrpSpPr>
          <p:cNvPr id="98" name="Group 97">
            <a:extLst>
              <a:ext uri="{FF2B5EF4-FFF2-40B4-BE49-F238E27FC236}">
                <a16:creationId xmlns:a16="http://schemas.microsoft.com/office/drawing/2014/main" id="{B5358299-48FF-EEF3-FFDE-7BCDA9382DC7}"/>
              </a:ext>
            </a:extLst>
          </p:cNvPr>
          <p:cNvGrpSpPr/>
          <p:nvPr/>
        </p:nvGrpSpPr>
        <p:grpSpPr>
          <a:xfrm>
            <a:off x="3053711" y="1700346"/>
            <a:ext cx="149622" cy="149622"/>
            <a:chOff x="5058399" y="2276025"/>
            <a:chExt cx="302923" cy="302923"/>
          </a:xfrm>
        </p:grpSpPr>
        <p:cxnSp>
          <p:nvCxnSpPr>
            <p:cNvPr id="97" name="Straight Connector 96">
              <a:extLst>
                <a:ext uri="{FF2B5EF4-FFF2-40B4-BE49-F238E27FC236}">
                  <a16:creationId xmlns:a16="http://schemas.microsoft.com/office/drawing/2014/main" id="{05195545-36F9-310F-DEB7-C693FAE7CF4F}"/>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4D7F6E3-82F4-2C6F-B331-7EF577C4AE8F}"/>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074DB7BE-455E-4D4A-530B-4748F7B7E56E}"/>
              </a:ext>
            </a:extLst>
          </p:cNvPr>
          <p:cNvGrpSpPr/>
          <p:nvPr/>
        </p:nvGrpSpPr>
        <p:grpSpPr>
          <a:xfrm>
            <a:off x="3590528" y="2261678"/>
            <a:ext cx="149622" cy="149622"/>
            <a:chOff x="5058399" y="2276025"/>
            <a:chExt cx="302923" cy="302923"/>
          </a:xfrm>
        </p:grpSpPr>
        <p:cxnSp>
          <p:nvCxnSpPr>
            <p:cNvPr id="103" name="Straight Connector 102">
              <a:extLst>
                <a:ext uri="{FF2B5EF4-FFF2-40B4-BE49-F238E27FC236}">
                  <a16:creationId xmlns:a16="http://schemas.microsoft.com/office/drawing/2014/main" id="{8B5B5F51-B0E1-F9E8-7FC8-7F4857FC9F6F}"/>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F430AA3-6706-D8E2-9784-3CA4D80DEA6F}"/>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82EDBD3B-618A-0751-45EC-F790525AE56D}"/>
              </a:ext>
            </a:extLst>
          </p:cNvPr>
          <p:cNvGrpSpPr/>
          <p:nvPr/>
        </p:nvGrpSpPr>
        <p:grpSpPr>
          <a:xfrm>
            <a:off x="3799842" y="2489600"/>
            <a:ext cx="149622" cy="149622"/>
            <a:chOff x="5058399" y="2276025"/>
            <a:chExt cx="302923" cy="302923"/>
          </a:xfrm>
        </p:grpSpPr>
        <p:cxnSp>
          <p:nvCxnSpPr>
            <p:cNvPr id="106" name="Straight Connector 105">
              <a:extLst>
                <a:ext uri="{FF2B5EF4-FFF2-40B4-BE49-F238E27FC236}">
                  <a16:creationId xmlns:a16="http://schemas.microsoft.com/office/drawing/2014/main" id="{5C3E5B24-5F4C-BEAF-96F9-EE53AFAF5B41}"/>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B446B0C-A1CA-15E1-D5A3-59DBD2DB5DB7}"/>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A6200CC9-555D-917B-171C-7132DB41B2C5}"/>
              </a:ext>
            </a:extLst>
          </p:cNvPr>
          <p:cNvGrpSpPr/>
          <p:nvPr/>
        </p:nvGrpSpPr>
        <p:grpSpPr>
          <a:xfrm>
            <a:off x="4133668" y="2564411"/>
            <a:ext cx="149622" cy="149622"/>
            <a:chOff x="5058399" y="2276025"/>
            <a:chExt cx="302923" cy="302923"/>
          </a:xfrm>
        </p:grpSpPr>
        <p:cxnSp>
          <p:nvCxnSpPr>
            <p:cNvPr id="109" name="Straight Connector 108">
              <a:extLst>
                <a:ext uri="{FF2B5EF4-FFF2-40B4-BE49-F238E27FC236}">
                  <a16:creationId xmlns:a16="http://schemas.microsoft.com/office/drawing/2014/main" id="{A6FBF5EB-D840-6747-DE0C-8C22437811EA}"/>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82397663-40A0-75A8-ED2A-DABBEDC60CE3}"/>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24281F15-62B3-A9CC-9FAD-CA6B53595B12}"/>
              </a:ext>
            </a:extLst>
          </p:cNvPr>
          <p:cNvGrpSpPr/>
          <p:nvPr/>
        </p:nvGrpSpPr>
        <p:grpSpPr>
          <a:xfrm>
            <a:off x="4133668" y="2748518"/>
            <a:ext cx="149622" cy="149622"/>
            <a:chOff x="5058399" y="2276025"/>
            <a:chExt cx="302923" cy="302923"/>
          </a:xfrm>
        </p:grpSpPr>
        <p:cxnSp>
          <p:nvCxnSpPr>
            <p:cNvPr id="112" name="Straight Connector 111">
              <a:extLst>
                <a:ext uri="{FF2B5EF4-FFF2-40B4-BE49-F238E27FC236}">
                  <a16:creationId xmlns:a16="http://schemas.microsoft.com/office/drawing/2014/main" id="{DC3EB9D3-3394-8AAE-AD9F-6D50993285B5}"/>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63CD9943-9A1F-3FC0-85E9-DB7DC2997076}"/>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B193C713-086A-A9AB-37C1-33919852BB24}"/>
              </a:ext>
            </a:extLst>
          </p:cNvPr>
          <p:cNvGrpSpPr/>
          <p:nvPr/>
        </p:nvGrpSpPr>
        <p:grpSpPr>
          <a:xfrm>
            <a:off x="4394018" y="2843571"/>
            <a:ext cx="149622" cy="149622"/>
            <a:chOff x="5058399" y="2276025"/>
            <a:chExt cx="302923" cy="302923"/>
          </a:xfrm>
        </p:grpSpPr>
        <p:cxnSp>
          <p:nvCxnSpPr>
            <p:cNvPr id="115" name="Straight Connector 114">
              <a:extLst>
                <a:ext uri="{FF2B5EF4-FFF2-40B4-BE49-F238E27FC236}">
                  <a16:creationId xmlns:a16="http://schemas.microsoft.com/office/drawing/2014/main" id="{F3AD5EBE-537E-3180-744D-0EE55EA6EE60}"/>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9540DA92-CC9F-018C-F8A9-440BD595F490}"/>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1E57045C-8F57-DFB1-ED25-5FFB1A7E5674}"/>
              </a:ext>
            </a:extLst>
          </p:cNvPr>
          <p:cNvGrpSpPr/>
          <p:nvPr/>
        </p:nvGrpSpPr>
        <p:grpSpPr>
          <a:xfrm>
            <a:off x="4691507" y="2843571"/>
            <a:ext cx="149622" cy="149622"/>
            <a:chOff x="5058399" y="2276025"/>
            <a:chExt cx="302923" cy="302923"/>
          </a:xfrm>
        </p:grpSpPr>
        <p:cxnSp>
          <p:nvCxnSpPr>
            <p:cNvPr id="118" name="Straight Connector 117">
              <a:extLst>
                <a:ext uri="{FF2B5EF4-FFF2-40B4-BE49-F238E27FC236}">
                  <a16:creationId xmlns:a16="http://schemas.microsoft.com/office/drawing/2014/main" id="{0660DE3D-1DEC-70FA-3B80-8675D4A2D903}"/>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66EF5067-D365-399A-F738-C3EBB68ABD49}"/>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3BC4939F-7048-ADA9-4715-338FBC1081E0}"/>
              </a:ext>
            </a:extLst>
          </p:cNvPr>
          <p:cNvGrpSpPr/>
          <p:nvPr/>
        </p:nvGrpSpPr>
        <p:grpSpPr>
          <a:xfrm>
            <a:off x="4748657" y="2843571"/>
            <a:ext cx="149622" cy="149622"/>
            <a:chOff x="5058399" y="2276025"/>
            <a:chExt cx="302923" cy="302923"/>
          </a:xfrm>
        </p:grpSpPr>
        <p:cxnSp>
          <p:nvCxnSpPr>
            <p:cNvPr id="121" name="Straight Connector 120">
              <a:extLst>
                <a:ext uri="{FF2B5EF4-FFF2-40B4-BE49-F238E27FC236}">
                  <a16:creationId xmlns:a16="http://schemas.microsoft.com/office/drawing/2014/main" id="{287DE8AF-AC3B-53C6-B537-B134D2D11083}"/>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A401E423-A641-0A66-310D-4AA7060A61B9}"/>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9F520C14-5C49-DA33-D228-D9528C1642DE}"/>
              </a:ext>
            </a:extLst>
          </p:cNvPr>
          <p:cNvGrpSpPr/>
          <p:nvPr/>
        </p:nvGrpSpPr>
        <p:grpSpPr>
          <a:xfrm>
            <a:off x="4772668" y="2843571"/>
            <a:ext cx="149622" cy="149622"/>
            <a:chOff x="5058399" y="2276025"/>
            <a:chExt cx="302923" cy="302923"/>
          </a:xfrm>
        </p:grpSpPr>
        <p:cxnSp>
          <p:nvCxnSpPr>
            <p:cNvPr id="124" name="Straight Connector 123">
              <a:extLst>
                <a:ext uri="{FF2B5EF4-FFF2-40B4-BE49-F238E27FC236}">
                  <a16:creationId xmlns:a16="http://schemas.microsoft.com/office/drawing/2014/main" id="{AC46EF0C-F1C1-F4CC-7B4A-4D9486B4A0A8}"/>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1866792A-2AB4-7BE3-3BE4-D8573744765C}"/>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316A0A28-E85B-1655-7757-107564D56954}"/>
              </a:ext>
            </a:extLst>
          </p:cNvPr>
          <p:cNvGrpSpPr/>
          <p:nvPr/>
        </p:nvGrpSpPr>
        <p:grpSpPr>
          <a:xfrm>
            <a:off x="5443703" y="2956679"/>
            <a:ext cx="149622" cy="149622"/>
            <a:chOff x="5058399" y="2276025"/>
            <a:chExt cx="302923" cy="302923"/>
          </a:xfrm>
        </p:grpSpPr>
        <p:cxnSp>
          <p:nvCxnSpPr>
            <p:cNvPr id="127" name="Straight Connector 126">
              <a:extLst>
                <a:ext uri="{FF2B5EF4-FFF2-40B4-BE49-F238E27FC236}">
                  <a16:creationId xmlns:a16="http://schemas.microsoft.com/office/drawing/2014/main" id="{1B31B777-7963-4D1B-0034-712765ADA122}"/>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951DA9E0-211E-4EA8-B691-4C53AC37E3C6}"/>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96AC21CD-BC7E-708F-6E6C-9645A4A69ADA}"/>
              </a:ext>
            </a:extLst>
          </p:cNvPr>
          <p:cNvGrpSpPr/>
          <p:nvPr/>
        </p:nvGrpSpPr>
        <p:grpSpPr>
          <a:xfrm>
            <a:off x="5714637" y="2956679"/>
            <a:ext cx="149622" cy="149622"/>
            <a:chOff x="5058399" y="2276025"/>
            <a:chExt cx="302923" cy="302923"/>
          </a:xfrm>
        </p:grpSpPr>
        <p:cxnSp>
          <p:nvCxnSpPr>
            <p:cNvPr id="130" name="Straight Connector 129">
              <a:extLst>
                <a:ext uri="{FF2B5EF4-FFF2-40B4-BE49-F238E27FC236}">
                  <a16:creationId xmlns:a16="http://schemas.microsoft.com/office/drawing/2014/main" id="{C3B1D0DB-2747-8A8F-0718-0A05A6682B66}"/>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62DB37B7-0A93-AAF4-138F-BF600E7C8A5A}"/>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2AF8D446-A30D-737F-A26E-D4E9C2D2E94A}"/>
              </a:ext>
            </a:extLst>
          </p:cNvPr>
          <p:cNvGrpSpPr/>
          <p:nvPr/>
        </p:nvGrpSpPr>
        <p:grpSpPr>
          <a:xfrm>
            <a:off x="5972593" y="2956679"/>
            <a:ext cx="149622" cy="149622"/>
            <a:chOff x="5058399" y="2276025"/>
            <a:chExt cx="302923" cy="302923"/>
          </a:xfrm>
        </p:grpSpPr>
        <p:cxnSp>
          <p:nvCxnSpPr>
            <p:cNvPr id="133" name="Straight Connector 132">
              <a:extLst>
                <a:ext uri="{FF2B5EF4-FFF2-40B4-BE49-F238E27FC236}">
                  <a16:creationId xmlns:a16="http://schemas.microsoft.com/office/drawing/2014/main" id="{863180EE-4B0C-5514-4FF9-98E0BD29D270}"/>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0D43B64-9CB4-B373-B914-57BCF8D68A1E}"/>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725956CB-E1DE-E441-2EDE-F67F6989FFE8}"/>
              </a:ext>
            </a:extLst>
          </p:cNvPr>
          <p:cNvGrpSpPr/>
          <p:nvPr/>
        </p:nvGrpSpPr>
        <p:grpSpPr>
          <a:xfrm>
            <a:off x="6575195" y="3231573"/>
            <a:ext cx="149622" cy="149622"/>
            <a:chOff x="5058399" y="2276025"/>
            <a:chExt cx="302923" cy="302923"/>
          </a:xfrm>
        </p:grpSpPr>
        <p:cxnSp>
          <p:nvCxnSpPr>
            <p:cNvPr id="136" name="Straight Connector 135">
              <a:extLst>
                <a:ext uri="{FF2B5EF4-FFF2-40B4-BE49-F238E27FC236}">
                  <a16:creationId xmlns:a16="http://schemas.microsoft.com/office/drawing/2014/main" id="{B909192F-2DC5-6E1E-F1E8-DF17392622ED}"/>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63ED4EC4-3C5C-3DD2-18AB-8A1CDC905A30}"/>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244950E6-8A80-35AA-39E0-DE31786A4DF2}"/>
              </a:ext>
            </a:extLst>
          </p:cNvPr>
          <p:cNvGrpSpPr/>
          <p:nvPr/>
        </p:nvGrpSpPr>
        <p:grpSpPr>
          <a:xfrm>
            <a:off x="6731167" y="3231573"/>
            <a:ext cx="149622" cy="149622"/>
            <a:chOff x="5058399" y="2276025"/>
            <a:chExt cx="302923" cy="302923"/>
          </a:xfrm>
        </p:grpSpPr>
        <p:cxnSp>
          <p:nvCxnSpPr>
            <p:cNvPr id="139" name="Straight Connector 138">
              <a:extLst>
                <a:ext uri="{FF2B5EF4-FFF2-40B4-BE49-F238E27FC236}">
                  <a16:creationId xmlns:a16="http://schemas.microsoft.com/office/drawing/2014/main" id="{89039CD0-EE40-8EAD-362C-D1F353323302}"/>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D767AD3C-067C-16B1-5E96-84C37716AD46}"/>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145D6297-1FE4-9D3F-2CA3-59F83063786B}"/>
              </a:ext>
            </a:extLst>
          </p:cNvPr>
          <p:cNvGrpSpPr/>
          <p:nvPr/>
        </p:nvGrpSpPr>
        <p:grpSpPr>
          <a:xfrm>
            <a:off x="6786630" y="3231573"/>
            <a:ext cx="149622" cy="149622"/>
            <a:chOff x="5058399" y="2276025"/>
            <a:chExt cx="302923" cy="302923"/>
          </a:xfrm>
        </p:grpSpPr>
        <p:cxnSp>
          <p:nvCxnSpPr>
            <p:cNvPr id="142" name="Straight Connector 141">
              <a:extLst>
                <a:ext uri="{FF2B5EF4-FFF2-40B4-BE49-F238E27FC236}">
                  <a16:creationId xmlns:a16="http://schemas.microsoft.com/office/drawing/2014/main" id="{B5C78CFA-2AC4-B497-F6E7-3597A2F9563B}"/>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9BE969BD-0AAC-019D-C6EE-28A827E70A37}"/>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D0DD3A61-3176-DC6A-1FE0-D3441A06575D}"/>
              </a:ext>
            </a:extLst>
          </p:cNvPr>
          <p:cNvGrpSpPr/>
          <p:nvPr/>
        </p:nvGrpSpPr>
        <p:grpSpPr>
          <a:xfrm>
            <a:off x="6847307" y="3231573"/>
            <a:ext cx="149622" cy="149622"/>
            <a:chOff x="5058399" y="2276025"/>
            <a:chExt cx="302923" cy="302923"/>
          </a:xfrm>
        </p:grpSpPr>
        <p:cxnSp>
          <p:nvCxnSpPr>
            <p:cNvPr id="145" name="Straight Connector 144">
              <a:extLst>
                <a:ext uri="{FF2B5EF4-FFF2-40B4-BE49-F238E27FC236}">
                  <a16:creationId xmlns:a16="http://schemas.microsoft.com/office/drawing/2014/main" id="{4514DB58-E161-86C4-66DD-41AEE3D5207D}"/>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BF9F75E-D32E-B985-4DC6-F4014AD7C932}"/>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0CFABCDC-9E56-33F0-927C-F3828EED57A4}"/>
              </a:ext>
            </a:extLst>
          </p:cNvPr>
          <p:cNvGrpSpPr/>
          <p:nvPr/>
        </p:nvGrpSpPr>
        <p:grpSpPr>
          <a:xfrm>
            <a:off x="7092223" y="3231573"/>
            <a:ext cx="149622" cy="149622"/>
            <a:chOff x="5058399" y="2276025"/>
            <a:chExt cx="302923" cy="302923"/>
          </a:xfrm>
        </p:grpSpPr>
        <p:cxnSp>
          <p:nvCxnSpPr>
            <p:cNvPr id="148" name="Straight Connector 147">
              <a:extLst>
                <a:ext uri="{FF2B5EF4-FFF2-40B4-BE49-F238E27FC236}">
                  <a16:creationId xmlns:a16="http://schemas.microsoft.com/office/drawing/2014/main" id="{E409D0FB-A85B-9CB0-32BA-B1FF4B357548}"/>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081808E8-0573-07BC-DB70-B90EC909340F}"/>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CA05F3D1-9D0B-D131-D1FE-E58EE21AEC68}"/>
              </a:ext>
            </a:extLst>
          </p:cNvPr>
          <p:cNvGrpSpPr/>
          <p:nvPr/>
        </p:nvGrpSpPr>
        <p:grpSpPr>
          <a:xfrm>
            <a:off x="7539309" y="3228853"/>
            <a:ext cx="149622" cy="149622"/>
            <a:chOff x="5058399" y="2276025"/>
            <a:chExt cx="302923" cy="302923"/>
          </a:xfrm>
        </p:grpSpPr>
        <p:cxnSp>
          <p:nvCxnSpPr>
            <p:cNvPr id="151" name="Straight Connector 150">
              <a:extLst>
                <a:ext uri="{FF2B5EF4-FFF2-40B4-BE49-F238E27FC236}">
                  <a16:creationId xmlns:a16="http://schemas.microsoft.com/office/drawing/2014/main" id="{414102F7-8214-25A9-C91E-779C7147A36C}"/>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EF064213-1F72-A316-9ADB-90429A125144}"/>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19E74CD7-B728-2CB5-DBDB-3A26492E2BE3}"/>
              </a:ext>
            </a:extLst>
          </p:cNvPr>
          <p:cNvGrpSpPr/>
          <p:nvPr/>
        </p:nvGrpSpPr>
        <p:grpSpPr>
          <a:xfrm>
            <a:off x="8190597" y="3234991"/>
            <a:ext cx="149622" cy="149622"/>
            <a:chOff x="5058399" y="2276025"/>
            <a:chExt cx="302923" cy="302923"/>
          </a:xfrm>
        </p:grpSpPr>
        <p:cxnSp>
          <p:nvCxnSpPr>
            <p:cNvPr id="154" name="Straight Connector 153">
              <a:extLst>
                <a:ext uri="{FF2B5EF4-FFF2-40B4-BE49-F238E27FC236}">
                  <a16:creationId xmlns:a16="http://schemas.microsoft.com/office/drawing/2014/main" id="{4A61163B-B144-041C-0320-474FD279190D}"/>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37F94D80-CA3D-860B-57B2-87572267EE2B}"/>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8D478D71-9DF5-D972-0C18-327F6B5E68EF}"/>
              </a:ext>
            </a:extLst>
          </p:cNvPr>
          <p:cNvGrpSpPr/>
          <p:nvPr/>
        </p:nvGrpSpPr>
        <p:grpSpPr>
          <a:xfrm>
            <a:off x="8314348" y="3588236"/>
            <a:ext cx="149622" cy="149622"/>
            <a:chOff x="5058399" y="2276025"/>
            <a:chExt cx="302923" cy="302923"/>
          </a:xfrm>
        </p:grpSpPr>
        <p:cxnSp>
          <p:nvCxnSpPr>
            <p:cNvPr id="157" name="Straight Connector 156">
              <a:extLst>
                <a:ext uri="{FF2B5EF4-FFF2-40B4-BE49-F238E27FC236}">
                  <a16:creationId xmlns:a16="http://schemas.microsoft.com/office/drawing/2014/main" id="{E5E34570-4073-AE3F-A692-FA04BA588C91}"/>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1F23DF17-CC27-7D18-9FB0-B405F0CCADA0}"/>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3348D72A-A1B8-CDAD-51C8-4A3C19877175}"/>
              </a:ext>
            </a:extLst>
          </p:cNvPr>
          <p:cNvGrpSpPr/>
          <p:nvPr/>
        </p:nvGrpSpPr>
        <p:grpSpPr>
          <a:xfrm>
            <a:off x="8558514" y="3594899"/>
            <a:ext cx="149622" cy="149622"/>
            <a:chOff x="5058399" y="2276025"/>
            <a:chExt cx="302923" cy="302923"/>
          </a:xfrm>
        </p:grpSpPr>
        <p:cxnSp>
          <p:nvCxnSpPr>
            <p:cNvPr id="160" name="Straight Connector 159">
              <a:extLst>
                <a:ext uri="{FF2B5EF4-FFF2-40B4-BE49-F238E27FC236}">
                  <a16:creationId xmlns:a16="http://schemas.microsoft.com/office/drawing/2014/main" id="{FD8E7F38-9CEB-1DDB-FAF8-3D9D68AAF6EE}"/>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C5649511-C7E0-DDC9-829D-CC5732936CAA}"/>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0FCB6523-390E-B4CB-7F7B-07349B79132E}"/>
              </a:ext>
            </a:extLst>
          </p:cNvPr>
          <p:cNvGrpSpPr/>
          <p:nvPr/>
        </p:nvGrpSpPr>
        <p:grpSpPr>
          <a:xfrm>
            <a:off x="9519480" y="3594899"/>
            <a:ext cx="149622" cy="149622"/>
            <a:chOff x="5058399" y="2276025"/>
            <a:chExt cx="302923" cy="302923"/>
          </a:xfrm>
        </p:grpSpPr>
        <p:cxnSp>
          <p:nvCxnSpPr>
            <p:cNvPr id="163" name="Straight Connector 162">
              <a:extLst>
                <a:ext uri="{FF2B5EF4-FFF2-40B4-BE49-F238E27FC236}">
                  <a16:creationId xmlns:a16="http://schemas.microsoft.com/office/drawing/2014/main" id="{8E2D6421-FAB5-E0EC-C907-F0ACE15E2A6C}"/>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F30BE852-6736-03CB-F46B-17AF6CB69598}"/>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79DE690E-87CD-D498-7CE3-DDF4CB3D29B3}"/>
              </a:ext>
            </a:extLst>
          </p:cNvPr>
          <p:cNvGrpSpPr/>
          <p:nvPr/>
        </p:nvGrpSpPr>
        <p:grpSpPr>
          <a:xfrm>
            <a:off x="9802335" y="3591954"/>
            <a:ext cx="149622" cy="149622"/>
            <a:chOff x="5058399" y="2276025"/>
            <a:chExt cx="302923" cy="302923"/>
          </a:xfrm>
        </p:grpSpPr>
        <p:cxnSp>
          <p:nvCxnSpPr>
            <p:cNvPr id="166" name="Straight Connector 165">
              <a:extLst>
                <a:ext uri="{FF2B5EF4-FFF2-40B4-BE49-F238E27FC236}">
                  <a16:creationId xmlns:a16="http://schemas.microsoft.com/office/drawing/2014/main" id="{A4E77E75-6EA4-F52D-3E56-B43D1CF00D86}"/>
                </a:ext>
              </a:extLst>
            </p:cNvPr>
            <p:cNvCxnSpPr>
              <a:cxnSpLocks/>
            </p:cNvCxnSpPr>
            <p:nvPr/>
          </p:nvCxnSpPr>
          <p:spPr bwMode="auto">
            <a:xfrm>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1575450C-329E-758D-3DCE-B1BDA9FC9D61}"/>
                </a:ext>
              </a:extLst>
            </p:cNvPr>
            <p:cNvCxnSpPr>
              <a:cxnSpLocks/>
            </p:cNvCxnSpPr>
            <p:nvPr/>
          </p:nvCxnSpPr>
          <p:spPr bwMode="auto">
            <a:xfrm rot="16200000">
              <a:off x="5209861" y="2276025"/>
              <a:ext cx="0" cy="302923"/>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1354201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Safety in All Treated Patients (MCL, CLL, and Other*)</a:t>
            </a:r>
          </a:p>
        </p:txBody>
      </p:sp>
      <p:sp>
        <p:nvSpPr>
          <p:cNvPr id="3" name="Content Placeholder 2">
            <a:extLst>
              <a:ext uri="{FF2B5EF4-FFF2-40B4-BE49-F238E27FC236}">
                <a16:creationId xmlns:a16="http://schemas.microsoft.com/office/drawing/2014/main" id="{99CA8D58-6D06-784F-9ADE-E2A6E4800770}"/>
              </a:ext>
            </a:extLst>
          </p:cNvPr>
          <p:cNvSpPr>
            <a:spLocks noGrp="1"/>
          </p:cNvSpPr>
          <p:nvPr>
            <p:ph idx="1"/>
          </p:nvPr>
        </p:nvSpPr>
        <p:spPr>
          <a:xfrm>
            <a:off x="604676" y="5672242"/>
            <a:ext cx="7256330" cy="713498"/>
          </a:xfrm>
        </p:spPr>
        <p:txBody>
          <a:bodyPr/>
          <a:lstStyle/>
          <a:p>
            <a:pPr>
              <a:spcBef>
                <a:spcPts val="400"/>
              </a:spcBef>
            </a:pPr>
            <a:r>
              <a:rPr lang="en-US" sz="1600" dirty="0"/>
              <a:t>No DLTs; MTD not reached; ≥1 pirtobrutinib dose at ≥RP2D of 200 mg/day: 96%</a:t>
            </a:r>
          </a:p>
          <a:p>
            <a:pPr>
              <a:spcBef>
                <a:spcPts val="400"/>
              </a:spcBef>
            </a:pPr>
            <a:r>
              <a:rPr lang="en-US" sz="1600" dirty="0"/>
              <a:t>Permanently discontinued due to TRAEs: 1% (n = 6)</a:t>
            </a:r>
          </a:p>
          <a:p>
            <a:endParaRPr lang="en-US" sz="1600" dirty="0"/>
          </a:p>
          <a:p>
            <a:endParaRPr lang="en-US" sz="1600" dirty="0"/>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Lewis. Pan Pacific Lymphoma Conference 2022.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Group 32">
            <a:extLst>
              <a:ext uri="{FF2B5EF4-FFF2-40B4-BE49-F238E27FC236}">
                <a16:creationId xmlns:a16="http://schemas.microsoft.com/office/drawing/2014/main" id="{195C27A1-9B79-6965-DDCA-277BD7668764}"/>
              </a:ext>
            </a:extLst>
          </p:cNvPr>
          <p:cNvGraphicFramePr>
            <a:graphicFrameLocks noGrp="1"/>
          </p:cNvGraphicFramePr>
          <p:nvPr>
            <p:extLst>
              <p:ext uri="{D42A27DB-BD31-4B8C-83A1-F6EECF244321}">
                <p14:modId xmlns:p14="http://schemas.microsoft.com/office/powerpoint/2010/main" val="1481599863"/>
              </p:ext>
            </p:extLst>
          </p:nvPr>
        </p:nvGraphicFramePr>
        <p:xfrm>
          <a:off x="719138" y="1604456"/>
          <a:ext cx="10787060" cy="4052568"/>
        </p:xfrm>
        <a:graphic>
          <a:graphicData uri="http://schemas.openxmlformats.org/drawingml/2006/table">
            <a:tbl>
              <a:tblPr/>
              <a:tblGrid>
                <a:gridCol w="1589571">
                  <a:extLst>
                    <a:ext uri="{9D8B030D-6E8A-4147-A177-3AD203B41FA5}">
                      <a16:colId xmlns:a16="http://schemas.microsoft.com/office/drawing/2014/main" val="20000"/>
                    </a:ext>
                  </a:extLst>
                </a:gridCol>
                <a:gridCol w="1313927">
                  <a:extLst>
                    <a:ext uri="{9D8B030D-6E8A-4147-A177-3AD203B41FA5}">
                      <a16:colId xmlns:a16="http://schemas.microsoft.com/office/drawing/2014/main" val="4150514421"/>
                    </a:ext>
                  </a:extLst>
                </a:gridCol>
                <a:gridCol w="1313927">
                  <a:extLst>
                    <a:ext uri="{9D8B030D-6E8A-4147-A177-3AD203B41FA5}">
                      <a16:colId xmlns:a16="http://schemas.microsoft.com/office/drawing/2014/main" val="3561176811"/>
                    </a:ext>
                  </a:extLst>
                </a:gridCol>
                <a:gridCol w="1313927">
                  <a:extLst>
                    <a:ext uri="{9D8B030D-6E8A-4147-A177-3AD203B41FA5}">
                      <a16:colId xmlns:a16="http://schemas.microsoft.com/office/drawing/2014/main" val="3510615117"/>
                    </a:ext>
                  </a:extLst>
                </a:gridCol>
                <a:gridCol w="1313927">
                  <a:extLst>
                    <a:ext uri="{9D8B030D-6E8A-4147-A177-3AD203B41FA5}">
                      <a16:colId xmlns:a16="http://schemas.microsoft.com/office/drawing/2014/main" val="4236702385"/>
                    </a:ext>
                  </a:extLst>
                </a:gridCol>
                <a:gridCol w="1313927">
                  <a:extLst>
                    <a:ext uri="{9D8B030D-6E8A-4147-A177-3AD203B41FA5}">
                      <a16:colId xmlns:a16="http://schemas.microsoft.com/office/drawing/2014/main" val="3755921201"/>
                    </a:ext>
                  </a:extLst>
                </a:gridCol>
                <a:gridCol w="1313927">
                  <a:extLst>
                    <a:ext uri="{9D8B030D-6E8A-4147-A177-3AD203B41FA5}">
                      <a16:colId xmlns:a16="http://schemas.microsoft.com/office/drawing/2014/main" val="760866576"/>
                    </a:ext>
                  </a:extLst>
                </a:gridCol>
                <a:gridCol w="1313927">
                  <a:extLst>
                    <a:ext uri="{9D8B030D-6E8A-4147-A177-3AD203B41FA5}">
                      <a16:colId xmlns:a16="http://schemas.microsoft.com/office/drawing/2014/main" val="92235047"/>
                    </a:ext>
                  </a:extLst>
                </a:gridCol>
              </a:tblGrid>
              <a:tr h="311736">
                <a:tc rowSpan="2">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5">
                  <a:txBody>
                    <a:bodyPr/>
                    <a:lstStyle/>
                    <a:p>
                      <a:pPr algn="ctr">
                        <a:lnSpc>
                          <a:spcPct val="90000"/>
                        </a:lnSpc>
                      </a:pPr>
                      <a:r>
                        <a:rPr kumimoji="0" lang="en-US" sz="1600" b="1" i="0" u="none" strike="noStrike" cap="none" normalizeH="0" baseline="0" dirty="0">
                          <a:ln>
                            <a:noFill/>
                          </a:ln>
                          <a:solidFill>
                            <a:schemeClr val="tx1"/>
                          </a:solidFill>
                          <a:effectLst/>
                          <a:latin typeface="Calibri" panose="020F0502020204030204" pitchFamily="34" charset="0"/>
                        </a:rPr>
                        <a:t>TEAEs in in ≥15% (N = 618)</a:t>
                      </a:r>
                      <a:endParaRPr lang="en-US" dirty="0"/>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TRAEs (N = 618)</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377220026"/>
                  </a:ext>
                </a:extLst>
              </a:tr>
              <a:tr h="311736">
                <a:tc vMerge="1">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in ≥15%,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4</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 </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11736">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11736">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11736">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11736">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Contusion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11736">
                <a:tc gridSpan="2">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AEs of special interest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l" defTabSz="914400" rtl="0" eaLnBrk="1" fontAlgn="base" latinLnBrk="0" hangingPunct="1">
                        <a:lnSpc>
                          <a:spcPct val="100000"/>
                        </a:lnSpc>
                        <a:spcBef>
                          <a:spcPts val="0"/>
                        </a:spcBef>
                        <a:spcAft>
                          <a:spcPct val="25000"/>
                        </a:spcAft>
                        <a:buClrTx/>
                        <a:buSzTx/>
                        <a:buFontTx/>
                        <a:buNone/>
                        <a:tabLst/>
                      </a:pP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30323769"/>
                  </a:ext>
                </a:extLst>
              </a:tr>
              <a:tr h="311736">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Bruising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2501241"/>
                  </a:ext>
                </a:extLst>
              </a:tr>
              <a:tr h="311736">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31913245"/>
                  </a:ext>
                </a:extLst>
              </a:tr>
              <a:tr h="311736">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616968"/>
                  </a:ext>
                </a:extLst>
              </a:tr>
              <a:tr h="311736">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Hemorrhage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52368694"/>
                  </a:ext>
                </a:extLst>
              </a:tr>
              <a:tr h="311736">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39995809"/>
                  </a:ext>
                </a:extLst>
              </a:tr>
              <a:tr h="311736">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AF/flutter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239760"/>
                  </a:ext>
                </a:extLst>
              </a:tr>
            </a:tbl>
          </a:graphicData>
        </a:graphic>
      </p:graphicFrame>
      <p:sp>
        <p:nvSpPr>
          <p:cNvPr id="2" name="TextBox 1">
            <a:extLst>
              <a:ext uri="{FF2B5EF4-FFF2-40B4-BE49-F238E27FC236}">
                <a16:creationId xmlns:a16="http://schemas.microsoft.com/office/drawing/2014/main" id="{291C247F-3FC3-B491-0FCC-07ABC09891A9}"/>
              </a:ext>
            </a:extLst>
          </p:cNvPr>
          <p:cNvSpPr txBox="1"/>
          <p:nvPr/>
        </p:nvSpPr>
        <p:spPr bwMode="auto">
          <a:xfrm>
            <a:off x="7822350" y="5682179"/>
            <a:ext cx="395531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*DLBCL, WM, FL, MZL, Richter’s transformation,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B-PLL, hairy cell leukemia, PCNSL, and other transformation</a:t>
            </a:r>
          </a:p>
        </p:txBody>
      </p:sp>
      <p:sp>
        <p:nvSpPr>
          <p:cNvPr id="7" name="TextBox 6">
            <a:extLst>
              <a:ext uri="{FF2B5EF4-FFF2-40B4-BE49-F238E27FC236}">
                <a16:creationId xmlns:a16="http://schemas.microsoft.com/office/drawing/2014/main" id="{FE8A3507-8F63-9AE8-8536-9D3B2AD91E66}"/>
              </a:ext>
            </a:extLst>
          </p:cNvPr>
          <p:cNvSpPr txBox="1"/>
          <p:nvPr/>
        </p:nvSpPr>
        <p:spPr bwMode="auto">
          <a:xfrm>
            <a:off x="5613106" y="6338527"/>
            <a:ext cx="4495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July 16, 2021.</a:t>
            </a:r>
          </a:p>
        </p:txBody>
      </p:sp>
    </p:spTree>
    <p:extLst>
      <p:ext uri="{BB962C8B-B14F-4D97-AF65-F5344CB8AC3E}">
        <p14:creationId xmlns:p14="http://schemas.microsoft.com/office/powerpoint/2010/main" val="2947614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a:xfrm>
            <a:off x="609759" y="238127"/>
            <a:ext cx="9719574" cy="1103313"/>
          </a:xfrm>
        </p:spPr>
        <p:txBody>
          <a:bodyPr/>
          <a:lstStyle/>
          <a:p>
            <a:r>
              <a:rPr lang="en-US" sz="3200" dirty="0"/>
              <a:t>BRIDGE: Zanubrutinib-Based Induction and Maintenance in Young, Fit Patients With Untreated MCL</a:t>
            </a:r>
            <a:endParaRPr lang="en-US" altLang="en-US" sz="3200" dirty="0"/>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Wang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Pan Pacific Lymphoma Conference 2022. ClinicalTrials.gov. NCT04736914. </a:t>
            </a: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213630" y="2573615"/>
            <a:ext cx="216570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18-65 yr of age with previously untreated, Ann Arbor stage II-IV MCL; ECOG PS 0-2; no CNS involvement or prior SCT</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(estimated N = 47; enrolled N = 7)</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3557184" y="3132240"/>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3" name="Group 12">
            <a:extLst>
              <a:ext uri="{FF2B5EF4-FFF2-40B4-BE49-F238E27FC236}">
                <a16:creationId xmlns:a16="http://schemas.microsoft.com/office/drawing/2014/main" id="{670F8ABB-AD01-2E88-B965-53270A2B1C2A}"/>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2703F491-C842-2765-0231-9781DB36D3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EBE52CA2-F11E-CABB-B9FE-625CEE5E5FD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6" name="Content Placeholder 2">
            <a:extLst>
              <a:ext uri="{FF2B5EF4-FFF2-40B4-BE49-F238E27FC236}">
                <a16:creationId xmlns:a16="http://schemas.microsoft.com/office/drawing/2014/main" id="{B687BB8D-2F0A-67DB-E59E-BC2D5FB7274C}"/>
              </a:ext>
            </a:extLst>
          </p:cNvPr>
          <p:cNvSpPr>
            <a:spLocks noGrp="1"/>
          </p:cNvSpPr>
          <p:nvPr>
            <p:ph idx="1"/>
          </p:nvPr>
        </p:nvSpPr>
        <p:spPr>
          <a:xfrm>
            <a:off x="604675" y="1526430"/>
            <a:ext cx="10877529" cy="953254"/>
          </a:xfrm>
        </p:spPr>
        <p:txBody>
          <a:bodyPr/>
          <a:lstStyle/>
          <a:p>
            <a:r>
              <a:rPr lang="en-US" sz="2000" dirty="0"/>
              <a:t>Prospective, single-center phase II study in China (preliminary data)</a:t>
            </a:r>
          </a:p>
        </p:txBody>
      </p:sp>
      <p:sp>
        <p:nvSpPr>
          <p:cNvPr id="37" name="Rectangle 49">
            <a:extLst>
              <a:ext uri="{FF2B5EF4-FFF2-40B4-BE49-F238E27FC236}">
                <a16:creationId xmlns:a16="http://schemas.microsoft.com/office/drawing/2014/main" id="{7E702B31-4603-92DB-449C-380B47E9A753}"/>
              </a:ext>
            </a:extLst>
          </p:cNvPr>
          <p:cNvSpPr>
            <a:spLocks noChangeArrowheads="1"/>
          </p:cNvSpPr>
          <p:nvPr/>
        </p:nvSpPr>
        <p:spPr bwMode="auto">
          <a:xfrm>
            <a:off x="2552380" y="2971876"/>
            <a:ext cx="3050123" cy="151215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R-CHOP</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x3 alternating with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R-DHAOx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x3</a:t>
            </a:r>
            <a:b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Every 21 days</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cs typeface="+mn-cs"/>
              </a:rPr>
              <a: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Zanubrutinib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in Cycles 1, 3, and 5 </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cs typeface="+mn-cs"/>
              </a:rPr>
              <a:t>with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R-CHOP</a:t>
            </a:r>
            <a:endPar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TextBox 37">
            <a:extLst>
              <a:ext uri="{FF2B5EF4-FFF2-40B4-BE49-F238E27FC236}">
                <a16:creationId xmlns:a16="http://schemas.microsoft.com/office/drawing/2014/main" id="{BE0F032E-0938-803E-A2F8-2F05B2298A6F}"/>
              </a:ext>
            </a:extLst>
          </p:cNvPr>
          <p:cNvSpPr txBox="1"/>
          <p:nvPr/>
        </p:nvSpPr>
        <p:spPr bwMode="auto">
          <a:xfrm>
            <a:off x="3073823" y="2578244"/>
            <a:ext cx="21657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Induction</a:t>
            </a:r>
          </a:p>
        </p:txBody>
      </p:sp>
      <p:sp>
        <p:nvSpPr>
          <p:cNvPr id="40" name="Rectangle 49">
            <a:extLst>
              <a:ext uri="{FF2B5EF4-FFF2-40B4-BE49-F238E27FC236}">
                <a16:creationId xmlns:a16="http://schemas.microsoft.com/office/drawing/2014/main" id="{9CCB4FE3-8EF6-F5B5-98DC-71EDA864B1FF}"/>
              </a:ext>
            </a:extLst>
          </p:cNvPr>
          <p:cNvSpPr>
            <a:spLocks noChangeArrowheads="1"/>
          </p:cNvSpPr>
          <p:nvPr/>
        </p:nvSpPr>
        <p:spPr bwMode="auto">
          <a:xfrm>
            <a:off x="6938654" y="2948867"/>
            <a:ext cx="1614292" cy="15087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Optional ASCT</a:t>
            </a:r>
            <a:b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(investigators’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discretion)</a:t>
            </a:r>
          </a:p>
        </p:txBody>
      </p:sp>
      <p:sp>
        <p:nvSpPr>
          <p:cNvPr id="41" name="Line 52">
            <a:extLst>
              <a:ext uri="{FF2B5EF4-FFF2-40B4-BE49-F238E27FC236}">
                <a16:creationId xmlns:a16="http://schemas.microsoft.com/office/drawing/2014/main" id="{6B8CAD03-4BC7-D895-0D9B-FC86B080CD2B}"/>
              </a:ext>
            </a:extLst>
          </p:cNvPr>
          <p:cNvSpPr>
            <a:spLocks noChangeShapeType="1"/>
          </p:cNvSpPr>
          <p:nvPr/>
        </p:nvSpPr>
        <p:spPr bwMode="auto">
          <a:xfrm>
            <a:off x="2091547" y="3727954"/>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2" name="TextBox 41">
            <a:extLst>
              <a:ext uri="{FF2B5EF4-FFF2-40B4-BE49-F238E27FC236}">
                <a16:creationId xmlns:a16="http://schemas.microsoft.com/office/drawing/2014/main" id="{2D18A82C-7959-75DC-B250-A8579CAC2FA0}"/>
              </a:ext>
            </a:extLst>
          </p:cNvPr>
          <p:cNvSpPr txBox="1"/>
          <p:nvPr/>
        </p:nvSpPr>
        <p:spPr bwMode="auto">
          <a:xfrm>
            <a:off x="8736864" y="2585540"/>
            <a:ext cx="27453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lang="en-US" dirty="0">
                <a:solidFill>
                  <a:srgbClr val="000000"/>
                </a:solidFill>
                <a:latin typeface="Calibri" panose="020F0502020204030204" pitchFamily="34" charset="0"/>
                <a:cs typeface="+mn-cs"/>
              </a:rPr>
              <a:t>Maintenance</a:t>
            </a:r>
            <a:endParaRPr kumimoji="0" lang="en-US" sz="1800" b="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3" name="Rectangle 49">
            <a:extLst>
              <a:ext uri="{FF2B5EF4-FFF2-40B4-BE49-F238E27FC236}">
                <a16:creationId xmlns:a16="http://schemas.microsoft.com/office/drawing/2014/main" id="{BC086F77-892F-FF59-63CB-44D05FABFC1C}"/>
              </a:ext>
            </a:extLst>
          </p:cNvPr>
          <p:cNvSpPr>
            <a:spLocks noChangeArrowheads="1"/>
          </p:cNvSpPr>
          <p:nvPr/>
        </p:nvSpPr>
        <p:spPr bwMode="auto">
          <a:xfrm>
            <a:off x="9044763" y="2973574"/>
            <a:ext cx="1913146" cy="15087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Zanubrutinib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160 mg PO BID</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Continuously x 2 yr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or until PD</a:t>
            </a:r>
          </a:p>
        </p:txBody>
      </p:sp>
      <p:sp>
        <p:nvSpPr>
          <p:cNvPr id="44" name="Line 52">
            <a:extLst>
              <a:ext uri="{FF2B5EF4-FFF2-40B4-BE49-F238E27FC236}">
                <a16:creationId xmlns:a16="http://schemas.microsoft.com/office/drawing/2014/main" id="{C6D9674C-1FB3-B5C3-E5AA-6C66BE4D43DA}"/>
              </a:ext>
            </a:extLst>
          </p:cNvPr>
          <p:cNvSpPr>
            <a:spLocks noChangeShapeType="1"/>
          </p:cNvSpPr>
          <p:nvPr/>
        </p:nvSpPr>
        <p:spPr bwMode="auto">
          <a:xfrm>
            <a:off x="5715917" y="3727954"/>
            <a:ext cx="109599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5" name="Line 52">
            <a:extLst>
              <a:ext uri="{FF2B5EF4-FFF2-40B4-BE49-F238E27FC236}">
                <a16:creationId xmlns:a16="http://schemas.microsoft.com/office/drawing/2014/main" id="{1D852D2B-DD4D-481E-EE3B-F7F28DBFA9BB}"/>
              </a:ext>
            </a:extLst>
          </p:cNvPr>
          <p:cNvSpPr>
            <a:spLocks noChangeShapeType="1"/>
          </p:cNvSpPr>
          <p:nvPr/>
        </p:nvSpPr>
        <p:spPr bwMode="auto">
          <a:xfrm>
            <a:off x="8576341" y="3727954"/>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7" name="Content Placeholder 2">
            <a:extLst>
              <a:ext uri="{FF2B5EF4-FFF2-40B4-BE49-F238E27FC236}">
                <a16:creationId xmlns:a16="http://schemas.microsoft.com/office/drawing/2014/main" id="{8559B718-E1A8-9400-73AD-2150F1D4D082}"/>
              </a:ext>
            </a:extLst>
          </p:cNvPr>
          <p:cNvSpPr txBox="1">
            <a:spLocks/>
          </p:cNvSpPr>
          <p:nvPr/>
        </p:nvSpPr>
        <p:spPr bwMode="auto">
          <a:xfrm>
            <a:off x="604675" y="5174046"/>
            <a:ext cx="11299667" cy="1033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MRD negativity rate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duration of MRD negativity, PFS, OS</a:t>
            </a:r>
          </a:p>
        </p:txBody>
      </p:sp>
      <p:sp>
        <p:nvSpPr>
          <p:cNvPr id="51" name="TextBox 50">
            <a:extLst>
              <a:ext uri="{FF2B5EF4-FFF2-40B4-BE49-F238E27FC236}">
                <a16:creationId xmlns:a16="http://schemas.microsoft.com/office/drawing/2014/main" id="{E0477C0F-6E8B-CF47-2FBF-1AF65B195F2B}"/>
              </a:ext>
            </a:extLst>
          </p:cNvPr>
          <p:cNvSpPr txBox="1"/>
          <p:nvPr/>
        </p:nvSpPr>
        <p:spPr bwMode="auto">
          <a:xfrm>
            <a:off x="5537858" y="3150781"/>
            <a:ext cx="14654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 to ASCT conditioning*</a:t>
            </a:r>
          </a:p>
        </p:txBody>
      </p:sp>
      <p:sp>
        <p:nvSpPr>
          <p:cNvPr id="4" name="TextBox 3">
            <a:extLst>
              <a:ext uri="{FF2B5EF4-FFF2-40B4-BE49-F238E27FC236}">
                <a16:creationId xmlns:a16="http://schemas.microsoft.com/office/drawing/2014/main" id="{40DF97B1-F35E-1370-1F9E-71F3E3837E6B}"/>
              </a:ext>
            </a:extLst>
          </p:cNvPr>
          <p:cNvSpPr txBox="1"/>
          <p:nvPr/>
        </p:nvSpPr>
        <p:spPr bwMode="auto">
          <a:xfrm>
            <a:off x="7452531" y="1857621"/>
            <a:ext cx="31749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Regeneration of peripheral blood count after last cycle of induction or ASCT</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(ANC ≥1 x 10</a:t>
            </a:r>
            <a:r>
              <a:rPr lang="en-US" sz="1400" b="0" baseline="30000" dirty="0">
                <a:solidFill>
                  <a:schemeClr val="bg1"/>
                </a:solidFill>
                <a:latin typeface="Calibri" panose="020F0502020204030204" pitchFamily="34" charset="0"/>
              </a:rPr>
              <a:t>9</a:t>
            </a:r>
            <a:r>
              <a:rPr lang="en-US" sz="1400" b="0" dirty="0">
                <a:solidFill>
                  <a:schemeClr val="bg1"/>
                </a:solidFill>
                <a:latin typeface="Calibri" panose="020F0502020204030204" pitchFamily="34" charset="0"/>
              </a:rPr>
              <a:t>/L + platelets ≥50 x 10</a:t>
            </a:r>
            <a:r>
              <a:rPr lang="en-US" sz="1400" b="0" baseline="30000" dirty="0">
                <a:solidFill>
                  <a:schemeClr val="bg1"/>
                </a:solidFill>
                <a:latin typeface="Calibri" panose="020F0502020204030204" pitchFamily="34" charset="0"/>
              </a:rPr>
              <a:t>9</a:t>
            </a:r>
            <a:r>
              <a:rPr lang="en-US" sz="1400" b="0" dirty="0">
                <a:solidFill>
                  <a:schemeClr val="bg1"/>
                </a:solidFill>
                <a:latin typeface="Calibri" panose="020F0502020204030204" pitchFamily="34" charset="0"/>
              </a:rPr>
              <a:t>/L</a:t>
            </a:r>
          </a:p>
        </p:txBody>
      </p:sp>
      <p:cxnSp>
        <p:nvCxnSpPr>
          <p:cNvPr id="7" name="Straight Arrow Connector 6">
            <a:extLst>
              <a:ext uri="{FF2B5EF4-FFF2-40B4-BE49-F238E27FC236}">
                <a16:creationId xmlns:a16="http://schemas.microsoft.com/office/drawing/2014/main" id="{F33B1371-0F8A-187D-938D-3E956CC9AACA}"/>
              </a:ext>
            </a:extLst>
          </p:cNvPr>
          <p:cNvCxnSpPr>
            <a:cxnSpLocks/>
          </p:cNvCxnSpPr>
          <p:nvPr/>
        </p:nvCxnSpPr>
        <p:spPr bwMode="auto">
          <a:xfrm flipH="1">
            <a:off x="9039985" y="2578244"/>
            <a:ext cx="4778" cy="397123"/>
          </a:xfrm>
          <a:prstGeom prst="straightConnector1">
            <a:avLst/>
          </a:prstGeom>
          <a:noFill/>
          <a:ln w="28575" cap="flat" cmpd="sng" algn="ctr">
            <a:solidFill>
              <a:schemeClr val="bg1"/>
            </a:solidFill>
            <a:prstDash val="solid"/>
            <a:round/>
            <a:headEnd type="none" w="med" len="med"/>
            <a:tailEnd type="triangle"/>
          </a:ln>
          <a:effectLst/>
        </p:spPr>
      </p:cxnSp>
      <p:sp>
        <p:nvSpPr>
          <p:cNvPr id="3" name="TextBox 2">
            <a:extLst>
              <a:ext uri="{FF2B5EF4-FFF2-40B4-BE49-F238E27FC236}">
                <a16:creationId xmlns:a16="http://schemas.microsoft.com/office/drawing/2014/main" id="{D8B7E61D-99E9-7C7E-95F6-3E59F0ECFCEA}"/>
              </a:ext>
            </a:extLst>
          </p:cNvPr>
          <p:cNvSpPr txBox="1"/>
          <p:nvPr/>
        </p:nvSpPr>
        <p:spPr bwMode="auto">
          <a:xfrm>
            <a:off x="4976256" y="4564368"/>
            <a:ext cx="31995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*Dexamethasone, rituximab, cytarabine</a:t>
            </a:r>
          </a:p>
        </p:txBody>
      </p:sp>
    </p:spTree>
    <p:extLst>
      <p:ext uri="{BB962C8B-B14F-4D97-AF65-F5344CB8AC3E}">
        <p14:creationId xmlns:p14="http://schemas.microsoft.com/office/powerpoint/2010/main" val="3128978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a:xfrm>
            <a:off x="609759" y="238127"/>
            <a:ext cx="9719574" cy="1103313"/>
          </a:xfrm>
        </p:spPr>
        <p:txBody>
          <a:bodyPr/>
          <a:lstStyle/>
          <a:p>
            <a:r>
              <a:rPr lang="en-US" dirty="0"/>
              <a:t>BRIDGE: Baseline Characteristics</a:t>
            </a:r>
            <a:endParaRPr lang="en-US" altLang="en-US" dirty="0"/>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Wang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Pan Pacific Lymphoma Conference 2022. </a:t>
            </a:r>
          </a:p>
        </p:txBody>
      </p:sp>
      <p:grpSp>
        <p:nvGrpSpPr>
          <p:cNvPr id="13" name="Group 12">
            <a:extLst>
              <a:ext uri="{FF2B5EF4-FFF2-40B4-BE49-F238E27FC236}">
                <a16:creationId xmlns:a16="http://schemas.microsoft.com/office/drawing/2014/main" id="{670F8ABB-AD01-2E88-B965-53270A2B1C2A}"/>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2703F491-C842-2765-0231-9781DB36D3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EBE52CA2-F11E-CABB-B9FE-625CEE5E5FD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26" name="Group 32">
            <a:extLst>
              <a:ext uri="{FF2B5EF4-FFF2-40B4-BE49-F238E27FC236}">
                <a16:creationId xmlns:a16="http://schemas.microsoft.com/office/drawing/2014/main" id="{74A0D2D2-764C-3F96-6C02-30A62FE51CED}"/>
              </a:ext>
            </a:extLst>
          </p:cNvPr>
          <p:cNvGraphicFramePr>
            <a:graphicFrameLocks noGrp="1"/>
          </p:cNvGraphicFramePr>
          <p:nvPr>
            <p:extLst>
              <p:ext uri="{D42A27DB-BD31-4B8C-83A1-F6EECF244321}">
                <p14:modId xmlns:p14="http://schemas.microsoft.com/office/powerpoint/2010/main" val="2594347690"/>
              </p:ext>
            </p:extLst>
          </p:nvPr>
        </p:nvGraphicFramePr>
        <p:xfrm>
          <a:off x="3465247" y="1600200"/>
          <a:ext cx="5261506" cy="4607728"/>
        </p:xfrm>
        <a:graphic>
          <a:graphicData uri="http://schemas.openxmlformats.org/drawingml/2006/table">
            <a:tbl>
              <a:tblPr/>
              <a:tblGrid>
                <a:gridCol w="3143264">
                  <a:extLst>
                    <a:ext uri="{9D8B030D-6E8A-4147-A177-3AD203B41FA5}">
                      <a16:colId xmlns:a16="http://schemas.microsoft.com/office/drawing/2014/main" val="20000"/>
                    </a:ext>
                  </a:extLst>
                </a:gridCol>
                <a:gridCol w="2118242">
                  <a:extLst>
                    <a:ext uri="{9D8B030D-6E8A-4147-A177-3AD203B41FA5}">
                      <a16:colId xmlns:a16="http://schemas.microsoft.com/office/drawing/2014/main" val="20001"/>
                    </a:ext>
                  </a:extLst>
                </a:gridCol>
              </a:tblGrid>
              <a:tr h="359476">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5947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(45-62)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88232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Sex, n</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5947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88232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Ann Arbor stage, n</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II-III</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IV</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882325">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Extranodal involvement, n</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Gastrointestinal</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Nasopharyngeal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05144577"/>
                  </a:ext>
                </a:extLst>
              </a:tr>
              <a:tr h="882325">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MRD positive,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Bone marrow</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Peripheral blood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62255906"/>
                  </a:ext>
                </a:extLst>
              </a:tr>
            </a:tbl>
          </a:graphicData>
        </a:graphic>
      </p:graphicFrame>
      <p:sp>
        <p:nvSpPr>
          <p:cNvPr id="8" name="TextBox 7">
            <a:extLst>
              <a:ext uri="{FF2B5EF4-FFF2-40B4-BE49-F238E27FC236}">
                <a16:creationId xmlns:a16="http://schemas.microsoft.com/office/drawing/2014/main" id="{339A8D94-CD0A-7EA1-9227-46FFDEF62971}"/>
              </a:ext>
            </a:extLst>
          </p:cNvPr>
          <p:cNvSpPr txBox="1"/>
          <p:nvPr/>
        </p:nvSpPr>
        <p:spPr bwMode="auto">
          <a:xfrm>
            <a:off x="4590631" y="6333881"/>
            <a:ext cx="4495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a:t>
            </a:r>
            <a:r>
              <a:rPr lang="en-US" sz="1400" b="0" dirty="0">
                <a:solidFill>
                  <a:srgbClr val="000000"/>
                </a:solidFill>
                <a:latin typeface="Calibri" panose="020F0502020204030204" pitchFamily="34" charset="0"/>
              </a:rPr>
              <a:t>May 7, 2022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3366849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BRIDGE: Efficacy</a:t>
            </a:r>
            <a:endParaRPr lang="en-US" altLang="en-US" dirty="0"/>
          </a:p>
        </p:txBody>
      </p:sp>
      <p:sp>
        <p:nvSpPr>
          <p:cNvPr id="2" name="Content Placeholder 1">
            <a:extLst>
              <a:ext uri="{FF2B5EF4-FFF2-40B4-BE49-F238E27FC236}">
                <a16:creationId xmlns:a16="http://schemas.microsoft.com/office/drawing/2014/main" id="{601E87C2-1B8D-A9F1-7E92-64690C4B8823}"/>
              </a:ext>
            </a:extLst>
          </p:cNvPr>
          <p:cNvSpPr>
            <a:spLocks noGrp="1"/>
          </p:cNvSpPr>
          <p:nvPr>
            <p:ph idx="1"/>
          </p:nvPr>
        </p:nvSpPr>
        <p:spPr/>
        <p:txBody>
          <a:bodyPr/>
          <a:lstStyle/>
          <a:p>
            <a:r>
              <a:rPr lang="en-US" sz="2600" dirty="0"/>
              <a:t>Median follow-up: 35.7 wk (range: 2.3-65.4)</a:t>
            </a:r>
          </a:p>
          <a:p>
            <a:r>
              <a:rPr lang="en-US" sz="2600" b="1" dirty="0"/>
              <a:t>MRD</a:t>
            </a:r>
            <a:r>
              <a:rPr lang="en-US" sz="2600" dirty="0"/>
              <a:t>: 5 of 7 patients completed ≥1 MRD test</a:t>
            </a:r>
          </a:p>
          <a:p>
            <a:pPr lvl="1"/>
            <a:r>
              <a:rPr lang="en-US" sz="2400" dirty="0"/>
              <a:t>All achieved MRD negativity after 2 cycles induction</a:t>
            </a:r>
          </a:p>
          <a:p>
            <a:pPr lvl="1"/>
            <a:r>
              <a:rPr lang="en-US" sz="2400" dirty="0"/>
              <a:t>All achieved MRD negativity in both peripheral blood and bone marrow</a:t>
            </a:r>
          </a:p>
          <a:p>
            <a:r>
              <a:rPr lang="en-US" sz="2600" b="1" dirty="0"/>
              <a:t>Efficacy</a:t>
            </a:r>
            <a:r>
              <a:rPr lang="en-US" sz="2600" dirty="0"/>
              <a:t>: 4 of 7 completed ≥1 efficacy evaluation after 6 cycles induction</a:t>
            </a:r>
          </a:p>
          <a:p>
            <a:pPr lvl="1"/>
            <a:r>
              <a:rPr lang="en-US" sz="2400" dirty="0"/>
              <a:t>All achieved MRD negativity in both peripheral blood and bone marrow</a:t>
            </a:r>
          </a:p>
          <a:p>
            <a:r>
              <a:rPr lang="en-US" sz="2600" dirty="0"/>
              <a:t>1 patient received ASCT</a:t>
            </a:r>
          </a:p>
          <a:p>
            <a:r>
              <a:rPr lang="en-US" sz="2600" dirty="0"/>
              <a:t>All 7 patients remain on treatment</a:t>
            </a:r>
          </a:p>
          <a:p>
            <a:pPr lvl="1"/>
            <a:endParaRPr lang="en-US" dirty="0"/>
          </a:p>
          <a:p>
            <a:pPr lvl="1"/>
            <a:endParaRPr lang="en-US" dirty="0"/>
          </a:p>
          <a:p>
            <a:pPr lvl="1"/>
            <a:endParaRPr lang="en-US" dirty="0"/>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Wang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Pan Pacific Lymphoma Conference 2022.  </a:t>
            </a:r>
          </a:p>
        </p:txBody>
      </p:sp>
      <p:grpSp>
        <p:nvGrpSpPr>
          <p:cNvPr id="13" name="Group 12">
            <a:extLst>
              <a:ext uri="{FF2B5EF4-FFF2-40B4-BE49-F238E27FC236}">
                <a16:creationId xmlns:a16="http://schemas.microsoft.com/office/drawing/2014/main" id="{670F8ABB-AD01-2E88-B965-53270A2B1C2A}"/>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2703F491-C842-2765-0231-9781DB36D3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EBE52CA2-F11E-CABB-B9FE-625CEE5E5FD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794232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a:xfrm>
            <a:off x="609759" y="238127"/>
            <a:ext cx="9719574" cy="1103313"/>
          </a:xfrm>
        </p:spPr>
        <p:txBody>
          <a:bodyPr/>
          <a:lstStyle/>
          <a:p>
            <a:r>
              <a:rPr lang="en-US" dirty="0"/>
              <a:t>BRIDGE: Safety</a:t>
            </a:r>
            <a:endParaRPr lang="en-US" altLang="en-US" dirty="0"/>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Wang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Pan Pacific Lymphoma Conference 2022. </a:t>
            </a:r>
          </a:p>
        </p:txBody>
      </p:sp>
      <p:grpSp>
        <p:nvGrpSpPr>
          <p:cNvPr id="13" name="Group 12">
            <a:extLst>
              <a:ext uri="{FF2B5EF4-FFF2-40B4-BE49-F238E27FC236}">
                <a16:creationId xmlns:a16="http://schemas.microsoft.com/office/drawing/2014/main" id="{670F8ABB-AD01-2E88-B965-53270A2B1C2A}"/>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2703F491-C842-2765-0231-9781DB36D3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EBE52CA2-F11E-CABB-B9FE-625CEE5E5FD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26" name="Group 32">
            <a:extLst>
              <a:ext uri="{FF2B5EF4-FFF2-40B4-BE49-F238E27FC236}">
                <a16:creationId xmlns:a16="http://schemas.microsoft.com/office/drawing/2014/main" id="{74A0D2D2-764C-3F96-6C02-30A62FE51CED}"/>
              </a:ext>
            </a:extLst>
          </p:cNvPr>
          <p:cNvGraphicFramePr>
            <a:graphicFrameLocks noGrp="1"/>
          </p:cNvGraphicFramePr>
          <p:nvPr>
            <p:extLst>
              <p:ext uri="{D42A27DB-BD31-4B8C-83A1-F6EECF244321}">
                <p14:modId xmlns:p14="http://schemas.microsoft.com/office/powerpoint/2010/main" val="345822707"/>
              </p:ext>
            </p:extLst>
          </p:nvPr>
        </p:nvGraphicFramePr>
        <p:xfrm>
          <a:off x="719138" y="1600200"/>
          <a:ext cx="5261506" cy="4480624"/>
        </p:xfrm>
        <a:graphic>
          <a:graphicData uri="http://schemas.openxmlformats.org/drawingml/2006/table">
            <a:tbl>
              <a:tblPr/>
              <a:tblGrid>
                <a:gridCol w="3984128">
                  <a:extLst>
                    <a:ext uri="{9D8B030D-6E8A-4147-A177-3AD203B41FA5}">
                      <a16:colId xmlns:a16="http://schemas.microsoft.com/office/drawing/2014/main" val="20000"/>
                    </a:ext>
                  </a:extLst>
                </a:gridCol>
                <a:gridCol w="1277378">
                  <a:extLst>
                    <a:ext uri="{9D8B030D-6E8A-4147-A177-3AD203B41FA5}">
                      <a16:colId xmlns:a16="http://schemas.microsoft.com/office/drawing/2014/main" val="20001"/>
                    </a:ext>
                  </a:extLst>
                </a:gridCol>
              </a:tblGrid>
              <a:tr h="232485">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TEAE,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32485">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death</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study drug discontinuation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32485">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3/4</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Neutropenia</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32485">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1/2</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Hemoglobin</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AST increase</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ALT increase</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LDH increase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8" name="Content Placeholder 1">
            <a:extLst>
              <a:ext uri="{FF2B5EF4-FFF2-40B4-BE49-F238E27FC236}">
                <a16:creationId xmlns:a16="http://schemas.microsoft.com/office/drawing/2014/main" id="{2C225150-768C-83B8-F3E0-93C3A7039DB8}"/>
              </a:ext>
            </a:extLst>
          </p:cNvPr>
          <p:cNvSpPr>
            <a:spLocks noGrp="1"/>
          </p:cNvSpPr>
          <p:nvPr>
            <p:ph idx="1"/>
          </p:nvPr>
        </p:nvSpPr>
        <p:spPr>
          <a:xfrm>
            <a:off x="6320733" y="1507063"/>
            <a:ext cx="5261507" cy="4247768"/>
          </a:xfrm>
        </p:spPr>
        <p:txBody>
          <a:bodyPr/>
          <a:lstStyle/>
          <a:p>
            <a:r>
              <a:rPr lang="en-US" sz="2400" dirty="0"/>
              <a:t>Safety set: patients with ≥1 dose of zanubrutinib</a:t>
            </a:r>
          </a:p>
          <a:p>
            <a:r>
              <a:rPr lang="en-US" sz="2400" dirty="0"/>
              <a:t>No hemorrhage, atrial fibrillation/ flutter, hypertension, second primary malignancy, or tumor lysis syndrome observed during follow-up</a:t>
            </a:r>
          </a:p>
          <a:p>
            <a:endParaRPr lang="en-US" sz="2000" dirty="0"/>
          </a:p>
          <a:p>
            <a:pPr marL="457200" lvl="1" indent="0">
              <a:buNone/>
            </a:pPr>
            <a:endParaRPr lang="en-US" sz="2000" dirty="0"/>
          </a:p>
          <a:p>
            <a:pPr lvl="1"/>
            <a:endParaRPr lang="en-US" sz="2000" dirty="0"/>
          </a:p>
        </p:txBody>
      </p:sp>
    </p:spTree>
    <p:extLst>
      <p:ext uri="{BB962C8B-B14F-4D97-AF65-F5344CB8AC3E}">
        <p14:creationId xmlns:p14="http://schemas.microsoft.com/office/powerpoint/2010/main" val="1168224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8B17-BBEA-E012-EBA7-69797E54B3E4}"/>
              </a:ext>
            </a:extLst>
          </p:cNvPr>
          <p:cNvSpPr>
            <a:spLocks noGrp="1"/>
          </p:cNvSpPr>
          <p:nvPr>
            <p:ph type="title"/>
          </p:nvPr>
        </p:nvSpPr>
        <p:spPr/>
        <p:txBody>
          <a:bodyPr/>
          <a:lstStyle/>
          <a:p>
            <a:r>
              <a:rPr lang="en-US" dirty="0"/>
              <a:t>MCL Studies: Summary I</a:t>
            </a:r>
          </a:p>
        </p:txBody>
      </p:sp>
      <p:sp>
        <p:nvSpPr>
          <p:cNvPr id="3" name="Content Placeholder 2">
            <a:extLst>
              <a:ext uri="{FF2B5EF4-FFF2-40B4-BE49-F238E27FC236}">
                <a16:creationId xmlns:a16="http://schemas.microsoft.com/office/drawing/2014/main" id="{D3459CBB-5E39-48B2-6DF3-957DB87FA782}"/>
              </a:ext>
            </a:extLst>
          </p:cNvPr>
          <p:cNvSpPr>
            <a:spLocks noGrp="1"/>
          </p:cNvSpPr>
          <p:nvPr>
            <p:ph idx="1"/>
          </p:nvPr>
        </p:nvSpPr>
        <p:spPr/>
        <p:txBody>
          <a:bodyPr/>
          <a:lstStyle/>
          <a:p>
            <a:r>
              <a:rPr lang="en-US" b="1" dirty="0"/>
              <a:t>SHINE: </a:t>
            </a:r>
            <a:r>
              <a:rPr lang="en-US" altLang="en-US" dirty="0"/>
              <a:t>Adding ibrutinib to BR followed by rituximab maintenance vs placebo + BR and rituximab maintenance improved PFS with similar safety (median PFS: 80.6 vs 52.9 mo)</a:t>
            </a:r>
            <a:endParaRPr lang="en-US" altLang="en-US" baseline="30000" dirty="0"/>
          </a:p>
          <a:p>
            <a:r>
              <a:rPr lang="en-US" b="1" dirty="0"/>
              <a:t>BRUIN: </a:t>
            </a:r>
            <a:r>
              <a:rPr lang="en-US" dirty="0"/>
              <a:t>pirtobrutinib appears effective in patients with MCL and prior BTK inhibitor treatment</a:t>
            </a:r>
          </a:p>
          <a:p>
            <a:pPr lvl="1"/>
            <a:r>
              <a:rPr lang="en-US" dirty="0"/>
              <a:t>ORR 51% in patients with prior BTK inhibitor, including 25% with CR</a:t>
            </a:r>
          </a:p>
          <a:p>
            <a:r>
              <a:rPr lang="en-US" b="1" dirty="0"/>
              <a:t>BRIDGE: </a:t>
            </a:r>
            <a:r>
              <a:rPr lang="en-US" dirty="0"/>
              <a:t>in a preliminary report, zanubrutinib-based induction therapy showed promising results in a small subset</a:t>
            </a:r>
          </a:p>
          <a:p>
            <a:pPr lvl="1"/>
            <a:r>
              <a:rPr lang="en-US" dirty="0"/>
              <a:t>Clinical response in 4/4, MRD negativity in 5/5</a:t>
            </a:r>
          </a:p>
        </p:txBody>
      </p:sp>
      <p:sp>
        <p:nvSpPr>
          <p:cNvPr id="4" name="Text Box 15">
            <a:extLst>
              <a:ext uri="{FF2B5EF4-FFF2-40B4-BE49-F238E27FC236}">
                <a16:creationId xmlns:a16="http://schemas.microsoft.com/office/drawing/2014/main" id="{77E3C4B3-6781-AF4D-1876-A72C2C9EDD50}"/>
              </a:ext>
            </a:extLst>
          </p:cNvPr>
          <p:cNvSpPr txBox="1">
            <a:spLocks noChangeArrowheads="1"/>
          </p:cNvSpPr>
          <p:nvPr/>
        </p:nvSpPr>
        <p:spPr bwMode="auto">
          <a:xfrm>
            <a:off x="412750" y="6377591"/>
            <a:ext cx="114172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LBA7502. Wang. NEJM. 2022;386:2482.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Lewis. Pan Pacific Lymphoma Conference 2022. Poster. Wang. Pan Pacific Lymphoma Conference 2022. Poster. </a:t>
            </a:r>
          </a:p>
        </p:txBody>
      </p:sp>
    </p:spTree>
    <p:extLst>
      <p:ext uri="{BB962C8B-B14F-4D97-AF65-F5344CB8AC3E}">
        <p14:creationId xmlns:p14="http://schemas.microsoft.com/office/powerpoint/2010/main" val="31476913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Zilovertamab + </a:t>
            </a:r>
            <a:r>
              <a:rPr lang="en-US" altLang="en-US" sz="3600" dirty="0"/>
              <a:t>Ibr </a:t>
            </a:r>
            <a:r>
              <a:rPr lang="en-US" dirty="0"/>
              <a:t>in MCL or CLL: Study Design</a:t>
            </a:r>
            <a:endParaRPr lang="en-US" altLang="en-US" dirty="0"/>
          </a:p>
        </p:txBody>
      </p:sp>
      <p:sp>
        <p:nvSpPr>
          <p:cNvPr id="4" name="Content Placeholder 3">
            <a:extLst>
              <a:ext uri="{FF2B5EF4-FFF2-40B4-BE49-F238E27FC236}">
                <a16:creationId xmlns:a16="http://schemas.microsoft.com/office/drawing/2014/main" id="{797991DD-29FB-4C5E-A8FE-3F2EF2922676}"/>
              </a:ext>
            </a:extLst>
          </p:cNvPr>
          <p:cNvSpPr>
            <a:spLocks noGrp="1"/>
          </p:cNvSpPr>
          <p:nvPr>
            <p:ph idx="1"/>
          </p:nvPr>
        </p:nvSpPr>
        <p:spPr>
          <a:xfrm>
            <a:off x="609759" y="1493364"/>
            <a:ext cx="11434924" cy="403384"/>
          </a:xfrm>
        </p:spPr>
        <p:txBody>
          <a:bodyPr/>
          <a:lstStyle/>
          <a:p>
            <a:r>
              <a:rPr lang="en-US" sz="2200" b="0" kern="0" dirty="0"/>
              <a:t>Zilovertamab is a humanized monoclonal antibody that inhibits ROR1</a:t>
            </a:r>
          </a:p>
          <a:p>
            <a:r>
              <a:rPr lang="en-US" sz="2200" b="0" kern="0" dirty="0"/>
              <a:t>Multicohort dose-finding, dose-expansion, randomized phase I/II study</a:t>
            </a:r>
          </a:p>
          <a:p>
            <a:endParaRPr lang="en-US" sz="2400" b="0" kern="0" dirty="0"/>
          </a:p>
          <a:p>
            <a:endParaRPr lang="en-US" sz="2400" b="0" kern="0" dirty="0"/>
          </a:p>
          <a:p>
            <a:endParaRPr lang="en-US" sz="2400" b="0" kern="0" dirty="0"/>
          </a:p>
          <a:p>
            <a:pPr marL="0" indent="0">
              <a:buNone/>
            </a:pPr>
            <a:endParaRPr lang="en-US" b="0" kern="0" dirty="0"/>
          </a:p>
        </p:txBody>
      </p:sp>
      <p:sp>
        <p:nvSpPr>
          <p:cNvPr id="24" name="Text Box 15">
            <a:extLst>
              <a:ext uri="{FF2B5EF4-FFF2-40B4-BE49-F238E27FC236}">
                <a16:creationId xmlns:a16="http://schemas.microsoft.com/office/drawing/2014/main" id="{BEB4AE8E-D54D-0841-95AF-9C51463E2436}"/>
              </a:ext>
            </a:extLst>
          </p:cNvPr>
          <p:cNvSpPr txBox="1">
            <a:spLocks noChangeArrowheads="1"/>
          </p:cNvSpPr>
          <p:nvPr/>
        </p:nvSpPr>
        <p:spPr bwMode="auto">
          <a:xfrm>
            <a:off x="432415" y="63713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s-ES" altLang="en-US" sz="1200" b="0" spc="-10" dirty="0">
                <a:solidFill>
                  <a:schemeClr val="bg2"/>
                </a:solidFill>
                <a:latin typeface="Calibri" panose="020F0502020204030204" pitchFamily="34" charset="0"/>
              </a:rPr>
              <a:t>Lee. ASCO 2022. Abstr 7520</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371069" y="2776430"/>
            <a:ext cx="217157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Patients with treatment-naive or relapsed/refractory CLL/SLL; relapsed/refractory MCL or MZL; prior BTKi allowed for MCL and MZL</a:t>
            </a: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2595679" y="4061474"/>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2" name="Text Box 23">
            <a:extLst>
              <a:ext uri="{FF2B5EF4-FFF2-40B4-BE49-F238E27FC236}">
                <a16:creationId xmlns:a16="http://schemas.microsoft.com/office/drawing/2014/main" id="{C4EF1961-0433-A441-87C4-AE960C51DB72}"/>
              </a:ext>
            </a:extLst>
          </p:cNvPr>
          <p:cNvSpPr txBox="1">
            <a:spLocks noChangeArrowheads="1"/>
          </p:cNvSpPr>
          <p:nvPr/>
        </p:nvSpPr>
        <p:spPr bwMode="auto">
          <a:xfrm>
            <a:off x="2637672" y="4886505"/>
            <a:ext cx="3458328" cy="98488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GB" altLang="en-US" sz="1400" b="0" dirty="0">
                <a:solidFill>
                  <a:schemeClr val="bg1"/>
                </a:solidFill>
                <a:latin typeface="Calibri" panose="020F0502020204030204" pitchFamily="34" charset="0"/>
              </a:rPr>
              <a:t>*2, 4, 8, and 16 mg/kg and 300 and 600 mg doses of zilovertamab. Ibrutinib added after 1 mo. No DLT, MTD not reached.</a:t>
            </a:r>
          </a:p>
          <a:p>
            <a:pPr>
              <a:lnSpc>
                <a:spcPct val="100000"/>
              </a:lnSpc>
              <a:spcBef>
                <a:spcPct val="0"/>
              </a:spcBef>
              <a:spcAft>
                <a:spcPct val="0"/>
              </a:spcAft>
              <a:buClrTx/>
              <a:buNone/>
            </a:pPr>
            <a:endParaRPr lang="en-GB" altLang="en-US" sz="1600" b="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05E07AED-BED2-42C6-BD40-046771A8B444}"/>
              </a:ext>
            </a:extLst>
          </p:cNvPr>
          <p:cNvSpPr txBox="1"/>
          <p:nvPr/>
        </p:nvSpPr>
        <p:spPr bwMode="auto">
          <a:xfrm>
            <a:off x="3088654" y="2435821"/>
            <a:ext cx="247211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Phase I</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Part 1</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Dose-Finding Cohort</a:t>
            </a:r>
            <a:br>
              <a:rPr lang="en-US" sz="1600" b="1"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MCL (n = 12); CLL (n = 18)</a:t>
            </a:r>
            <a:endParaRPr lang="en-US" sz="1600" b="1"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AB7C8391-79DA-4F39-9450-5D4AC513A532}"/>
              </a:ext>
            </a:extLst>
          </p:cNvPr>
          <p:cNvSpPr txBox="1"/>
          <p:nvPr/>
        </p:nvSpPr>
        <p:spPr bwMode="auto">
          <a:xfrm>
            <a:off x="8253412" y="2460802"/>
            <a:ext cx="9268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Phase II</a:t>
            </a:r>
          </a:p>
        </p:txBody>
      </p:sp>
      <p:cxnSp>
        <p:nvCxnSpPr>
          <p:cNvPr id="28" name="Straight Connector 27">
            <a:extLst>
              <a:ext uri="{FF2B5EF4-FFF2-40B4-BE49-F238E27FC236}">
                <a16:creationId xmlns:a16="http://schemas.microsoft.com/office/drawing/2014/main" id="{9DDDF35B-36C5-7EC9-B99D-46E67724739B}"/>
              </a:ext>
            </a:extLst>
          </p:cNvPr>
          <p:cNvCxnSpPr>
            <a:cxnSpLocks/>
          </p:cNvCxnSpPr>
          <p:nvPr/>
        </p:nvCxnSpPr>
        <p:spPr bwMode="auto">
          <a:xfrm>
            <a:off x="6202162" y="3495402"/>
            <a:ext cx="5411766"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8BAEF18C-4DDC-9692-7383-A724ACD1A49A}"/>
              </a:ext>
            </a:extLst>
          </p:cNvPr>
          <p:cNvSpPr txBox="1"/>
          <p:nvPr/>
        </p:nvSpPr>
        <p:spPr bwMode="auto">
          <a:xfrm>
            <a:off x="6219511" y="2589599"/>
            <a:ext cx="25359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Part 2</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Dose-Expansion Cohort</a:t>
            </a:r>
            <a:r>
              <a:rPr lang="en-US" sz="1600" b="1" baseline="30000" dirty="0">
                <a:solidFill>
                  <a:schemeClr val="bg1"/>
                </a:solidFill>
                <a:latin typeface="Calibri" panose="020F0502020204030204" pitchFamily="34" charset="0"/>
              </a:rPr>
              <a:t>†</a:t>
            </a:r>
            <a:br>
              <a:rPr lang="en-US" sz="1600" b="1"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MCL (n = 21); CLL (n = 16)</a:t>
            </a:r>
          </a:p>
        </p:txBody>
      </p:sp>
      <p:sp>
        <p:nvSpPr>
          <p:cNvPr id="31" name="Rectangle 49">
            <a:extLst>
              <a:ext uri="{FF2B5EF4-FFF2-40B4-BE49-F238E27FC236}">
                <a16:creationId xmlns:a16="http://schemas.microsoft.com/office/drawing/2014/main" id="{7BB59FB2-D68B-3A58-8772-CE2DEB90A2E8}"/>
              </a:ext>
            </a:extLst>
          </p:cNvPr>
          <p:cNvSpPr>
            <a:spLocks noChangeArrowheads="1"/>
          </p:cNvSpPr>
          <p:nvPr/>
        </p:nvSpPr>
        <p:spPr bwMode="auto">
          <a:xfrm>
            <a:off x="3313945" y="3625772"/>
            <a:ext cx="2246822" cy="12127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Zilovertamab* </a:t>
            </a:r>
            <a:r>
              <a:rPr lang="en-US" altLang="en-US" sz="1800" b="0" dirty="0">
                <a:solidFill>
                  <a:schemeClr val="tx1"/>
                </a:solidFill>
                <a:latin typeface="Calibri" panose="020F0502020204030204" pitchFamily="34" charset="0"/>
              </a:rPr>
              <a:t>+</a:t>
            </a:r>
            <a:r>
              <a:rPr lang="en-US" altLang="en-US" sz="1800" b="1"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Ibrutinib</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420 mg CLL; 560 mg MCL</a:t>
            </a:r>
          </a:p>
        </p:txBody>
      </p:sp>
      <p:sp>
        <p:nvSpPr>
          <p:cNvPr id="33" name="Rectangle 49">
            <a:extLst>
              <a:ext uri="{FF2B5EF4-FFF2-40B4-BE49-F238E27FC236}">
                <a16:creationId xmlns:a16="http://schemas.microsoft.com/office/drawing/2014/main" id="{4D152B2C-737A-B3C7-01DC-BA0C060F252E}"/>
              </a:ext>
            </a:extLst>
          </p:cNvPr>
          <p:cNvSpPr>
            <a:spLocks noChangeArrowheads="1"/>
          </p:cNvSpPr>
          <p:nvPr/>
        </p:nvSpPr>
        <p:spPr bwMode="auto">
          <a:xfrm>
            <a:off x="9310623" y="3576141"/>
            <a:ext cx="217158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Zilovertamab </a:t>
            </a:r>
            <a:r>
              <a:rPr lang="en-US" altLang="en-US" sz="1800" b="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Ibrutinib </a:t>
            </a:r>
            <a:r>
              <a:rPr lang="en-US" altLang="en-US" sz="1800" b="0" dirty="0">
                <a:solidFill>
                  <a:schemeClr val="tx1"/>
                </a:solidFill>
                <a:latin typeface="Calibri" panose="020F0502020204030204" pitchFamily="34" charset="0"/>
              </a:rPr>
              <a:t>(n = 18)</a:t>
            </a:r>
          </a:p>
        </p:txBody>
      </p:sp>
      <p:sp>
        <p:nvSpPr>
          <p:cNvPr id="34" name="Rectangle 49">
            <a:extLst>
              <a:ext uri="{FF2B5EF4-FFF2-40B4-BE49-F238E27FC236}">
                <a16:creationId xmlns:a16="http://schemas.microsoft.com/office/drawing/2014/main" id="{7ED506FF-017A-827A-392F-C5087C98D135}"/>
              </a:ext>
            </a:extLst>
          </p:cNvPr>
          <p:cNvSpPr>
            <a:spLocks noChangeArrowheads="1"/>
          </p:cNvSpPr>
          <p:nvPr/>
        </p:nvSpPr>
        <p:spPr bwMode="auto">
          <a:xfrm>
            <a:off x="5919034" y="3624200"/>
            <a:ext cx="3032462" cy="129449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endParaRPr lang="en-US" altLang="en-US" sz="1800" b="1"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Zilovertamab</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600mg Q2W x 3 then Q4W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a:t>
            </a:r>
            <a:r>
              <a:rPr lang="en-US" altLang="en-US" sz="1800" b="1" dirty="0">
                <a:solidFill>
                  <a:schemeClr val="tx1"/>
                </a:solidFill>
                <a:latin typeface="Calibri" panose="020F0502020204030204" pitchFamily="34" charset="0"/>
              </a:rPr>
              <a:t> Ibrutinib</a:t>
            </a:r>
          </a:p>
          <a:p>
            <a:pPr algn="ctr">
              <a:lnSpc>
                <a:spcPct val="100000"/>
              </a:lnSpc>
              <a:spcBef>
                <a:spcPct val="0"/>
              </a:spcBef>
              <a:spcAft>
                <a:spcPct val="0"/>
              </a:spcAft>
              <a:buClrTx/>
              <a:buNone/>
            </a:pPr>
            <a:r>
              <a:rPr lang="en-US" altLang="en-US" sz="1600" b="0" dirty="0">
                <a:solidFill>
                  <a:schemeClr val="tx1"/>
                </a:solidFill>
                <a:latin typeface="Calibri" panose="020F0502020204030204" pitchFamily="34" charset="0"/>
              </a:rPr>
              <a:t>420 mg CLL; 560 mg MCL</a:t>
            </a:r>
          </a:p>
          <a:p>
            <a:pPr algn="ctr">
              <a:lnSpc>
                <a:spcPct val="100000"/>
              </a:lnSpc>
              <a:spcBef>
                <a:spcPct val="0"/>
              </a:spcBef>
              <a:spcAft>
                <a:spcPct val="0"/>
              </a:spcAft>
              <a:buClrTx/>
              <a:buFontTx/>
              <a:buNone/>
            </a:pPr>
            <a:endParaRPr lang="en-US" altLang="en-US" sz="1800" b="1" dirty="0">
              <a:solidFill>
                <a:schemeClr val="tx1"/>
              </a:solidFill>
              <a:latin typeface="Calibri" panose="020F0502020204030204" pitchFamily="34" charset="0"/>
            </a:endParaRPr>
          </a:p>
        </p:txBody>
      </p:sp>
      <p:sp>
        <p:nvSpPr>
          <p:cNvPr id="35" name="TextBox 34">
            <a:extLst>
              <a:ext uri="{FF2B5EF4-FFF2-40B4-BE49-F238E27FC236}">
                <a16:creationId xmlns:a16="http://schemas.microsoft.com/office/drawing/2014/main" id="{93835DB7-0440-6C97-1E1A-CD460DB8FF41}"/>
              </a:ext>
            </a:extLst>
          </p:cNvPr>
          <p:cNvSpPr txBox="1"/>
          <p:nvPr/>
        </p:nvSpPr>
        <p:spPr bwMode="auto">
          <a:xfrm>
            <a:off x="9557535" y="2634534"/>
            <a:ext cx="190818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 3</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Randomized</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CLL (n = 28</a:t>
            </a:r>
            <a:r>
              <a:rPr kumimoji="0" lang="en-US" sz="160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36" name="Rectangle 50">
            <a:extLst>
              <a:ext uri="{FF2B5EF4-FFF2-40B4-BE49-F238E27FC236}">
                <a16:creationId xmlns:a16="http://schemas.microsoft.com/office/drawing/2014/main" id="{1708DB45-51FB-49D4-D6EE-825134D2534E}"/>
              </a:ext>
            </a:extLst>
          </p:cNvPr>
          <p:cNvSpPr>
            <a:spLocks noChangeArrowheads="1"/>
          </p:cNvSpPr>
          <p:nvPr/>
        </p:nvSpPr>
        <p:spPr bwMode="auto">
          <a:xfrm>
            <a:off x="9309761" y="4342664"/>
            <a:ext cx="2172442" cy="611553"/>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Ibrutinib </a:t>
            </a:r>
            <a:r>
              <a:rPr lang="en-US" altLang="en-US" sz="1800" b="0" dirty="0">
                <a:solidFill>
                  <a:schemeClr val="tx1"/>
                </a:solidFill>
                <a:latin typeface="Calibri" panose="020F0502020204030204" pitchFamily="34" charset="0"/>
              </a:rPr>
              <a:t>(n = 10)</a:t>
            </a:r>
          </a:p>
        </p:txBody>
      </p:sp>
      <p:sp>
        <p:nvSpPr>
          <p:cNvPr id="8" name="TextBox 7">
            <a:extLst>
              <a:ext uri="{FF2B5EF4-FFF2-40B4-BE49-F238E27FC236}">
                <a16:creationId xmlns:a16="http://schemas.microsoft.com/office/drawing/2014/main" id="{F699323C-C70B-94D1-28FD-45A9141797FA}"/>
              </a:ext>
            </a:extLst>
          </p:cNvPr>
          <p:cNvSpPr txBox="1"/>
          <p:nvPr/>
        </p:nvSpPr>
        <p:spPr bwMode="auto">
          <a:xfrm>
            <a:off x="613151" y="5760219"/>
            <a:ext cx="105925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342900" indent="-342900" algn="l">
              <a:lnSpc>
                <a:spcPct val="100000"/>
              </a:lnSpc>
              <a:spcBef>
                <a:spcPct val="50000"/>
              </a:spcBef>
              <a:spcAft>
                <a:spcPct val="0"/>
              </a:spcAft>
              <a:buClrTx/>
              <a:buFont typeface="Wingdings" panose="05000000000000000000" pitchFamily="2" charset="2"/>
              <a:buChar char="§"/>
            </a:pPr>
            <a:r>
              <a:rPr lang="en-US" sz="2000" b="1" dirty="0">
                <a:solidFill>
                  <a:schemeClr val="bg1"/>
                </a:solidFill>
                <a:latin typeface="Calibri" panose="020F0502020204030204" pitchFamily="34" charset="0"/>
              </a:rPr>
              <a:t>Primary objectives</a:t>
            </a:r>
            <a:r>
              <a:rPr lang="en-US" sz="2000" b="0" dirty="0">
                <a:solidFill>
                  <a:schemeClr val="bg1"/>
                </a:solidFill>
                <a:latin typeface="Calibri" panose="020F0502020204030204" pitchFamily="34" charset="0"/>
              </a:rPr>
              <a:t>: RDR (part 1); safety, pharmacology, clinical response (part 2); CR rate (part 3)</a:t>
            </a:r>
          </a:p>
        </p:txBody>
      </p:sp>
      <p:sp>
        <p:nvSpPr>
          <p:cNvPr id="26" name="Text Box 23">
            <a:extLst>
              <a:ext uri="{FF2B5EF4-FFF2-40B4-BE49-F238E27FC236}">
                <a16:creationId xmlns:a16="http://schemas.microsoft.com/office/drawing/2014/main" id="{D4F71388-0390-0C42-5A97-1D332AC89C40}"/>
              </a:ext>
            </a:extLst>
          </p:cNvPr>
          <p:cNvSpPr txBox="1">
            <a:spLocks noChangeArrowheads="1"/>
          </p:cNvSpPr>
          <p:nvPr/>
        </p:nvSpPr>
        <p:spPr bwMode="auto">
          <a:xfrm>
            <a:off x="6017335" y="4925691"/>
            <a:ext cx="3458328"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GB" altLang="en-US" sz="1400" b="0" dirty="0">
                <a:solidFill>
                  <a:schemeClr val="bg1"/>
                </a:solidFill>
                <a:latin typeface="Calibri" panose="020F0502020204030204" pitchFamily="34" charset="0"/>
              </a:rPr>
              <a:t>†MZL to be added.</a:t>
            </a:r>
          </a:p>
        </p:txBody>
      </p:sp>
      <p:sp>
        <p:nvSpPr>
          <p:cNvPr id="27" name="Text Box 23">
            <a:extLst>
              <a:ext uri="{FF2B5EF4-FFF2-40B4-BE49-F238E27FC236}">
                <a16:creationId xmlns:a16="http://schemas.microsoft.com/office/drawing/2014/main" id="{4E3F691B-F3A5-B731-829F-FDF5ECCF6605}"/>
              </a:ext>
            </a:extLst>
          </p:cNvPr>
          <p:cNvSpPr txBox="1">
            <a:spLocks noChangeArrowheads="1"/>
          </p:cNvSpPr>
          <p:nvPr/>
        </p:nvSpPr>
        <p:spPr bwMode="auto">
          <a:xfrm>
            <a:off x="9309761" y="4976876"/>
            <a:ext cx="2488502" cy="52322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GB" altLang="en-US" sz="1400" b="0" baseline="30000" dirty="0">
                <a:solidFill>
                  <a:schemeClr val="bg1"/>
                </a:solidFill>
                <a:latin typeface="Calibri" panose="020F0502020204030204" pitchFamily="34" charset="0"/>
              </a:rPr>
              <a:t>‡</a:t>
            </a:r>
            <a:r>
              <a:rPr lang="en-GB" altLang="en-US" sz="1400" b="0" dirty="0">
                <a:solidFill>
                  <a:schemeClr val="bg1"/>
                </a:solidFill>
                <a:latin typeface="Calibri" panose="020F0502020204030204" pitchFamily="34" charset="0"/>
              </a:rPr>
              <a:t>Safety population; </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total enrolled = 31.</a:t>
            </a:r>
          </a:p>
        </p:txBody>
      </p:sp>
      <p:grpSp>
        <p:nvGrpSpPr>
          <p:cNvPr id="29" name="Group 28">
            <a:extLst>
              <a:ext uri="{FF2B5EF4-FFF2-40B4-BE49-F238E27FC236}">
                <a16:creationId xmlns:a16="http://schemas.microsoft.com/office/drawing/2014/main" id="{BCBC36A1-F220-3F1F-4FC6-2C376F9C4195}"/>
              </a:ext>
            </a:extLst>
          </p:cNvPr>
          <p:cNvGrpSpPr/>
          <p:nvPr/>
        </p:nvGrpSpPr>
        <p:grpSpPr>
          <a:xfrm>
            <a:off x="9392911" y="6212702"/>
            <a:ext cx="2488502" cy="450134"/>
            <a:chOff x="9392911" y="6212702"/>
            <a:chExt cx="2488502" cy="450134"/>
          </a:xfrm>
        </p:grpSpPr>
        <p:pic>
          <p:nvPicPr>
            <p:cNvPr id="30" name="Picture 29" descr="Icon&#10;&#10;Description automatically generated">
              <a:extLst>
                <a:ext uri="{FF2B5EF4-FFF2-40B4-BE49-F238E27FC236}">
                  <a16:creationId xmlns:a16="http://schemas.microsoft.com/office/drawing/2014/main" id="{5DB4068D-D023-D27C-5D0C-FD4FE5FFED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32" name="Rectangle 8">
              <a:extLst>
                <a:ext uri="{FF2B5EF4-FFF2-40B4-BE49-F238E27FC236}">
                  <a16:creationId xmlns:a16="http://schemas.microsoft.com/office/drawing/2014/main" id="{80B5CEEC-2EEF-E337-DF2C-71BA6F27387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323422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a:xfrm>
            <a:off x="609758" y="238127"/>
            <a:ext cx="11131627" cy="1103313"/>
          </a:xfrm>
        </p:spPr>
        <p:txBody>
          <a:bodyPr/>
          <a:lstStyle/>
          <a:p>
            <a:r>
              <a:rPr lang="en-US" dirty="0"/>
              <a:t>Zilovertamab + </a:t>
            </a:r>
            <a:r>
              <a:rPr lang="en-US" altLang="en-US" sz="3600" dirty="0"/>
              <a:t>Ibr</a:t>
            </a:r>
            <a:r>
              <a:rPr lang="en-US" dirty="0"/>
              <a:t> in MCL or CLL: Patient Characteristics</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Lee. ASCO 2022. Abstr 7520.</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7A684E6B-8B1D-C94A-BBB0-C9C1E75F8387}"/>
              </a:ext>
            </a:extLst>
          </p:cNvPr>
          <p:cNvGraphicFramePr>
            <a:graphicFrameLocks/>
          </p:cNvGraphicFramePr>
          <p:nvPr/>
        </p:nvGraphicFramePr>
        <p:xfrm>
          <a:off x="522288" y="1301298"/>
          <a:ext cx="11239501" cy="4877056"/>
        </p:xfrm>
        <a:graphic>
          <a:graphicData uri="http://schemas.openxmlformats.org/drawingml/2006/table">
            <a:tbl>
              <a:tblPr/>
              <a:tblGrid>
                <a:gridCol w="3654728">
                  <a:extLst>
                    <a:ext uri="{9D8B030D-6E8A-4147-A177-3AD203B41FA5}">
                      <a16:colId xmlns:a16="http://schemas.microsoft.com/office/drawing/2014/main" val="20000"/>
                    </a:ext>
                  </a:extLst>
                </a:gridCol>
                <a:gridCol w="1753271">
                  <a:extLst>
                    <a:ext uri="{9D8B030D-6E8A-4147-A177-3AD203B41FA5}">
                      <a16:colId xmlns:a16="http://schemas.microsoft.com/office/drawing/2014/main" val="20001"/>
                    </a:ext>
                  </a:extLst>
                </a:gridCol>
                <a:gridCol w="1943834">
                  <a:extLst>
                    <a:ext uri="{9D8B030D-6E8A-4147-A177-3AD203B41FA5}">
                      <a16:colId xmlns:a16="http://schemas.microsoft.com/office/drawing/2014/main" val="2783821201"/>
                    </a:ext>
                  </a:extLst>
                </a:gridCol>
                <a:gridCol w="2283726">
                  <a:extLst>
                    <a:ext uri="{9D8B030D-6E8A-4147-A177-3AD203B41FA5}">
                      <a16:colId xmlns:a16="http://schemas.microsoft.com/office/drawing/2014/main" val="325885666"/>
                    </a:ext>
                  </a:extLst>
                </a:gridCol>
                <a:gridCol w="1603942">
                  <a:extLst>
                    <a:ext uri="{9D8B030D-6E8A-4147-A177-3AD203B41FA5}">
                      <a16:colId xmlns:a16="http://schemas.microsoft.com/office/drawing/2014/main" val="1216099236"/>
                    </a:ext>
                  </a:extLst>
                </a:gridCol>
              </a:tblGrid>
              <a:tr h="23120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Part 1 and Part 2 (Zilovertamab + Ibr)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Part 3 (CLL)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23120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MCL (n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CLL (n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Zilovertamab + Ibr (n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 (n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463551227"/>
                  </a:ext>
                </a:extLst>
              </a:tr>
              <a:tr h="18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(45-85)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(37-86)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(52-84)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(53-73)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(81.8)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(76.5)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(55.6)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2025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(90.9)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(88.9)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8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from dx to study start,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1.96 (0.04-9.15)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(0.03-31.33)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7.50 (0.05-21.85)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6.95 (0.05-13.29)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8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Ki-67 ≥30%,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(51.5)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2221482"/>
                  </a:ext>
                </a:extLst>
              </a:tr>
              <a:tr h="18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sMIPI intermediate/high,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4369959"/>
                  </a:ext>
                </a:extLst>
              </a:tr>
              <a:tr h="18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Bulky disease ≥5 cm,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40171134"/>
                  </a:ext>
                </a:extLst>
              </a:tr>
              <a:tr h="18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Rai staging ≥2,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(70.6)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75772350"/>
                  </a:ext>
                </a:extLst>
              </a:tr>
              <a:tr h="18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LDH &gt;250 U/L,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60750845"/>
                  </a:ext>
                </a:extLst>
              </a:tr>
              <a:tr h="18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Received prior systemic regimens,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(64.7)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77704892"/>
                  </a:ext>
                </a:extLst>
              </a:tr>
              <a:tr h="18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number of prior regimens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89497886"/>
                  </a:ext>
                </a:extLst>
              </a:tr>
              <a:tr h="18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BTK inhibitor,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9916954"/>
                  </a:ext>
                </a:extLst>
              </a:tr>
              <a:tr h="18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transplant/cell 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5342346"/>
                  </a:ext>
                </a:extLst>
              </a:tr>
              <a:tr h="18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79148262"/>
                  </a:ext>
                </a:extLst>
              </a:tr>
            </a:tbl>
          </a:graphicData>
        </a:graphic>
      </p:graphicFrame>
      <p:grpSp>
        <p:nvGrpSpPr>
          <p:cNvPr id="9" name="Group 8">
            <a:extLst>
              <a:ext uri="{FF2B5EF4-FFF2-40B4-BE49-F238E27FC236}">
                <a16:creationId xmlns:a16="http://schemas.microsoft.com/office/drawing/2014/main" id="{03BBC850-C423-D0EC-DA60-D5DB0593A578}"/>
              </a:ext>
            </a:extLst>
          </p:cNvPr>
          <p:cNvGrpSpPr/>
          <p:nvPr/>
        </p:nvGrpSpPr>
        <p:grpSpPr>
          <a:xfrm>
            <a:off x="9392911" y="6212702"/>
            <a:ext cx="2488502" cy="450134"/>
            <a:chOff x="9392911" y="6212702"/>
            <a:chExt cx="2488502" cy="450134"/>
          </a:xfrm>
        </p:grpSpPr>
        <p:pic>
          <p:nvPicPr>
            <p:cNvPr id="10" name="Picture 9" descr="Icon&#10;&#10;Description automatically generated">
              <a:extLst>
                <a:ext uri="{FF2B5EF4-FFF2-40B4-BE49-F238E27FC236}">
                  <a16:creationId xmlns:a16="http://schemas.microsoft.com/office/drawing/2014/main" id="{11181E51-025C-8F79-8965-6170EA6BDD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1" name="Rectangle 8">
              <a:extLst>
                <a:ext uri="{FF2B5EF4-FFF2-40B4-BE49-F238E27FC236}">
                  <a16:creationId xmlns:a16="http://schemas.microsoft.com/office/drawing/2014/main" id="{32276FF6-0133-F790-EC36-9FACBD0F350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57667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Zilovertamab + Ibr in MCL or CLL: TEAEs (Parts 1/2)</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Lee. ASCO 2022. Abstr 7520.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8" name="Group 3">
            <a:extLst>
              <a:ext uri="{FF2B5EF4-FFF2-40B4-BE49-F238E27FC236}">
                <a16:creationId xmlns:a16="http://schemas.microsoft.com/office/drawing/2014/main" id="{7A684E6B-8B1D-C94A-BBB0-C9C1E75F8387}"/>
              </a:ext>
            </a:extLst>
          </p:cNvPr>
          <p:cNvGraphicFramePr>
            <a:graphicFrameLocks/>
          </p:cNvGraphicFramePr>
          <p:nvPr/>
        </p:nvGraphicFramePr>
        <p:xfrm>
          <a:off x="519622" y="1226700"/>
          <a:ext cx="5339255" cy="4877056"/>
        </p:xfrm>
        <a:graphic>
          <a:graphicData uri="http://schemas.openxmlformats.org/drawingml/2006/table">
            <a:tbl>
              <a:tblPr/>
              <a:tblGrid>
                <a:gridCol w="2401616">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89839">
                  <a:extLst>
                    <a:ext uri="{9D8B030D-6E8A-4147-A177-3AD203B41FA5}">
                      <a16:colId xmlns:a16="http://schemas.microsoft.com/office/drawing/2014/main" val="2783821201"/>
                    </a:ext>
                  </a:extLst>
                </a:gridCol>
              </a:tblGrid>
              <a:tr h="15111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 ≥20%,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MCL (n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15111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463551227"/>
                  </a:ext>
                </a:extLst>
              </a:tr>
              <a:tr h="118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(48.5)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8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118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18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Contusion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18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2221482"/>
                  </a:ext>
                </a:extLst>
              </a:tr>
              <a:tr h="118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4369959"/>
                  </a:ext>
                </a:extLst>
              </a:tr>
              <a:tr h="118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Stomatitis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40171134"/>
                  </a:ext>
                </a:extLst>
              </a:tr>
              <a:tr h="118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75772350"/>
                  </a:ext>
                </a:extLst>
              </a:tr>
              <a:tr h="118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Myalgia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60750845"/>
                  </a:ext>
                </a:extLst>
              </a:tr>
              <a:tr h="118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77704892"/>
                  </a:ext>
                </a:extLst>
              </a:tr>
              <a:tr h="118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89497886"/>
                  </a:ext>
                </a:extLst>
              </a:tr>
              <a:tr h="118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Neutrophils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9916954"/>
                  </a:ext>
                </a:extLst>
              </a:tr>
              <a:tr h="118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Platelets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5342346"/>
                  </a:ext>
                </a:extLst>
              </a:tr>
              <a:tr h="118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Hemoglobin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(69.7)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79148262"/>
                  </a:ext>
                </a:extLst>
              </a:tr>
            </a:tbl>
          </a:graphicData>
        </a:graphic>
      </p:graphicFrame>
      <p:graphicFrame>
        <p:nvGraphicFramePr>
          <p:cNvPr id="9" name="Group 3">
            <a:extLst>
              <a:ext uri="{FF2B5EF4-FFF2-40B4-BE49-F238E27FC236}">
                <a16:creationId xmlns:a16="http://schemas.microsoft.com/office/drawing/2014/main" id="{E78A508A-DE2C-12D6-B01B-613F923737DF}"/>
              </a:ext>
            </a:extLst>
          </p:cNvPr>
          <p:cNvGraphicFramePr>
            <a:graphicFrameLocks/>
          </p:cNvGraphicFramePr>
          <p:nvPr>
            <p:extLst>
              <p:ext uri="{D42A27DB-BD31-4B8C-83A1-F6EECF244321}">
                <p14:modId xmlns:p14="http://schemas.microsoft.com/office/powerpoint/2010/main" val="3512042772"/>
              </p:ext>
            </p:extLst>
          </p:nvPr>
        </p:nvGraphicFramePr>
        <p:xfrm>
          <a:off x="6168145" y="1226700"/>
          <a:ext cx="5339255" cy="4785600"/>
        </p:xfrm>
        <a:graphic>
          <a:graphicData uri="http://schemas.openxmlformats.org/drawingml/2006/table">
            <a:tbl>
              <a:tblPr/>
              <a:tblGrid>
                <a:gridCol w="2374353">
                  <a:extLst>
                    <a:ext uri="{9D8B030D-6E8A-4147-A177-3AD203B41FA5}">
                      <a16:colId xmlns:a16="http://schemas.microsoft.com/office/drawing/2014/main" val="20000"/>
                    </a:ext>
                  </a:extLst>
                </a:gridCol>
                <a:gridCol w="1685925">
                  <a:extLst>
                    <a:ext uri="{9D8B030D-6E8A-4147-A177-3AD203B41FA5}">
                      <a16:colId xmlns:a16="http://schemas.microsoft.com/office/drawing/2014/main" val="20001"/>
                    </a:ext>
                  </a:extLst>
                </a:gridCol>
                <a:gridCol w="1278977">
                  <a:extLst>
                    <a:ext uri="{9D8B030D-6E8A-4147-A177-3AD203B41FA5}">
                      <a16:colId xmlns:a16="http://schemas.microsoft.com/office/drawing/2014/main" val="2783821201"/>
                    </a:ext>
                  </a:extLst>
                </a:gridCol>
              </a:tblGrid>
              <a:tr h="22567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err="1">
                          <a:ln>
                            <a:noFill/>
                          </a:ln>
                          <a:solidFill>
                            <a:schemeClr val="tx1"/>
                          </a:solidFill>
                          <a:effectLst/>
                          <a:latin typeface="Calibri" panose="020F0502020204030204" pitchFamily="34" charset="0"/>
                        </a:rPr>
                        <a:t>TEAEs</a:t>
                      </a:r>
                      <a:r>
                        <a:rPr kumimoji="0" lang="en-GB" sz="1400" b="1" i="0" u="none" strike="noStrike" cap="none" normalizeH="0" baseline="0" dirty="0">
                          <a:ln>
                            <a:noFill/>
                          </a:ln>
                          <a:solidFill>
                            <a:schemeClr val="tx1"/>
                          </a:solidFill>
                          <a:effectLst/>
                          <a:latin typeface="Calibri" panose="020F0502020204030204" pitchFamily="34" charset="0"/>
                        </a:rPr>
                        <a:t> ≥20%,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CLL (n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22567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r>
                        <a:rPr kumimoji="0" lang="en-US" sz="1400" b="1" i="0" u="none" strike="noStrike" cap="none" normalizeH="0" baseline="3000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463551227"/>
                  </a:ext>
                </a:extLst>
              </a:tr>
              <a:tr h="177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Contusion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(47.1)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7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(47.1)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177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01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Upper respiratory tract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77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(41.2)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2221482"/>
                  </a:ext>
                </a:extLst>
              </a:tr>
              <a:tr h="177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Muscle spasms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4369959"/>
                  </a:ext>
                </a:extLst>
              </a:tr>
              <a:tr h="177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Onycholysis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40171134"/>
                  </a:ext>
                </a:extLst>
              </a:tr>
              <a:tr h="177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75772350"/>
                  </a:ext>
                </a:extLst>
              </a:tr>
              <a:tr h="177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27450489"/>
                  </a:ext>
                </a:extLst>
              </a:tr>
              <a:tr h="177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81367004"/>
                  </a:ext>
                </a:extLst>
              </a:tr>
              <a:tr h="177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Neutrophils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(47.1)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89497886"/>
                  </a:ext>
                </a:extLst>
              </a:tr>
              <a:tr h="177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Platelets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(73.5)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9916954"/>
                  </a:ext>
                </a:extLst>
              </a:tr>
              <a:tr h="177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Hemoglobin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(73.5)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5342346"/>
                  </a:ext>
                </a:extLst>
              </a:tr>
            </a:tbl>
          </a:graphicData>
        </a:graphic>
      </p:graphicFrame>
      <p:sp>
        <p:nvSpPr>
          <p:cNvPr id="3" name="TextBox 2">
            <a:extLst>
              <a:ext uri="{FF2B5EF4-FFF2-40B4-BE49-F238E27FC236}">
                <a16:creationId xmlns:a16="http://schemas.microsoft.com/office/drawing/2014/main" id="{CD9C37DB-B6B7-38CD-A015-59AE383F9A72}"/>
              </a:ext>
            </a:extLst>
          </p:cNvPr>
          <p:cNvSpPr txBox="1"/>
          <p:nvPr/>
        </p:nvSpPr>
        <p:spPr bwMode="auto">
          <a:xfrm>
            <a:off x="2301302" y="6091496"/>
            <a:ext cx="71823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pPr>
            <a:r>
              <a:rPr lang="en-US" sz="1200" b="0" dirty="0">
                <a:solidFill>
                  <a:schemeClr val="bg1"/>
                </a:solidFill>
                <a:latin typeface="Calibri" panose="020F0502020204030204" pitchFamily="34" charset="0"/>
              </a:rPr>
              <a:t>*In CLL: additional all grade ≥20%: 26.5% GERD, hypophosphatemia; 23.5% hematuria; 20.6% dizziness, dyspnea, headache, hypercreatinemia, palpitations, thrombocytopenia.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CLL: additional grade ≥3: 1 (2.9%) each of hypophosphatemia, dyspnea, hypercreatinemia, thrombocytopenia.</a:t>
            </a:r>
          </a:p>
        </p:txBody>
      </p:sp>
      <p:grpSp>
        <p:nvGrpSpPr>
          <p:cNvPr id="10" name="Group 9">
            <a:extLst>
              <a:ext uri="{FF2B5EF4-FFF2-40B4-BE49-F238E27FC236}">
                <a16:creationId xmlns:a16="http://schemas.microsoft.com/office/drawing/2014/main" id="{848E3721-5895-8878-1E2D-50DB5E27527D}"/>
              </a:ext>
            </a:extLst>
          </p:cNvPr>
          <p:cNvGrpSpPr/>
          <p:nvPr/>
        </p:nvGrpSpPr>
        <p:grpSpPr>
          <a:xfrm>
            <a:off x="9392911" y="6212702"/>
            <a:ext cx="2488502" cy="450134"/>
            <a:chOff x="9392911" y="6212702"/>
            <a:chExt cx="2488502" cy="450134"/>
          </a:xfrm>
        </p:grpSpPr>
        <p:pic>
          <p:nvPicPr>
            <p:cNvPr id="11" name="Picture 10" descr="Icon&#10;&#10;Description automatically generated">
              <a:extLst>
                <a:ext uri="{FF2B5EF4-FFF2-40B4-BE49-F238E27FC236}">
                  <a16:creationId xmlns:a16="http://schemas.microsoft.com/office/drawing/2014/main" id="{0D09C96C-4A67-8135-2521-9BC3360A17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2" name="Rectangle 8">
              <a:extLst>
                <a:ext uri="{FF2B5EF4-FFF2-40B4-BE49-F238E27FC236}">
                  <a16:creationId xmlns:a16="http://schemas.microsoft.com/office/drawing/2014/main" id="{BB4CCEEF-D307-D5D9-CF77-AA8AD9670CB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314684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Zilovertamab + Ibr in MCL or CLL: Safety (Part 3)</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Lee. ASCO 2022. Abstr 7520.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8" name="Group 3">
            <a:extLst>
              <a:ext uri="{FF2B5EF4-FFF2-40B4-BE49-F238E27FC236}">
                <a16:creationId xmlns:a16="http://schemas.microsoft.com/office/drawing/2014/main" id="{7A684E6B-8B1D-C94A-BBB0-C9C1E75F8387}"/>
              </a:ext>
            </a:extLst>
          </p:cNvPr>
          <p:cNvGraphicFramePr>
            <a:graphicFrameLocks/>
          </p:cNvGraphicFramePr>
          <p:nvPr/>
        </p:nvGraphicFramePr>
        <p:xfrm>
          <a:off x="519622" y="1255575"/>
          <a:ext cx="5339255" cy="4877056"/>
        </p:xfrm>
        <a:graphic>
          <a:graphicData uri="http://schemas.openxmlformats.org/drawingml/2006/table">
            <a:tbl>
              <a:tblPr/>
              <a:tblGrid>
                <a:gridCol w="2630216">
                  <a:extLst>
                    <a:ext uri="{9D8B030D-6E8A-4147-A177-3AD203B41FA5}">
                      <a16:colId xmlns:a16="http://schemas.microsoft.com/office/drawing/2014/main" val="20000"/>
                    </a:ext>
                  </a:extLst>
                </a:gridCol>
                <a:gridCol w="1247775">
                  <a:extLst>
                    <a:ext uri="{9D8B030D-6E8A-4147-A177-3AD203B41FA5}">
                      <a16:colId xmlns:a16="http://schemas.microsoft.com/office/drawing/2014/main" val="20001"/>
                    </a:ext>
                  </a:extLst>
                </a:gridCol>
                <a:gridCol w="1461264">
                  <a:extLst>
                    <a:ext uri="{9D8B030D-6E8A-4147-A177-3AD203B41FA5}">
                      <a16:colId xmlns:a16="http://schemas.microsoft.com/office/drawing/2014/main" val="2783821201"/>
                    </a:ext>
                  </a:extLst>
                </a:gridCol>
              </a:tblGrid>
              <a:tr h="27961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 ≥20%,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Zilo Plus Ibr (n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27961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r>
                        <a:rPr kumimoji="0" lang="en-US" sz="1400" b="1" i="0" u="none" strike="noStrike" cap="none" normalizeH="0" baseline="3000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463551227"/>
                  </a:ext>
                </a:extLst>
              </a:tr>
              <a:tr h="220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Contusion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Back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220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0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20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2221482"/>
                  </a:ext>
                </a:extLst>
              </a:tr>
              <a:tr h="220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Pain in extremity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4369959"/>
                  </a:ext>
                </a:extLst>
              </a:tr>
              <a:tr h="220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40171134"/>
                  </a:ext>
                </a:extLst>
              </a:tr>
              <a:tr h="220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75772350"/>
                  </a:ext>
                </a:extLst>
              </a:tr>
              <a:tr h="220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60750845"/>
                  </a:ext>
                </a:extLst>
              </a:tr>
              <a:tr h="220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Dry skin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77704892"/>
                  </a:ext>
                </a:extLst>
              </a:tr>
              <a:tr h="220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89497886"/>
                  </a:ext>
                </a:extLst>
              </a:tr>
              <a:tr h="220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Neutrophils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9916954"/>
                  </a:ext>
                </a:extLst>
              </a:tr>
              <a:tr h="220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Platelets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(72.2)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5342346"/>
                  </a:ext>
                </a:extLst>
              </a:tr>
              <a:tr h="220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Hemoglobin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(88.9)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79148262"/>
                  </a:ext>
                </a:extLst>
              </a:tr>
            </a:tbl>
          </a:graphicData>
        </a:graphic>
      </p:graphicFrame>
      <p:graphicFrame>
        <p:nvGraphicFramePr>
          <p:cNvPr id="9" name="Group 3">
            <a:extLst>
              <a:ext uri="{FF2B5EF4-FFF2-40B4-BE49-F238E27FC236}">
                <a16:creationId xmlns:a16="http://schemas.microsoft.com/office/drawing/2014/main" id="{E78A508A-DE2C-12D6-B01B-613F923737DF}"/>
              </a:ext>
            </a:extLst>
          </p:cNvPr>
          <p:cNvGraphicFramePr>
            <a:graphicFrameLocks/>
          </p:cNvGraphicFramePr>
          <p:nvPr/>
        </p:nvGraphicFramePr>
        <p:xfrm>
          <a:off x="6321973" y="1255575"/>
          <a:ext cx="5184228" cy="4572240"/>
        </p:xfrm>
        <a:graphic>
          <a:graphicData uri="http://schemas.openxmlformats.org/drawingml/2006/table">
            <a:tbl>
              <a:tblPr/>
              <a:tblGrid>
                <a:gridCol w="2601363">
                  <a:extLst>
                    <a:ext uri="{9D8B030D-6E8A-4147-A177-3AD203B41FA5}">
                      <a16:colId xmlns:a16="http://schemas.microsoft.com/office/drawing/2014/main" val="20000"/>
                    </a:ext>
                  </a:extLst>
                </a:gridCol>
                <a:gridCol w="1313278">
                  <a:extLst>
                    <a:ext uri="{9D8B030D-6E8A-4147-A177-3AD203B41FA5}">
                      <a16:colId xmlns:a16="http://schemas.microsoft.com/office/drawing/2014/main" val="20001"/>
                    </a:ext>
                  </a:extLst>
                </a:gridCol>
                <a:gridCol w="1269587">
                  <a:extLst>
                    <a:ext uri="{9D8B030D-6E8A-4147-A177-3AD203B41FA5}">
                      <a16:colId xmlns:a16="http://schemas.microsoft.com/office/drawing/2014/main" val="2783821201"/>
                    </a:ext>
                  </a:extLst>
                </a:gridCol>
              </a:tblGrid>
              <a:tr h="27982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 ≥20%,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 (n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27982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r>
                        <a:rPr kumimoji="0" lang="en-US" sz="1400" b="1" i="0" u="none" strike="noStrike" cap="none" normalizeH="0" baseline="3000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463551227"/>
                  </a:ext>
                </a:extLst>
              </a:tr>
              <a:tr h="2202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2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2202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02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Contusion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202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2221482"/>
                  </a:ext>
                </a:extLst>
              </a:tr>
              <a:tr h="2202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Hematuria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4369959"/>
                  </a:ext>
                </a:extLst>
              </a:tr>
              <a:tr h="2202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40171134"/>
                  </a:ext>
                </a:extLst>
              </a:tr>
              <a:tr h="2202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URTI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75772350"/>
                  </a:ext>
                </a:extLst>
              </a:tr>
              <a:tr h="2202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Atrial fibrillation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27450489"/>
                  </a:ext>
                </a:extLst>
              </a:tr>
              <a:tr h="2202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Back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81367004"/>
                  </a:ext>
                </a:extLst>
              </a:tr>
              <a:tr h="2202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Neutrophils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89497886"/>
                  </a:ext>
                </a:extLst>
              </a:tr>
              <a:tr h="2202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Platelets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(80.0)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9916954"/>
                  </a:ext>
                </a:extLst>
              </a:tr>
              <a:tr h="2202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Hemoglobin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(70.0)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5342346"/>
                  </a:ext>
                </a:extLst>
              </a:tr>
            </a:tbl>
          </a:graphicData>
        </a:graphic>
      </p:graphicFrame>
      <p:sp>
        <p:nvSpPr>
          <p:cNvPr id="10" name="TextBox 9">
            <a:extLst>
              <a:ext uri="{FF2B5EF4-FFF2-40B4-BE49-F238E27FC236}">
                <a16:creationId xmlns:a16="http://schemas.microsoft.com/office/drawing/2014/main" id="{4B626706-372A-71F5-206F-9A68BCAEE914}"/>
              </a:ext>
            </a:extLst>
          </p:cNvPr>
          <p:cNvSpPr txBox="1"/>
          <p:nvPr/>
        </p:nvSpPr>
        <p:spPr bwMode="auto">
          <a:xfrm>
            <a:off x="6307244" y="5821120"/>
            <a:ext cx="59278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ct val="50000"/>
              </a:spcBef>
              <a:spcAft>
                <a:spcPct val="0"/>
              </a:spcAft>
              <a:buClrTx/>
            </a:pP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Additional grade </a:t>
            </a:r>
            <a:r>
              <a:rPr lang="en-US" sz="1200" b="0" dirty="0">
                <a:solidFill>
                  <a:schemeClr val="bg1"/>
                </a:solidFill>
                <a:latin typeface="Calibri" panose="020F0502020204030204" pitchFamily="34" charset="0"/>
                <a:cs typeface="Calibri" panose="020F0502020204030204" pitchFamily="34" charset="0"/>
              </a:rPr>
              <a:t>≥</a:t>
            </a:r>
            <a:r>
              <a:rPr lang="en-US" sz="1200" b="0" dirty="0">
                <a:solidFill>
                  <a:schemeClr val="bg1"/>
                </a:solidFill>
                <a:latin typeface="Calibri" panose="020F0502020204030204" pitchFamily="34" charset="0"/>
              </a:rPr>
              <a:t>3 AE: HTN (1 in each group), pneumonia (2 in combination group), sinusitis (1 in combination group), coronavirus (1 in ibrutinib group).</a:t>
            </a:r>
          </a:p>
        </p:txBody>
      </p:sp>
      <p:sp>
        <p:nvSpPr>
          <p:cNvPr id="11" name="TextBox 10">
            <a:extLst>
              <a:ext uri="{FF2B5EF4-FFF2-40B4-BE49-F238E27FC236}">
                <a16:creationId xmlns:a16="http://schemas.microsoft.com/office/drawing/2014/main" id="{A61FD3F1-34E2-D6F0-10D7-2D2E2034BB07}"/>
              </a:ext>
            </a:extLst>
          </p:cNvPr>
          <p:cNvSpPr txBox="1"/>
          <p:nvPr/>
        </p:nvSpPr>
        <p:spPr bwMode="auto">
          <a:xfrm>
            <a:off x="2289473" y="6230643"/>
            <a:ext cx="65383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ct val="50000"/>
              </a:spcBef>
              <a:spcAft>
                <a:spcPct val="0"/>
              </a:spcAft>
              <a:buClrTx/>
            </a:pPr>
            <a:r>
              <a:rPr lang="en-US" sz="1200" b="0" dirty="0">
                <a:solidFill>
                  <a:schemeClr val="bg1"/>
                </a:solidFill>
                <a:latin typeface="Calibri" panose="020F0502020204030204" pitchFamily="34" charset="0"/>
              </a:rPr>
              <a:t>*Additional all grade TEAEs ≥20%: in Zilo + Ibr (all 22.2%): GERD, HTN, peripheral edema,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pneumonia, sinusitis; in Ibr (all 20.0%): coronavirus, fall, HTN, muscle spasms, pneumonia, pruritus.</a:t>
            </a:r>
          </a:p>
        </p:txBody>
      </p:sp>
      <p:grpSp>
        <p:nvGrpSpPr>
          <p:cNvPr id="12" name="Group 11">
            <a:extLst>
              <a:ext uri="{FF2B5EF4-FFF2-40B4-BE49-F238E27FC236}">
                <a16:creationId xmlns:a16="http://schemas.microsoft.com/office/drawing/2014/main" id="{4AFBA486-84A9-12EA-D1F6-745EF19465F9}"/>
              </a:ext>
            </a:extLst>
          </p:cNvPr>
          <p:cNvGrpSpPr/>
          <p:nvPr/>
        </p:nvGrpSpPr>
        <p:grpSpPr>
          <a:xfrm>
            <a:off x="9392911" y="6212702"/>
            <a:ext cx="2488502" cy="450134"/>
            <a:chOff x="9392911" y="6212702"/>
            <a:chExt cx="2488502" cy="450134"/>
          </a:xfrm>
        </p:grpSpPr>
        <p:pic>
          <p:nvPicPr>
            <p:cNvPr id="13" name="Picture 12" descr="Icon&#10;&#10;Description automatically generated">
              <a:extLst>
                <a:ext uri="{FF2B5EF4-FFF2-40B4-BE49-F238E27FC236}">
                  <a16:creationId xmlns:a16="http://schemas.microsoft.com/office/drawing/2014/main" id="{271F1C74-1FF8-4EC4-3E48-E4E654AFE2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4" name="Rectangle 8">
              <a:extLst>
                <a:ext uri="{FF2B5EF4-FFF2-40B4-BE49-F238E27FC236}">
                  <a16:creationId xmlns:a16="http://schemas.microsoft.com/office/drawing/2014/main" id="{2587D645-5EB4-1EE8-396B-47187A9B5DC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80772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a:xfrm>
            <a:off x="609758" y="238127"/>
            <a:ext cx="11125041" cy="1103313"/>
          </a:xfrm>
        </p:spPr>
        <p:txBody>
          <a:bodyPr/>
          <a:lstStyle/>
          <a:p>
            <a:r>
              <a:rPr lang="en-US" dirty="0"/>
              <a:t>Zilovertamab + Ibr in MCL or CLL: MCL Efficacy (Parts 1/2)</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Lee. ASCO 2022. Abstr 7520.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8" name="Group 3">
            <a:extLst>
              <a:ext uri="{FF2B5EF4-FFF2-40B4-BE49-F238E27FC236}">
                <a16:creationId xmlns:a16="http://schemas.microsoft.com/office/drawing/2014/main" id="{7A684E6B-8B1D-C94A-BBB0-C9C1E75F8387}"/>
              </a:ext>
            </a:extLst>
          </p:cNvPr>
          <p:cNvGraphicFramePr>
            <a:graphicFrameLocks/>
          </p:cNvGraphicFramePr>
          <p:nvPr>
            <p:extLst>
              <p:ext uri="{D42A27DB-BD31-4B8C-83A1-F6EECF244321}">
                <p14:modId xmlns:p14="http://schemas.microsoft.com/office/powerpoint/2010/main" val="1055275342"/>
              </p:ext>
            </p:extLst>
          </p:nvPr>
        </p:nvGraphicFramePr>
        <p:xfrm>
          <a:off x="723901" y="1409814"/>
          <a:ext cx="10744199" cy="2347072"/>
        </p:xfrm>
        <a:graphic>
          <a:graphicData uri="http://schemas.openxmlformats.org/drawingml/2006/table">
            <a:tbl>
              <a:tblPr/>
              <a:tblGrid>
                <a:gridCol w="1492249">
                  <a:extLst>
                    <a:ext uri="{9D8B030D-6E8A-4147-A177-3AD203B41FA5}">
                      <a16:colId xmlns:a16="http://schemas.microsoft.com/office/drawing/2014/main" val="20000"/>
                    </a:ext>
                  </a:extLst>
                </a:gridCol>
                <a:gridCol w="1236055">
                  <a:extLst>
                    <a:ext uri="{9D8B030D-6E8A-4147-A177-3AD203B41FA5}">
                      <a16:colId xmlns:a16="http://schemas.microsoft.com/office/drawing/2014/main" val="1080721968"/>
                    </a:ext>
                  </a:extLst>
                </a:gridCol>
                <a:gridCol w="1510016">
                  <a:extLst>
                    <a:ext uri="{9D8B030D-6E8A-4147-A177-3AD203B41FA5}">
                      <a16:colId xmlns:a16="http://schemas.microsoft.com/office/drawing/2014/main" val="3367652145"/>
                    </a:ext>
                  </a:extLst>
                </a:gridCol>
                <a:gridCol w="1138839">
                  <a:extLst>
                    <a:ext uri="{9D8B030D-6E8A-4147-A177-3AD203B41FA5}">
                      <a16:colId xmlns:a16="http://schemas.microsoft.com/office/drawing/2014/main" val="3531208625"/>
                    </a:ext>
                  </a:extLst>
                </a:gridCol>
                <a:gridCol w="2665726">
                  <a:extLst>
                    <a:ext uri="{9D8B030D-6E8A-4147-A177-3AD203B41FA5}">
                      <a16:colId xmlns:a16="http://schemas.microsoft.com/office/drawing/2014/main" val="186572010"/>
                    </a:ext>
                  </a:extLst>
                </a:gridCol>
                <a:gridCol w="1349735">
                  <a:extLst>
                    <a:ext uri="{9D8B030D-6E8A-4147-A177-3AD203B41FA5}">
                      <a16:colId xmlns:a16="http://schemas.microsoft.com/office/drawing/2014/main" val="20001"/>
                    </a:ext>
                  </a:extLst>
                </a:gridCol>
                <a:gridCol w="1351579">
                  <a:extLst>
                    <a:ext uri="{9D8B030D-6E8A-4147-A177-3AD203B41FA5}">
                      <a16:colId xmlns:a16="http://schemas.microsoft.com/office/drawing/2014/main" val="1277535910"/>
                    </a:ext>
                  </a:extLst>
                </a:gridCol>
              </a:tblGrid>
              <a:tr h="3194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Overall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(n =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Ki-67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(n =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Prior BTKi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(n =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Prior SCT ± CAR T-Cell 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Bulky Disease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TP53</a:t>
                      </a:r>
                      <a:r>
                        <a:rPr kumimoji="0" lang="en-US" sz="1400" b="1" i="0" u="none" strike="noStrike" cap="none" normalizeH="0" baseline="0" dirty="0">
                          <a:ln>
                            <a:noFill/>
                          </a:ln>
                          <a:solidFill>
                            <a:schemeClr val="tx1"/>
                          </a:solidFill>
                          <a:effectLst/>
                          <a:latin typeface="Calibri" panose="020F0502020204030204" pitchFamily="34" charset="0"/>
                        </a:rPr>
                        <a:t> Mutation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463551227"/>
                  </a:ext>
                </a:extLst>
              </a:tr>
              <a:tr h="1879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(85.2)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(85.7)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(80.8)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79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(40.7)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(35.7)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(71.4)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(75.0)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1879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(44.4)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879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879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2221482"/>
                  </a:ext>
                </a:extLst>
              </a:tr>
              <a:tr h="1879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4369959"/>
                  </a:ext>
                </a:extLst>
              </a:tr>
            </a:tbl>
          </a:graphicData>
        </a:graphic>
      </p:graphicFrame>
      <p:graphicFrame>
        <p:nvGraphicFramePr>
          <p:cNvPr id="10" name="Group 3">
            <a:extLst>
              <a:ext uri="{FF2B5EF4-FFF2-40B4-BE49-F238E27FC236}">
                <a16:creationId xmlns:a16="http://schemas.microsoft.com/office/drawing/2014/main" id="{C06B9BEC-DC8B-1293-2D1E-1147618C0654}"/>
              </a:ext>
            </a:extLst>
          </p:cNvPr>
          <p:cNvGraphicFramePr>
            <a:graphicFrameLocks/>
          </p:cNvGraphicFramePr>
          <p:nvPr>
            <p:extLst>
              <p:ext uri="{D42A27DB-BD31-4B8C-83A1-F6EECF244321}">
                <p14:modId xmlns:p14="http://schemas.microsoft.com/office/powerpoint/2010/main" val="872797329"/>
              </p:ext>
            </p:extLst>
          </p:nvPr>
        </p:nvGraphicFramePr>
        <p:xfrm>
          <a:off x="723901" y="3820212"/>
          <a:ext cx="10744201" cy="2347072"/>
        </p:xfrm>
        <a:graphic>
          <a:graphicData uri="http://schemas.openxmlformats.org/drawingml/2006/table">
            <a:tbl>
              <a:tblPr/>
              <a:tblGrid>
                <a:gridCol w="1492249">
                  <a:extLst>
                    <a:ext uri="{9D8B030D-6E8A-4147-A177-3AD203B41FA5}">
                      <a16:colId xmlns:a16="http://schemas.microsoft.com/office/drawing/2014/main" val="20000"/>
                    </a:ext>
                  </a:extLst>
                </a:gridCol>
                <a:gridCol w="1541992">
                  <a:extLst>
                    <a:ext uri="{9D8B030D-6E8A-4147-A177-3AD203B41FA5}">
                      <a16:colId xmlns:a16="http://schemas.microsoft.com/office/drawing/2014/main" val="1080721968"/>
                    </a:ext>
                  </a:extLst>
                </a:gridCol>
                <a:gridCol w="1541992">
                  <a:extLst>
                    <a:ext uri="{9D8B030D-6E8A-4147-A177-3AD203B41FA5}">
                      <a16:colId xmlns:a16="http://schemas.microsoft.com/office/drawing/2014/main" val="3367652145"/>
                    </a:ext>
                  </a:extLst>
                </a:gridCol>
                <a:gridCol w="1541992">
                  <a:extLst>
                    <a:ext uri="{9D8B030D-6E8A-4147-A177-3AD203B41FA5}">
                      <a16:colId xmlns:a16="http://schemas.microsoft.com/office/drawing/2014/main" val="3531208625"/>
                    </a:ext>
                  </a:extLst>
                </a:gridCol>
                <a:gridCol w="1541992">
                  <a:extLst>
                    <a:ext uri="{9D8B030D-6E8A-4147-A177-3AD203B41FA5}">
                      <a16:colId xmlns:a16="http://schemas.microsoft.com/office/drawing/2014/main" val="186572010"/>
                    </a:ext>
                  </a:extLst>
                </a:gridCol>
                <a:gridCol w="1541992">
                  <a:extLst>
                    <a:ext uri="{9D8B030D-6E8A-4147-A177-3AD203B41FA5}">
                      <a16:colId xmlns:a16="http://schemas.microsoft.com/office/drawing/2014/main" val="20001"/>
                    </a:ext>
                  </a:extLst>
                </a:gridCol>
                <a:gridCol w="1541992">
                  <a:extLst>
                    <a:ext uri="{9D8B030D-6E8A-4147-A177-3AD203B41FA5}">
                      <a16:colId xmlns:a16="http://schemas.microsoft.com/office/drawing/2014/main" val="1277535910"/>
                    </a:ext>
                  </a:extLst>
                </a:gridCol>
              </a:tblGrid>
              <a:tr h="2641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Low sMIPI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Int sMIPI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High sMIPI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1 Prior Tx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2 Prior Tx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3 Prior Tx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463551227"/>
                  </a:ext>
                </a:extLst>
              </a:tr>
              <a:tr h="1553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(86.7)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(88.9)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(86.7)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(75.0)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53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(62.5)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1553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(60.0)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553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553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2221482"/>
                  </a:ext>
                </a:extLst>
              </a:tr>
              <a:tr h="1553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4369959"/>
                  </a:ext>
                </a:extLst>
              </a:tr>
            </a:tbl>
          </a:graphicData>
        </a:graphic>
      </p:graphicFrame>
      <p:grpSp>
        <p:nvGrpSpPr>
          <p:cNvPr id="9" name="Group 8">
            <a:extLst>
              <a:ext uri="{FF2B5EF4-FFF2-40B4-BE49-F238E27FC236}">
                <a16:creationId xmlns:a16="http://schemas.microsoft.com/office/drawing/2014/main" id="{AE250F6D-2B38-2BF0-38A4-04C010302203}"/>
              </a:ext>
            </a:extLst>
          </p:cNvPr>
          <p:cNvGrpSpPr/>
          <p:nvPr/>
        </p:nvGrpSpPr>
        <p:grpSpPr>
          <a:xfrm>
            <a:off x="9392911" y="6212702"/>
            <a:ext cx="2488502" cy="450134"/>
            <a:chOff x="9392911" y="6212702"/>
            <a:chExt cx="2488502" cy="450134"/>
          </a:xfrm>
        </p:grpSpPr>
        <p:pic>
          <p:nvPicPr>
            <p:cNvPr id="11" name="Picture 10" descr="Icon&#10;&#10;Description automatically generated">
              <a:extLst>
                <a:ext uri="{FF2B5EF4-FFF2-40B4-BE49-F238E27FC236}">
                  <a16:creationId xmlns:a16="http://schemas.microsoft.com/office/drawing/2014/main" id="{C4D064F4-C632-3D07-ADCB-4102C1CE4F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2" name="Rectangle 8">
              <a:extLst>
                <a:ext uri="{FF2B5EF4-FFF2-40B4-BE49-F238E27FC236}">
                  <a16:creationId xmlns:a16="http://schemas.microsoft.com/office/drawing/2014/main" id="{8D92F343-7C98-FA7F-96C1-702004ECCF5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604135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Zilovertamab + </a:t>
            </a:r>
            <a:r>
              <a:rPr lang="en-US" altLang="en-US" sz="3600" dirty="0"/>
              <a:t>Ibr</a:t>
            </a:r>
            <a:r>
              <a:rPr lang="en-US" dirty="0"/>
              <a:t> in MCL or CLL: CLL Efficacy (Parts 1/2)</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Lee. ASCO 2022. Abstr 7520.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8" name="Group 3">
            <a:extLst>
              <a:ext uri="{FF2B5EF4-FFF2-40B4-BE49-F238E27FC236}">
                <a16:creationId xmlns:a16="http://schemas.microsoft.com/office/drawing/2014/main" id="{7A684E6B-8B1D-C94A-BBB0-C9C1E75F8387}"/>
              </a:ext>
            </a:extLst>
          </p:cNvPr>
          <p:cNvGraphicFramePr>
            <a:graphicFrameLocks/>
          </p:cNvGraphicFramePr>
          <p:nvPr>
            <p:extLst>
              <p:ext uri="{D42A27DB-BD31-4B8C-83A1-F6EECF244321}">
                <p14:modId xmlns:p14="http://schemas.microsoft.com/office/powerpoint/2010/main" val="3953014383"/>
              </p:ext>
            </p:extLst>
          </p:nvPr>
        </p:nvGraphicFramePr>
        <p:xfrm>
          <a:off x="723900" y="1600200"/>
          <a:ext cx="10782301" cy="3109072"/>
        </p:xfrm>
        <a:graphic>
          <a:graphicData uri="http://schemas.openxmlformats.org/drawingml/2006/table">
            <a:tbl>
              <a:tblPr/>
              <a:tblGrid>
                <a:gridCol w="2003611">
                  <a:extLst>
                    <a:ext uri="{9D8B030D-6E8A-4147-A177-3AD203B41FA5}">
                      <a16:colId xmlns:a16="http://schemas.microsoft.com/office/drawing/2014/main" val="20000"/>
                    </a:ext>
                  </a:extLst>
                </a:gridCol>
                <a:gridCol w="1755738">
                  <a:extLst>
                    <a:ext uri="{9D8B030D-6E8A-4147-A177-3AD203B41FA5}">
                      <a16:colId xmlns:a16="http://schemas.microsoft.com/office/drawing/2014/main" val="1080721968"/>
                    </a:ext>
                  </a:extLst>
                </a:gridCol>
                <a:gridCol w="1755738">
                  <a:extLst>
                    <a:ext uri="{9D8B030D-6E8A-4147-A177-3AD203B41FA5}">
                      <a16:colId xmlns:a16="http://schemas.microsoft.com/office/drawing/2014/main" val="3367652145"/>
                    </a:ext>
                  </a:extLst>
                </a:gridCol>
                <a:gridCol w="1755738">
                  <a:extLst>
                    <a:ext uri="{9D8B030D-6E8A-4147-A177-3AD203B41FA5}">
                      <a16:colId xmlns:a16="http://schemas.microsoft.com/office/drawing/2014/main" val="3531208625"/>
                    </a:ext>
                  </a:extLst>
                </a:gridCol>
                <a:gridCol w="1755738">
                  <a:extLst>
                    <a:ext uri="{9D8B030D-6E8A-4147-A177-3AD203B41FA5}">
                      <a16:colId xmlns:a16="http://schemas.microsoft.com/office/drawing/2014/main" val="186572010"/>
                    </a:ext>
                  </a:extLst>
                </a:gridCol>
                <a:gridCol w="1755738">
                  <a:extLst>
                    <a:ext uri="{9D8B030D-6E8A-4147-A177-3AD203B41FA5}">
                      <a16:colId xmlns:a16="http://schemas.microsoft.com/office/drawing/2014/main" val="20001"/>
                    </a:ext>
                  </a:extLst>
                </a:gridCol>
              </a:tblGrid>
              <a:tr h="4692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Overall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No Prior Treatment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(n =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1 Prior Treatment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2 Prior Treatments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(n =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≥3 Prior Treatments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463551227"/>
                  </a:ext>
                </a:extLst>
              </a:tr>
              <a:tr h="2069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(91.2)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(91.7)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(75.0)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(87.5)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7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187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(82.3)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(83.3)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(80.0)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(75.0)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(87.5)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87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87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2221482"/>
                  </a:ext>
                </a:extLst>
              </a:tr>
              <a:tr h="187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4369959"/>
                  </a:ext>
                </a:extLst>
              </a:tr>
            </a:tbl>
          </a:graphicData>
        </a:graphic>
      </p:graphicFrame>
      <p:grpSp>
        <p:nvGrpSpPr>
          <p:cNvPr id="9" name="Group 8">
            <a:extLst>
              <a:ext uri="{FF2B5EF4-FFF2-40B4-BE49-F238E27FC236}">
                <a16:creationId xmlns:a16="http://schemas.microsoft.com/office/drawing/2014/main" id="{53FFDF80-AD39-7F6D-A605-1CF1E3963B4F}"/>
              </a:ext>
            </a:extLst>
          </p:cNvPr>
          <p:cNvGrpSpPr/>
          <p:nvPr/>
        </p:nvGrpSpPr>
        <p:grpSpPr>
          <a:xfrm>
            <a:off x="9392911" y="6212702"/>
            <a:ext cx="2488502" cy="450134"/>
            <a:chOff x="9392911" y="6212702"/>
            <a:chExt cx="2488502" cy="450134"/>
          </a:xfrm>
        </p:grpSpPr>
        <p:pic>
          <p:nvPicPr>
            <p:cNvPr id="10" name="Picture 9" descr="Icon&#10;&#10;Description automatically generated">
              <a:extLst>
                <a:ext uri="{FF2B5EF4-FFF2-40B4-BE49-F238E27FC236}">
                  <a16:creationId xmlns:a16="http://schemas.microsoft.com/office/drawing/2014/main" id="{4A3D66B3-F04A-2A0C-BF63-50236F7EA0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1" name="Rectangle 8">
              <a:extLst>
                <a:ext uri="{FF2B5EF4-FFF2-40B4-BE49-F238E27FC236}">
                  <a16:creationId xmlns:a16="http://schemas.microsoft.com/office/drawing/2014/main" id="{1A89E7E8-A38C-D602-7D43-EF5C5270095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40652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Zilovertamab + Ibr in MCL or CLL: CLL Efficacy (Part 3)</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Lee. ASCO 2022. Abstr 7520.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8" name="Group 3">
            <a:extLst>
              <a:ext uri="{FF2B5EF4-FFF2-40B4-BE49-F238E27FC236}">
                <a16:creationId xmlns:a16="http://schemas.microsoft.com/office/drawing/2014/main" id="{7A684E6B-8B1D-C94A-BBB0-C9C1E75F8387}"/>
              </a:ext>
            </a:extLst>
          </p:cNvPr>
          <p:cNvGraphicFramePr>
            <a:graphicFrameLocks/>
          </p:cNvGraphicFramePr>
          <p:nvPr>
            <p:extLst>
              <p:ext uri="{D42A27DB-BD31-4B8C-83A1-F6EECF244321}">
                <p14:modId xmlns:p14="http://schemas.microsoft.com/office/powerpoint/2010/main" val="1807736688"/>
              </p:ext>
            </p:extLst>
          </p:nvPr>
        </p:nvGraphicFramePr>
        <p:xfrm>
          <a:off x="709799" y="1221263"/>
          <a:ext cx="10758301" cy="2438528"/>
        </p:xfrm>
        <a:graphic>
          <a:graphicData uri="http://schemas.openxmlformats.org/drawingml/2006/table">
            <a:tbl>
              <a:tblPr/>
              <a:tblGrid>
                <a:gridCol w="1999151">
                  <a:extLst>
                    <a:ext uri="{9D8B030D-6E8A-4147-A177-3AD203B41FA5}">
                      <a16:colId xmlns:a16="http://schemas.microsoft.com/office/drawing/2014/main" val="20000"/>
                    </a:ext>
                  </a:extLst>
                </a:gridCol>
                <a:gridCol w="1751830">
                  <a:extLst>
                    <a:ext uri="{9D8B030D-6E8A-4147-A177-3AD203B41FA5}">
                      <a16:colId xmlns:a16="http://schemas.microsoft.com/office/drawing/2014/main" val="1080721968"/>
                    </a:ext>
                  </a:extLst>
                </a:gridCol>
                <a:gridCol w="1751830">
                  <a:extLst>
                    <a:ext uri="{9D8B030D-6E8A-4147-A177-3AD203B41FA5}">
                      <a16:colId xmlns:a16="http://schemas.microsoft.com/office/drawing/2014/main" val="3367652145"/>
                    </a:ext>
                  </a:extLst>
                </a:gridCol>
                <a:gridCol w="1751830">
                  <a:extLst>
                    <a:ext uri="{9D8B030D-6E8A-4147-A177-3AD203B41FA5}">
                      <a16:colId xmlns:a16="http://schemas.microsoft.com/office/drawing/2014/main" val="3531208625"/>
                    </a:ext>
                  </a:extLst>
                </a:gridCol>
                <a:gridCol w="1751830">
                  <a:extLst>
                    <a:ext uri="{9D8B030D-6E8A-4147-A177-3AD203B41FA5}">
                      <a16:colId xmlns:a16="http://schemas.microsoft.com/office/drawing/2014/main" val="186572010"/>
                    </a:ext>
                  </a:extLst>
                </a:gridCol>
                <a:gridCol w="1751830">
                  <a:extLst>
                    <a:ext uri="{9D8B030D-6E8A-4147-A177-3AD203B41FA5}">
                      <a16:colId xmlns:a16="http://schemas.microsoft.com/office/drawing/2014/main" val="20001"/>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5">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Zilovertamab Plus Ibrutinib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031571670"/>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Overall (n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No Prior Tx (n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1 Prior Tx (n =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2 Prior Tx (n =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≥3 Prior Tx (n =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46355122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(93.8)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(93.8)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222148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4369959"/>
                  </a:ext>
                </a:extLst>
              </a:tr>
            </a:tbl>
          </a:graphicData>
        </a:graphic>
      </p:graphicFrame>
      <p:graphicFrame>
        <p:nvGraphicFramePr>
          <p:cNvPr id="10" name="Group 3">
            <a:extLst>
              <a:ext uri="{FF2B5EF4-FFF2-40B4-BE49-F238E27FC236}">
                <a16:creationId xmlns:a16="http://schemas.microsoft.com/office/drawing/2014/main" id="{4DB6254F-CA11-36B0-AC0C-68B3DC1AFD20}"/>
              </a:ext>
            </a:extLst>
          </p:cNvPr>
          <p:cNvGraphicFramePr>
            <a:graphicFrameLocks/>
          </p:cNvGraphicFramePr>
          <p:nvPr>
            <p:extLst>
              <p:ext uri="{D42A27DB-BD31-4B8C-83A1-F6EECF244321}">
                <p14:modId xmlns:p14="http://schemas.microsoft.com/office/powerpoint/2010/main" val="3990826178"/>
              </p:ext>
            </p:extLst>
          </p:nvPr>
        </p:nvGraphicFramePr>
        <p:xfrm>
          <a:off x="723899" y="3724955"/>
          <a:ext cx="10744250" cy="2438528"/>
        </p:xfrm>
        <a:graphic>
          <a:graphicData uri="http://schemas.openxmlformats.org/drawingml/2006/table">
            <a:tbl>
              <a:tblPr/>
              <a:tblGrid>
                <a:gridCol w="1996540">
                  <a:extLst>
                    <a:ext uri="{9D8B030D-6E8A-4147-A177-3AD203B41FA5}">
                      <a16:colId xmlns:a16="http://schemas.microsoft.com/office/drawing/2014/main" val="20000"/>
                    </a:ext>
                  </a:extLst>
                </a:gridCol>
                <a:gridCol w="1749542">
                  <a:extLst>
                    <a:ext uri="{9D8B030D-6E8A-4147-A177-3AD203B41FA5}">
                      <a16:colId xmlns:a16="http://schemas.microsoft.com/office/drawing/2014/main" val="1080721968"/>
                    </a:ext>
                  </a:extLst>
                </a:gridCol>
                <a:gridCol w="1749542">
                  <a:extLst>
                    <a:ext uri="{9D8B030D-6E8A-4147-A177-3AD203B41FA5}">
                      <a16:colId xmlns:a16="http://schemas.microsoft.com/office/drawing/2014/main" val="3367652145"/>
                    </a:ext>
                  </a:extLst>
                </a:gridCol>
                <a:gridCol w="1749542">
                  <a:extLst>
                    <a:ext uri="{9D8B030D-6E8A-4147-A177-3AD203B41FA5}">
                      <a16:colId xmlns:a16="http://schemas.microsoft.com/office/drawing/2014/main" val="3531208625"/>
                    </a:ext>
                  </a:extLst>
                </a:gridCol>
                <a:gridCol w="1749542">
                  <a:extLst>
                    <a:ext uri="{9D8B030D-6E8A-4147-A177-3AD203B41FA5}">
                      <a16:colId xmlns:a16="http://schemas.microsoft.com/office/drawing/2014/main" val="186572010"/>
                    </a:ext>
                  </a:extLst>
                </a:gridCol>
                <a:gridCol w="1749542">
                  <a:extLst>
                    <a:ext uri="{9D8B030D-6E8A-4147-A177-3AD203B41FA5}">
                      <a16:colId xmlns:a16="http://schemas.microsoft.com/office/drawing/2014/main" val="20001"/>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5">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Ibrutinib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031571670"/>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Overall (n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No Prior Tx (n =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1 Prior Tx (n =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2 Prior Tx (n =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≥3 Prior Tx (n =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46355122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222148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4369959"/>
                  </a:ext>
                </a:extLst>
              </a:tr>
            </a:tbl>
          </a:graphicData>
        </a:graphic>
      </p:graphicFrame>
      <p:grpSp>
        <p:nvGrpSpPr>
          <p:cNvPr id="9" name="Group 8">
            <a:extLst>
              <a:ext uri="{FF2B5EF4-FFF2-40B4-BE49-F238E27FC236}">
                <a16:creationId xmlns:a16="http://schemas.microsoft.com/office/drawing/2014/main" id="{2A61A4A8-D1E2-2F44-B117-87FE8F96CEC7}"/>
              </a:ext>
            </a:extLst>
          </p:cNvPr>
          <p:cNvGrpSpPr/>
          <p:nvPr/>
        </p:nvGrpSpPr>
        <p:grpSpPr>
          <a:xfrm>
            <a:off x="9392911" y="6212702"/>
            <a:ext cx="2488502" cy="450134"/>
            <a:chOff x="9392911" y="6212702"/>
            <a:chExt cx="2488502" cy="450134"/>
          </a:xfrm>
        </p:grpSpPr>
        <p:pic>
          <p:nvPicPr>
            <p:cNvPr id="11" name="Picture 10" descr="Icon&#10;&#10;Description automatically generated">
              <a:extLst>
                <a:ext uri="{FF2B5EF4-FFF2-40B4-BE49-F238E27FC236}">
                  <a16:creationId xmlns:a16="http://schemas.microsoft.com/office/drawing/2014/main" id="{BAF0296C-98F6-A05F-CF90-8006372303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2" name="Rectangle 8">
              <a:extLst>
                <a:ext uri="{FF2B5EF4-FFF2-40B4-BE49-F238E27FC236}">
                  <a16:creationId xmlns:a16="http://schemas.microsoft.com/office/drawing/2014/main" id="{52406AB7-58A6-746C-FF2B-EC799F07718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895299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Zilovertamab + Ibr in MCL or CLL: PFS and OS</a:t>
            </a:r>
            <a:endParaRPr lang="en-US" altLang="en-US" dirty="0"/>
          </a:p>
        </p:txBody>
      </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p:txBody>
          <a:bodyPr/>
          <a:lstStyle/>
          <a:p>
            <a:r>
              <a:rPr lang="en-US" sz="2600" dirty="0"/>
              <a:t>Median PFS in MCL: 35.9 mo</a:t>
            </a:r>
            <a:r>
              <a:rPr lang="en-US" sz="2800" baseline="30000" dirty="0"/>
              <a:t>1</a:t>
            </a:r>
            <a:endParaRPr lang="en-US" sz="2600" dirty="0"/>
          </a:p>
          <a:p>
            <a:pPr lvl="1"/>
            <a:r>
              <a:rPr lang="en-US" sz="2400" dirty="0"/>
              <a:t>Compares favorably with historical data on ibrutinib monotherapy</a:t>
            </a:r>
            <a:r>
              <a:rPr lang="en-US" sz="2400" baseline="30000" dirty="0"/>
              <a:t>2</a:t>
            </a:r>
            <a:endParaRPr lang="en-US" sz="2400" i="1" baseline="30000" dirty="0"/>
          </a:p>
          <a:p>
            <a:pPr lvl="1"/>
            <a:r>
              <a:rPr lang="en-US" sz="2400" dirty="0"/>
              <a:t>Favorable PFS is sustained in heavily pretreated patients, higher-risk </a:t>
            </a:r>
            <a:br>
              <a:rPr lang="en-US" sz="2400" dirty="0"/>
            </a:br>
            <a:r>
              <a:rPr lang="en-US" sz="2400" dirty="0"/>
              <a:t>MIPI subgroups, and those with </a:t>
            </a:r>
            <a:r>
              <a:rPr lang="en-US" sz="2400" i="1" dirty="0"/>
              <a:t>TP53</a:t>
            </a:r>
            <a:r>
              <a:rPr lang="en-US" sz="2400" dirty="0"/>
              <a:t> mutations</a:t>
            </a:r>
            <a:r>
              <a:rPr lang="en-US" sz="2400" baseline="30000" dirty="0"/>
              <a:t>1</a:t>
            </a:r>
            <a:endParaRPr lang="en-US" sz="2400" dirty="0"/>
          </a:p>
          <a:p>
            <a:r>
              <a:rPr lang="en-US" sz="2600" dirty="0"/>
              <a:t>Median PFS not reached in either treatment-naive and R/R CLL</a:t>
            </a:r>
            <a:r>
              <a:rPr lang="en-US" sz="2800" baseline="30000" dirty="0"/>
              <a:t>1</a:t>
            </a:r>
            <a:endParaRPr lang="en-US" sz="2600" dirty="0"/>
          </a:p>
          <a:p>
            <a:pPr lvl="1"/>
            <a:r>
              <a:rPr lang="en-US" sz="2400" dirty="0"/>
              <a:t>Median PFS not reached in patients with or without </a:t>
            </a:r>
            <a:r>
              <a:rPr lang="en-US" sz="2400" i="1" dirty="0"/>
              <a:t>TP53</a:t>
            </a:r>
            <a:r>
              <a:rPr lang="en-US" sz="2400" dirty="0"/>
              <a:t> mutations</a:t>
            </a:r>
            <a:r>
              <a:rPr lang="en-US" sz="2400" baseline="30000" dirty="0"/>
              <a:t>1</a:t>
            </a:r>
            <a:endParaRPr lang="en-US" sz="2400" dirty="0"/>
          </a:p>
          <a:p>
            <a:pPr lvl="1"/>
            <a:r>
              <a:rPr lang="en-US" sz="2400" dirty="0"/>
              <a:t>Favorable PFS maintained in heavily pretreated patients and compares favorably with historical data on ibrutinib monotherapy</a:t>
            </a:r>
            <a:r>
              <a:rPr lang="en-US" sz="2400" baseline="30000" dirty="0"/>
              <a:t>3</a:t>
            </a:r>
            <a:r>
              <a:rPr lang="en-US" sz="2400" dirty="0"/>
              <a:t> </a:t>
            </a:r>
          </a:p>
          <a:p>
            <a:r>
              <a:rPr lang="en-US" sz="2600" dirty="0"/>
              <a:t>Median OS not reached in MCL and CLL patients on combination treatment or ibrutinib alone</a:t>
            </a:r>
            <a:r>
              <a:rPr lang="en-US" sz="2800" baseline="30000" dirty="0"/>
              <a:t>1</a:t>
            </a:r>
            <a:endParaRPr lang="en-US" sz="2800" i="1" baseline="30000" dirty="0"/>
          </a:p>
        </p:txBody>
      </p:sp>
      <p:sp>
        <p:nvSpPr>
          <p:cNvPr id="11" name="Text Box 11">
            <a:extLst>
              <a:ext uri="{FF2B5EF4-FFF2-40B4-BE49-F238E27FC236}">
                <a16:creationId xmlns:a16="http://schemas.microsoft.com/office/drawing/2014/main" id="{0C217C18-1C7B-D442-A70F-6CC77AFB7404}"/>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fr-FR" altLang="en-US" sz="1200" b="0" dirty="0">
                <a:solidFill>
                  <a:srgbClr val="455560"/>
                </a:solidFill>
                <a:latin typeface="Calibri" panose="020F0502020204030204" pitchFamily="34" charset="0"/>
                <a:cs typeface="Arial" panose="020B0604020202020204" pitchFamily="34" charset="0"/>
              </a:rPr>
              <a:t>1. Lee</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2022. Abstr </a:t>
            </a:r>
            <a:r>
              <a:rPr lang="fr-FR" altLang="en-US" sz="1200" b="0" dirty="0">
                <a:solidFill>
                  <a:srgbClr val="455560"/>
                </a:solidFill>
                <a:latin typeface="Calibri" panose="020F0502020204030204" pitchFamily="34" charset="0"/>
                <a:cs typeface="Arial" panose="020B0604020202020204" pitchFamily="34" charset="0"/>
              </a:rPr>
              <a:t>7520</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 Rule. Hematologica.2019;104:e211. 3. Byrd. Blood. 2019;133:2031. </a:t>
            </a:r>
          </a:p>
        </p:txBody>
      </p:sp>
    </p:spTree>
    <p:extLst>
      <p:ext uri="{BB962C8B-B14F-4D97-AF65-F5344CB8AC3E}">
        <p14:creationId xmlns:p14="http://schemas.microsoft.com/office/powerpoint/2010/main" val="10836355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8B17-BBEA-E012-EBA7-69797E54B3E4}"/>
              </a:ext>
            </a:extLst>
          </p:cNvPr>
          <p:cNvSpPr>
            <a:spLocks noGrp="1"/>
          </p:cNvSpPr>
          <p:nvPr>
            <p:ph type="title"/>
          </p:nvPr>
        </p:nvSpPr>
        <p:spPr/>
        <p:txBody>
          <a:bodyPr/>
          <a:lstStyle/>
          <a:p>
            <a:r>
              <a:rPr lang="en-US" dirty="0"/>
              <a:t>CLL and MCL Studies: Summary I</a:t>
            </a:r>
          </a:p>
        </p:txBody>
      </p:sp>
      <p:sp>
        <p:nvSpPr>
          <p:cNvPr id="3" name="Content Placeholder 2">
            <a:extLst>
              <a:ext uri="{FF2B5EF4-FFF2-40B4-BE49-F238E27FC236}">
                <a16:creationId xmlns:a16="http://schemas.microsoft.com/office/drawing/2014/main" id="{D3459CBB-5E39-48B2-6DF3-957DB87FA782}"/>
              </a:ext>
            </a:extLst>
          </p:cNvPr>
          <p:cNvSpPr>
            <a:spLocks noGrp="1"/>
          </p:cNvSpPr>
          <p:nvPr>
            <p:ph idx="1"/>
          </p:nvPr>
        </p:nvSpPr>
        <p:spPr>
          <a:xfrm>
            <a:off x="604675" y="1513047"/>
            <a:ext cx="10436705" cy="4650686"/>
          </a:xfrm>
        </p:spPr>
        <p:txBody>
          <a:bodyPr/>
          <a:lstStyle/>
          <a:p>
            <a:r>
              <a:rPr lang="en-US" b="1" dirty="0"/>
              <a:t>Phase I/II zilovertamab + ibrutinib: </a:t>
            </a:r>
            <a:r>
              <a:rPr lang="en-US" altLang="en-US" dirty="0"/>
              <a:t>combination of zilovertamab + ibrutinib demonstrated clinical response and safety profile comparable to ibrutinib monotherapy (median PFS: 35.9 mo in MCL, not reached in CLL)</a:t>
            </a:r>
            <a:r>
              <a:rPr lang="en-US" altLang="en-US" baseline="30000" dirty="0"/>
              <a:t>1</a:t>
            </a:r>
            <a:r>
              <a:rPr lang="en-US" altLang="en-US" dirty="0"/>
              <a:t> </a:t>
            </a:r>
            <a:endParaRPr lang="en-US" altLang="en-US" baseline="30000" dirty="0"/>
          </a:p>
          <a:p>
            <a:endParaRPr lang="en-US" b="1" dirty="0"/>
          </a:p>
        </p:txBody>
      </p:sp>
      <p:sp>
        <p:nvSpPr>
          <p:cNvPr id="4" name="Text Box 15">
            <a:extLst>
              <a:ext uri="{FF2B5EF4-FFF2-40B4-BE49-F238E27FC236}">
                <a16:creationId xmlns:a16="http://schemas.microsoft.com/office/drawing/2014/main" id="{77E3C4B3-6781-AF4D-1876-A72C2C9EDD50}"/>
              </a:ext>
            </a:extLst>
          </p:cNvPr>
          <p:cNvSpPr txBox="1">
            <a:spLocks noChangeArrowheads="1"/>
          </p:cNvSpPr>
          <p:nvPr/>
        </p:nvSpPr>
        <p:spPr bwMode="auto">
          <a:xfrm>
            <a:off x="412751" y="63690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Lee. ASCO 2022. Abstr 7520.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1311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8319BE-A3FE-22B3-39FB-D5017387EF42}"/>
              </a:ext>
            </a:extLst>
          </p:cNvPr>
          <p:cNvSpPr>
            <a:spLocks noGrp="1"/>
          </p:cNvSpPr>
          <p:nvPr>
            <p:ph type="title"/>
          </p:nvPr>
        </p:nvSpPr>
        <p:spPr/>
        <p:txBody>
          <a:bodyPr/>
          <a:lstStyle/>
          <a:p>
            <a:r>
              <a:rPr lang="en-US" dirty="0"/>
              <a:t>CLL/SLL</a:t>
            </a:r>
          </a:p>
        </p:txBody>
      </p:sp>
    </p:spTree>
    <p:extLst>
      <p:ext uri="{BB962C8B-B14F-4D97-AF65-F5344CB8AC3E}">
        <p14:creationId xmlns:p14="http://schemas.microsoft.com/office/powerpoint/2010/main" val="20211962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CAPTIVATE: </a:t>
            </a:r>
            <a:r>
              <a:rPr lang="en-US" altLang="en-US" dirty="0"/>
              <a:t>3-Yr Follow-up Analysis From FD Cohort </a:t>
            </a:r>
            <a:br>
              <a:rPr lang="en-US" altLang="en-US" dirty="0"/>
            </a:br>
            <a:r>
              <a:rPr lang="en-US" altLang="en-US" dirty="0"/>
              <a:t>of First-line Ibrutinib + Venetoclax for CLL/SLL</a:t>
            </a:r>
          </a:p>
        </p:txBody>
      </p:sp>
      <p:sp>
        <p:nvSpPr>
          <p:cNvPr id="4" name="Content Placeholder 3">
            <a:extLst>
              <a:ext uri="{FF2B5EF4-FFF2-40B4-BE49-F238E27FC236}">
                <a16:creationId xmlns:a16="http://schemas.microsoft.com/office/drawing/2014/main" id="{797991DD-29FB-4C5E-A8FE-3F2EF2922676}"/>
              </a:ext>
            </a:extLst>
          </p:cNvPr>
          <p:cNvSpPr>
            <a:spLocks noGrp="1"/>
          </p:cNvSpPr>
          <p:nvPr>
            <p:ph idx="1"/>
          </p:nvPr>
        </p:nvSpPr>
        <p:spPr/>
        <p:txBody>
          <a:bodyPr/>
          <a:lstStyle/>
          <a:p>
            <a:r>
              <a:rPr lang="en-US" sz="2200" b="0" kern="0" dirty="0"/>
              <a:t>International, multicenter, randomized phase II study</a:t>
            </a:r>
          </a:p>
          <a:p>
            <a:endParaRPr lang="en-US" sz="2400" b="0" kern="0" dirty="0"/>
          </a:p>
          <a:p>
            <a:endParaRPr lang="en-US" sz="2400" b="0" kern="0" dirty="0"/>
          </a:p>
          <a:p>
            <a:endParaRPr lang="en-US" sz="2400" b="0" kern="0" dirty="0"/>
          </a:p>
          <a:p>
            <a:pPr marL="0" indent="0">
              <a:buNone/>
            </a:pPr>
            <a:endParaRPr lang="en-US" b="0" kern="0" dirty="0"/>
          </a:p>
          <a:p>
            <a:pPr>
              <a:spcAft>
                <a:spcPts val="0"/>
              </a:spcAft>
            </a:pPr>
            <a:r>
              <a:rPr lang="en-US" sz="2200" b="1" kern="0" dirty="0"/>
              <a:t>Primary endpoint: </a:t>
            </a:r>
            <a:r>
              <a:rPr lang="en-US" sz="2200" b="0" kern="0" dirty="0"/>
              <a:t>CR/CRi rate per investigator assessment in patients without del(17p)</a:t>
            </a:r>
          </a:p>
          <a:p>
            <a:pPr lvl="1">
              <a:spcAft>
                <a:spcPts val="0"/>
              </a:spcAft>
            </a:pPr>
            <a:r>
              <a:rPr lang="en-US" sz="2000" dirty="0"/>
              <a:t>Supporting analyses in all-treated population</a:t>
            </a:r>
          </a:p>
          <a:p>
            <a:r>
              <a:rPr lang="en-US" sz="2200" b="1" kern="0" dirty="0"/>
              <a:t>Key secondary endpoints: </a:t>
            </a:r>
            <a:r>
              <a:rPr lang="en-US" sz="2200" b="0" kern="0" dirty="0"/>
              <a:t>ORR, DoR, uMRD rates, PFS, OS, reduction in TLS risk category, safety</a:t>
            </a:r>
            <a:endParaRPr lang="en-US" sz="2200" dirty="0"/>
          </a:p>
        </p:txBody>
      </p:sp>
      <p:sp>
        <p:nvSpPr>
          <p:cNvPr id="24" name="Text Box 15">
            <a:extLst>
              <a:ext uri="{FF2B5EF4-FFF2-40B4-BE49-F238E27FC236}">
                <a16:creationId xmlns:a16="http://schemas.microsoft.com/office/drawing/2014/main" id="{BEB4AE8E-D54D-0841-95AF-9C51463E2436}"/>
              </a:ext>
            </a:extLst>
          </p:cNvPr>
          <p:cNvSpPr txBox="1">
            <a:spLocks noChangeArrowheads="1"/>
          </p:cNvSpPr>
          <p:nvPr/>
        </p:nvSpPr>
        <p:spPr bwMode="auto">
          <a:xfrm>
            <a:off x="432415" y="637142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Wierda. ASCO 2022. Abstr 7519. NCT02910583.</a:t>
            </a:r>
            <a:endParaRPr lang="en-US" altLang="en-US" sz="1200" b="0" dirty="0">
              <a:solidFill>
                <a:schemeClr val="bg2"/>
              </a:solidFill>
              <a:latin typeface="Calibri" panose="020F0502020204030204" pitchFamily="34" charset="0"/>
            </a:endParaRP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731118" y="2370059"/>
            <a:ext cx="240741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Patients ≤70 yr of age with previously untreated, active CLL/SLL requiring therapy by iwCLL criteria; 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159)</a:t>
            </a:r>
            <a:endParaRPr lang="en-US" altLang="en-US" sz="1600" b="0" dirty="0">
              <a:solidFill>
                <a:schemeClr val="bg1"/>
              </a:solidFill>
              <a:latin typeface="Calibri" panose="020F050202020403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3090776" y="3038578"/>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3579984" y="2544675"/>
            <a:ext cx="1731169" cy="1003307"/>
          </a:xfrm>
          <a:prstGeom prst="rect">
            <a:avLst/>
          </a:prstGeom>
          <a:solidFill>
            <a:schemeClr val="accent1"/>
          </a:solidFill>
          <a:ln w="9525">
            <a:noFill/>
            <a:miter lim="800000"/>
            <a:headEnd/>
            <a:tailEnd/>
          </a:ln>
        </p:spPr>
        <p:txBody>
          <a:bodyPr wrap="none" anchor="ctr" anchorCtr="1"/>
          <a:lstStyle/>
          <a:p>
            <a:pPr algn="ctr">
              <a:defRPr/>
            </a:pPr>
            <a:r>
              <a:rPr lang="en-US" sz="1600" b="1" dirty="0">
                <a:latin typeface="Calibri" panose="020F0502020204030204" pitchFamily="34" charset="0"/>
                <a:cs typeface="Arial" charset="0"/>
              </a:rPr>
              <a:t>Ibrutinib</a:t>
            </a:r>
            <a:r>
              <a:rPr lang="en-US" sz="1600" dirty="0">
                <a:latin typeface="Calibri" panose="020F0502020204030204" pitchFamily="34" charset="0"/>
                <a:cs typeface="Arial" charset="0"/>
              </a:rPr>
              <a:t> </a:t>
            </a:r>
            <a:r>
              <a:rPr lang="en-US" sz="1600" b="0" dirty="0">
                <a:latin typeface="Calibri" panose="020F0502020204030204" pitchFamily="34" charset="0"/>
                <a:cs typeface="Arial" charset="0"/>
              </a:rPr>
              <a:t>420 mg </a:t>
            </a:r>
            <a:br>
              <a:rPr lang="en-US" sz="1600" b="0" dirty="0">
                <a:latin typeface="Calibri" panose="020F0502020204030204" pitchFamily="34" charset="0"/>
                <a:cs typeface="Arial" charset="0"/>
              </a:rPr>
            </a:br>
            <a:r>
              <a:rPr lang="en-US" sz="1600" b="0" dirty="0">
                <a:latin typeface="Calibri" panose="020F0502020204030204" pitchFamily="34" charset="0"/>
                <a:cs typeface="Arial" charset="0"/>
              </a:rPr>
              <a:t>QD for 3 cycles*</a:t>
            </a:r>
          </a:p>
          <a:p>
            <a:pPr algn="ctr">
              <a:defRPr/>
            </a:pPr>
            <a:r>
              <a:rPr lang="en-US" sz="1600" b="0" dirty="0">
                <a:latin typeface="Calibri" panose="020F0502020204030204" pitchFamily="34" charset="0"/>
                <a:cs typeface="Arial" charset="0"/>
              </a:rPr>
              <a:t>(N = 159)</a:t>
            </a:r>
          </a:p>
        </p:txBody>
      </p:sp>
      <p:sp>
        <p:nvSpPr>
          <p:cNvPr id="42" name="Text Box 23">
            <a:extLst>
              <a:ext uri="{FF2B5EF4-FFF2-40B4-BE49-F238E27FC236}">
                <a16:creationId xmlns:a16="http://schemas.microsoft.com/office/drawing/2014/main" id="{C4EF1961-0433-A441-87C4-AE960C51DB72}"/>
              </a:ext>
            </a:extLst>
          </p:cNvPr>
          <p:cNvSpPr txBox="1">
            <a:spLocks noChangeArrowheads="1"/>
          </p:cNvSpPr>
          <p:nvPr/>
        </p:nvSpPr>
        <p:spPr bwMode="auto">
          <a:xfrm>
            <a:off x="3579984" y="3547982"/>
            <a:ext cx="1610489" cy="3156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*28-day cycles.</a:t>
            </a:r>
          </a:p>
        </p:txBody>
      </p:sp>
      <p:sp>
        <p:nvSpPr>
          <p:cNvPr id="32" name="Line 33">
            <a:extLst>
              <a:ext uri="{FF2B5EF4-FFF2-40B4-BE49-F238E27FC236}">
                <a16:creationId xmlns:a16="http://schemas.microsoft.com/office/drawing/2014/main" id="{356DBBDA-F67F-594F-A93E-157FFFA1CE7C}"/>
              </a:ext>
            </a:extLst>
          </p:cNvPr>
          <p:cNvSpPr>
            <a:spLocks noChangeShapeType="1"/>
          </p:cNvSpPr>
          <p:nvPr/>
        </p:nvSpPr>
        <p:spPr bwMode="auto">
          <a:xfrm>
            <a:off x="5359483" y="3070010"/>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5786976" y="2547357"/>
            <a:ext cx="2502776" cy="1003309"/>
          </a:xfrm>
          <a:prstGeom prst="rect">
            <a:avLst/>
          </a:prstGeom>
          <a:solidFill>
            <a:schemeClr val="accent3"/>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Arial" charset="0"/>
              </a:rPr>
              <a:t>Ibrutinib </a:t>
            </a:r>
            <a:r>
              <a:rPr lang="en-US" sz="1600" b="0" dirty="0">
                <a:latin typeface="Calibri" panose="020F0502020204030204" pitchFamily="34" charset="0"/>
                <a:cs typeface="Arial" charset="0"/>
              </a:rPr>
              <a:t>420 mg QD + </a:t>
            </a:r>
            <a:r>
              <a:rPr lang="en-US" sz="1600" b="1" dirty="0">
                <a:latin typeface="Calibri" panose="020F0502020204030204" pitchFamily="34" charset="0"/>
                <a:cs typeface="Arial" charset="0"/>
              </a:rPr>
              <a:t>Venetocla</a:t>
            </a:r>
            <a:r>
              <a:rPr lang="en-US" sz="1600" dirty="0">
                <a:latin typeface="Calibri" panose="020F0502020204030204" pitchFamily="34" charset="0"/>
                <a:cs typeface="Arial" charset="0"/>
              </a:rPr>
              <a:t>x </a:t>
            </a:r>
            <a:r>
              <a:rPr lang="en-US" sz="1600" b="0" dirty="0">
                <a:latin typeface="Calibri" panose="020F0502020204030204" pitchFamily="34" charset="0"/>
                <a:cs typeface="Arial" charset="0"/>
              </a:rPr>
              <a:t>5-wk</a:t>
            </a:r>
            <a:r>
              <a:rPr lang="en-US" sz="1600" dirty="0">
                <a:latin typeface="Calibri" panose="020F0502020204030204" pitchFamily="34" charset="0"/>
                <a:cs typeface="Arial" charset="0"/>
              </a:rPr>
              <a:t> </a:t>
            </a:r>
            <a:r>
              <a:rPr lang="en-US" sz="1600" b="0" dirty="0">
                <a:latin typeface="Calibri" panose="020F0502020204030204" pitchFamily="34" charset="0"/>
                <a:cs typeface="Arial" charset="0"/>
              </a:rPr>
              <a:t>ramp-up to 400 mg QD </a:t>
            </a:r>
            <a:r>
              <a:rPr lang="en-US" sz="1600" b="0" dirty="0">
                <a:latin typeface="Calibri" panose="020F0502020204030204" pitchFamily="34" charset="0"/>
                <a:cs typeface="+mn-cs"/>
              </a:rPr>
              <a:t>for 12 cycles*</a:t>
            </a:r>
          </a:p>
          <a:p>
            <a:pPr algn="ctr">
              <a:defRPr/>
            </a:pPr>
            <a:r>
              <a:rPr lang="en-US" sz="1600" b="0" dirty="0">
                <a:latin typeface="Calibri" panose="020F0502020204030204" pitchFamily="34" charset="0"/>
                <a:cs typeface="+mn-cs"/>
              </a:rPr>
              <a:t>(n = 153)</a:t>
            </a:r>
          </a:p>
        </p:txBody>
      </p:sp>
      <p:sp>
        <p:nvSpPr>
          <p:cNvPr id="36" name="Line 33">
            <a:extLst>
              <a:ext uri="{FF2B5EF4-FFF2-40B4-BE49-F238E27FC236}">
                <a16:creationId xmlns:a16="http://schemas.microsoft.com/office/drawing/2014/main" id="{C07BF808-7C67-EE42-9F4C-4D87291DFC81}"/>
              </a:ext>
            </a:extLst>
          </p:cNvPr>
          <p:cNvSpPr>
            <a:spLocks noChangeShapeType="1"/>
          </p:cNvSpPr>
          <p:nvPr/>
        </p:nvSpPr>
        <p:spPr bwMode="auto">
          <a:xfrm>
            <a:off x="8398040" y="3038578"/>
            <a:ext cx="79987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7" name="Text Box 23">
            <a:extLst>
              <a:ext uri="{FF2B5EF4-FFF2-40B4-BE49-F238E27FC236}">
                <a16:creationId xmlns:a16="http://schemas.microsoft.com/office/drawing/2014/main" id="{9EB13997-48FC-DB48-8D60-64BB9784AF68}"/>
              </a:ext>
            </a:extLst>
          </p:cNvPr>
          <p:cNvSpPr txBox="1">
            <a:spLocks noChangeArrowheads="1"/>
          </p:cNvSpPr>
          <p:nvPr/>
        </p:nvSpPr>
        <p:spPr bwMode="auto">
          <a:xfrm>
            <a:off x="9256273" y="2246948"/>
            <a:ext cx="2050741" cy="1815882"/>
          </a:xfrm>
          <a:prstGeom prst="rect">
            <a:avLst/>
          </a:prstGeom>
          <a:solidFill>
            <a:schemeClr val="tx2"/>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0" i="1" dirty="0">
                <a:solidFill>
                  <a:schemeClr val="bg1"/>
                </a:solidFill>
                <a:latin typeface="Calibri" panose="020F0502020204030204" pitchFamily="34" charset="0"/>
              </a:rPr>
              <a:t>Upon PD, patients could be eligible for retreatment with single-agent ibrutinib, (or FD ibrutinib + venetoclax if they had durable response)</a:t>
            </a:r>
            <a:endParaRPr lang="en-US" altLang="en-US" sz="1600" b="0" i="1"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05E07AED-BED2-42C6-BD40-046771A8B444}"/>
              </a:ext>
            </a:extLst>
          </p:cNvPr>
          <p:cNvSpPr txBox="1"/>
          <p:nvPr/>
        </p:nvSpPr>
        <p:spPr bwMode="auto">
          <a:xfrm>
            <a:off x="3702565" y="2217235"/>
            <a:ext cx="1505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Lead-in Phase</a:t>
            </a:r>
          </a:p>
        </p:txBody>
      </p:sp>
      <p:sp>
        <p:nvSpPr>
          <p:cNvPr id="18" name="TextBox 17">
            <a:extLst>
              <a:ext uri="{FF2B5EF4-FFF2-40B4-BE49-F238E27FC236}">
                <a16:creationId xmlns:a16="http://schemas.microsoft.com/office/drawing/2014/main" id="{AB7C8391-79DA-4F39-9450-5D4AC513A532}"/>
              </a:ext>
            </a:extLst>
          </p:cNvPr>
          <p:cNvSpPr txBox="1"/>
          <p:nvPr/>
        </p:nvSpPr>
        <p:spPr bwMode="auto">
          <a:xfrm>
            <a:off x="5863042" y="2217235"/>
            <a:ext cx="22996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Combination Tx Phase</a:t>
            </a:r>
          </a:p>
        </p:txBody>
      </p:sp>
      <p:sp>
        <p:nvSpPr>
          <p:cNvPr id="20" name="Line 33">
            <a:extLst>
              <a:ext uri="{FF2B5EF4-FFF2-40B4-BE49-F238E27FC236}">
                <a16:creationId xmlns:a16="http://schemas.microsoft.com/office/drawing/2014/main" id="{B73A587C-D54D-44F9-9CAB-04437C679A7F}"/>
              </a:ext>
            </a:extLst>
          </p:cNvPr>
          <p:cNvSpPr>
            <a:spLocks noChangeShapeType="1"/>
          </p:cNvSpPr>
          <p:nvPr/>
        </p:nvSpPr>
        <p:spPr bwMode="auto">
          <a:xfrm>
            <a:off x="8262376" y="2184565"/>
            <a:ext cx="0" cy="26558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5376271B-BF81-4BB5-8440-D343995F7703}"/>
              </a:ext>
            </a:extLst>
          </p:cNvPr>
          <p:cNvSpPr txBox="1"/>
          <p:nvPr/>
        </p:nvSpPr>
        <p:spPr bwMode="auto">
          <a:xfrm>
            <a:off x="7986595" y="1847903"/>
            <a:ext cx="551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EOT</a:t>
            </a:r>
          </a:p>
        </p:txBody>
      </p:sp>
      <p:sp>
        <p:nvSpPr>
          <p:cNvPr id="25" name="TextBox 24">
            <a:extLst>
              <a:ext uri="{FF2B5EF4-FFF2-40B4-BE49-F238E27FC236}">
                <a16:creationId xmlns:a16="http://schemas.microsoft.com/office/drawing/2014/main" id="{268956AE-277C-429C-AA1A-30F1ECE8BCBD}"/>
              </a:ext>
            </a:extLst>
          </p:cNvPr>
          <p:cNvSpPr txBox="1"/>
          <p:nvPr/>
        </p:nvSpPr>
        <p:spPr bwMode="auto">
          <a:xfrm>
            <a:off x="8299367" y="2702611"/>
            <a:ext cx="9076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Follow-up</a:t>
            </a:r>
            <a:endParaRPr lang="en-US" b="0" dirty="0">
              <a:solidFill>
                <a:schemeClr val="bg1"/>
              </a:solidFill>
              <a:latin typeface="Calibri" panose="020F050202020403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CAPTIVATE FD Cohort 3-Yr Update: </a:t>
            </a:r>
            <a:br>
              <a:rPr lang="en-US" dirty="0"/>
            </a:br>
            <a:r>
              <a:rPr lang="en-US" dirty="0"/>
              <a:t>Baseline Characteristics</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Wierda. ASCO 2022. Abstr 7519.</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7A684E6B-8B1D-C94A-BBB0-C9C1E75F8387}"/>
              </a:ext>
            </a:extLst>
          </p:cNvPr>
          <p:cNvGraphicFramePr>
            <a:graphicFrameLocks/>
          </p:cNvGraphicFramePr>
          <p:nvPr/>
        </p:nvGraphicFramePr>
        <p:xfrm>
          <a:off x="722401" y="1600200"/>
          <a:ext cx="5373599" cy="4114880"/>
        </p:xfrm>
        <a:graphic>
          <a:graphicData uri="http://schemas.openxmlformats.org/drawingml/2006/table">
            <a:tbl>
              <a:tblPr/>
              <a:tblGrid>
                <a:gridCol w="3503252">
                  <a:extLst>
                    <a:ext uri="{9D8B030D-6E8A-4147-A177-3AD203B41FA5}">
                      <a16:colId xmlns:a16="http://schemas.microsoft.com/office/drawing/2014/main" val="20000"/>
                    </a:ext>
                  </a:extLst>
                </a:gridCol>
                <a:gridCol w="1870347">
                  <a:extLst>
                    <a:ext uri="{9D8B030D-6E8A-4147-A177-3AD203B41FA5}">
                      <a16:colId xmlns:a16="http://schemas.microsoft.com/office/drawing/2014/main" val="20001"/>
                    </a:ext>
                  </a:extLst>
                </a:gridCol>
              </a:tblGrid>
              <a:tr h="9027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Treated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556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60 (33-71)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556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106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3556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Rai stage III or IV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44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234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High-risk features,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Unmutated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IGHV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del(17p)/</a:t>
                      </a:r>
                      <a:r>
                        <a:rPr kumimoji="0" lang="en-US" sz="20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mutation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del(17p)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del(11q)*</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Complex karyotype</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89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aphicFrame>
        <p:nvGraphicFramePr>
          <p:cNvPr id="11" name="Group 3">
            <a:extLst>
              <a:ext uri="{FF2B5EF4-FFF2-40B4-BE49-F238E27FC236}">
                <a16:creationId xmlns:a16="http://schemas.microsoft.com/office/drawing/2014/main" id="{1349FD82-E455-7F49-8A37-2805930DB116}"/>
              </a:ext>
            </a:extLst>
          </p:cNvPr>
          <p:cNvGraphicFramePr>
            <a:graphicFrameLocks/>
          </p:cNvGraphicFramePr>
          <p:nvPr>
            <p:extLst>
              <p:ext uri="{D42A27DB-BD31-4B8C-83A1-F6EECF244321}">
                <p14:modId xmlns:p14="http://schemas.microsoft.com/office/powerpoint/2010/main" val="984418167"/>
              </p:ext>
            </p:extLst>
          </p:nvPr>
        </p:nvGraphicFramePr>
        <p:xfrm>
          <a:off x="6332219" y="1600200"/>
          <a:ext cx="5173981" cy="3558881"/>
        </p:xfrm>
        <a:graphic>
          <a:graphicData uri="http://schemas.openxmlformats.org/drawingml/2006/table">
            <a:tbl>
              <a:tblPr/>
              <a:tblGrid>
                <a:gridCol w="3736277">
                  <a:extLst>
                    <a:ext uri="{9D8B030D-6E8A-4147-A177-3AD203B41FA5}">
                      <a16:colId xmlns:a16="http://schemas.microsoft.com/office/drawing/2014/main" val="20000"/>
                    </a:ext>
                  </a:extLst>
                </a:gridCol>
                <a:gridCol w="1437704">
                  <a:extLst>
                    <a:ext uri="{9D8B030D-6E8A-4147-A177-3AD203B41FA5}">
                      <a16:colId xmlns:a16="http://schemas.microsoft.com/office/drawing/2014/main" val="20001"/>
                    </a:ext>
                  </a:extLst>
                </a:gridCol>
              </a:tblGrid>
              <a:tr h="9681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Treated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3896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cytopenia,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ANC ≤1.5 x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Hemoglobin ≤11 g/dL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Platelets ≤100 x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54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37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77822172"/>
                  </a:ext>
                </a:extLst>
              </a:tr>
              <a:tr h="4201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LN diameter ≥5 cm,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48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38318083"/>
                  </a:ext>
                </a:extLst>
              </a:tr>
              <a:tr h="7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ALC x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ALC ≥25 x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70 (1-503)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120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72640004"/>
                  </a:ext>
                </a:extLst>
              </a:tr>
            </a:tbl>
          </a:graphicData>
        </a:graphic>
      </p:graphicFrame>
      <p:sp>
        <p:nvSpPr>
          <p:cNvPr id="3" name="TextBox 2">
            <a:extLst>
              <a:ext uri="{FF2B5EF4-FFF2-40B4-BE49-F238E27FC236}">
                <a16:creationId xmlns:a16="http://schemas.microsoft.com/office/drawing/2014/main" id="{16036EDF-B0D6-4D64-BD5D-A9B028412FF0}"/>
              </a:ext>
            </a:extLst>
          </p:cNvPr>
          <p:cNvSpPr txBox="1"/>
          <p:nvPr/>
        </p:nvSpPr>
        <p:spPr bwMode="auto">
          <a:xfrm>
            <a:off x="628204" y="5690580"/>
            <a:ext cx="47623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*Without del(17p).</a:t>
            </a:r>
            <a:r>
              <a:rPr lang="en-US" sz="1400" b="0" baseline="30000"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Defined as having 3 or more abnormalities.</a:t>
            </a:r>
            <a:endParaRPr lang="en-US" b="0" dirty="0">
              <a:solidFill>
                <a:schemeClr val="bg1"/>
              </a:solidFill>
              <a:latin typeface="Calibri" panose="020F0502020204030204" pitchFamily="34" charset="0"/>
            </a:endParaRPr>
          </a:p>
        </p:txBody>
      </p:sp>
      <p:sp>
        <p:nvSpPr>
          <p:cNvPr id="13" name="Content Placeholder 11">
            <a:extLst>
              <a:ext uri="{FF2B5EF4-FFF2-40B4-BE49-F238E27FC236}">
                <a16:creationId xmlns:a16="http://schemas.microsoft.com/office/drawing/2014/main" id="{54556786-5701-4097-BAFB-D663D7AD580A}"/>
              </a:ext>
            </a:extLst>
          </p:cNvPr>
          <p:cNvSpPr txBox="1">
            <a:spLocks/>
          </p:cNvSpPr>
          <p:nvPr/>
        </p:nvSpPr>
        <p:spPr bwMode="auto">
          <a:xfrm>
            <a:off x="628204" y="5975780"/>
            <a:ext cx="10050306" cy="431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Total of 136 (86%) patients without del(17p) enrolled (primary endpoint population)</a:t>
            </a:r>
            <a:endParaRPr lang="en-US" sz="2000" b="0" kern="0" baseline="30000" dirty="0"/>
          </a:p>
        </p:txBody>
      </p:sp>
    </p:spTree>
    <p:extLst>
      <p:ext uri="{BB962C8B-B14F-4D97-AF65-F5344CB8AC3E}">
        <p14:creationId xmlns:p14="http://schemas.microsoft.com/office/powerpoint/2010/main" val="18446715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3-Yr Update: </a:t>
            </a:r>
            <a:br>
              <a:rPr lang="en-US" dirty="0"/>
            </a:br>
            <a:r>
              <a:rPr lang="en-US" dirty="0"/>
              <a:t>Best Overall Response*</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37139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Wierda. ASCO 2022. Abstr </a:t>
            </a:r>
            <a:r>
              <a:rPr lang="fr-FR" altLang="en-US" sz="1200" b="0" dirty="0">
                <a:solidFill>
                  <a:srgbClr val="455560"/>
                </a:solidFill>
                <a:latin typeface="Calibri" panose="020F0502020204030204" pitchFamily="34" charset="0"/>
                <a:cs typeface="Arial" panose="020B0604020202020204" pitchFamily="34" charset="0"/>
              </a:rPr>
              <a:t>7519</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p>
        </p:txBody>
      </p:sp>
      <p:sp>
        <p:nvSpPr>
          <p:cNvPr id="766" name="Content Placeholder 2">
            <a:extLst>
              <a:ext uri="{FF2B5EF4-FFF2-40B4-BE49-F238E27FC236}">
                <a16:creationId xmlns:a16="http://schemas.microsoft.com/office/drawing/2014/main" id="{B78C2263-2AD6-3FEF-2CCB-D88E97EB209B}"/>
              </a:ext>
            </a:extLst>
          </p:cNvPr>
          <p:cNvSpPr>
            <a:spLocks noGrp="1"/>
          </p:cNvSpPr>
          <p:nvPr>
            <p:ph idx="1"/>
          </p:nvPr>
        </p:nvSpPr>
        <p:spPr>
          <a:xfrm>
            <a:off x="6096000" y="6202363"/>
            <a:ext cx="3033819" cy="468815"/>
          </a:xfrm>
        </p:spPr>
        <p:txBody>
          <a:bodyPr/>
          <a:lstStyle/>
          <a:p>
            <a:pPr marL="0" indent="0">
              <a:buNone/>
            </a:pPr>
            <a:r>
              <a:rPr lang="en-US" sz="1400" dirty="0"/>
              <a:t>*CR includes CRi and PR includes nPR.</a:t>
            </a:r>
          </a:p>
        </p:txBody>
      </p:sp>
      <p:grpSp>
        <p:nvGrpSpPr>
          <p:cNvPr id="13" name="Group 12">
            <a:extLst>
              <a:ext uri="{FF2B5EF4-FFF2-40B4-BE49-F238E27FC236}">
                <a16:creationId xmlns:a16="http://schemas.microsoft.com/office/drawing/2014/main" id="{B1BD1496-0ACF-FFCC-A8E9-D0E35BB48D07}"/>
              </a:ext>
            </a:extLst>
          </p:cNvPr>
          <p:cNvGrpSpPr/>
          <p:nvPr/>
        </p:nvGrpSpPr>
        <p:grpSpPr>
          <a:xfrm>
            <a:off x="2119787" y="1453413"/>
            <a:ext cx="721427" cy="4215866"/>
            <a:chOff x="2903226" y="1517651"/>
            <a:chExt cx="721427" cy="4062638"/>
          </a:xfrm>
        </p:grpSpPr>
        <p:sp>
          <p:nvSpPr>
            <p:cNvPr id="51" name="TextBox 50">
              <a:extLst>
                <a:ext uri="{FF2B5EF4-FFF2-40B4-BE49-F238E27FC236}">
                  <a16:creationId xmlns:a16="http://schemas.microsoft.com/office/drawing/2014/main" id="{080AA36A-C2E4-0BD8-4B2C-D356D1779367}"/>
                </a:ext>
              </a:extLst>
            </p:cNvPr>
            <p:cNvSpPr txBox="1"/>
            <p:nvPr/>
          </p:nvSpPr>
          <p:spPr bwMode="auto">
            <a:xfrm>
              <a:off x="2903226" y="1517651"/>
              <a:ext cx="721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2" name="TextBox 51">
              <a:extLst>
                <a:ext uri="{FF2B5EF4-FFF2-40B4-BE49-F238E27FC236}">
                  <a16:creationId xmlns:a16="http://schemas.microsoft.com/office/drawing/2014/main" id="{3654AF77-CC38-CC64-C612-1DF58B085661}"/>
                </a:ext>
              </a:extLst>
            </p:cNvPr>
            <p:cNvSpPr txBox="1"/>
            <p:nvPr/>
          </p:nvSpPr>
          <p:spPr bwMode="auto">
            <a:xfrm>
              <a:off x="3085705" y="2246902"/>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3" name="TextBox 52">
              <a:extLst>
                <a:ext uri="{FF2B5EF4-FFF2-40B4-BE49-F238E27FC236}">
                  <a16:creationId xmlns:a16="http://schemas.microsoft.com/office/drawing/2014/main" id="{665276B7-90F2-60CE-8E4D-54AF53861662}"/>
                </a:ext>
              </a:extLst>
            </p:cNvPr>
            <p:cNvSpPr txBox="1"/>
            <p:nvPr/>
          </p:nvSpPr>
          <p:spPr bwMode="auto">
            <a:xfrm>
              <a:off x="3085705" y="2966745"/>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4" name="TextBox 53">
              <a:extLst>
                <a:ext uri="{FF2B5EF4-FFF2-40B4-BE49-F238E27FC236}">
                  <a16:creationId xmlns:a16="http://schemas.microsoft.com/office/drawing/2014/main" id="{EC818BB8-ADEF-146B-14B7-0AD9CCB4AE2D}"/>
                </a:ext>
              </a:extLst>
            </p:cNvPr>
            <p:cNvSpPr txBox="1"/>
            <p:nvPr/>
          </p:nvSpPr>
          <p:spPr bwMode="auto">
            <a:xfrm>
              <a:off x="3085705" y="3728930"/>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5" name="TextBox 54">
              <a:extLst>
                <a:ext uri="{FF2B5EF4-FFF2-40B4-BE49-F238E27FC236}">
                  <a16:creationId xmlns:a16="http://schemas.microsoft.com/office/drawing/2014/main" id="{6C33B4A6-7D40-723E-D51E-4EA21FB45D72}"/>
                </a:ext>
              </a:extLst>
            </p:cNvPr>
            <p:cNvSpPr txBox="1"/>
            <p:nvPr/>
          </p:nvSpPr>
          <p:spPr bwMode="auto">
            <a:xfrm>
              <a:off x="3085705" y="4462886"/>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6" name="TextBox 55">
              <a:extLst>
                <a:ext uri="{FF2B5EF4-FFF2-40B4-BE49-F238E27FC236}">
                  <a16:creationId xmlns:a16="http://schemas.microsoft.com/office/drawing/2014/main" id="{16C4A32D-2A1A-C7E6-23E1-B79FD628F84A}"/>
                </a:ext>
              </a:extLst>
            </p:cNvPr>
            <p:cNvSpPr txBox="1"/>
            <p:nvPr/>
          </p:nvSpPr>
          <p:spPr bwMode="auto">
            <a:xfrm>
              <a:off x="3085705" y="5210957"/>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4" name="Group 13">
            <a:extLst>
              <a:ext uri="{FF2B5EF4-FFF2-40B4-BE49-F238E27FC236}">
                <a16:creationId xmlns:a16="http://schemas.microsoft.com/office/drawing/2014/main" id="{F34A9AAC-DDBD-4F96-F341-9544D4380594}"/>
              </a:ext>
            </a:extLst>
          </p:cNvPr>
          <p:cNvGrpSpPr/>
          <p:nvPr/>
        </p:nvGrpSpPr>
        <p:grpSpPr>
          <a:xfrm>
            <a:off x="2787533" y="1627155"/>
            <a:ext cx="91981" cy="3825597"/>
            <a:chOff x="1580359" y="2660386"/>
            <a:chExt cx="103516" cy="2456678"/>
          </a:xfrm>
        </p:grpSpPr>
        <p:cxnSp>
          <p:nvCxnSpPr>
            <p:cNvPr id="45" name="Straight Connector 44">
              <a:extLst>
                <a:ext uri="{FF2B5EF4-FFF2-40B4-BE49-F238E27FC236}">
                  <a16:creationId xmlns:a16="http://schemas.microsoft.com/office/drawing/2014/main" id="{A50C2DE4-AB8A-72A4-8AF5-1F360A7CB3EF}"/>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647AE0D-00FE-C5BD-D464-179438AB4480}"/>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D32C2A7-5EFE-F911-94AF-89183498ADA6}"/>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8B5C679-7B7F-0F46-A12A-0CB2487B08B3}"/>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80BB5BC-D977-B49C-B878-DD3A3E2E25D1}"/>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A8AC57B-B0F1-13AF-8C49-705D064E1294}"/>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15" name="TextBox 14">
            <a:extLst>
              <a:ext uri="{FF2B5EF4-FFF2-40B4-BE49-F238E27FC236}">
                <a16:creationId xmlns:a16="http://schemas.microsoft.com/office/drawing/2014/main" id="{D1F15B98-2991-2DFB-9009-61B4E6D996B8}"/>
              </a:ext>
            </a:extLst>
          </p:cNvPr>
          <p:cNvSpPr txBox="1"/>
          <p:nvPr/>
        </p:nvSpPr>
        <p:spPr>
          <a:xfrm rot="16200000">
            <a:off x="977038" y="3347872"/>
            <a:ext cx="2643099" cy="369332"/>
          </a:xfrm>
          <a:prstGeom prst="rect">
            <a:avLst/>
          </a:prstGeom>
          <a:noFill/>
        </p:spPr>
        <p:txBody>
          <a:bodyPr>
            <a:spAutoFit/>
          </a:bodyPr>
          <a:lstStyle/>
          <a:p>
            <a:pPr algn="ctr" defTabSz="651529">
              <a:defRPr/>
            </a:pPr>
            <a:r>
              <a:rPr lang="en-US" b="1" dirty="0">
                <a:solidFill>
                  <a:srgbClr val="000000"/>
                </a:solidFill>
                <a:latin typeface="Calibri" panose="020F0502020204030204"/>
              </a:rPr>
              <a:t>Patients</a:t>
            </a:r>
            <a:r>
              <a:rPr lang="en-US" dirty="0">
                <a:solidFill>
                  <a:srgbClr val="000000"/>
                </a:solidFill>
                <a:latin typeface="Calibri" panose="020F0502020204030204"/>
              </a:rPr>
              <a:t> (</a:t>
            </a:r>
            <a:r>
              <a:rPr lang="en-US" b="1" dirty="0">
                <a:solidFill>
                  <a:srgbClr val="000000"/>
                </a:solidFill>
                <a:latin typeface="Calibri" panose="020F0502020204030204"/>
              </a:rPr>
              <a:t>%)</a:t>
            </a:r>
          </a:p>
        </p:txBody>
      </p:sp>
      <p:sp>
        <p:nvSpPr>
          <p:cNvPr id="17" name="TextBox 16">
            <a:extLst>
              <a:ext uri="{FF2B5EF4-FFF2-40B4-BE49-F238E27FC236}">
                <a16:creationId xmlns:a16="http://schemas.microsoft.com/office/drawing/2014/main" id="{F3EABC51-F415-E255-CC6D-F743B0B69C33}"/>
              </a:ext>
            </a:extLst>
          </p:cNvPr>
          <p:cNvSpPr txBox="1"/>
          <p:nvPr/>
        </p:nvSpPr>
        <p:spPr>
          <a:xfrm>
            <a:off x="2704743" y="5504071"/>
            <a:ext cx="2643099" cy="646331"/>
          </a:xfrm>
          <a:prstGeom prst="rect">
            <a:avLst/>
          </a:prstGeom>
          <a:noFill/>
        </p:spPr>
        <p:txBody>
          <a:bodyPr>
            <a:spAutoFit/>
          </a:bodyPr>
          <a:lstStyle/>
          <a:p>
            <a:pPr algn="ctr" defTabSz="651529">
              <a:defRPr/>
            </a:pPr>
            <a:r>
              <a:rPr lang="en-US" b="1" dirty="0">
                <a:solidFill>
                  <a:srgbClr val="000000"/>
                </a:solidFill>
                <a:latin typeface="Calibri" panose="020F0502020204030204"/>
              </a:rPr>
              <a:t>del(17p)/</a:t>
            </a:r>
            <a:r>
              <a:rPr lang="en-US" b="1" i="1" dirty="0">
                <a:solidFill>
                  <a:srgbClr val="000000"/>
                </a:solidFill>
                <a:latin typeface="Calibri" panose="020F0502020204030204"/>
              </a:rPr>
              <a:t>TP53</a:t>
            </a:r>
            <a:r>
              <a:rPr lang="en-US" b="1" dirty="0">
                <a:solidFill>
                  <a:srgbClr val="000000"/>
                </a:solidFill>
                <a:latin typeface="Calibri" panose="020F0502020204030204"/>
              </a:rPr>
              <a:t> Mutated</a:t>
            </a:r>
          </a:p>
          <a:p>
            <a:pPr algn="ctr" defTabSz="651529">
              <a:defRPr/>
            </a:pPr>
            <a:r>
              <a:rPr lang="en-US" b="1" dirty="0">
                <a:solidFill>
                  <a:srgbClr val="000000"/>
                </a:solidFill>
                <a:latin typeface="Calibri" panose="020F0502020204030204"/>
              </a:rPr>
              <a:t>(n = 27)</a:t>
            </a:r>
          </a:p>
        </p:txBody>
      </p:sp>
      <p:grpSp>
        <p:nvGrpSpPr>
          <p:cNvPr id="18" name="Group 17">
            <a:extLst>
              <a:ext uri="{FF2B5EF4-FFF2-40B4-BE49-F238E27FC236}">
                <a16:creationId xmlns:a16="http://schemas.microsoft.com/office/drawing/2014/main" id="{312743FE-F3FA-FFB8-BAD6-109CC4EFFD4C}"/>
              </a:ext>
            </a:extLst>
          </p:cNvPr>
          <p:cNvGrpSpPr/>
          <p:nvPr/>
        </p:nvGrpSpPr>
        <p:grpSpPr>
          <a:xfrm rot="5400000">
            <a:off x="6181490" y="2150503"/>
            <a:ext cx="136782" cy="6725499"/>
            <a:chOff x="1580359" y="3643058"/>
            <a:chExt cx="103516" cy="1474006"/>
          </a:xfrm>
        </p:grpSpPr>
        <p:cxnSp>
          <p:nvCxnSpPr>
            <p:cNvPr id="29" name="Straight Connector 28">
              <a:extLst>
                <a:ext uri="{FF2B5EF4-FFF2-40B4-BE49-F238E27FC236}">
                  <a16:creationId xmlns:a16="http://schemas.microsoft.com/office/drawing/2014/main" id="{ED711069-40D3-C7A3-A4D2-D5579B4D6E31}"/>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53D484B-419D-31F8-4DDA-11BD2B8A0E73}"/>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A3DE7A6-13B2-714D-6C1F-2ECE7E413CE3}"/>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D275D73-78C0-A77F-7EE4-47651943F34C}"/>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19" name="Freeform: Shape 18">
            <a:extLst>
              <a:ext uri="{FF2B5EF4-FFF2-40B4-BE49-F238E27FC236}">
                <a16:creationId xmlns:a16="http://schemas.microsoft.com/office/drawing/2014/main" id="{71E9BFA4-42F2-0717-2C20-53A12130259A}"/>
              </a:ext>
            </a:extLst>
          </p:cNvPr>
          <p:cNvSpPr/>
          <p:nvPr/>
        </p:nvSpPr>
        <p:spPr bwMode="auto">
          <a:xfrm>
            <a:off x="2887132" y="1586180"/>
            <a:ext cx="6725497" cy="3865930"/>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dirty="0"/>
          </a:p>
        </p:txBody>
      </p:sp>
      <p:sp>
        <p:nvSpPr>
          <p:cNvPr id="57" name="TextBox 56">
            <a:extLst>
              <a:ext uri="{FF2B5EF4-FFF2-40B4-BE49-F238E27FC236}">
                <a16:creationId xmlns:a16="http://schemas.microsoft.com/office/drawing/2014/main" id="{E2112100-77EA-7F95-57E1-96D07E08C234}"/>
              </a:ext>
            </a:extLst>
          </p:cNvPr>
          <p:cNvSpPr txBox="1"/>
          <p:nvPr/>
        </p:nvSpPr>
        <p:spPr>
          <a:xfrm>
            <a:off x="5128958" y="5504071"/>
            <a:ext cx="2241826" cy="646331"/>
          </a:xfrm>
          <a:prstGeom prst="rect">
            <a:avLst/>
          </a:prstGeom>
          <a:noFill/>
        </p:spPr>
        <p:txBody>
          <a:bodyPr wrap="square">
            <a:spAutoFit/>
          </a:bodyPr>
          <a:lstStyle/>
          <a:p>
            <a:pPr algn="ctr" defTabSz="651529">
              <a:defRPr/>
            </a:pPr>
            <a:r>
              <a:rPr lang="en-US" b="1" dirty="0">
                <a:solidFill>
                  <a:srgbClr val="000000"/>
                </a:solidFill>
                <a:latin typeface="Calibri" panose="020F0502020204030204"/>
              </a:rPr>
              <a:t>Unmutated </a:t>
            </a:r>
            <a:r>
              <a:rPr lang="en-US" b="1" i="1" dirty="0">
                <a:solidFill>
                  <a:srgbClr val="000000"/>
                </a:solidFill>
                <a:latin typeface="Calibri" panose="020F0502020204030204"/>
              </a:rPr>
              <a:t>IGHV</a:t>
            </a:r>
          </a:p>
          <a:p>
            <a:pPr algn="ctr" defTabSz="651529">
              <a:defRPr/>
            </a:pPr>
            <a:r>
              <a:rPr lang="en-US" b="1" dirty="0">
                <a:solidFill>
                  <a:srgbClr val="000000"/>
                </a:solidFill>
                <a:latin typeface="Calibri" panose="020F0502020204030204"/>
              </a:rPr>
              <a:t>(n = 89)</a:t>
            </a:r>
          </a:p>
        </p:txBody>
      </p:sp>
      <p:sp>
        <p:nvSpPr>
          <p:cNvPr id="58" name="TextBox 57">
            <a:extLst>
              <a:ext uri="{FF2B5EF4-FFF2-40B4-BE49-F238E27FC236}">
                <a16:creationId xmlns:a16="http://schemas.microsoft.com/office/drawing/2014/main" id="{34D9C90D-89F1-CE30-89C5-D98BDB9C27FD}"/>
              </a:ext>
            </a:extLst>
          </p:cNvPr>
          <p:cNvSpPr txBox="1"/>
          <p:nvPr/>
        </p:nvSpPr>
        <p:spPr>
          <a:xfrm>
            <a:off x="7395350" y="5504071"/>
            <a:ext cx="2217280" cy="646331"/>
          </a:xfrm>
          <a:prstGeom prst="rect">
            <a:avLst/>
          </a:prstGeom>
          <a:noFill/>
        </p:spPr>
        <p:txBody>
          <a:bodyPr wrap="square">
            <a:spAutoFit/>
          </a:bodyPr>
          <a:lstStyle/>
          <a:p>
            <a:pPr algn="ctr" defTabSz="651529">
              <a:defRPr/>
            </a:pPr>
            <a:r>
              <a:rPr lang="en-US" b="1" dirty="0">
                <a:solidFill>
                  <a:srgbClr val="000000"/>
                </a:solidFill>
                <a:latin typeface="Calibri" panose="020F0502020204030204"/>
              </a:rPr>
              <a:t>All Treated Patients</a:t>
            </a:r>
          </a:p>
          <a:p>
            <a:pPr algn="ctr" defTabSz="651529">
              <a:defRPr/>
            </a:pPr>
            <a:r>
              <a:rPr lang="en-US" b="1" dirty="0">
                <a:solidFill>
                  <a:srgbClr val="000000"/>
                </a:solidFill>
                <a:latin typeface="Calibri" panose="020F0502020204030204"/>
              </a:rPr>
              <a:t>(n = 159)</a:t>
            </a:r>
          </a:p>
        </p:txBody>
      </p:sp>
      <p:sp>
        <p:nvSpPr>
          <p:cNvPr id="3" name="Rectangle 2">
            <a:extLst>
              <a:ext uri="{FF2B5EF4-FFF2-40B4-BE49-F238E27FC236}">
                <a16:creationId xmlns:a16="http://schemas.microsoft.com/office/drawing/2014/main" id="{66239DBC-37B1-8C6A-521C-B7CD463FE5CA}"/>
              </a:ext>
            </a:extLst>
          </p:cNvPr>
          <p:cNvSpPr/>
          <p:nvPr/>
        </p:nvSpPr>
        <p:spPr bwMode="auto">
          <a:xfrm>
            <a:off x="3440773" y="1710267"/>
            <a:ext cx="1134534" cy="2212248"/>
          </a:xfrm>
          <a:prstGeom prst="rect">
            <a:avLst/>
          </a:prstGeom>
          <a:solidFill>
            <a:schemeClr val="accent3"/>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CR*</a:t>
            </a:r>
          </a:p>
          <a:p>
            <a:pPr algn="ctr" eaLnBrk="1" hangingPunct="1">
              <a:buClr>
                <a:schemeClr val="folHlink"/>
              </a:buClr>
              <a:buNone/>
            </a:pPr>
            <a:r>
              <a:rPr lang="en-US" b="1" dirty="0">
                <a:latin typeface="Calibri" panose="020F0502020204030204" pitchFamily="34" charset="0"/>
              </a:rPr>
              <a:t>56</a:t>
            </a:r>
            <a:endParaRPr lang="en-US" sz="1800" b="1"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FCBBD87A-167B-5B17-90FD-9429624DF3FF}"/>
              </a:ext>
            </a:extLst>
          </p:cNvPr>
          <p:cNvSpPr/>
          <p:nvPr/>
        </p:nvSpPr>
        <p:spPr bwMode="auto">
          <a:xfrm>
            <a:off x="3440773" y="3922515"/>
            <a:ext cx="1134534" cy="1548255"/>
          </a:xfrm>
          <a:prstGeom prst="rect">
            <a:avLst/>
          </a:prstGeom>
          <a:solidFill>
            <a:schemeClr val="accent1"/>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PR*</a:t>
            </a:r>
          </a:p>
          <a:p>
            <a:pPr algn="ctr" eaLnBrk="1" hangingPunct="1">
              <a:buClr>
                <a:schemeClr val="folHlink"/>
              </a:buClr>
              <a:buNone/>
            </a:pPr>
            <a:r>
              <a:rPr lang="en-US" b="1" dirty="0">
                <a:latin typeface="Calibri" panose="020F0502020204030204" pitchFamily="34" charset="0"/>
              </a:rPr>
              <a:t>41</a:t>
            </a:r>
            <a:endParaRPr lang="en-US" sz="1800" b="1"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03B20B53-911D-612C-9C99-DF853511A479}"/>
              </a:ext>
            </a:extLst>
          </p:cNvPr>
          <p:cNvSpPr/>
          <p:nvPr/>
        </p:nvSpPr>
        <p:spPr bwMode="auto">
          <a:xfrm>
            <a:off x="5690594" y="1710267"/>
            <a:ext cx="1134534" cy="2514600"/>
          </a:xfrm>
          <a:prstGeom prst="rect">
            <a:avLst/>
          </a:prstGeom>
          <a:solidFill>
            <a:schemeClr val="accent3"/>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CR*</a:t>
            </a:r>
          </a:p>
          <a:p>
            <a:pPr algn="ctr" eaLnBrk="1" hangingPunct="1">
              <a:buClr>
                <a:schemeClr val="folHlink"/>
              </a:buClr>
              <a:buNone/>
            </a:pPr>
            <a:r>
              <a:rPr lang="en-US" b="1" dirty="0">
                <a:latin typeface="Calibri" panose="020F0502020204030204" pitchFamily="34" charset="0"/>
              </a:rPr>
              <a:t>64</a:t>
            </a:r>
            <a:endParaRPr lang="en-US" sz="1800" b="1"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90A7A7CD-3279-27A6-101C-6D0F448BA37F}"/>
              </a:ext>
            </a:extLst>
          </p:cNvPr>
          <p:cNvSpPr/>
          <p:nvPr/>
        </p:nvSpPr>
        <p:spPr bwMode="auto">
          <a:xfrm>
            <a:off x="5690594" y="4224867"/>
            <a:ext cx="1134534" cy="1245903"/>
          </a:xfrm>
          <a:prstGeom prst="rect">
            <a:avLst/>
          </a:prstGeom>
          <a:solidFill>
            <a:schemeClr val="accent1"/>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PR*</a:t>
            </a:r>
          </a:p>
          <a:p>
            <a:pPr algn="ctr" eaLnBrk="1" hangingPunct="1">
              <a:buClr>
                <a:schemeClr val="folHlink"/>
              </a:buClr>
              <a:buNone/>
            </a:pPr>
            <a:r>
              <a:rPr lang="en-US" b="1" dirty="0">
                <a:latin typeface="Calibri" panose="020F0502020204030204" pitchFamily="34" charset="0"/>
              </a:rPr>
              <a:t>33</a:t>
            </a:r>
            <a:endParaRPr lang="en-US" sz="1800" b="1"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0D9B9DE1-54DD-5362-FB12-1F9EB4421FA6}"/>
              </a:ext>
            </a:extLst>
          </p:cNvPr>
          <p:cNvSpPr/>
          <p:nvPr/>
        </p:nvSpPr>
        <p:spPr bwMode="auto">
          <a:xfrm>
            <a:off x="7917128" y="1710267"/>
            <a:ext cx="1134534" cy="2277533"/>
          </a:xfrm>
          <a:prstGeom prst="rect">
            <a:avLst/>
          </a:prstGeom>
          <a:solidFill>
            <a:schemeClr val="accent3"/>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CR*</a:t>
            </a:r>
          </a:p>
          <a:p>
            <a:pPr algn="ctr" eaLnBrk="1" hangingPunct="1">
              <a:buClr>
                <a:schemeClr val="folHlink"/>
              </a:buClr>
              <a:buNone/>
            </a:pPr>
            <a:r>
              <a:rPr lang="en-US" b="1" dirty="0">
                <a:latin typeface="Calibri" panose="020F0502020204030204" pitchFamily="34" charset="0"/>
              </a:rPr>
              <a:t>57</a:t>
            </a:r>
            <a:endParaRPr lang="en-US" sz="1800" b="1"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E78666C0-FDD6-6F3F-1343-70F97E7A9415}"/>
              </a:ext>
            </a:extLst>
          </p:cNvPr>
          <p:cNvSpPr/>
          <p:nvPr/>
        </p:nvSpPr>
        <p:spPr bwMode="auto">
          <a:xfrm>
            <a:off x="7917128" y="3987801"/>
            <a:ext cx="1134534" cy="1482970"/>
          </a:xfrm>
          <a:prstGeom prst="rect">
            <a:avLst/>
          </a:prstGeom>
          <a:solidFill>
            <a:schemeClr val="accent1"/>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PR*</a:t>
            </a:r>
          </a:p>
          <a:p>
            <a:pPr algn="ctr" eaLnBrk="1" hangingPunct="1">
              <a:buClr>
                <a:schemeClr val="folHlink"/>
              </a:buClr>
              <a:buNone/>
            </a:pPr>
            <a:r>
              <a:rPr lang="en-US" b="1" dirty="0">
                <a:latin typeface="Calibri" panose="020F0502020204030204" pitchFamily="34" charset="0"/>
              </a:rPr>
              <a:t>39</a:t>
            </a:r>
            <a:endParaRPr lang="en-US" sz="1800" b="1" dirty="0">
              <a:solidFill>
                <a:schemeClr val="tx1"/>
              </a:solidFill>
              <a:latin typeface="Calibri" panose="020F0502020204030204" pitchFamily="34" charset="0"/>
            </a:endParaRPr>
          </a:p>
        </p:txBody>
      </p:sp>
    </p:spTree>
    <p:extLst>
      <p:ext uri="{BB962C8B-B14F-4D97-AF65-F5344CB8AC3E}">
        <p14:creationId xmlns:p14="http://schemas.microsoft.com/office/powerpoint/2010/main" val="20088089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Shape 39">
            <a:extLst>
              <a:ext uri="{FF2B5EF4-FFF2-40B4-BE49-F238E27FC236}">
                <a16:creationId xmlns:a16="http://schemas.microsoft.com/office/drawing/2014/main" id="{A95EC044-994B-AAAB-AF02-C425A095A0D7}"/>
              </a:ext>
            </a:extLst>
          </p:cNvPr>
          <p:cNvSpPr/>
          <p:nvPr/>
        </p:nvSpPr>
        <p:spPr bwMode="auto">
          <a:xfrm>
            <a:off x="4597400" y="3064933"/>
            <a:ext cx="2357967" cy="579967"/>
          </a:xfrm>
          <a:custGeom>
            <a:avLst/>
            <a:gdLst>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7967" h="579967">
                <a:moveTo>
                  <a:pt x="2357967" y="0"/>
                </a:moveTo>
                <a:lnTo>
                  <a:pt x="2357967" y="63500"/>
                </a:lnTo>
                <a:cubicBezTo>
                  <a:pt x="1743428" y="51506"/>
                  <a:pt x="712964" y="560211"/>
                  <a:pt x="0" y="579967"/>
                </a:cubicBezTo>
                <a:lnTo>
                  <a:pt x="0" y="512234"/>
                </a:lnTo>
                <a:cubicBezTo>
                  <a:pt x="525639" y="570089"/>
                  <a:pt x="1356078" y="104070"/>
                  <a:pt x="2357967" y="0"/>
                </a:cubicBezTo>
                <a:close/>
              </a:path>
            </a:pathLst>
          </a:custGeom>
          <a:solidFill>
            <a:schemeClr val="accent3">
              <a:alpha val="3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Freeform: Shape 9">
            <a:extLst>
              <a:ext uri="{FF2B5EF4-FFF2-40B4-BE49-F238E27FC236}">
                <a16:creationId xmlns:a16="http://schemas.microsoft.com/office/drawing/2014/main" id="{6CAD97B0-60BC-231B-032D-79BC7D816C22}"/>
              </a:ext>
            </a:extLst>
          </p:cNvPr>
          <p:cNvSpPr/>
          <p:nvPr/>
        </p:nvSpPr>
        <p:spPr bwMode="auto">
          <a:xfrm>
            <a:off x="4593167" y="3434354"/>
            <a:ext cx="2357966" cy="1527744"/>
          </a:xfrm>
          <a:custGeom>
            <a:avLst/>
            <a:gdLst>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7507 h 1527274"/>
              <a:gd name="connsiteX1" fmla="*/ 2353733 w 2357966"/>
              <a:gd name="connsiteY1" fmla="*/ 1040440 h 1527274"/>
              <a:gd name="connsiteX2" fmla="*/ 2353733 w 2357966"/>
              <a:gd name="connsiteY2" fmla="*/ 1095474 h 1527274"/>
              <a:gd name="connsiteX3" fmla="*/ 160866 w 2357966"/>
              <a:gd name="connsiteY3" fmla="*/ 54074 h 1527274"/>
              <a:gd name="connsiteX4" fmla="*/ 2357966 w 2357966"/>
              <a:gd name="connsiteY4" fmla="*/ 1429907 h 1527274"/>
              <a:gd name="connsiteX5" fmla="*/ 2357966 w 2357966"/>
              <a:gd name="connsiteY5" fmla="*/ 1527274 h 1527274"/>
              <a:gd name="connsiteX6" fmla="*/ 16933 w 2357966"/>
              <a:gd name="connsiteY6" fmla="*/ 142974 h 1527274"/>
              <a:gd name="connsiteX7" fmla="*/ 0 w 2357966"/>
              <a:gd name="connsiteY7" fmla="*/ 142974 h 1527274"/>
              <a:gd name="connsiteX8" fmla="*/ 4233 w 2357966"/>
              <a:gd name="connsiteY8" fmla="*/ 7507 h 1527274"/>
              <a:gd name="connsiteX0" fmla="*/ 4233 w 2357966"/>
              <a:gd name="connsiteY0" fmla="*/ 7507 h 1527274"/>
              <a:gd name="connsiteX1" fmla="*/ 2353733 w 2357966"/>
              <a:gd name="connsiteY1" fmla="*/ 1040440 h 1527274"/>
              <a:gd name="connsiteX2" fmla="*/ 2353733 w 2357966"/>
              <a:gd name="connsiteY2" fmla="*/ 1095474 h 1527274"/>
              <a:gd name="connsiteX3" fmla="*/ 160866 w 2357966"/>
              <a:gd name="connsiteY3" fmla="*/ 54074 h 1527274"/>
              <a:gd name="connsiteX4" fmla="*/ 2357966 w 2357966"/>
              <a:gd name="connsiteY4" fmla="*/ 1429907 h 1527274"/>
              <a:gd name="connsiteX5" fmla="*/ 2357966 w 2357966"/>
              <a:gd name="connsiteY5" fmla="*/ 1527274 h 1527274"/>
              <a:gd name="connsiteX6" fmla="*/ 16933 w 2357966"/>
              <a:gd name="connsiteY6" fmla="*/ 142974 h 1527274"/>
              <a:gd name="connsiteX7" fmla="*/ 0 w 2357966"/>
              <a:gd name="connsiteY7" fmla="*/ 142974 h 1527274"/>
              <a:gd name="connsiteX8" fmla="*/ 4233 w 2357966"/>
              <a:gd name="connsiteY8" fmla="*/ 7507 h 1527274"/>
              <a:gd name="connsiteX0" fmla="*/ 4233 w 2357966"/>
              <a:gd name="connsiteY0" fmla="*/ 7507 h 1527274"/>
              <a:gd name="connsiteX1" fmla="*/ 2353733 w 2357966"/>
              <a:gd name="connsiteY1" fmla="*/ 1040440 h 1527274"/>
              <a:gd name="connsiteX2" fmla="*/ 2353733 w 2357966"/>
              <a:gd name="connsiteY2" fmla="*/ 1095474 h 1527274"/>
              <a:gd name="connsiteX3" fmla="*/ 160866 w 2357966"/>
              <a:gd name="connsiteY3" fmla="*/ 54074 h 1527274"/>
              <a:gd name="connsiteX4" fmla="*/ 2357966 w 2357966"/>
              <a:gd name="connsiteY4" fmla="*/ 1429907 h 1527274"/>
              <a:gd name="connsiteX5" fmla="*/ 2357966 w 2357966"/>
              <a:gd name="connsiteY5" fmla="*/ 1527274 h 1527274"/>
              <a:gd name="connsiteX6" fmla="*/ 16933 w 2357966"/>
              <a:gd name="connsiteY6" fmla="*/ 142974 h 1527274"/>
              <a:gd name="connsiteX7" fmla="*/ 0 w 2357966"/>
              <a:gd name="connsiteY7" fmla="*/ 142974 h 1527274"/>
              <a:gd name="connsiteX8" fmla="*/ 4233 w 2357966"/>
              <a:gd name="connsiteY8" fmla="*/ 7507 h 1527274"/>
              <a:gd name="connsiteX0" fmla="*/ 4233 w 2357966"/>
              <a:gd name="connsiteY0" fmla="*/ 7224 h 1526991"/>
              <a:gd name="connsiteX1" fmla="*/ 2353733 w 2357966"/>
              <a:gd name="connsiteY1" fmla="*/ 1040157 h 1526991"/>
              <a:gd name="connsiteX2" fmla="*/ 2353733 w 2357966"/>
              <a:gd name="connsiteY2" fmla="*/ 1095191 h 1526991"/>
              <a:gd name="connsiteX3" fmla="*/ 160866 w 2357966"/>
              <a:gd name="connsiteY3" fmla="*/ 53791 h 1526991"/>
              <a:gd name="connsiteX4" fmla="*/ 2357966 w 2357966"/>
              <a:gd name="connsiteY4" fmla="*/ 1429624 h 1526991"/>
              <a:gd name="connsiteX5" fmla="*/ 2357966 w 2357966"/>
              <a:gd name="connsiteY5" fmla="*/ 1526991 h 1526991"/>
              <a:gd name="connsiteX6" fmla="*/ 16933 w 2357966"/>
              <a:gd name="connsiteY6" fmla="*/ 142691 h 1526991"/>
              <a:gd name="connsiteX7" fmla="*/ 0 w 2357966"/>
              <a:gd name="connsiteY7" fmla="*/ 142691 h 1526991"/>
              <a:gd name="connsiteX8" fmla="*/ 4233 w 2357966"/>
              <a:gd name="connsiteY8" fmla="*/ 7224 h 1526991"/>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32490"/>
              <a:gd name="connsiteX1" fmla="*/ 2353733 w 2357966"/>
              <a:gd name="connsiteY1" fmla="*/ 1040278 h 1532490"/>
              <a:gd name="connsiteX2" fmla="*/ 2353733 w 2357966"/>
              <a:gd name="connsiteY2" fmla="*/ 1095312 h 1532490"/>
              <a:gd name="connsiteX3" fmla="*/ 160866 w 2357966"/>
              <a:gd name="connsiteY3" fmla="*/ 53912 h 1532490"/>
              <a:gd name="connsiteX4" fmla="*/ 2357966 w 2357966"/>
              <a:gd name="connsiteY4" fmla="*/ 1429745 h 1532490"/>
              <a:gd name="connsiteX5" fmla="*/ 2357966 w 2357966"/>
              <a:gd name="connsiteY5" fmla="*/ 1527112 h 1532490"/>
              <a:gd name="connsiteX6" fmla="*/ 16933 w 2357966"/>
              <a:gd name="connsiteY6" fmla="*/ 142812 h 1532490"/>
              <a:gd name="connsiteX7" fmla="*/ 0 w 2357966"/>
              <a:gd name="connsiteY7" fmla="*/ 142812 h 1532490"/>
              <a:gd name="connsiteX8" fmla="*/ 4233 w 2357966"/>
              <a:gd name="connsiteY8" fmla="*/ 7345 h 1532490"/>
              <a:gd name="connsiteX0" fmla="*/ 4233 w 2357966"/>
              <a:gd name="connsiteY0" fmla="*/ 7345 h 1533659"/>
              <a:gd name="connsiteX1" fmla="*/ 2353733 w 2357966"/>
              <a:gd name="connsiteY1" fmla="*/ 1040278 h 1533659"/>
              <a:gd name="connsiteX2" fmla="*/ 2353733 w 2357966"/>
              <a:gd name="connsiteY2" fmla="*/ 1095312 h 1533659"/>
              <a:gd name="connsiteX3" fmla="*/ 160866 w 2357966"/>
              <a:gd name="connsiteY3" fmla="*/ 53912 h 1533659"/>
              <a:gd name="connsiteX4" fmla="*/ 2357966 w 2357966"/>
              <a:gd name="connsiteY4" fmla="*/ 1429745 h 1533659"/>
              <a:gd name="connsiteX5" fmla="*/ 2357966 w 2357966"/>
              <a:gd name="connsiteY5" fmla="*/ 1527112 h 1533659"/>
              <a:gd name="connsiteX6" fmla="*/ 378883 w 2357966"/>
              <a:gd name="connsiteY6" fmla="*/ 336487 h 1533659"/>
              <a:gd name="connsiteX7" fmla="*/ 0 w 2357966"/>
              <a:gd name="connsiteY7" fmla="*/ 142812 h 1533659"/>
              <a:gd name="connsiteX8" fmla="*/ 4233 w 2357966"/>
              <a:gd name="connsiteY8" fmla="*/ 7345 h 1533659"/>
              <a:gd name="connsiteX0" fmla="*/ 4233 w 2357966"/>
              <a:gd name="connsiteY0" fmla="*/ 7345 h 1533046"/>
              <a:gd name="connsiteX1" fmla="*/ 2353733 w 2357966"/>
              <a:gd name="connsiteY1" fmla="*/ 1040278 h 1533046"/>
              <a:gd name="connsiteX2" fmla="*/ 2353733 w 2357966"/>
              <a:gd name="connsiteY2" fmla="*/ 1095312 h 1533046"/>
              <a:gd name="connsiteX3" fmla="*/ 160866 w 2357966"/>
              <a:gd name="connsiteY3" fmla="*/ 53912 h 1533046"/>
              <a:gd name="connsiteX4" fmla="*/ 2357966 w 2357966"/>
              <a:gd name="connsiteY4" fmla="*/ 1429745 h 1533046"/>
              <a:gd name="connsiteX5" fmla="*/ 2357966 w 2357966"/>
              <a:gd name="connsiteY5" fmla="*/ 1527112 h 1533046"/>
              <a:gd name="connsiteX6" fmla="*/ 429683 w 2357966"/>
              <a:gd name="connsiteY6" fmla="*/ 244412 h 1533046"/>
              <a:gd name="connsiteX7" fmla="*/ 0 w 2357966"/>
              <a:gd name="connsiteY7" fmla="*/ 142812 h 1533046"/>
              <a:gd name="connsiteX8" fmla="*/ 4233 w 2357966"/>
              <a:gd name="connsiteY8" fmla="*/ 7345 h 1533046"/>
              <a:gd name="connsiteX0" fmla="*/ 4233 w 2357966"/>
              <a:gd name="connsiteY0" fmla="*/ 7345 h 1541484"/>
              <a:gd name="connsiteX1" fmla="*/ 2353733 w 2357966"/>
              <a:gd name="connsiteY1" fmla="*/ 1040278 h 1541484"/>
              <a:gd name="connsiteX2" fmla="*/ 2353733 w 2357966"/>
              <a:gd name="connsiteY2" fmla="*/ 1095312 h 1541484"/>
              <a:gd name="connsiteX3" fmla="*/ 160866 w 2357966"/>
              <a:gd name="connsiteY3" fmla="*/ 53912 h 1541484"/>
              <a:gd name="connsiteX4" fmla="*/ 2357966 w 2357966"/>
              <a:gd name="connsiteY4" fmla="*/ 1429745 h 1541484"/>
              <a:gd name="connsiteX5" fmla="*/ 2357966 w 2357966"/>
              <a:gd name="connsiteY5" fmla="*/ 1527112 h 1541484"/>
              <a:gd name="connsiteX6" fmla="*/ 1169458 w 2357966"/>
              <a:gd name="connsiteY6" fmla="*/ 828612 h 1541484"/>
              <a:gd name="connsiteX7" fmla="*/ 0 w 2357966"/>
              <a:gd name="connsiteY7" fmla="*/ 142812 h 1541484"/>
              <a:gd name="connsiteX8" fmla="*/ 4233 w 2357966"/>
              <a:gd name="connsiteY8" fmla="*/ 7345 h 1541484"/>
              <a:gd name="connsiteX0" fmla="*/ 4233 w 2357966"/>
              <a:gd name="connsiteY0" fmla="*/ 7345 h 1539341"/>
              <a:gd name="connsiteX1" fmla="*/ 2353733 w 2357966"/>
              <a:gd name="connsiteY1" fmla="*/ 1040278 h 1539341"/>
              <a:gd name="connsiteX2" fmla="*/ 2353733 w 2357966"/>
              <a:gd name="connsiteY2" fmla="*/ 1095312 h 1539341"/>
              <a:gd name="connsiteX3" fmla="*/ 160866 w 2357966"/>
              <a:gd name="connsiteY3" fmla="*/ 53912 h 1539341"/>
              <a:gd name="connsiteX4" fmla="*/ 2357966 w 2357966"/>
              <a:gd name="connsiteY4" fmla="*/ 1429745 h 1539341"/>
              <a:gd name="connsiteX5" fmla="*/ 2357966 w 2357966"/>
              <a:gd name="connsiteY5" fmla="*/ 1527112 h 1539341"/>
              <a:gd name="connsiteX6" fmla="*/ 1169458 w 2357966"/>
              <a:gd name="connsiteY6" fmla="*/ 828612 h 1539341"/>
              <a:gd name="connsiteX7" fmla="*/ 0 w 2357966"/>
              <a:gd name="connsiteY7" fmla="*/ 142812 h 1539341"/>
              <a:gd name="connsiteX8" fmla="*/ 4233 w 2357966"/>
              <a:gd name="connsiteY8" fmla="*/ 7345 h 1539341"/>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169458 w 2357966"/>
              <a:gd name="connsiteY6" fmla="*/ 828612 h 1527112"/>
              <a:gd name="connsiteX7" fmla="*/ 0 w 2357966"/>
              <a:gd name="connsiteY7" fmla="*/ 142812 h 1527112"/>
              <a:gd name="connsiteX8" fmla="*/ 4233 w 2357966"/>
              <a:gd name="connsiteY8" fmla="*/ 7345 h 1527112"/>
              <a:gd name="connsiteX0" fmla="*/ 4233 w 2357966"/>
              <a:gd name="connsiteY0" fmla="*/ 7345 h 1527812"/>
              <a:gd name="connsiteX1" fmla="*/ 2353733 w 2357966"/>
              <a:gd name="connsiteY1" fmla="*/ 1040278 h 1527812"/>
              <a:gd name="connsiteX2" fmla="*/ 2353733 w 2357966"/>
              <a:gd name="connsiteY2" fmla="*/ 1095312 h 1527812"/>
              <a:gd name="connsiteX3" fmla="*/ 160866 w 2357966"/>
              <a:gd name="connsiteY3" fmla="*/ 53912 h 1527812"/>
              <a:gd name="connsiteX4" fmla="*/ 2357966 w 2357966"/>
              <a:gd name="connsiteY4" fmla="*/ 1429745 h 1527812"/>
              <a:gd name="connsiteX5" fmla="*/ 2357966 w 2357966"/>
              <a:gd name="connsiteY5" fmla="*/ 1527112 h 1527812"/>
              <a:gd name="connsiteX6" fmla="*/ 1169458 w 2357966"/>
              <a:gd name="connsiteY6" fmla="*/ 828612 h 1527812"/>
              <a:gd name="connsiteX7" fmla="*/ 0 w 2357966"/>
              <a:gd name="connsiteY7" fmla="*/ 142812 h 1527812"/>
              <a:gd name="connsiteX8" fmla="*/ 4233 w 2357966"/>
              <a:gd name="connsiteY8" fmla="*/ 7345 h 1527812"/>
              <a:gd name="connsiteX0" fmla="*/ 4233 w 2357966"/>
              <a:gd name="connsiteY0" fmla="*/ 7345 h 1527744"/>
              <a:gd name="connsiteX1" fmla="*/ 2353733 w 2357966"/>
              <a:gd name="connsiteY1" fmla="*/ 1040278 h 1527744"/>
              <a:gd name="connsiteX2" fmla="*/ 2353733 w 2357966"/>
              <a:gd name="connsiteY2" fmla="*/ 1095312 h 1527744"/>
              <a:gd name="connsiteX3" fmla="*/ 160866 w 2357966"/>
              <a:gd name="connsiteY3" fmla="*/ 53912 h 1527744"/>
              <a:gd name="connsiteX4" fmla="*/ 2357966 w 2357966"/>
              <a:gd name="connsiteY4" fmla="*/ 1429745 h 1527744"/>
              <a:gd name="connsiteX5" fmla="*/ 2357966 w 2357966"/>
              <a:gd name="connsiteY5" fmla="*/ 1527112 h 1527744"/>
              <a:gd name="connsiteX6" fmla="*/ 1169458 w 2357966"/>
              <a:gd name="connsiteY6" fmla="*/ 828612 h 1527744"/>
              <a:gd name="connsiteX7" fmla="*/ 0 w 2357966"/>
              <a:gd name="connsiteY7" fmla="*/ 142812 h 1527744"/>
              <a:gd name="connsiteX8" fmla="*/ 4233 w 2357966"/>
              <a:gd name="connsiteY8" fmla="*/ 7345 h 1527744"/>
              <a:gd name="connsiteX0" fmla="*/ 4233 w 2357966"/>
              <a:gd name="connsiteY0" fmla="*/ 7345 h 1527744"/>
              <a:gd name="connsiteX1" fmla="*/ 2353733 w 2357966"/>
              <a:gd name="connsiteY1" fmla="*/ 1040278 h 1527744"/>
              <a:gd name="connsiteX2" fmla="*/ 2353733 w 2357966"/>
              <a:gd name="connsiteY2" fmla="*/ 1095312 h 1527744"/>
              <a:gd name="connsiteX3" fmla="*/ 160866 w 2357966"/>
              <a:gd name="connsiteY3" fmla="*/ 53912 h 1527744"/>
              <a:gd name="connsiteX4" fmla="*/ 2357966 w 2357966"/>
              <a:gd name="connsiteY4" fmla="*/ 1429745 h 1527744"/>
              <a:gd name="connsiteX5" fmla="*/ 2357966 w 2357966"/>
              <a:gd name="connsiteY5" fmla="*/ 1527112 h 1527744"/>
              <a:gd name="connsiteX6" fmla="*/ 1169458 w 2357966"/>
              <a:gd name="connsiteY6" fmla="*/ 828612 h 1527744"/>
              <a:gd name="connsiteX7" fmla="*/ 0 w 2357966"/>
              <a:gd name="connsiteY7" fmla="*/ 142812 h 1527744"/>
              <a:gd name="connsiteX8" fmla="*/ 4233 w 2357966"/>
              <a:gd name="connsiteY8" fmla="*/ 7345 h 1527744"/>
              <a:gd name="connsiteX0" fmla="*/ 4233 w 2357966"/>
              <a:gd name="connsiteY0" fmla="*/ 7345 h 1527744"/>
              <a:gd name="connsiteX1" fmla="*/ 2353733 w 2357966"/>
              <a:gd name="connsiteY1" fmla="*/ 1040278 h 1527744"/>
              <a:gd name="connsiteX2" fmla="*/ 2353733 w 2357966"/>
              <a:gd name="connsiteY2" fmla="*/ 1095312 h 1527744"/>
              <a:gd name="connsiteX3" fmla="*/ 160866 w 2357966"/>
              <a:gd name="connsiteY3" fmla="*/ 53912 h 1527744"/>
              <a:gd name="connsiteX4" fmla="*/ 2357966 w 2357966"/>
              <a:gd name="connsiteY4" fmla="*/ 1429745 h 1527744"/>
              <a:gd name="connsiteX5" fmla="*/ 2357966 w 2357966"/>
              <a:gd name="connsiteY5" fmla="*/ 1527112 h 1527744"/>
              <a:gd name="connsiteX6" fmla="*/ 1169458 w 2357966"/>
              <a:gd name="connsiteY6" fmla="*/ 828612 h 1527744"/>
              <a:gd name="connsiteX7" fmla="*/ 0 w 2357966"/>
              <a:gd name="connsiteY7" fmla="*/ 142812 h 1527744"/>
              <a:gd name="connsiteX8" fmla="*/ 4233 w 2357966"/>
              <a:gd name="connsiteY8" fmla="*/ 7345 h 1527744"/>
              <a:gd name="connsiteX0" fmla="*/ 4233 w 2357966"/>
              <a:gd name="connsiteY0" fmla="*/ 7345 h 1527744"/>
              <a:gd name="connsiteX1" fmla="*/ 2353733 w 2357966"/>
              <a:gd name="connsiteY1" fmla="*/ 1040278 h 1527744"/>
              <a:gd name="connsiteX2" fmla="*/ 2353733 w 2357966"/>
              <a:gd name="connsiteY2" fmla="*/ 1095312 h 1527744"/>
              <a:gd name="connsiteX3" fmla="*/ 160866 w 2357966"/>
              <a:gd name="connsiteY3" fmla="*/ 53912 h 1527744"/>
              <a:gd name="connsiteX4" fmla="*/ 2357966 w 2357966"/>
              <a:gd name="connsiteY4" fmla="*/ 1429745 h 1527744"/>
              <a:gd name="connsiteX5" fmla="*/ 2357966 w 2357966"/>
              <a:gd name="connsiteY5" fmla="*/ 1527112 h 1527744"/>
              <a:gd name="connsiteX6" fmla="*/ 1169458 w 2357966"/>
              <a:gd name="connsiteY6" fmla="*/ 828612 h 1527744"/>
              <a:gd name="connsiteX7" fmla="*/ 0 w 2357966"/>
              <a:gd name="connsiteY7" fmla="*/ 142812 h 1527744"/>
              <a:gd name="connsiteX8" fmla="*/ 4233 w 2357966"/>
              <a:gd name="connsiteY8" fmla="*/ 7345 h 1527744"/>
              <a:gd name="connsiteX0" fmla="*/ 4233 w 2357966"/>
              <a:gd name="connsiteY0" fmla="*/ 7345 h 1527744"/>
              <a:gd name="connsiteX1" fmla="*/ 2353733 w 2357966"/>
              <a:gd name="connsiteY1" fmla="*/ 1040278 h 1527744"/>
              <a:gd name="connsiteX2" fmla="*/ 2353733 w 2357966"/>
              <a:gd name="connsiteY2" fmla="*/ 1095312 h 1527744"/>
              <a:gd name="connsiteX3" fmla="*/ 160866 w 2357966"/>
              <a:gd name="connsiteY3" fmla="*/ 53912 h 1527744"/>
              <a:gd name="connsiteX4" fmla="*/ 2357966 w 2357966"/>
              <a:gd name="connsiteY4" fmla="*/ 1429745 h 1527744"/>
              <a:gd name="connsiteX5" fmla="*/ 2357966 w 2357966"/>
              <a:gd name="connsiteY5" fmla="*/ 1527112 h 1527744"/>
              <a:gd name="connsiteX6" fmla="*/ 1169458 w 2357966"/>
              <a:gd name="connsiteY6" fmla="*/ 828612 h 1527744"/>
              <a:gd name="connsiteX7" fmla="*/ 0 w 2357966"/>
              <a:gd name="connsiteY7" fmla="*/ 142812 h 1527744"/>
              <a:gd name="connsiteX8" fmla="*/ 4233 w 2357966"/>
              <a:gd name="connsiteY8" fmla="*/ 7345 h 1527744"/>
              <a:gd name="connsiteX0" fmla="*/ 4233 w 2357966"/>
              <a:gd name="connsiteY0" fmla="*/ 7345 h 1527744"/>
              <a:gd name="connsiteX1" fmla="*/ 2353733 w 2357966"/>
              <a:gd name="connsiteY1" fmla="*/ 1040278 h 1527744"/>
              <a:gd name="connsiteX2" fmla="*/ 2353733 w 2357966"/>
              <a:gd name="connsiteY2" fmla="*/ 1095312 h 1527744"/>
              <a:gd name="connsiteX3" fmla="*/ 160866 w 2357966"/>
              <a:gd name="connsiteY3" fmla="*/ 53912 h 1527744"/>
              <a:gd name="connsiteX4" fmla="*/ 2357966 w 2357966"/>
              <a:gd name="connsiteY4" fmla="*/ 1429745 h 1527744"/>
              <a:gd name="connsiteX5" fmla="*/ 2357966 w 2357966"/>
              <a:gd name="connsiteY5" fmla="*/ 1527112 h 1527744"/>
              <a:gd name="connsiteX6" fmla="*/ 1169458 w 2357966"/>
              <a:gd name="connsiteY6" fmla="*/ 828612 h 1527744"/>
              <a:gd name="connsiteX7" fmla="*/ 0 w 2357966"/>
              <a:gd name="connsiteY7" fmla="*/ 142812 h 1527744"/>
              <a:gd name="connsiteX8" fmla="*/ 4233 w 2357966"/>
              <a:gd name="connsiteY8" fmla="*/ 7345 h 1527744"/>
              <a:gd name="connsiteX0" fmla="*/ 4233 w 2357966"/>
              <a:gd name="connsiteY0" fmla="*/ 7345 h 1527744"/>
              <a:gd name="connsiteX1" fmla="*/ 2353733 w 2357966"/>
              <a:gd name="connsiteY1" fmla="*/ 1040278 h 1527744"/>
              <a:gd name="connsiteX2" fmla="*/ 2353733 w 2357966"/>
              <a:gd name="connsiteY2" fmla="*/ 1095312 h 1527744"/>
              <a:gd name="connsiteX3" fmla="*/ 160866 w 2357966"/>
              <a:gd name="connsiteY3" fmla="*/ 53912 h 1527744"/>
              <a:gd name="connsiteX4" fmla="*/ 2357966 w 2357966"/>
              <a:gd name="connsiteY4" fmla="*/ 1429745 h 1527744"/>
              <a:gd name="connsiteX5" fmla="*/ 2357966 w 2357966"/>
              <a:gd name="connsiteY5" fmla="*/ 1527112 h 1527744"/>
              <a:gd name="connsiteX6" fmla="*/ 1169458 w 2357966"/>
              <a:gd name="connsiteY6" fmla="*/ 828612 h 1527744"/>
              <a:gd name="connsiteX7" fmla="*/ 0 w 2357966"/>
              <a:gd name="connsiteY7" fmla="*/ 142812 h 1527744"/>
              <a:gd name="connsiteX8" fmla="*/ 4233 w 2357966"/>
              <a:gd name="connsiteY8" fmla="*/ 7345 h 1527744"/>
              <a:gd name="connsiteX0" fmla="*/ 4233 w 2357966"/>
              <a:gd name="connsiteY0" fmla="*/ 7345 h 1527744"/>
              <a:gd name="connsiteX1" fmla="*/ 2353733 w 2357966"/>
              <a:gd name="connsiteY1" fmla="*/ 1040278 h 1527744"/>
              <a:gd name="connsiteX2" fmla="*/ 2353733 w 2357966"/>
              <a:gd name="connsiteY2" fmla="*/ 1095312 h 1527744"/>
              <a:gd name="connsiteX3" fmla="*/ 160866 w 2357966"/>
              <a:gd name="connsiteY3" fmla="*/ 53912 h 1527744"/>
              <a:gd name="connsiteX4" fmla="*/ 2357966 w 2357966"/>
              <a:gd name="connsiteY4" fmla="*/ 1429745 h 1527744"/>
              <a:gd name="connsiteX5" fmla="*/ 2357966 w 2357966"/>
              <a:gd name="connsiteY5" fmla="*/ 1527112 h 1527744"/>
              <a:gd name="connsiteX6" fmla="*/ 1169458 w 2357966"/>
              <a:gd name="connsiteY6" fmla="*/ 828612 h 1527744"/>
              <a:gd name="connsiteX7" fmla="*/ 0 w 2357966"/>
              <a:gd name="connsiteY7" fmla="*/ 142812 h 1527744"/>
              <a:gd name="connsiteX8" fmla="*/ 4233 w 2357966"/>
              <a:gd name="connsiteY8" fmla="*/ 7345 h 1527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7966" h="1527744">
                <a:moveTo>
                  <a:pt x="4233" y="7345"/>
                </a:moveTo>
                <a:cubicBezTo>
                  <a:pt x="558800" y="-105544"/>
                  <a:pt x="1770591" y="1121417"/>
                  <a:pt x="2353733" y="1040278"/>
                </a:cubicBezTo>
                <a:lnTo>
                  <a:pt x="2353733" y="1095312"/>
                </a:lnTo>
                <a:cubicBezTo>
                  <a:pt x="1664052" y="1094254"/>
                  <a:pt x="752122" y="147045"/>
                  <a:pt x="160866" y="53912"/>
                </a:cubicBezTo>
                <a:cubicBezTo>
                  <a:pt x="902757" y="244765"/>
                  <a:pt x="1609724" y="1402934"/>
                  <a:pt x="2357966" y="1429745"/>
                </a:cubicBezTo>
                <a:lnTo>
                  <a:pt x="2357966" y="1527112"/>
                </a:lnTo>
                <a:cubicBezTo>
                  <a:pt x="1942747" y="1545104"/>
                  <a:pt x="1571977" y="1175745"/>
                  <a:pt x="1169458" y="828612"/>
                </a:cubicBezTo>
                <a:cubicBezTo>
                  <a:pt x="519289" y="190437"/>
                  <a:pt x="202494" y="184087"/>
                  <a:pt x="0" y="142812"/>
                </a:cubicBezTo>
                <a:lnTo>
                  <a:pt x="4233" y="7345"/>
                </a:lnTo>
                <a:close/>
              </a:path>
            </a:pathLst>
          </a:custGeom>
          <a:solidFill>
            <a:schemeClr val="accent1">
              <a:alpha val="3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Freeform: Shape 5">
            <a:extLst>
              <a:ext uri="{FF2B5EF4-FFF2-40B4-BE49-F238E27FC236}">
                <a16:creationId xmlns:a16="http://schemas.microsoft.com/office/drawing/2014/main" id="{6BBFE756-4DDD-95F2-1A9A-411B1EC40867}"/>
              </a:ext>
            </a:extLst>
          </p:cNvPr>
          <p:cNvSpPr/>
          <p:nvPr/>
        </p:nvSpPr>
        <p:spPr bwMode="auto">
          <a:xfrm>
            <a:off x="4588933" y="1672167"/>
            <a:ext cx="2370667" cy="1807633"/>
          </a:xfrm>
          <a:custGeom>
            <a:avLst/>
            <a:gdLst>
              <a:gd name="connsiteX0" fmla="*/ 0 w 2370667"/>
              <a:gd name="connsiteY0" fmla="*/ 0 h 1807633"/>
              <a:gd name="connsiteX1" fmla="*/ 2370667 w 2370667"/>
              <a:gd name="connsiteY1" fmla="*/ 0 h 1807633"/>
              <a:gd name="connsiteX2" fmla="*/ 2370667 w 2370667"/>
              <a:gd name="connsiteY2" fmla="*/ 1401233 h 1807633"/>
              <a:gd name="connsiteX3" fmla="*/ 186267 w 2370667"/>
              <a:gd name="connsiteY3" fmla="*/ 1401233 h 1807633"/>
              <a:gd name="connsiteX4" fmla="*/ 2366434 w 2370667"/>
              <a:gd name="connsiteY4" fmla="*/ 1447800 h 1807633"/>
              <a:gd name="connsiteX5" fmla="*/ 2366434 w 2370667"/>
              <a:gd name="connsiteY5" fmla="*/ 1807633 h 1807633"/>
              <a:gd name="connsiteX6" fmla="*/ 88900 w 2370667"/>
              <a:gd name="connsiteY6" fmla="*/ 1769533 h 1807633"/>
              <a:gd name="connsiteX7" fmla="*/ 0 w 2370667"/>
              <a:gd name="connsiteY7" fmla="*/ 1769533 h 1807633"/>
              <a:gd name="connsiteX8" fmla="*/ 0 w 2370667"/>
              <a:gd name="connsiteY8" fmla="*/ 0 h 180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0667" h="1807633">
                <a:moveTo>
                  <a:pt x="0" y="0"/>
                </a:moveTo>
                <a:lnTo>
                  <a:pt x="2370667" y="0"/>
                </a:lnTo>
                <a:lnTo>
                  <a:pt x="2370667" y="1401233"/>
                </a:lnTo>
                <a:lnTo>
                  <a:pt x="186267" y="1401233"/>
                </a:lnTo>
                <a:lnTo>
                  <a:pt x="2366434" y="1447800"/>
                </a:lnTo>
                <a:lnTo>
                  <a:pt x="2366434" y="1807633"/>
                </a:lnTo>
                <a:lnTo>
                  <a:pt x="88900" y="1769533"/>
                </a:lnTo>
                <a:lnTo>
                  <a:pt x="0" y="1769533"/>
                </a:lnTo>
                <a:lnTo>
                  <a:pt x="0" y="0"/>
                </a:lnTo>
                <a:close/>
              </a:path>
            </a:pathLst>
          </a:custGeom>
          <a:solidFill>
            <a:schemeClr val="accent1">
              <a:alpha val="3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3-Yr Update: Rates of uMRD in PB </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3723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Wierda. ASCO 2022. Abstr 7519. Reproduced with permission.</a:t>
            </a:r>
          </a:p>
        </p:txBody>
      </p:sp>
      <p:sp>
        <p:nvSpPr>
          <p:cNvPr id="13" name="Content Placeholder 2">
            <a:extLst>
              <a:ext uri="{FF2B5EF4-FFF2-40B4-BE49-F238E27FC236}">
                <a16:creationId xmlns:a16="http://schemas.microsoft.com/office/drawing/2014/main" id="{19521AEB-BC40-5662-4864-189F59379000}"/>
              </a:ext>
            </a:extLst>
          </p:cNvPr>
          <p:cNvSpPr>
            <a:spLocks noGrp="1"/>
          </p:cNvSpPr>
          <p:nvPr>
            <p:ph idx="1"/>
          </p:nvPr>
        </p:nvSpPr>
        <p:spPr>
          <a:xfrm>
            <a:off x="609760" y="5190861"/>
            <a:ext cx="10872444" cy="1151498"/>
          </a:xfrm>
        </p:spPr>
        <p:txBody>
          <a:bodyPr/>
          <a:lstStyle/>
          <a:p>
            <a:r>
              <a:rPr lang="en-US" sz="2000" dirty="0"/>
              <a:t>Best response of uMRD in PB and/or BM was 79% (125/159)</a:t>
            </a:r>
          </a:p>
          <a:p>
            <a:r>
              <a:rPr lang="en-US" sz="2000" dirty="0"/>
              <a:t>Of evaluable patients with uMRD in PB at 3 mo posttreatment, 78% (66/85) maintained uMRD through 12 mo posttreatment</a:t>
            </a:r>
          </a:p>
        </p:txBody>
      </p:sp>
      <p:sp>
        <p:nvSpPr>
          <p:cNvPr id="3" name="TextBox 2">
            <a:extLst>
              <a:ext uri="{FF2B5EF4-FFF2-40B4-BE49-F238E27FC236}">
                <a16:creationId xmlns:a16="http://schemas.microsoft.com/office/drawing/2014/main" id="{5FC55A81-42A7-B0BE-BC7E-212F9446DC9F}"/>
              </a:ext>
            </a:extLst>
          </p:cNvPr>
          <p:cNvSpPr txBox="1"/>
          <p:nvPr/>
        </p:nvSpPr>
        <p:spPr bwMode="auto">
          <a:xfrm>
            <a:off x="3048695" y="1345134"/>
            <a:ext cx="21907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3 Mo Post Treatment</a:t>
            </a:r>
          </a:p>
        </p:txBody>
      </p:sp>
      <p:sp>
        <p:nvSpPr>
          <p:cNvPr id="12" name="TextBox 11">
            <a:extLst>
              <a:ext uri="{FF2B5EF4-FFF2-40B4-BE49-F238E27FC236}">
                <a16:creationId xmlns:a16="http://schemas.microsoft.com/office/drawing/2014/main" id="{876EFFA9-D6B8-DA2C-C022-1C31A08A847B}"/>
              </a:ext>
            </a:extLst>
          </p:cNvPr>
          <p:cNvSpPr txBox="1"/>
          <p:nvPr/>
        </p:nvSpPr>
        <p:spPr bwMode="auto">
          <a:xfrm>
            <a:off x="6164733" y="1345134"/>
            <a:ext cx="2307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12 Mo Post Treatment</a:t>
            </a:r>
          </a:p>
        </p:txBody>
      </p:sp>
      <p:grpSp>
        <p:nvGrpSpPr>
          <p:cNvPr id="14" name="Group 13">
            <a:extLst>
              <a:ext uri="{FF2B5EF4-FFF2-40B4-BE49-F238E27FC236}">
                <a16:creationId xmlns:a16="http://schemas.microsoft.com/office/drawing/2014/main" id="{4A1BC10F-7A38-102D-D7F6-375C6C9D2EF2}"/>
              </a:ext>
            </a:extLst>
          </p:cNvPr>
          <p:cNvGrpSpPr/>
          <p:nvPr/>
        </p:nvGrpSpPr>
        <p:grpSpPr>
          <a:xfrm>
            <a:off x="2023537" y="1453413"/>
            <a:ext cx="721427" cy="3753854"/>
            <a:chOff x="2903226" y="1517651"/>
            <a:chExt cx="721427" cy="4062638"/>
          </a:xfrm>
        </p:grpSpPr>
        <p:sp>
          <p:nvSpPr>
            <p:cNvPr id="15" name="TextBox 14">
              <a:extLst>
                <a:ext uri="{FF2B5EF4-FFF2-40B4-BE49-F238E27FC236}">
                  <a16:creationId xmlns:a16="http://schemas.microsoft.com/office/drawing/2014/main" id="{F4CE26E8-C6B5-3CAF-37C2-D6E4FED3F588}"/>
                </a:ext>
              </a:extLst>
            </p:cNvPr>
            <p:cNvSpPr txBox="1"/>
            <p:nvPr/>
          </p:nvSpPr>
          <p:spPr bwMode="auto">
            <a:xfrm>
              <a:off x="2903226" y="1517651"/>
              <a:ext cx="721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6" name="TextBox 15">
              <a:extLst>
                <a:ext uri="{FF2B5EF4-FFF2-40B4-BE49-F238E27FC236}">
                  <a16:creationId xmlns:a16="http://schemas.microsoft.com/office/drawing/2014/main" id="{BADC2B34-576B-226E-1ED5-18F3A076BACF}"/>
                </a:ext>
              </a:extLst>
            </p:cNvPr>
            <p:cNvSpPr txBox="1"/>
            <p:nvPr/>
          </p:nvSpPr>
          <p:spPr bwMode="auto">
            <a:xfrm>
              <a:off x="3085705" y="2246902"/>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7" name="TextBox 16">
              <a:extLst>
                <a:ext uri="{FF2B5EF4-FFF2-40B4-BE49-F238E27FC236}">
                  <a16:creationId xmlns:a16="http://schemas.microsoft.com/office/drawing/2014/main" id="{FA3EDF56-F70F-3663-8879-D3FEEDE7C7A5}"/>
                </a:ext>
              </a:extLst>
            </p:cNvPr>
            <p:cNvSpPr txBox="1"/>
            <p:nvPr/>
          </p:nvSpPr>
          <p:spPr bwMode="auto">
            <a:xfrm>
              <a:off x="3085705" y="2966745"/>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8" name="TextBox 17">
              <a:extLst>
                <a:ext uri="{FF2B5EF4-FFF2-40B4-BE49-F238E27FC236}">
                  <a16:creationId xmlns:a16="http://schemas.microsoft.com/office/drawing/2014/main" id="{B66634BD-37C7-0BB4-EA4D-81C466E40E80}"/>
                </a:ext>
              </a:extLst>
            </p:cNvPr>
            <p:cNvSpPr txBox="1"/>
            <p:nvPr/>
          </p:nvSpPr>
          <p:spPr bwMode="auto">
            <a:xfrm>
              <a:off x="3085705" y="3728930"/>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9" name="TextBox 18">
              <a:extLst>
                <a:ext uri="{FF2B5EF4-FFF2-40B4-BE49-F238E27FC236}">
                  <a16:creationId xmlns:a16="http://schemas.microsoft.com/office/drawing/2014/main" id="{1FAC9A05-1580-D2E5-EC59-1CB280249643}"/>
                </a:ext>
              </a:extLst>
            </p:cNvPr>
            <p:cNvSpPr txBox="1"/>
            <p:nvPr/>
          </p:nvSpPr>
          <p:spPr bwMode="auto">
            <a:xfrm>
              <a:off x="3085705" y="4462886"/>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81232549-A4C6-EF98-8A30-7B7C94D2C473}"/>
                </a:ext>
              </a:extLst>
            </p:cNvPr>
            <p:cNvSpPr txBox="1"/>
            <p:nvPr/>
          </p:nvSpPr>
          <p:spPr bwMode="auto">
            <a:xfrm>
              <a:off x="3085705" y="5210957"/>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1" name="Group 20">
            <a:extLst>
              <a:ext uri="{FF2B5EF4-FFF2-40B4-BE49-F238E27FC236}">
                <a16:creationId xmlns:a16="http://schemas.microsoft.com/office/drawing/2014/main" id="{CA0894F2-DB61-3A0E-E3B9-9371D3501474}"/>
              </a:ext>
            </a:extLst>
          </p:cNvPr>
          <p:cNvGrpSpPr/>
          <p:nvPr/>
        </p:nvGrpSpPr>
        <p:grpSpPr>
          <a:xfrm>
            <a:off x="2715231" y="1654439"/>
            <a:ext cx="85721" cy="3389199"/>
            <a:chOff x="1580359" y="2660386"/>
            <a:chExt cx="103516" cy="2456678"/>
          </a:xfrm>
        </p:grpSpPr>
        <p:cxnSp>
          <p:nvCxnSpPr>
            <p:cNvPr id="22" name="Straight Connector 21">
              <a:extLst>
                <a:ext uri="{FF2B5EF4-FFF2-40B4-BE49-F238E27FC236}">
                  <a16:creationId xmlns:a16="http://schemas.microsoft.com/office/drawing/2014/main" id="{835CFECF-35F4-C627-C7D2-6EF0669FD202}"/>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1212C04-6D95-B078-0070-2DE6A5A035BD}"/>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867A217-EA19-D9A8-DE30-B01E6BF5FB20}"/>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848A871-DEA4-F884-C08F-78C20B304FF5}"/>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FDAFC2C-AE53-ABD9-644A-EE26F948969C}"/>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373E45D-0815-FAE5-E48A-B555506CDE0A}"/>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9D65B3CE-A47B-114C-365C-400E7AAA93F3}"/>
              </a:ext>
            </a:extLst>
          </p:cNvPr>
          <p:cNvSpPr txBox="1"/>
          <p:nvPr/>
        </p:nvSpPr>
        <p:spPr>
          <a:xfrm rot="16200000">
            <a:off x="841897" y="3176711"/>
            <a:ext cx="2643099" cy="369332"/>
          </a:xfrm>
          <a:prstGeom prst="rect">
            <a:avLst/>
          </a:prstGeom>
          <a:noFill/>
        </p:spPr>
        <p:txBody>
          <a:bodyPr>
            <a:spAutoFit/>
          </a:bodyPr>
          <a:lstStyle/>
          <a:p>
            <a:pPr algn="ctr" defTabSz="651529">
              <a:defRPr/>
            </a:pPr>
            <a:r>
              <a:rPr lang="en-US" b="1" dirty="0">
                <a:solidFill>
                  <a:srgbClr val="000000"/>
                </a:solidFill>
                <a:latin typeface="Calibri" panose="020F0502020204030204"/>
              </a:rPr>
              <a:t>%</a:t>
            </a:r>
          </a:p>
        </p:txBody>
      </p:sp>
      <p:sp>
        <p:nvSpPr>
          <p:cNvPr id="29" name="Freeform: Shape 28">
            <a:extLst>
              <a:ext uri="{FF2B5EF4-FFF2-40B4-BE49-F238E27FC236}">
                <a16:creationId xmlns:a16="http://schemas.microsoft.com/office/drawing/2014/main" id="{0CD5F0DC-7461-4F0E-04D2-82A140E3F02E}"/>
              </a:ext>
            </a:extLst>
          </p:cNvPr>
          <p:cNvSpPr/>
          <p:nvPr/>
        </p:nvSpPr>
        <p:spPr bwMode="auto">
          <a:xfrm>
            <a:off x="2787534" y="1586180"/>
            <a:ext cx="6009958" cy="3457458"/>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dirty="0"/>
          </a:p>
        </p:txBody>
      </p:sp>
      <p:sp>
        <p:nvSpPr>
          <p:cNvPr id="2" name="TextBox 1">
            <a:extLst>
              <a:ext uri="{FF2B5EF4-FFF2-40B4-BE49-F238E27FC236}">
                <a16:creationId xmlns:a16="http://schemas.microsoft.com/office/drawing/2014/main" id="{678EB305-1AF6-51D2-7900-28D0ECB1AEB9}"/>
              </a:ext>
            </a:extLst>
          </p:cNvPr>
          <p:cNvSpPr txBox="1"/>
          <p:nvPr/>
        </p:nvSpPr>
        <p:spPr bwMode="auto">
          <a:xfrm>
            <a:off x="9008666" y="1926761"/>
            <a:ext cx="181100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b="0" dirty="0">
                <a:solidFill>
                  <a:schemeClr val="bg1"/>
                </a:solidFill>
                <a:latin typeface="Calibri" panose="020F0502020204030204" pitchFamily="34" charset="0"/>
              </a:rPr>
              <a:t>uMRD; &lt;10</a:t>
            </a:r>
            <a:r>
              <a:rPr lang="en-US" sz="1600" b="0" baseline="30000" dirty="0">
                <a:solidFill>
                  <a:schemeClr val="bg1"/>
                </a:solidFill>
                <a:latin typeface="Calibri" panose="020F0502020204030204" pitchFamily="34" charset="0"/>
              </a:rPr>
              <a:t>-4</a:t>
            </a:r>
          </a:p>
          <a:p>
            <a:pPr>
              <a:spcAft>
                <a:spcPct val="0"/>
              </a:spcAft>
            </a:pPr>
            <a:r>
              <a:rPr lang="en-US" sz="1600" b="0" dirty="0">
                <a:solidFill>
                  <a:schemeClr val="bg1"/>
                </a:solidFill>
                <a:latin typeface="Calibri" panose="020F0502020204030204" pitchFamily="34" charset="0"/>
              </a:rPr>
              <a:t>dMRD; ≥10</a:t>
            </a:r>
            <a:r>
              <a:rPr lang="en-US" sz="1600" b="0" baseline="30000" dirty="0">
                <a:solidFill>
                  <a:schemeClr val="bg1"/>
                </a:solidFill>
                <a:latin typeface="Calibri" panose="020F0502020204030204" pitchFamily="34" charset="0"/>
              </a:rPr>
              <a:t>-4</a:t>
            </a:r>
          </a:p>
          <a:p>
            <a:pPr>
              <a:spcAft>
                <a:spcPct val="0"/>
              </a:spcAft>
            </a:pPr>
            <a:r>
              <a:rPr lang="en-US" sz="1600" b="0" dirty="0">
                <a:solidFill>
                  <a:schemeClr val="bg1"/>
                </a:solidFill>
                <a:latin typeface="Calibri" panose="020F0502020204030204" pitchFamily="34" charset="0"/>
              </a:rPr>
              <a:t>Off MRD follow-up</a:t>
            </a:r>
            <a:endParaRPr lang="en-US" sz="1600" baseline="30000" dirty="0">
              <a:solidFill>
                <a:schemeClr val="bg1"/>
              </a:solidFill>
              <a:latin typeface="Calibri" panose="020F0502020204030204" pitchFamily="34" charset="0"/>
            </a:endParaRPr>
          </a:p>
          <a:p>
            <a:pPr>
              <a:spcAft>
                <a:spcPct val="0"/>
              </a:spcAft>
            </a:pPr>
            <a:r>
              <a:rPr lang="en-US" sz="1600" b="0" dirty="0">
                <a:solidFill>
                  <a:schemeClr val="bg1"/>
                </a:solidFill>
                <a:latin typeface="Calibri" panose="020F0502020204030204" pitchFamily="34" charset="0"/>
              </a:rPr>
              <a:t>Missing data</a:t>
            </a:r>
            <a:endParaRPr lang="en-US" sz="1600" b="0" baseline="30000" dirty="0">
              <a:solidFill>
                <a:schemeClr val="bg1"/>
              </a:solidFill>
              <a:latin typeface="Calibri" panose="020F0502020204030204" pitchFamily="34" charset="0"/>
            </a:endParaRPr>
          </a:p>
        </p:txBody>
      </p:sp>
      <p:sp>
        <p:nvSpPr>
          <p:cNvPr id="5" name="Rectangle 4">
            <a:extLst>
              <a:ext uri="{FF2B5EF4-FFF2-40B4-BE49-F238E27FC236}">
                <a16:creationId xmlns:a16="http://schemas.microsoft.com/office/drawing/2014/main" id="{75A2DB26-1209-7CA5-5B2A-79191F997F6C}"/>
              </a:ext>
            </a:extLst>
          </p:cNvPr>
          <p:cNvSpPr/>
          <p:nvPr/>
        </p:nvSpPr>
        <p:spPr bwMode="auto">
          <a:xfrm>
            <a:off x="8873202" y="2035594"/>
            <a:ext cx="153511" cy="15351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11A82634-8695-2F5D-1A22-04EA30741D22}"/>
              </a:ext>
            </a:extLst>
          </p:cNvPr>
          <p:cNvSpPr/>
          <p:nvPr/>
        </p:nvSpPr>
        <p:spPr bwMode="auto">
          <a:xfrm>
            <a:off x="8873202" y="2268439"/>
            <a:ext cx="153511" cy="15351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B01B2D39-2D14-88EA-7158-2F5C4B916668}"/>
              </a:ext>
            </a:extLst>
          </p:cNvPr>
          <p:cNvSpPr/>
          <p:nvPr/>
        </p:nvSpPr>
        <p:spPr bwMode="auto">
          <a:xfrm>
            <a:off x="8873202" y="2519944"/>
            <a:ext cx="153511" cy="15351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4C43A85F-209A-1CC2-AB27-D7BDF51B4E37}"/>
              </a:ext>
            </a:extLst>
          </p:cNvPr>
          <p:cNvSpPr/>
          <p:nvPr/>
        </p:nvSpPr>
        <p:spPr bwMode="auto">
          <a:xfrm>
            <a:off x="8873202" y="2752789"/>
            <a:ext cx="153511" cy="153511"/>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E97C1CE7-BAFC-FB94-07B0-79368CDAABDB}"/>
              </a:ext>
            </a:extLst>
          </p:cNvPr>
          <p:cNvSpPr/>
          <p:nvPr/>
        </p:nvSpPr>
        <p:spPr bwMode="auto">
          <a:xfrm>
            <a:off x="3803649" y="1670050"/>
            <a:ext cx="793751" cy="1930400"/>
          </a:xfrm>
          <a:prstGeom prst="rect">
            <a:avLst/>
          </a:prstGeom>
          <a:solidFill>
            <a:schemeClr val="accent1"/>
          </a:solidFill>
          <a:ln w="0">
            <a:noFill/>
            <a:miter lim="800000"/>
            <a:headEnd/>
            <a:tailEnd/>
          </a:ln>
        </p:spPr>
        <p:txBody>
          <a:bodyPr rtlCol="0" anchor="ctr"/>
          <a:lstStyle/>
          <a:p>
            <a:pPr algn="ctr" eaLnBrk="1" hangingPunct="1">
              <a:buClr>
                <a:schemeClr val="folHlink"/>
              </a:buClr>
              <a:buNone/>
            </a:pPr>
            <a:r>
              <a:rPr lang="en-US" b="1" dirty="0">
                <a:latin typeface="Calibri" panose="020F0502020204030204" pitchFamily="34" charset="0"/>
              </a:rPr>
              <a:t>57</a:t>
            </a:r>
            <a:endParaRPr lang="en-US" sz="1800" b="1"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7F46A7D5-EEF6-9461-4CC1-7E2D149FEA87}"/>
              </a:ext>
            </a:extLst>
          </p:cNvPr>
          <p:cNvSpPr/>
          <p:nvPr/>
        </p:nvSpPr>
        <p:spPr bwMode="auto">
          <a:xfrm>
            <a:off x="3803649" y="3600451"/>
            <a:ext cx="793751" cy="1265552"/>
          </a:xfrm>
          <a:prstGeom prst="rect">
            <a:avLst/>
          </a:prstGeom>
          <a:solidFill>
            <a:schemeClr val="accent3"/>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38</a:t>
            </a:r>
          </a:p>
        </p:txBody>
      </p:sp>
      <p:sp>
        <p:nvSpPr>
          <p:cNvPr id="35" name="Rectangle 34">
            <a:extLst>
              <a:ext uri="{FF2B5EF4-FFF2-40B4-BE49-F238E27FC236}">
                <a16:creationId xmlns:a16="http://schemas.microsoft.com/office/drawing/2014/main" id="{1CE037EF-2F33-5E3C-6E03-497AF588DDF4}"/>
              </a:ext>
            </a:extLst>
          </p:cNvPr>
          <p:cNvSpPr/>
          <p:nvPr/>
        </p:nvSpPr>
        <p:spPr bwMode="auto">
          <a:xfrm>
            <a:off x="3803649" y="4866002"/>
            <a:ext cx="793751" cy="170633"/>
          </a:xfrm>
          <a:prstGeom prst="rect">
            <a:avLst/>
          </a:prstGeom>
          <a:solidFill>
            <a:schemeClr val="accent4"/>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6</a:t>
            </a:r>
          </a:p>
        </p:txBody>
      </p:sp>
      <p:sp>
        <p:nvSpPr>
          <p:cNvPr id="36" name="Rectangle 35">
            <a:extLst>
              <a:ext uri="{FF2B5EF4-FFF2-40B4-BE49-F238E27FC236}">
                <a16:creationId xmlns:a16="http://schemas.microsoft.com/office/drawing/2014/main" id="{5E428908-365F-79E9-8BBD-88D059A8C4AD}"/>
              </a:ext>
            </a:extLst>
          </p:cNvPr>
          <p:cNvSpPr/>
          <p:nvPr/>
        </p:nvSpPr>
        <p:spPr bwMode="auto">
          <a:xfrm>
            <a:off x="6953434" y="1670050"/>
            <a:ext cx="793751" cy="1447800"/>
          </a:xfrm>
          <a:prstGeom prst="rect">
            <a:avLst/>
          </a:prstGeom>
          <a:solidFill>
            <a:schemeClr val="accent1"/>
          </a:solidFill>
          <a:ln w="0">
            <a:noFill/>
            <a:miter lim="800000"/>
            <a:headEnd/>
            <a:tailEnd/>
          </a:ln>
        </p:spPr>
        <p:txBody>
          <a:bodyPr rtlCol="0" anchor="ctr"/>
          <a:lstStyle/>
          <a:p>
            <a:pPr algn="ctr" eaLnBrk="1" hangingPunct="1">
              <a:buClr>
                <a:schemeClr val="folHlink"/>
              </a:buClr>
              <a:buNone/>
            </a:pPr>
            <a:r>
              <a:rPr lang="en-US" b="1" dirty="0">
                <a:latin typeface="Calibri" panose="020F0502020204030204" pitchFamily="34" charset="0"/>
              </a:rPr>
              <a:t>43</a:t>
            </a:r>
            <a:endParaRPr lang="en-US" sz="1800" b="1"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E2C78EDD-7C4F-8640-5981-FA4446E7DFF2}"/>
              </a:ext>
            </a:extLst>
          </p:cNvPr>
          <p:cNvSpPr/>
          <p:nvPr/>
        </p:nvSpPr>
        <p:spPr bwMode="auto">
          <a:xfrm>
            <a:off x="6953434" y="3117851"/>
            <a:ext cx="793751" cy="1358900"/>
          </a:xfrm>
          <a:prstGeom prst="rect">
            <a:avLst/>
          </a:prstGeom>
          <a:solidFill>
            <a:schemeClr val="accent3"/>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40</a:t>
            </a:r>
          </a:p>
        </p:txBody>
      </p:sp>
      <p:sp>
        <p:nvSpPr>
          <p:cNvPr id="38" name="Rectangle 37">
            <a:extLst>
              <a:ext uri="{FF2B5EF4-FFF2-40B4-BE49-F238E27FC236}">
                <a16:creationId xmlns:a16="http://schemas.microsoft.com/office/drawing/2014/main" id="{9F9D9763-794E-E8D7-9D26-9FCD0985E0CA}"/>
              </a:ext>
            </a:extLst>
          </p:cNvPr>
          <p:cNvSpPr/>
          <p:nvPr/>
        </p:nvSpPr>
        <p:spPr bwMode="auto">
          <a:xfrm>
            <a:off x="6953434" y="4474952"/>
            <a:ext cx="793751" cy="387344"/>
          </a:xfrm>
          <a:prstGeom prst="rect">
            <a:avLst/>
          </a:prstGeom>
          <a:solidFill>
            <a:schemeClr val="accent4"/>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11</a:t>
            </a:r>
          </a:p>
        </p:txBody>
      </p:sp>
      <p:sp>
        <p:nvSpPr>
          <p:cNvPr id="39" name="Rectangle 38">
            <a:extLst>
              <a:ext uri="{FF2B5EF4-FFF2-40B4-BE49-F238E27FC236}">
                <a16:creationId xmlns:a16="http://schemas.microsoft.com/office/drawing/2014/main" id="{EBA951B9-ED00-C2FB-4AE4-08ABB53D2205}"/>
              </a:ext>
            </a:extLst>
          </p:cNvPr>
          <p:cNvSpPr/>
          <p:nvPr/>
        </p:nvSpPr>
        <p:spPr bwMode="auto">
          <a:xfrm>
            <a:off x="6953434" y="4866002"/>
            <a:ext cx="793751" cy="170633"/>
          </a:xfrm>
          <a:prstGeom prst="rect">
            <a:avLst/>
          </a:prstGeom>
          <a:solidFill>
            <a:schemeClr val="accent6"/>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6</a:t>
            </a:r>
          </a:p>
        </p:txBody>
      </p:sp>
      <p:sp>
        <p:nvSpPr>
          <p:cNvPr id="41" name="Freeform: Shape 40">
            <a:extLst>
              <a:ext uri="{FF2B5EF4-FFF2-40B4-BE49-F238E27FC236}">
                <a16:creationId xmlns:a16="http://schemas.microsoft.com/office/drawing/2014/main" id="{31F990DB-2321-AFEC-E05E-368B82837464}"/>
              </a:ext>
            </a:extLst>
          </p:cNvPr>
          <p:cNvSpPr/>
          <p:nvPr/>
        </p:nvSpPr>
        <p:spPr bwMode="auto">
          <a:xfrm>
            <a:off x="4596341" y="3485092"/>
            <a:ext cx="2360084" cy="1551620"/>
          </a:xfrm>
          <a:custGeom>
            <a:avLst/>
            <a:gdLst>
              <a:gd name="connsiteX0" fmla="*/ 2362200 w 2368550"/>
              <a:gd name="connsiteY0" fmla="*/ 0 h 1552575"/>
              <a:gd name="connsiteX1" fmla="*/ 0 w 2368550"/>
              <a:gd name="connsiteY1" fmla="*/ 155575 h 1552575"/>
              <a:gd name="connsiteX2" fmla="*/ 12700 w 2368550"/>
              <a:gd name="connsiteY2" fmla="*/ 1381125 h 1552575"/>
              <a:gd name="connsiteX3" fmla="*/ 2359025 w 2368550"/>
              <a:gd name="connsiteY3" fmla="*/ 1552575 h 1552575"/>
              <a:gd name="connsiteX4" fmla="*/ 2359025 w 2368550"/>
              <a:gd name="connsiteY4" fmla="*/ 1485900 h 1552575"/>
              <a:gd name="connsiteX5" fmla="*/ 127000 w 2368550"/>
              <a:gd name="connsiteY5" fmla="*/ 1298575 h 1552575"/>
              <a:gd name="connsiteX6" fmla="*/ 2362200 w 2368550"/>
              <a:gd name="connsiteY6" fmla="*/ 1190625 h 1552575"/>
              <a:gd name="connsiteX7" fmla="*/ 2362200 w 2368550"/>
              <a:gd name="connsiteY7" fmla="*/ 1038225 h 1552575"/>
              <a:gd name="connsiteX8" fmla="*/ 574675 w 2368550"/>
              <a:gd name="connsiteY8" fmla="*/ 1127125 h 1552575"/>
              <a:gd name="connsiteX9" fmla="*/ 2368550 w 2368550"/>
              <a:gd name="connsiteY9" fmla="*/ 993775 h 1552575"/>
              <a:gd name="connsiteX10" fmla="*/ 2362200 w 2368550"/>
              <a:gd name="connsiteY10" fmla="*/ 0 h 1552575"/>
              <a:gd name="connsiteX0" fmla="*/ 2364316 w 2368550"/>
              <a:gd name="connsiteY0" fmla="*/ 0 h 1550459"/>
              <a:gd name="connsiteX1" fmla="*/ 0 w 2368550"/>
              <a:gd name="connsiteY1" fmla="*/ 153459 h 1550459"/>
              <a:gd name="connsiteX2" fmla="*/ 12700 w 2368550"/>
              <a:gd name="connsiteY2" fmla="*/ 1379009 h 1550459"/>
              <a:gd name="connsiteX3" fmla="*/ 2359025 w 2368550"/>
              <a:gd name="connsiteY3" fmla="*/ 1550459 h 1550459"/>
              <a:gd name="connsiteX4" fmla="*/ 2359025 w 2368550"/>
              <a:gd name="connsiteY4" fmla="*/ 1483784 h 1550459"/>
              <a:gd name="connsiteX5" fmla="*/ 127000 w 2368550"/>
              <a:gd name="connsiteY5" fmla="*/ 1296459 h 1550459"/>
              <a:gd name="connsiteX6" fmla="*/ 2362200 w 2368550"/>
              <a:gd name="connsiteY6" fmla="*/ 1188509 h 1550459"/>
              <a:gd name="connsiteX7" fmla="*/ 2362200 w 2368550"/>
              <a:gd name="connsiteY7" fmla="*/ 1036109 h 1550459"/>
              <a:gd name="connsiteX8" fmla="*/ 574675 w 2368550"/>
              <a:gd name="connsiteY8" fmla="*/ 1125009 h 1550459"/>
              <a:gd name="connsiteX9" fmla="*/ 2368550 w 2368550"/>
              <a:gd name="connsiteY9" fmla="*/ 991659 h 1550459"/>
              <a:gd name="connsiteX10" fmla="*/ 2364316 w 2368550"/>
              <a:gd name="connsiteY10" fmla="*/ 0 h 1550459"/>
              <a:gd name="connsiteX0" fmla="*/ 2364316 w 2368550"/>
              <a:gd name="connsiteY0" fmla="*/ 0 h 1550459"/>
              <a:gd name="connsiteX1" fmla="*/ 0 w 2368550"/>
              <a:gd name="connsiteY1" fmla="*/ 153459 h 1550459"/>
              <a:gd name="connsiteX2" fmla="*/ 12700 w 2368550"/>
              <a:gd name="connsiteY2" fmla="*/ 1379009 h 1550459"/>
              <a:gd name="connsiteX3" fmla="*/ 2359025 w 2368550"/>
              <a:gd name="connsiteY3" fmla="*/ 1550459 h 1550459"/>
              <a:gd name="connsiteX4" fmla="*/ 2359025 w 2368550"/>
              <a:gd name="connsiteY4" fmla="*/ 1483784 h 1550459"/>
              <a:gd name="connsiteX5" fmla="*/ 127000 w 2368550"/>
              <a:gd name="connsiteY5" fmla="*/ 1296459 h 1550459"/>
              <a:gd name="connsiteX6" fmla="*/ 2362200 w 2368550"/>
              <a:gd name="connsiteY6" fmla="*/ 1188509 h 1550459"/>
              <a:gd name="connsiteX7" fmla="*/ 2362200 w 2368550"/>
              <a:gd name="connsiteY7" fmla="*/ 1036109 h 1550459"/>
              <a:gd name="connsiteX8" fmla="*/ 574675 w 2368550"/>
              <a:gd name="connsiteY8" fmla="*/ 1125009 h 1550459"/>
              <a:gd name="connsiteX9" fmla="*/ 2368550 w 2368550"/>
              <a:gd name="connsiteY9" fmla="*/ 991659 h 1550459"/>
              <a:gd name="connsiteX10" fmla="*/ 2364316 w 2368550"/>
              <a:gd name="connsiteY10" fmla="*/ 0 h 1550459"/>
              <a:gd name="connsiteX0" fmla="*/ 2355850 w 2360084"/>
              <a:gd name="connsiteY0" fmla="*/ 0 h 1550459"/>
              <a:gd name="connsiteX1" fmla="*/ 0 w 2360084"/>
              <a:gd name="connsiteY1" fmla="*/ 15134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3734 w 2360084"/>
              <a:gd name="connsiteY6" fmla="*/ 1188509 h 1550459"/>
              <a:gd name="connsiteX7" fmla="*/ 2353734 w 2360084"/>
              <a:gd name="connsiteY7" fmla="*/ 1036109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134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3734 w 2360084"/>
              <a:gd name="connsiteY6" fmla="*/ 1188509 h 1550459"/>
              <a:gd name="connsiteX7" fmla="*/ 2353734 w 2360084"/>
              <a:gd name="connsiteY7" fmla="*/ 1036109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3734 w 2360084"/>
              <a:gd name="connsiteY6" fmla="*/ 1188509 h 1550459"/>
              <a:gd name="connsiteX7" fmla="*/ 2353734 w 2360084"/>
              <a:gd name="connsiteY7" fmla="*/ 1036109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3734 w 2360084"/>
              <a:gd name="connsiteY6" fmla="*/ 1188509 h 1550459"/>
              <a:gd name="connsiteX7" fmla="*/ 2353734 w 2360084"/>
              <a:gd name="connsiteY7" fmla="*/ 1036109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3734 w 2360084"/>
              <a:gd name="connsiteY6" fmla="*/ 1188509 h 1550459"/>
              <a:gd name="connsiteX7" fmla="*/ 2353734 w 2360084"/>
              <a:gd name="connsiteY7" fmla="*/ 1036109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3734 w 2360084"/>
              <a:gd name="connsiteY6" fmla="*/ 1188509 h 1550459"/>
              <a:gd name="connsiteX7" fmla="*/ 2355851 w 2360084"/>
              <a:gd name="connsiteY7" fmla="*/ 1040343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7968 w 2360084"/>
              <a:gd name="connsiteY6" fmla="*/ 1192742 h 1550459"/>
              <a:gd name="connsiteX7" fmla="*/ 2355851 w 2360084"/>
              <a:gd name="connsiteY7" fmla="*/ 1040343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7968 w 2360084"/>
              <a:gd name="connsiteY6" fmla="*/ 1192742 h 1550459"/>
              <a:gd name="connsiteX7" fmla="*/ 2355851 w 2360084"/>
              <a:gd name="connsiteY7" fmla="*/ 1040343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7968 w 2360084"/>
              <a:gd name="connsiteY6" fmla="*/ 1192742 h 1550459"/>
              <a:gd name="connsiteX7" fmla="*/ 2355851 w 2360084"/>
              <a:gd name="connsiteY7" fmla="*/ 1040343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7968 w 2360084"/>
              <a:gd name="connsiteY6" fmla="*/ 1192742 h 1550459"/>
              <a:gd name="connsiteX7" fmla="*/ 2355851 w 2360084"/>
              <a:gd name="connsiteY7" fmla="*/ 1040343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9026 w 2360084"/>
              <a:gd name="connsiteY4" fmla="*/ 1485901 h 1550459"/>
              <a:gd name="connsiteX5" fmla="*/ 118534 w 2360084"/>
              <a:gd name="connsiteY5" fmla="*/ 1296459 h 1550459"/>
              <a:gd name="connsiteX6" fmla="*/ 2357968 w 2360084"/>
              <a:gd name="connsiteY6" fmla="*/ 1192742 h 1550459"/>
              <a:gd name="connsiteX7" fmla="*/ 2355851 w 2360084"/>
              <a:gd name="connsiteY7" fmla="*/ 1040343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9026 w 2360084"/>
              <a:gd name="connsiteY4" fmla="*/ 1485901 h 1550459"/>
              <a:gd name="connsiteX5" fmla="*/ 118534 w 2360084"/>
              <a:gd name="connsiteY5" fmla="*/ 1296459 h 1550459"/>
              <a:gd name="connsiteX6" fmla="*/ 2357968 w 2360084"/>
              <a:gd name="connsiteY6" fmla="*/ 1192742 h 1550459"/>
              <a:gd name="connsiteX7" fmla="*/ 2355851 w 2360084"/>
              <a:gd name="connsiteY7" fmla="*/ 1040343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39875"/>
              <a:gd name="connsiteX1" fmla="*/ 0 w 2360084"/>
              <a:gd name="connsiteY1" fmla="*/ 157692 h 1539875"/>
              <a:gd name="connsiteX2" fmla="*/ 4234 w 2360084"/>
              <a:gd name="connsiteY2" fmla="*/ 1379009 h 1539875"/>
              <a:gd name="connsiteX3" fmla="*/ 2356909 w 2360084"/>
              <a:gd name="connsiteY3" fmla="*/ 1539875 h 1539875"/>
              <a:gd name="connsiteX4" fmla="*/ 2359026 w 2360084"/>
              <a:gd name="connsiteY4" fmla="*/ 1485901 h 1539875"/>
              <a:gd name="connsiteX5" fmla="*/ 118534 w 2360084"/>
              <a:gd name="connsiteY5" fmla="*/ 1296459 h 1539875"/>
              <a:gd name="connsiteX6" fmla="*/ 2357968 w 2360084"/>
              <a:gd name="connsiteY6" fmla="*/ 1192742 h 1539875"/>
              <a:gd name="connsiteX7" fmla="*/ 2355851 w 2360084"/>
              <a:gd name="connsiteY7" fmla="*/ 1040343 h 1539875"/>
              <a:gd name="connsiteX8" fmla="*/ 566209 w 2360084"/>
              <a:gd name="connsiteY8" fmla="*/ 1125009 h 1539875"/>
              <a:gd name="connsiteX9" fmla="*/ 2360084 w 2360084"/>
              <a:gd name="connsiteY9" fmla="*/ 991659 h 1539875"/>
              <a:gd name="connsiteX10" fmla="*/ 2355850 w 2360084"/>
              <a:gd name="connsiteY10" fmla="*/ 0 h 1539875"/>
              <a:gd name="connsiteX0" fmla="*/ 2355850 w 2360084"/>
              <a:gd name="connsiteY0" fmla="*/ 0 h 1542921"/>
              <a:gd name="connsiteX1" fmla="*/ 0 w 2360084"/>
              <a:gd name="connsiteY1" fmla="*/ 157692 h 1542921"/>
              <a:gd name="connsiteX2" fmla="*/ 4234 w 2360084"/>
              <a:gd name="connsiteY2" fmla="*/ 1379009 h 1542921"/>
              <a:gd name="connsiteX3" fmla="*/ 2356909 w 2360084"/>
              <a:gd name="connsiteY3" fmla="*/ 1539875 h 1542921"/>
              <a:gd name="connsiteX4" fmla="*/ 2359026 w 2360084"/>
              <a:gd name="connsiteY4" fmla="*/ 1485901 h 1542921"/>
              <a:gd name="connsiteX5" fmla="*/ 118534 w 2360084"/>
              <a:gd name="connsiteY5" fmla="*/ 1296459 h 1542921"/>
              <a:gd name="connsiteX6" fmla="*/ 2357968 w 2360084"/>
              <a:gd name="connsiteY6" fmla="*/ 1192742 h 1542921"/>
              <a:gd name="connsiteX7" fmla="*/ 2355851 w 2360084"/>
              <a:gd name="connsiteY7" fmla="*/ 1040343 h 1542921"/>
              <a:gd name="connsiteX8" fmla="*/ 566209 w 2360084"/>
              <a:gd name="connsiteY8" fmla="*/ 1125009 h 1542921"/>
              <a:gd name="connsiteX9" fmla="*/ 2360084 w 2360084"/>
              <a:gd name="connsiteY9" fmla="*/ 991659 h 1542921"/>
              <a:gd name="connsiteX10" fmla="*/ 2355850 w 2360084"/>
              <a:gd name="connsiteY10" fmla="*/ 0 h 1542921"/>
              <a:gd name="connsiteX0" fmla="*/ 2355850 w 2360084"/>
              <a:gd name="connsiteY0" fmla="*/ 0 h 1542122"/>
              <a:gd name="connsiteX1" fmla="*/ 0 w 2360084"/>
              <a:gd name="connsiteY1" fmla="*/ 157692 h 1542122"/>
              <a:gd name="connsiteX2" fmla="*/ 4234 w 2360084"/>
              <a:gd name="connsiteY2" fmla="*/ 1379009 h 1542122"/>
              <a:gd name="connsiteX3" fmla="*/ 2356909 w 2360084"/>
              <a:gd name="connsiteY3" fmla="*/ 1539875 h 1542122"/>
              <a:gd name="connsiteX4" fmla="*/ 2359026 w 2360084"/>
              <a:gd name="connsiteY4" fmla="*/ 1485901 h 1542122"/>
              <a:gd name="connsiteX5" fmla="*/ 118534 w 2360084"/>
              <a:gd name="connsiteY5" fmla="*/ 1296459 h 1542122"/>
              <a:gd name="connsiteX6" fmla="*/ 2357968 w 2360084"/>
              <a:gd name="connsiteY6" fmla="*/ 1192742 h 1542122"/>
              <a:gd name="connsiteX7" fmla="*/ 2355851 w 2360084"/>
              <a:gd name="connsiteY7" fmla="*/ 1040343 h 1542122"/>
              <a:gd name="connsiteX8" fmla="*/ 566209 w 2360084"/>
              <a:gd name="connsiteY8" fmla="*/ 1125009 h 1542122"/>
              <a:gd name="connsiteX9" fmla="*/ 2360084 w 2360084"/>
              <a:gd name="connsiteY9" fmla="*/ 991659 h 1542122"/>
              <a:gd name="connsiteX10" fmla="*/ 2355850 w 2360084"/>
              <a:gd name="connsiteY10" fmla="*/ 0 h 1542122"/>
              <a:gd name="connsiteX0" fmla="*/ 2355850 w 2360084"/>
              <a:gd name="connsiteY0" fmla="*/ 0 h 1550499"/>
              <a:gd name="connsiteX1" fmla="*/ 0 w 2360084"/>
              <a:gd name="connsiteY1" fmla="*/ 157692 h 1550499"/>
              <a:gd name="connsiteX2" fmla="*/ 4234 w 2360084"/>
              <a:gd name="connsiteY2" fmla="*/ 1379009 h 1550499"/>
              <a:gd name="connsiteX3" fmla="*/ 2356909 w 2360084"/>
              <a:gd name="connsiteY3" fmla="*/ 1548342 h 1550499"/>
              <a:gd name="connsiteX4" fmla="*/ 2359026 w 2360084"/>
              <a:gd name="connsiteY4" fmla="*/ 1485901 h 1550499"/>
              <a:gd name="connsiteX5" fmla="*/ 118534 w 2360084"/>
              <a:gd name="connsiteY5" fmla="*/ 1296459 h 1550499"/>
              <a:gd name="connsiteX6" fmla="*/ 2357968 w 2360084"/>
              <a:gd name="connsiteY6" fmla="*/ 1192742 h 1550499"/>
              <a:gd name="connsiteX7" fmla="*/ 2355851 w 2360084"/>
              <a:gd name="connsiteY7" fmla="*/ 1040343 h 1550499"/>
              <a:gd name="connsiteX8" fmla="*/ 566209 w 2360084"/>
              <a:gd name="connsiteY8" fmla="*/ 1125009 h 1550499"/>
              <a:gd name="connsiteX9" fmla="*/ 2360084 w 2360084"/>
              <a:gd name="connsiteY9" fmla="*/ 991659 h 1550499"/>
              <a:gd name="connsiteX10" fmla="*/ 2355850 w 2360084"/>
              <a:gd name="connsiteY10" fmla="*/ 0 h 1550499"/>
              <a:gd name="connsiteX0" fmla="*/ 2355850 w 2360084"/>
              <a:gd name="connsiteY0" fmla="*/ 0 h 1550499"/>
              <a:gd name="connsiteX1" fmla="*/ 0 w 2360084"/>
              <a:gd name="connsiteY1" fmla="*/ 157692 h 1550499"/>
              <a:gd name="connsiteX2" fmla="*/ 4234 w 2360084"/>
              <a:gd name="connsiteY2" fmla="*/ 1379009 h 1550499"/>
              <a:gd name="connsiteX3" fmla="*/ 2356909 w 2360084"/>
              <a:gd name="connsiteY3" fmla="*/ 1548342 h 1550499"/>
              <a:gd name="connsiteX4" fmla="*/ 2359026 w 2360084"/>
              <a:gd name="connsiteY4" fmla="*/ 1485901 h 1550499"/>
              <a:gd name="connsiteX5" fmla="*/ 118534 w 2360084"/>
              <a:gd name="connsiteY5" fmla="*/ 1296459 h 1550499"/>
              <a:gd name="connsiteX6" fmla="*/ 2357968 w 2360084"/>
              <a:gd name="connsiteY6" fmla="*/ 1192742 h 1550499"/>
              <a:gd name="connsiteX7" fmla="*/ 2355851 w 2360084"/>
              <a:gd name="connsiteY7" fmla="*/ 1040343 h 1550499"/>
              <a:gd name="connsiteX8" fmla="*/ 566209 w 2360084"/>
              <a:gd name="connsiteY8" fmla="*/ 1125009 h 1550499"/>
              <a:gd name="connsiteX9" fmla="*/ 2360084 w 2360084"/>
              <a:gd name="connsiteY9" fmla="*/ 991659 h 1550499"/>
              <a:gd name="connsiteX10" fmla="*/ 2355850 w 2360084"/>
              <a:gd name="connsiteY10" fmla="*/ 0 h 1550499"/>
              <a:gd name="connsiteX0" fmla="*/ 2355850 w 2360084"/>
              <a:gd name="connsiteY0" fmla="*/ 0 h 1551589"/>
              <a:gd name="connsiteX1" fmla="*/ 0 w 2360084"/>
              <a:gd name="connsiteY1" fmla="*/ 157692 h 1551589"/>
              <a:gd name="connsiteX2" fmla="*/ 4234 w 2360084"/>
              <a:gd name="connsiteY2" fmla="*/ 1379009 h 1551589"/>
              <a:gd name="connsiteX3" fmla="*/ 2356909 w 2360084"/>
              <a:gd name="connsiteY3" fmla="*/ 1548342 h 1551589"/>
              <a:gd name="connsiteX4" fmla="*/ 2359026 w 2360084"/>
              <a:gd name="connsiteY4" fmla="*/ 1485901 h 1551589"/>
              <a:gd name="connsiteX5" fmla="*/ 118534 w 2360084"/>
              <a:gd name="connsiteY5" fmla="*/ 1296459 h 1551589"/>
              <a:gd name="connsiteX6" fmla="*/ 2357968 w 2360084"/>
              <a:gd name="connsiteY6" fmla="*/ 1192742 h 1551589"/>
              <a:gd name="connsiteX7" fmla="*/ 2355851 w 2360084"/>
              <a:gd name="connsiteY7" fmla="*/ 1040343 h 1551589"/>
              <a:gd name="connsiteX8" fmla="*/ 566209 w 2360084"/>
              <a:gd name="connsiteY8" fmla="*/ 1125009 h 1551589"/>
              <a:gd name="connsiteX9" fmla="*/ 2360084 w 2360084"/>
              <a:gd name="connsiteY9" fmla="*/ 991659 h 1551589"/>
              <a:gd name="connsiteX10" fmla="*/ 2355850 w 2360084"/>
              <a:gd name="connsiteY10" fmla="*/ 0 h 1551589"/>
              <a:gd name="connsiteX0" fmla="*/ 2355850 w 2360084"/>
              <a:gd name="connsiteY0" fmla="*/ 0 h 1551589"/>
              <a:gd name="connsiteX1" fmla="*/ 0 w 2360084"/>
              <a:gd name="connsiteY1" fmla="*/ 157692 h 1551589"/>
              <a:gd name="connsiteX2" fmla="*/ 4234 w 2360084"/>
              <a:gd name="connsiteY2" fmla="*/ 1379009 h 1551589"/>
              <a:gd name="connsiteX3" fmla="*/ 2356909 w 2360084"/>
              <a:gd name="connsiteY3" fmla="*/ 1548342 h 1551589"/>
              <a:gd name="connsiteX4" fmla="*/ 2359026 w 2360084"/>
              <a:gd name="connsiteY4" fmla="*/ 1485901 h 1551589"/>
              <a:gd name="connsiteX5" fmla="*/ 118534 w 2360084"/>
              <a:gd name="connsiteY5" fmla="*/ 1296459 h 1551589"/>
              <a:gd name="connsiteX6" fmla="*/ 2357968 w 2360084"/>
              <a:gd name="connsiteY6" fmla="*/ 1192742 h 1551589"/>
              <a:gd name="connsiteX7" fmla="*/ 2355851 w 2360084"/>
              <a:gd name="connsiteY7" fmla="*/ 1040343 h 1551589"/>
              <a:gd name="connsiteX8" fmla="*/ 566209 w 2360084"/>
              <a:gd name="connsiteY8" fmla="*/ 1125009 h 1551589"/>
              <a:gd name="connsiteX9" fmla="*/ 2360084 w 2360084"/>
              <a:gd name="connsiteY9" fmla="*/ 991659 h 1551589"/>
              <a:gd name="connsiteX10" fmla="*/ 2355850 w 2360084"/>
              <a:gd name="connsiteY10" fmla="*/ 0 h 1551589"/>
              <a:gd name="connsiteX0" fmla="*/ 2355850 w 2360084"/>
              <a:gd name="connsiteY0" fmla="*/ 0 h 1551620"/>
              <a:gd name="connsiteX1" fmla="*/ 0 w 2360084"/>
              <a:gd name="connsiteY1" fmla="*/ 157692 h 1551620"/>
              <a:gd name="connsiteX2" fmla="*/ 2117 w 2360084"/>
              <a:gd name="connsiteY2" fmla="*/ 1381126 h 1551620"/>
              <a:gd name="connsiteX3" fmla="*/ 2356909 w 2360084"/>
              <a:gd name="connsiteY3" fmla="*/ 1548342 h 1551620"/>
              <a:gd name="connsiteX4" fmla="*/ 2359026 w 2360084"/>
              <a:gd name="connsiteY4" fmla="*/ 1485901 h 1551620"/>
              <a:gd name="connsiteX5" fmla="*/ 118534 w 2360084"/>
              <a:gd name="connsiteY5" fmla="*/ 1296459 h 1551620"/>
              <a:gd name="connsiteX6" fmla="*/ 2357968 w 2360084"/>
              <a:gd name="connsiteY6" fmla="*/ 1192742 h 1551620"/>
              <a:gd name="connsiteX7" fmla="*/ 2355851 w 2360084"/>
              <a:gd name="connsiteY7" fmla="*/ 1040343 h 1551620"/>
              <a:gd name="connsiteX8" fmla="*/ 566209 w 2360084"/>
              <a:gd name="connsiteY8" fmla="*/ 1125009 h 1551620"/>
              <a:gd name="connsiteX9" fmla="*/ 2360084 w 2360084"/>
              <a:gd name="connsiteY9" fmla="*/ 991659 h 1551620"/>
              <a:gd name="connsiteX10" fmla="*/ 2355850 w 2360084"/>
              <a:gd name="connsiteY10" fmla="*/ 0 h 155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60084" h="1551620">
                <a:moveTo>
                  <a:pt x="2355850" y="0"/>
                </a:moveTo>
                <a:cubicBezTo>
                  <a:pt x="1574096" y="2471"/>
                  <a:pt x="779639" y="134056"/>
                  <a:pt x="0" y="157692"/>
                </a:cubicBezTo>
                <a:cubicBezTo>
                  <a:pt x="1411" y="566914"/>
                  <a:pt x="706" y="971904"/>
                  <a:pt x="2117" y="1381126"/>
                </a:cubicBezTo>
                <a:cubicBezTo>
                  <a:pt x="763058" y="1379714"/>
                  <a:pt x="1691217" y="1579387"/>
                  <a:pt x="2356909" y="1548342"/>
                </a:cubicBezTo>
                <a:cubicBezTo>
                  <a:pt x="2357615" y="1530351"/>
                  <a:pt x="2358320" y="1503892"/>
                  <a:pt x="2359026" y="1485901"/>
                </a:cubicBezTo>
                <a:cubicBezTo>
                  <a:pt x="1617135" y="1457326"/>
                  <a:pt x="602192" y="1301750"/>
                  <a:pt x="118534" y="1296459"/>
                </a:cubicBezTo>
                <a:cubicBezTo>
                  <a:pt x="865012" y="1261887"/>
                  <a:pt x="1609373" y="1201914"/>
                  <a:pt x="2357968" y="1192742"/>
                </a:cubicBezTo>
                <a:cubicBezTo>
                  <a:pt x="2358674" y="1143353"/>
                  <a:pt x="2355145" y="1089732"/>
                  <a:pt x="2355851" y="1040343"/>
                </a:cubicBezTo>
                <a:cubicBezTo>
                  <a:pt x="1780471" y="1045282"/>
                  <a:pt x="1162756" y="1096787"/>
                  <a:pt x="566209" y="1125009"/>
                </a:cubicBezTo>
                <a:cubicBezTo>
                  <a:pt x="1164167" y="1080559"/>
                  <a:pt x="1757893" y="1010709"/>
                  <a:pt x="2360084" y="991659"/>
                </a:cubicBezTo>
                <a:cubicBezTo>
                  <a:pt x="2357967" y="660401"/>
                  <a:pt x="2357967" y="331258"/>
                  <a:pt x="2355850" y="0"/>
                </a:cubicBezTo>
                <a:close/>
              </a:path>
            </a:pathLst>
          </a:custGeom>
          <a:solidFill>
            <a:schemeClr val="accent3">
              <a:alpha val="3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Freeform: Shape 41">
            <a:extLst>
              <a:ext uri="{FF2B5EF4-FFF2-40B4-BE49-F238E27FC236}">
                <a16:creationId xmlns:a16="http://schemas.microsoft.com/office/drawing/2014/main" id="{9BAAC2AA-BF2B-2669-2A70-001D0943E60A}"/>
              </a:ext>
            </a:extLst>
          </p:cNvPr>
          <p:cNvSpPr/>
          <p:nvPr/>
        </p:nvSpPr>
        <p:spPr bwMode="auto">
          <a:xfrm>
            <a:off x="4591050" y="4667214"/>
            <a:ext cx="2359025" cy="366735"/>
          </a:xfrm>
          <a:custGeom>
            <a:avLst/>
            <a:gdLst>
              <a:gd name="connsiteX0" fmla="*/ 0 w 2359025"/>
              <a:gd name="connsiteY0" fmla="*/ 193675 h 365125"/>
              <a:gd name="connsiteX1" fmla="*/ 2359025 w 2359025"/>
              <a:gd name="connsiteY1" fmla="*/ 0 h 365125"/>
              <a:gd name="connsiteX2" fmla="*/ 2359025 w 2359025"/>
              <a:gd name="connsiteY2" fmla="*/ 190500 h 365125"/>
              <a:gd name="connsiteX3" fmla="*/ 3175 w 2359025"/>
              <a:gd name="connsiteY3" fmla="*/ 365125 h 365125"/>
              <a:gd name="connsiteX4" fmla="*/ 0 w 2359025"/>
              <a:gd name="connsiteY4" fmla="*/ 193675 h 365125"/>
              <a:gd name="connsiteX0" fmla="*/ 0 w 2359025"/>
              <a:gd name="connsiteY0" fmla="*/ 193675 h 365125"/>
              <a:gd name="connsiteX1" fmla="*/ 2359025 w 2359025"/>
              <a:gd name="connsiteY1" fmla="*/ 0 h 365125"/>
              <a:gd name="connsiteX2" fmla="*/ 2359025 w 2359025"/>
              <a:gd name="connsiteY2" fmla="*/ 190500 h 365125"/>
              <a:gd name="connsiteX3" fmla="*/ 3175 w 2359025"/>
              <a:gd name="connsiteY3" fmla="*/ 365125 h 365125"/>
              <a:gd name="connsiteX4" fmla="*/ 0 w 2359025"/>
              <a:gd name="connsiteY4" fmla="*/ 193675 h 365125"/>
              <a:gd name="connsiteX0" fmla="*/ 0 w 2359025"/>
              <a:gd name="connsiteY0" fmla="*/ 193675 h 365125"/>
              <a:gd name="connsiteX1" fmla="*/ 2359025 w 2359025"/>
              <a:gd name="connsiteY1" fmla="*/ 0 h 365125"/>
              <a:gd name="connsiteX2" fmla="*/ 2359025 w 2359025"/>
              <a:gd name="connsiteY2" fmla="*/ 190500 h 365125"/>
              <a:gd name="connsiteX3" fmla="*/ 3175 w 2359025"/>
              <a:gd name="connsiteY3" fmla="*/ 365125 h 365125"/>
              <a:gd name="connsiteX4" fmla="*/ 0 w 2359025"/>
              <a:gd name="connsiteY4" fmla="*/ 193675 h 365125"/>
              <a:gd name="connsiteX0" fmla="*/ 0 w 2359025"/>
              <a:gd name="connsiteY0" fmla="*/ 193675 h 365125"/>
              <a:gd name="connsiteX1" fmla="*/ 2359025 w 2359025"/>
              <a:gd name="connsiteY1" fmla="*/ 0 h 365125"/>
              <a:gd name="connsiteX2" fmla="*/ 2359025 w 2359025"/>
              <a:gd name="connsiteY2" fmla="*/ 190500 h 365125"/>
              <a:gd name="connsiteX3" fmla="*/ 3175 w 2359025"/>
              <a:gd name="connsiteY3" fmla="*/ 365125 h 365125"/>
              <a:gd name="connsiteX4" fmla="*/ 0 w 2359025"/>
              <a:gd name="connsiteY4" fmla="*/ 193675 h 365125"/>
              <a:gd name="connsiteX0" fmla="*/ 0 w 2359025"/>
              <a:gd name="connsiteY0" fmla="*/ 193711 h 365161"/>
              <a:gd name="connsiteX1" fmla="*/ 2359025 w 2359025"/>
              <a:gd name="connsiteY1" fmla="*/ 36 h 365161"/>
              <a:gd name="connsiteX2" fmla="*/ 2359025 w 2359025"/>
              <a:gd name="connsiteY2" fmla="*/ 190536 h 365161"/>
              <a:gd name="connsiteX3" fmla="*/ 3175 w 2359025"/>
              <a:gd name="connsiteY3" fmla="*/ 365161 h 365161"/>
              <a:gd name="connsiteX4" fmla="*/ 0 w 2359025"/>
              <a:gd name="connsiteY4" fmla="*/ 193711 h 365161"/>
              <a:gd name="connsiteX0" fmla="*/ 0 w 2359025"/>
              <a:gd name="connsiteY0" fmla="*/ 193711 h 365161"/>
              <a:gd name="connsiteX1" fmla="*/ 2359025 w 2359025"/>
              <a:gd name="connsiteY1" fmla="*/ 36 h 365161"/>
              <a:gd name="connsiteX2" fmla="*/ 2359025 w 2359025"/>
              <a:gd name="connsiteY2" fmla="*/ 190536 h 365161"/>
              <a:gd name="connsiteX3" fmla="*/ 3175 w 2359025"/>
              <a:gd name="connsiteY3" fmla="*/ 365161 h 365161"/>
              <a:gd name="connsiteX4" fmla="*/ 0 w 2359025"/>
              <a:gd name="connsiteY4" fmla="*/ 193711 h 365161"/>
              <a:gd name="connsiteX0" fmla="*/ 0 w 2359025"/>
              <a:gd name="connsiteY0" fmla="*/ 193711 h 365217"/>
              <a:gd name="connsiteX1" fmla="*/ 2359025 w 2359025"/>
              <a:gd name="connsiteY1" fmla="*/ 36 h 365217"/>
              <a:gd name="connsiteX2" fmla="*/ 2359025 w 2359025"/>
              <a:gd name="connsiteY2" fmla="*/ 190536 h 365217"/>
              <a:gd name="connsiteX3" fmla="*/ 3175 w 2359025"/>
              <a:gd name="connsiteY3" fmla="*/ 365161 h 365217"/>
              <a:gd name="connsiteX4" fmla="*/ 0 w 2359025"/>
              <a:gd name="connsiteY4" fmla="*/ 193711 h 365217"/>
              <a:gd name="connsiteX0" fmla="*/ 0 w 2359025"/>
              <a:gd name="connsiteY0" fmla="*/ 193711 h 367013"/>
              <a:gd name="connsiteX1" fmla="*/ 2359025 w 2359025"/>
              <a:gd name="connsiteY1" fmla="*/ 36 h 367013"/>
              <a:gd name="connsiteX2" fmla="*/ 2359025 w 2359025"/>
              <a:gd name="connsiteY2" fmla="*/ 190536 h 367013"/>
              <a:gd name="connsiteX3" fmla="*/ 3175 w 2359025"/>
              <a:gd name="connsiteY3" fmla="*/ 365161 h 367013"/>
              <a:gd name="connsiteX4" fmla="*/ 0 w 2359025"/>
              <a:gd name="connsiteY4" fmla="*/ 193711 h 367013"/>
              <a:gd name="connsiteX0" fmla="*/ 0 w 2359025"/>
              <a:gd name="connsiteY0" fmla="*/ 193711 h 366735"/>
              <a:gd name="connsiteX1" fmla="*/ 2359025 w 2359025"/>
              <a:gd name="connsiteY1" fmla="*/ 36 h 366735"/>
              <a:gd name="connsiteX2" fmla="*/ 2359025 w 2359025"/>
              <a:gd name="connsiteY2" fmla="*/ 190536 h 366735"/>
              <a:gd name="connsiteX3" fmla="*/ 3175 w 2359025"/>
              <a:gd name="connsiteY3" fmla="*/ 365161 h 366735"/>
              <a:gd name="connsiteX4" fmla="*/ 0 w 2359025"/>
              <a:gd name="connsiteY4" fmla="*/ 193711 h 366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9025" h="366735">
                <a:moveTo>
                  <a:pt x="0" y="193711"/>
                </a:moveTo>
                <a:cubicBezTo>
                  <a:pt x="822324" y="201120"/>
                  <a:pt x="1595966" y="-3139"/>
                  <a:pt x="2359025" y="36"/>
                </a:cubicBezTo>
                <a:lnTo>
                  <a:pt x="2359025" y="190536"/>
                </a:lnTo>
                <a:cubicBezTo>
                  <a:pt x="1558926" y="206411"/>
                  <a:pt x="858308" y="385269"/>
                  <a:pt x="3175" y="365161"/>
                </a:cubicBezTo>
                <a:cubicBezTo>
                  <a:pt x="2117" y="308011"/>
                  <a:pt x="1058" y="250861"/>
                  <a:pt x="0" y="193711"/>
                </a:cubicBezTo>
                <a:close/>
              </a:path>
            </a:pathLst>
          </a:custGeom>
          <a:solidFill>
            <a:schemeClr val="accent4">
              <a:alpha val="3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alpha val="30000"/>
                </a:schemeClr>
              </a:solidFill>
              <a:latin typeface="Calibri" panose="020F0502020204030204" pitchFamily="34" charset="0"/>
            </a:endParaRPr>
          </a:p>
        </p:txBody>
      </p:sp>
    </p:spTree>
    <p:extLst>
      <p:ext uri="{BB962C8B-B14F-4D97-AF65-F5344CB8AC3E}">
        <p14:creationId xmlns:p14="http://schemas.microsoft.com/office/powerpoint/2010/main" val="40692987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3-Yr Update: PFS and OS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Wierda. ASCO 2022. Abstr 7519. Reproduced with permission.</a:t>
            </a:r>
          </a:p>
        </p:txBody>
      </p:sp>
      <p:sp>
        <p:nvSpPr>
          <p:cNvPr id="2" name="TextBox 1">
            <a:extLst>
              <a:ext uri="{FF2B5EF4-FFF2-40B4-BE49-F238E27FC236}">
                <a16:creationId xmlns:a16="http://schemas.microsoft.com/office/drawing/2014/main" id="{0E56917A-0DD6-02B2-11E3-069A7C211A64}"/>
              </a:ext>
            </a:extLst>
          </p:cNvPr>
          <p:cNvSpPr txBox="1"/>
          <p:nvPr/>
        </p:nvSpPr>
        <p:spPr bwMode="auto">
          <a:xfrm>
            <a:off x="2039477" y="1295835"/>
            <a:ext cx="46938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PFS</a:t>
            </a:r>
          </a:p>
        </p:txBody>
      </p:sp>
      <p:sp>
        <p:nvSpPr>
          <p:cNvPr id="3" name="TextBox 2">
            <a:extLst>
              <a:ext uri="{FF2B5EF4-FFF2-40B4-BE49-F238E27FC236}">
                <a16:creationId xmlns:a16="http://schemas.microsoft.com/office/drawing/2014/main" id="{A38F7DA4-890D-3BF5-23C0-C441CBF7A866}"/>
              </a:ext>
            </a:extLst>
          </p:cNvPr>
          <p:cNvSpPr txBox="1"/>
          <p:nvPr/>
        </p:nvSpPr>
        <p:spPr bwMode="auto">
          <a:xfrm>
            <a:off x="8981872" y="1295836"/>
            <a:ext cx="29607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OS</a:t>
            </a:r>
          </a:p>
        </p:txBody>
      </p:sp>
      <p:sp>
        <p:nvSpPr>
          <p:cNvPr id="10" name="Rectangle 9">
            <a:extLst>
              <a:ext uri="{FF2B5EF4-FFF2-40B4-BE49-F238E27FC236}">
                <a16:creationId xmlns:a16="http://schemas.microsoft.com/office/drawing/2014/main" id="{51484C9F-AB95-5BB0-EB18-0E77FFC2A81D}"/>
              </a:ext>
            </a:extLst>
          </p:cNvPr>
          <p:cNvSpPr/>
          <p:nvPr/>
        </p:nvSpPr>
        <p:spPr bwMode="auto">
          <a:xfrm>
            <a:off x="2002638" y="1771048"/>
            <a:ext cx="1981200" cy="2993457"/>
          </a:xfrm>
          <a:prstGeom prst="rect">
            <a:avLst/>
          </a:prstGeom>
          <a:solidFill>
            <a:schemeClr val="tx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1" dirty="0">
                <a:solidFill>
                  <a:schemeClr val="bg1"/>
                </a:solidFill>
                <a:latin typeface="Calibri" panose="020F0502020204030204" pitchFamily="34" charset="0"/>
              </a:rPr>
              <a:t>Treatment Period</a:t>
            </a:r>
          </a:p>
        </p:txBody>
      </p:sp>
      <p:grpSp>
        <p:nvGrpSpPr>
          <p:cNvPr id="12" name="Group 11">
            <a:extLst>
              <a:ext uri="{FF2B5EF4-FFF2-40B4-BE49-F238E27FC236}">
                <a16:creationId xmlns:a16="http://schemas.microsoft.com/office/drawing/2014/main" id="{58C227B5-73BD-B5A6-639D-3DDBCBF08F40}"/>
              </a:ext>
            </a:extLst>
          </p:cNvPr>
          <p:cNvGrpSpPr/>
          <p:nvPr/>
        </p:nvGrpSpPr>
        <p:grpSpPr>
          <a:xfrm>
            <a:off x="2021890" y="1756614"/>
            <a:ext cx="4706754" cy="417091"/>
            <a:chOff x="2064620" y="1756614"/>
            <a:chExt cx="4706754" cy="417091"/>
          </a:xfrm>
        </p:grpSpPr>
        <p:sp>
          <p:nvSpPr>
            <p:cNvPr id="13" name="Freeform 12">
              <a:extLst>
                <a:ext uri="{FF2B5EF4-FFF2-40B4-BE49-F238E27FC236}">
                  <a16:creationId xmlns:a16="http://schemas.microsoft.com/office/drawing/2014/main" id="{A2B42CE6-B47B-A31C-7D27-8B9637315B65}"/>
                </a:ext>
              </a:extLst>
            </p:cNvPr>
            <p:cNvSpPr/>
            <p:nvPr/>
          </p:nvSpPr>
          <p:spPr bwMode="auto">
            <a:xfrm>
              <a:off x="2064620" y="1771048"/>
              <a:ext cx="4706754" cy="394636"/>
            </a:xfrm>
            <a:custGeom>
              <a:avLst/>
              <a:gdLst>
                <a:gd name="connsiteX0" fmla="*/ 0 w 4701941"/>
                <a:gd name="connsiteY0" fmla="*/ 0 h 442763"/>
                <a:gd name="connsiteX1" fmla="*/ 96253 w 4701941"/>
                <a:gd name="connsiteY1" fmla="*/ 0 h 442763"/>
                <a:gd name="connsiteX2" fmla="*/ 96253 w 4701941"/>
                <a:gd name="connsiteY2" fmla="*/ 24064 h 442763"/>
                <a:gd name="connsiteX3" fmla="*/ 1496728 w 4701941"/>
                <a:gd name="connsiteY3" fmla="*/ 24064 h 442763"/>
                <a:gd name="connsiteX4" fmla="*/ 1496728 w 4701941"/>
                <a:gd name="connsiteY4" fmla="*/ 48127 h 442763"/>
                <a:gd name="connsiteX5" fmla="*/ 1920240 w 4701941"/>
                <a:gd name="connsiteY5" fmla="*/ 48127 h 442763"/>
                <a:gd name="connsiteX6" fmla="*/ 1910615 w 4701941"/>
                <a:gd name="connsiteY6" fmla="*/ 57752 h 442763"/>
                <a:gd name="connsiteX7" fmla="*/ 2035743 w 4701941"/>
                <a:gd name="connsiteY7" fmla="*/ 57752 h 442763"/>
                <a:gd name="connsiteX8" fmla="*/ 2035743 w 4701941"/>
                <a:gd name="connsiteY8" fmla="*/ 81815 h 442763"/>
                <a:gd name="connsiteX9" fmla="*/ 2035743 w 4701941"/>
                <a:gd name="connsiteY9" fmla="*/ 81815 h 442763"/>
                <a:gd name="connsiteX10" fmla="*/ 2035743 w 4701941"/>
                <a:gd name="connsiteY10" fmla="*/ 81815 h 442763"/>
                <a:gd name="connsiteX11" fmla="*/ 2035743 w 4701941"/>
                <a:gd name="connsiteY11" fmla="*/ 81815 h 442763"/>
                <a:gd name="connsiteX12" fmla="*/ 2035743 w 4701941"/>
                <a:gd name="connsiteY12" fmla="*/ 81815 h 442763"/>
                <a:gd name="connsiteX13" fmla="*/ 2083869 w 4701941"/>
                <a:gd name="connsiteY13" fmla="*/ 81815 h 442763"/>
                <a:gd name="connsiteX14" fmla="*/ 2083869 w 4701941"/>
                <a:gd name="connsiteY14" fmla="*/ 134754 h 442763"/>
                <a:gd name="connsiteX15" fmla="*/ 2738387 w 4701941"/>
                <a:gd name="connsiteY15" fmla="*/ 134754 h 442763"/>
                <a:gd name="connsiteX16" fmla="*/ 2738387 w 4701941"/>
                <a:gd name="connsiteY16" fmla="*/ 168443 h 442763"/>
                <a:gd name="connsiteX17" fmla="*/ 3412156 w 4701941"/>
                <a:gd name="connsiteY17" fmla="*/ 168443 h 442763"/>
                <a:gd name="connsiteX18" fmla="*/ 3412156 w 4701941"/>
                <a:gd name="connsiteY18" fmla="*/ 168443 h 442763"/>
                <a:gd name="connsiteX19" fmla="*/ 3412156 w 4701941"/>
                <a:gd name="connsiteY19" fmla="*/ 168443 h 442763"/>
                <a:gd name="connsiteX20" fmla="*/ 3412156 w 4701941"/>
                <a:gd name="connsiteY20" fmla="*/ 216569 h 442763"/>
                <a:gd name="connsiteX21" fmla="*/ 3412156 w 4701941"/>
                <a:gd name="connsiteY21" fmla="*/ 216569 h 442763"/>
                <a:gd name="connsiteX22" fmla="*/ 3412156 w 4701941"/>
                <a:gd name="connsiteY22" fmla="*/ 216569 h 442763"/>
                <a:gd name="connsiteX23" fmla="*/ 3460282 w 4701941"/>
                <a:gd name="connsiteY23" fmla="*/ 216569 h 442763"/>
                <a:gd name="connsiteX24" fmla="*/ 3460282 w 4701941"/>
                <a:gd name="connsiteY24" fmla="*/ 303196 h 442763"/>
                <a:gd name="connsiteX25" fmla="*/ 3518034 w 4701941"/>
                <a:gd name="connsiteY25" fmla="*/ 303196 h 442763"/>
                <a:gd name="connsiteX26" fmla="*/ 3518034 w 4701941"/>
                <a:gd name="connsiteY26" fmla="*/ 303196 h 442763"/>
                <a:gd name="connsiteX27" fmla="*/ 3518034 w 4701941"/>
                <a:gd name="connsiteY27" fmla="*/ 303196 h 442763"/>
                <a:gd name="connsiteX28" fmla="*/ 3518034 w 4701941"/>
                <a:gd name="connsiteY28" fmla="*/ 346510 h 442763"/>
                <a:gd name="connsiteX29" fmla="*/ 3777916 w 4701941"/>
                <a:gd name="connsiteY29" fmla="*/ 346510 h 442763"/>
                <a:gd name="connsiteX30" fmla="*/ 3777916 w 4701941"/>
                <a:gd name="connsiteY30" fmla="*/ 346510 h 442763"/>
                <a:gd name="connsiteX31" fmla="*/ 3777916 w 4701941"/>
                <a:gd name="connsiteY31" fmla="*/ 346510 h 442763"/>
                <a:gd name="connsiteX32" fmla="*/ 3777916 w 4701941"/>
                <a:gd name="connsiteY32" fmla="*/ 389824 h 442763"/>
                <a:gd name="connsiteX33" fmla="*/ 4562375 w 4701941"/>
                <a:gd name="connsiteY33" fmla="*/ 389824 h 442763"/>
                <a:gd name="connsiteX34" fmla="*/ 4562375 w 4701941"/>
                <a:gd name="connsiteY34" fmla="*/ 389824 h 442763"/>
                <a:gd name="connsiteX35" fmla="*/ 4562375 w 4701941"/>
                <a:gd name="connsiteY35" fmla="*/ 442763 h 442763"/>
                <a:gd name="connsiteX36" fmla="*/ 4701941 w 4701941"/>
                <a:gd name="connsiteY36" fmla="*/ 442763 h 442763"/>
                <a:gd name="connsiteX0" fmla="*/ 0 w 4701941"/>
                <a:gd name="connsiteY0" fmla="*/ 0 h 442763"/>
                <a:gd name="connsiteX1" fmla="*/ 96253 w 4701941"/>
                <a:gd name="connsiteY1" fmla="*/ 0 h 442763"/>
                <a:gd name="connsiteX2" fmla="*/ 96253 w 4701941"/>
                <a:gd name="connsiteY2" fmla="*/ 24064 h 442763"/>
                <a:gd name="connsiteX3" fmla="*/ 1496728 w 4701941"/>
                <a:gd name="connsiteY3" fmla="*/ 24064 h 442763"/>
                <a:gd name="connsiteX4" fmla="*/ 1496728 w 4701941"/>
                <a:gd name="connsiteY4" fmla="*/ 48127 h 442763"/>
                <a:gd name="connsiteX5" fmla="*/ 1920240 w 4701941"/>
                <a:gd name="connsiteY5" fmla="*/ 48127 h 442763"/>
                <a:gd name="connsiteX6" fmla="*/ 1910615 w 4701941"/>
                <a:gd name="connsiteY6" fmla="*/ 57752 h 442763"/>
                <a:gd name="connsiteX7" fmla="*/ 2035743 w 4701941"/>
                <a:gd name="connsiteY7" fmla="*/ 57752 h 442763"/>
                <a:gd name="connsiteX8" fmla="*/ 2035743 w 4701941"/>
                <a:gd name="connsiteY8" fmla="*/ 81815 h 442763"/>
                <a:gd name="connsiteX9" fmla="*/ 2035743 w 4701941"/>
                <a:gd name="connsiteY9" fmla="*/ 81815 h 442763"/>
                <a:gd name="connsiteX10" fmla="*/ 2035743 w 4701941"/>
                <a:gd name="connsiteY10" fmla="*/ 81815 h 442763"/>
                <a:gd name="connsiteX11" fmla="*/ 2035743 w 4701941"/>
                <a:gd name="connsiteY11" fmla="*/ 81815 h 442763"/>
                <a:gd name="connsiteX12" fmla="*/ 2035743 w 4701941"/>
                <a:gd name="connsiteY12" fmla="*/ 81815 h 442763"/>
                <a:gd name="connsiteX13" fmla="*/ 2083869 w 4701941"/>
                <a:gd name="connsiteY13" fmla="*/ 81815 h 442763"/>
                <a:gd name="connsiteX14" fmla="*/ 2083869 w 4701941"/>
                <a:gd name="connsiteY14" fmla="*/ 134754 h 442763"/>
                <a:gd name="connsiteX15" fmla="*/ 2738387 w 4701941"/>
                <a:gd name="connsiteY15" fmla="*/ 134754 h 442763"/>
                <a:gd name="connsiteX16" fmla="*/ 2738387 w 4701941"/>
                <a:gd name="connsiteY16" fmla="*/ 168443 h 442763"/>
                <a:gd name="connsiteX17" fmla="*/ 3412156 w 4701941"/>
                <a:gd name="connsiteY17" fmla="*/ 168443 h 442763"/>
                <a:gd name="connsiteX18" fmla="*/ 3412156 w 4701941"/>
                <a:gd name="connsiteY18" fmla="*/ 168443 h 442763"/>
                <a:gd name="connsiteX19" fmla="*/ 3412156 w 4701941"/>
                <a:gd name="connsiteY19" fmla="*/ 168443 h 442763"/>
                <a:gd name="connsiteX20" fmla="*/ 3412156 w 4701941"/>
                <a:gd name="connsiteY20" fmla="*/ 216569 h 442763"/>
                <a:gd name="connsiteX21" fmla="*/ 3412156 w 4701941"/>
                <a:gd name="connsiteY21" fmla="*/ 216569 h 442763"/>
                <a:gd name="connsiteX22" fmla="*/ 3412156 w 4701941"/>
                <a:gd name="connsiteY22" fmla="*/ 216569 h 442763"/>
                <a:gd name="connsiteX23" fmla="*/ 3460282 w 4701941"/>
                <a:gd name="connsiteY23" fmla="*/ 216569 h 442763"/>
                <a:gd name="connsiteX24" fmla="*/ 3460282 w 4701941"/>
                <a:gd name="connsiteY24" fmla="*/ 303196 h 442763"/>
                <a:gd name="connsiteX25" fmla="*/ 3518034 w 4701941"/>
                <a:gd name="connsiteY25" fmla="*/ 303196 h 442763"/>
                <a:gd name="connsiteX26" fmla="*/ 3518034 w 4701941"/>
                <a:gd name="connsiteY26" fmla="*/ 303196 h 442763"/>
                <a:gd name="connsiteX27" fmla="*/ 3518034 w 4701941"/>
                <a:gd name="connsiteY27" fmla="*/ 303196 h 442763"/>
                <a:gd name="connsiteX28" fmla="*/ 3518034 w 4701941"/>
                <a:gd name="connsiteY28" fmla="*/ 346510 h 442763"/>
                <a:gd name="connsiteX29" fmla="*/ 3777916 w 4701941"/>
                <a:gd name="connsiteY29" fmla="*/ 346510 h 442763"/>
                <a:gd name="connsiteX30" fmla="*/ 3777916 w 4701941"/>
                <a:gd name="connsiteY30" fmla="*/ 346510 h 442763"/>
                <a:gd name="connsiteX31" fmla="*/ 3777916 w 4701941"/>
                <a:gd name="connsiteY31" fmla="*/ 346510 h 442763"/>
                <a:gd name="connsiteX32" fmla="*/ 3777916 w 4701941"/>
                <a:gd name="connsiteY32" fmla="*/ 389824 h 442763"/>
                <a:gd name="connsiteX33" fmla="*/ 4562375 w 4701941"/>
                <a:gd name="connsiteY33" fmla="*/ 389824 h 442763"/>
                <a:gd name="connsiteX34" fmla="*/ 4567188 w 4701941"/>
                <a:gd name="connsiteY34" fmla="*/ 360948 h 442763"/>
                <a:gd name="connsiteX35" fmla="*/ 4562375 w 4701941"/>
                <a:gd name="connsiteY35" fmla="*/ 442763 h 442763"/>
                <a:gd name="connsiteX36" fmla="*/ 4701941 w 4701941"/>
                <a:gd name="connsiteY36" fmla="*/ 442763 h 442763"/>
                <a:gd name="connsiteX0" fmla="*/ 0 w 4745256"/>
                <a:gd name="connsiteY0" fmla="*/ 0 h 442763"/>
                <a:gd name="connsiteX1" fmla="*/ 96253 w 4745256"/>
                <a:gd name="connsiteY1" fmla="*/ 0 h 442763"/>
                <a:gd name="connsiteX2" fmla="*/ 96253 w 4745256"/>
                <a:gd name="connsiteY2" fmla="*/ 24064 h 442763"/>
                <a:gd name="connsiteX3" fmla="*/ 1496728 w 4745256"/>
                <a:gd name="connsiteY3" fmla="*/ 24064 h 442763"/>
                <a:gd name="connsiteX4" fmla="*/ 1496728 w 4745256"/>
                <a:gd name="connsiteY4" fmla="*/ 48127 h 442763"/>
                <a:gd name="connsiteX5" fmla="*/ 1920240 w 4745256"/>
                <a:gd name="connsiteY5" fmla="*/ 48127 h 442763"/>
                <a:gd name="connsiteX6" fmla="*/ 1910615 w 4745256"/>
                <a:gd name="connsiteY6" fmla="*/ 57752 h 442763"/>
                <a:gd name="connsiteX7" fmla="*/ 2035743 w 4745256"/>
                <a:gd name="connsiteY7" fmla="*/ 57752 h 442763"/>
                <a:gd name="connsiteX8" fmla="*/ 2035743 w 4745256"/>
                <a:gd name="connsiteY8" fmla="*/ 81815 h 442763"/>
                <a:gd name="connsiteX9" fmla="*/ 2035743 w 4745256"/>
                <a:gd name="connsiteY9" fmla="*/ 81815 h 442763"/>
                <a:gd name="connsiteX10" fmla="*/ 2035743 w 4745256"/>
                <a:gd name="connsiteY10" fmla="*/ 81815 h 442763"/>
                <a:gd name="connsiteX11" fmla="*/ 2035743 w 4745256"/>
                <a:gd name="connsiteY11" fmla="*/ 81815 h 442763"/>
                <a:gd name="connsiteX12" fmla="*/ 2035743 w 4745256"/>
                <a:gd name="connsiteY12" fmla="*/ 81815 h 442763"/>
                <a:gd name="connsiteX13" fmla="*/ 2083869 w 4745256"/>
                <a:gd name="connsiteY13" fmla="*/ 81815 h 442763"/>
                <a:gd name="connsiteX14" fmla="*/ 2083869 w 4745256"/>
                <a:gd name="connsiteY14" fmla="*/ 134754 h 442763"/>
                <a:gd name="connsiteX15" fmla="*/ 2738387 w 4745256"/>
                <a:gd name="connsiteY15" fmla="*/ 134754 h 442763"/>
                <a:gd name="connsiteX16" fmla="*/ 2738387 w 4745256"/>
                <a:gd name="connsiteY16" fmla="*/ 168443 h 442763"/>
                <a:gd name="connsiteX17" fmla="*/ 3412156 w 4745256"/>
                <a:gd name="connsiteY17" fmla="*/ 168443 h 442763"/>
                <a:gd name="connsiteX18" fmla="*/ 3412156 w 4745256"/>
                <a:gd name="connsiteY18" fmla="*/ 168443 h 442763"/>
                <a:gd name="connsiteX19" fmla="*/ 3412156 w 4745256"/>
                <a:gd name="connsiteY19" fmla="*/ 168443 h 442763"/>
                <a:gd name="connsiteX20" fmla="*/ 3412156 w 4745256"/>
                <a:gd name="connsiteY20" fmla="*/ 216569 h 442763"/>
                <a:gd name="connsiteX21" fmla="*/ 3412156 w 4745256"/>
                <a:gd name="connsiteY21" fmla="*/ 216569 h 442763"/>
                <a:gd name="connsiteX22" fmla="*/ 3412156 w 4745256"/>
                <a:gd name="connsiteY22" fmla="*/ 216569 h 442763"/>
                <a:gd name="connsiteX23" fmla="*/ 3460282 w 4745256"/>
                <a:gd name="connsiteY23" fmla="*/ 216569 h 442763"/>
                <a:gd name="connsiteX24" fmla="*/ 3460282 w 4745256"/>
                <a:gd name="connsiteY24" fmla="*/ 303196 h 442763"/>
                <a:gd name="connsiteX25" fmla="*/ 3518034 w 4745256"/>
                <a:gd name="connsiteY25" fmla="*/ 303196 h 442763"/>
                <a:gd name="connsiteX26" fmla="*/ 3518034 w 4745256"/>
                <a:gd name="connsiteY26" fmla="*/ 303196 h 442763"/>
                <a:gd name="connsiteX27" fmla="*/ 3518034 w 4745256"/>
                <a:gd name="connsiteY27" fmla="*/ 303196 h 442763"/>
                <a:gd name="connsiteX28" fmla="*/ 3518034 w 4745256"/>
                <a:gd name="connsiteY28" fmla="*/ 346510 h 442763"/>
                <a:gd name="connsiteX29" fmla="*/ 3777916 w 4745256"/>
                <a:gd name="connsiteY29" fmla="*/ 346510 h 442763"/>
                <a:gd name="connsiteX30" fmla="*/ 3777916 w 4745256"/>
                <a:gd name="connsiteY30" fmla="*/ 346510 h 442763"/>
                <a:gd name="connsiteX31" fmla="*/ 3777916 w 4745256"/>
                <a:gd name="connsiteY31" fmla="*/ 346510 h 442763"/>
                <a:gd name="connsiteX32" fmla="*/ 3777916 w 4745256"/>
                <a:gd name="connsiteY32" fmla="*/ 389824 h 442763"/>
                <a:gd name="connsiteX33" fmla="*/ 4562375 w 4745256"/>
                <a:gd name="connsiteY33" fmla="*/ 389824 h 442763"/>
                <a:gd name="connsiteX34" fmla="*/ 4745256 w 4745256"/>
                <a:gd name="connsiteY34" fmla="*/ 187693 h 442763"/>
                <a:gd name="connsiteX35" fmla="*/ 4562375 w 4745256"/>
                <a:gd name="connsiteY35" fmla="*/ 442763 h 442763"/>
                <a:gd name="connsiteX36" fmla="*/ 4701941 w 4745256"/>
                <a:gd name="connsiteY36" fmla="*/ 442763 h 442763"/>
                <a:gd name="connsiteX0" fmla="*/ 0 w 4745256"/>
                <a:gd name="connsiteY0" fmla="*/ 0 h 442763"/>
                <a:gd name="connsiteX1" fmla="*/ 96253 w 4745256"/>
                <a:gd name="connsiteY1" fmla="*/ 0 h 442763"/>
                <a:gd name="connsiteX2" fmla="*/ 96253 w 4745256"/>
                <a:gd name="connsiteY2" fmla="*/ 24064 h 442763"/>
                <a:gd name="connsiteX3" fmla="*/ 1496728 w 4745256"/>
                <a:gd name="connsiteY3" fmla="*/ 24064 h 442763"/>
                <a:gd name="connsiteX4" fmla="*/ 1496728 w 4745256"/>
                <a:gd name="connsiteY4" fmla="*/ 48127 h 442763"/>
                <a:gd name="connsiteX5" fmla="*/ 1920240 w 4745256"/>
                <a:gd name="connsiteY5" fmla="*/ 48127 h 442763"/>
                <a:gd name="connsiteX6" fmla="*/ 1910615 w 4745256"/>
                <a:gd name="connsiteY6" fmla="*/ 57752 h 442763"/>
                <a:gd name="connsiteX7" fmla="*/ 2035743 w 4745256"/>
                <a:gd name="connsiteY7" fmla="*/ 57752 h 442763"/>
                <a:gd name="connsiteX8" fmla="*/ 2035743 w 4745256"/>
                <a:gd name="connsiteY8" fmla="*/ 81815 h 442763"/>
                <a:gd name="connsiteX9" fmla="*/ 2035743 w 4745256"/>
                <a:gd name="connsiteY9" fmla="*/ 81815 h 442763"/>
                <a:gd name="connsiteX10" fmla="*/ 2035743 w 4745256"/>
                <a:gd name="connsiteY10" fmla="*/ 81815 h 442763"/>
                <a:gd name="connsiteX11" fmla="*/ 2035743 w 4745256"/>
                <a:gd name="connsiteY11" fmla="*/ 81815 h 442763"/>
                <a:gd name="connsiteX12" fmla="*/ 2035743 w 4745256"/>
                <a:gd name="connsiteY12" fmla="*/ 81815 h 442763"/>
                <a:gd name="connsiteX13" fmla="*/ 2083869 w 4745256"/>
                <a:gd name="connsiteY13" fmla="*/ 81815 h 442763"/>
                <a:gd name="connsiteX14" fmla="*/ 2083869 w 4745256"/>
                <a:gd name="connsiteY14" fmla="*/ 134754 h 442763"/>
                <a:gd name="connsiteX15" fmla="*/ 2738387 w 4745256"/>
                <a:gd name="connsiteY15" fmla="*/ 134754 h 442763"/>
                <a:gd name="connsiteX16" fmla="*/ 2738387 w 4745256"/>
                <a:gd name="connsiteY16" fmla="*/ 168443 h 442763"/>
                <a:gd name="connsiteX17" fmla="*/ 3412156 w 4745256"/>
                <a:gd name="connsiteY17" fmla="*/ 168443 h 442763"/>
                <a:gd name="connsiteX18" fmla="*/ 3412156 w 4745256"/>
                <a:gd name="connsiteY18" fmla="*/ 168443 h 442763"/>
                <a:gd name="connsiteX19" fmla="*/ 3412156 w 4745256"/>
                <a:gd name="connsiteY19" fmla="*/ 168443 h 442763"/>
                <a:gd name="connsiteX20" fmla="*/ 3412156 w 4745256"/>
                <a:gd name="connsiteY20" fmla="*/ 216569 h 442763"/>
                <a:gd name="connsiteX21" fmla="*/ 3412156 w 4745256"/>
                <a:gd name="connsiteY21" fmla="*/ 216569 h 442763"/>
                <a:gd name="connsiteX22" fmla="*/ 3412156 w 4745256"/>
                <a:gd name="connsiteY22" fmla="*/ 216569 h 442763"/>
                <a:gd name="connsiteX23" fmla="*/ 3460282 w 4745256"/>
                <a:gd name="connsiteY23" fmla="*/ 216569 h 442763"/>
                <a:gd name="connsiteX24" fmla="*/ 3460282 w 4745256"/>
                <a:gd name="connsiteY24" fmla="*/ 303196 h 442763"/>
                <a:gd name="connsiteX25" fmla="*/ 3518034 w 4745256"/>
                <a:gd name="connsiteY25" fmla="*/ 303196 h 442763"/>
                <a:gd name="connsiteX26" fmla="*/ 3518034 w 4745256"/>
                <a:gd name="connsiteY26" fmla="*/ 303196 h 442763"/>
                <a:gd name="connsiteX27" fmla="*/ 3518034 w 4745256"/>
                <a:gd name="connsiteY27" fmla="*/ 303196 h 442763"/>
                <a:gd name="connsiteX28" fmla="*/ 3518034 w 4745256"/>
                <a:gd name="connsiteY28" fmla="*/ 346510 h 442763"/>
                <a:gd name="connsiteX29" fmla="*/ 3777916 w 4745256"/>
                <a:gd name="connsiteY29" fmla="*/ 346510 h 442763"/>
                <a:gd name="connsiteX30" fmla="*/ 3777916 w 4745256"/>
                <a:gd name="connsiteY30" fmla="*/ 346510 h 442763"/>
                <a:gd name="connsiteX31" fmla="*/ 3777916 w 4745256"/>
                <a:gd name="connsiteY31" fmla="*/ 346510 h 442763"/>
                <a:gd name="connsiteX32" fmla="*/ 3777916 w 4745256"/>
                <a:gd name="connsiteY32" fmla="*/ 389824 h 442763"/>
                <a:gd name="connsiteX33" fmla="*/ 4562375 w 4745256"/>
                <a:gd name="connsiteY33" fmla="*/ 360948 h 442763"/>
                <a:gd name="connsiteX34" fmla="*/ 4745256 w 4745256"/>
                <a:gd name="connsiteY34" fmla="*/ 187693 h 442763"/>
                <a:gd name="connsiteX35" fmla="*/ 4562375 w 4745256"/>
                <a:gd name="connsiteY35" fmla="*/ 442763 h 442763"/>
                <a:gd name="connsiteX36" fmla="*/ 4701941 w 4745256"/>
                <a:gd name="connsiteY36" fmla="*/ 442763 h 442763"/>
                <a:gd name="connsiteX0" fmla="*/ 0 w 4745256"/>
                <a:gd name="connsiteY0" fmla="*/ 0 h 442763"/>
                <a:gd name="connsiteX1" fmla="*/ 96253 w 4745256"/>
                <a:gd name="connsiteY1" fmla="*/ 0 h 442763"/>
                <a:gd name="connsiteX2" fmla="*/ 96253 w 4745256"/>
                <a:gd name="connsiteY2" fmla="*/ 24064 h 442763"/>
                <a:gd name="connsiteX3" fmla="*/ 1496728 w 4745256"/>
                <a:gd name="connsiteY3" fmla="*/ 24064 h 442763"/>
                <a:gd name="connsiteX4" fmla="*/ 1496728 w 4745256"/>
                <a:gd name="connsiteY4" fmla="*/ 48127 h 442763"/>
                <a:gd name="connsiteX5" fmla="*/ 1920240 w 4745256"/>
                <a:gd name="connsiteY5" fmla="*/ 48127 h 442763"/>
                <a:gd name="connsiteX6" fmla="*/ 1910615 w 4745256"/>
                <a:gd name="connsiteY6" fmla="*/ 57752 h 442763"/>
                <a:gd name="connsiteX7" fmla="*/ 2035743 w 4745256"/>
                <a:gd name="connsiteY7" fmla="*/ 57752 h 442763"/>
                <a:gd name="connsiteX8" fmla="*/ 2035743 w 4745256"/>
                <a:gd name="connsiteY8" fmla="*/ 81815 h 442763"/>
                <a:gd name="connsiteX9" fmla="*/ 2035743 w 4745256"/>
                <a:gd name="connsiteY9" fmla="*/ 81815 h 442763"/>
                <a:gd name="connsiteX10" fmla="*/ 2035743 w 4745256"/>
                <a:gd name="connsiteY10" fmla="*/ 81815 h 442763"/>
                <a:gd name="connsiteX11" fmla="*/ 2035743 w 4745256"/>
                <a:gd name="connsiteY11" fmla="*/ 81815 h 442763"/>
                <a:gd name="connsiteX12" fmla="*/ 2035743 w 4745256"/>
                <a:gd name="connsiteY12" fmla="*/ 81815 h 442763"/>
                <a:gd name="connsiteX13" fmla="*/ 2083869 w 4745256"/>
                <a:gd name="connsiteY13" fmla="*/ 81815 h 442763"/>
                <a:gd name="connsiteX14" fmla="*/ 2083869 w 4745256"/>
                <a:gd name="connsiteY14" fmla="*/ 134754 h 442763"/>
                <a:gd name="connsiteX15" fmla="*/ 2738387 w 4745256"/>
                <a:gd name="connsiteY15" fmla="*/ 134754 h 442763"/>
                <a:gd name="connsiteX16" fmla="*/ 2738387 w 4745256"/>
                <a:gd name="connsiteY16" fmla="*/ 168443 h 442763"/>
                <a:gd name="connsiteX17" fmla="*/ 3412156 w 4745256"/>
                <a:gd name="connsiteY17" fmla="*/ 168443 h 442763"/>
                <a:gd name="connsiteX18" fmla="*/ 3412156 w 4745256"/>
                <a:gd name="connsiteY18" fmla="*/ 168443 h 442763"/>
                <a:gd name="connsiteX19" fmla="*/ 3412156 w 4745256"/>
                <a:gd name="connsiteY19" fmla="*/ 168443 h 442763"/>
                <a:gd name="connsiteX20" fmla="*/ 3412156 w 4745256"/>
                <a:gd name="connsiteY20" fmla="*/ 216569 h 442763"/>
                <a:gd name="connsiteX21" fmla="*/ 3412156 w 4745256"/>
                <a:gd name="connsiteY21" fmla="*/ 216569 h 442763"/>
                <a:gd name="connsiteX22" fmla="*/ 3412156 w 4745256"/>
                <a:gd name="connsiteY22" fmla="*/ 216569 h 442763"/>
                <a:gd name="connsiteX23" fmla="*/ 3460282 w 4745256"/>
                <a:gd name="connsiteY23" fmla="*/ 216569 h 442763"/>
                <a:gd name="connsiteX24" fmla="*/ 3460282 w 4745256"/>
                <a:gd name="connsiteY24" fmla="*/ 303196 h 442763"/>
                <a:gd name="connsiteX25" fmla="*/ 3518034 w 4745256"/>
                <a:gd name="connsiteY25" fmla="*/ 303196 h 442763"/>
                <a:gd name="connsiteX26" fmla="*/ 3518034 w 4745256"/>
                <a:gd name="connsiteY26" fmla="*/ 303196 h 442763"/>
                <a:gd name="connsiteX27" fmla="*/ 3518034 w 4745256"/>
                <a:gd name="connsiteY27" fmla="*/ 303196 h 442763"/>
                <a:gd name="connsiteX28" fmla="*/ 3518034 w 4745256"/>
                <a:gd name="connsiteY28" fmla="*/ 346510 h 442763"/>
                <a:gd name="connsiteX29" fmla="*/ 3777916 w 4745256"/>
                <a:gd name="connsiteY29" fmla="*/ 346510 h 442763"/>
                <a:gd name="connsiteX30" fmla="*/ 3777916 w 4745256"/>
                <a:gd name="connsiteY30" fmla="*/ 346510 h 442763"/>
                <a:gd name="connsiteX31" fmla="*/ 3777916 w 4745256"/>
                <a:gd name="connsiteY31" fmla="*/ 346510 h 442763"/>
                <a:gd name="connsiteX32" fmla="*/ 3782728 w 4745256"/>
                <a:gd name="connsiteY32" fmla="*/ 356136 h 442763"/>
                <a:gd name="connsiteX33" fmla="*/ 4562375 w 4745256"/>
                <a:gd name="connsiteY33" fmla="*/ 360948 h 442763"/>
                <a:gd name="connsiteX34" fmla="*/ 4745256 w 4745256"/>
                <a:gd name="connsiteY34" fmla="*/ 187693 h 442763"/>
                <a:gd name="connsiteX35" fmla="*/ 4562375 w 4745256"/>
                <a:gd name="connsiteY35" fmla="*/ 442763 h 442763"/>
                <a:gd name="connsiteX36" fmla="*/ 4701941 w 4745256"/>
                <a:gd name="connsiteY36" fmla="*/ 442763 h 442763"/>
                <a:gd name="connsiteX0" fmla="*/ 0 w 4701941"/>
                <a:gd name="connsiteY0" fmla="*/ 0 h 442763"/>
                <a:gd name="connsiteX1" fmla="*/ 96253 w 4701941"/>
                <a:gd name="connsiteY1" fmla="*/ 0 h 442763"/>
                <a:gd name="connsiteX2" fmla="*/ 96253 w 4701941"/>
                <a:gd name="connsiteY2" fmla="*/ 24064 h 442763"/>
                <a:gd name="connsiteX3" fmla="*/ 1496728 w 4701941"/>
                <a:gd name="connsiteY3" fmla="*/ 24064 h 442763"/>
                <a:gd name="connsiteX4" fmla="*/ 1496728 w 4701941"/>
                <a:gd name="connsiteY4" fmla="*/ 48127 h 442763"/>
                <a:gd name="connsiteX5" fmla="*/ 1920240 w 4701941"/>
                <a:gd name="connsiteY5" fmla="*/ 48127 h 442763"/>
                <a:gd name="connsiteX6" fmla="*/ 1910615 w 4701941"/>
                <a:gd name="connsiteY6" fmla="*/ 57752 h 442763"/>
                <a:gd name="connsiteX7" fmla="*/ 2035743 w 4701941"/>
                <a:gd name="connsiteY7" fmla="*/ 57752 h 442763"/>
                <a:gd name="connsiteX8" fmla="*/ 2035743 w 4701941"/>
                <a:gd name="connsiteY8" fmla="*/ 81815 h 442763"/>
                <a:gd name="connsiteX9" fmla="*/ 2035743 w 4701941"/>
                <a:gd name="connsiteY9" fmla="*/ 81815 h 442763"/>
                <a:gd name="connsiteX10" fmla="*/ 2035743 w 4701941"/>
                <a:gd name="connsiteY10" fmla="*/ 81815 h 442763"/>
                <a:gd name="connsiteX11" fmla="*/ 2035743 w 4701941"/>
                <a:gd name="connsiteY11" fmla="*/ 81815 h 442763"/>
                <a:gd name="connsiteX12" fmla="*/ 2035743 w 4701941"/>
                <a:gd name="connsiteY12" fmla="*/ 81815 h 442763"/>
                <a:gd name="connsiteX13" fmla="*/ 2083869 w 4701941"/>
                <a:gd name="connsiteY13" fmla="*/ 81815 h 442763"/>
                <a:gd name="connsiteX14" fmla="*/ 2083869 w 4701941"/>
                <a:gd name="connsiteY14" fmla="*/ 134754 h 442763"/>
                <a:gd name="connsiteX15" fmla="*/ 2738387 w 4701941"/>
                <a:gd name="connsiteY15" fmla="*/ 134754 h 442763"/>
                <a:gd name="connsiteX16" fmla="*/ 2738387 w 4701941"/>
                <a:gd name="connsiteY16" fmla="*/ 168443 h 442763"/>
                <a:gd name="connsiteX17" fmla="*/ 3412156 w 4701941"/>
                <a:gd name="connsiteY17" fmla="*/ 168443 h 442763"/>
                <a:gd name="connsiteX18" fmla="*/ 3412156 w 4701941"/>
                <a:gd name="connsiteY18" fmla="*/ 168443 h 442763"/>
                <a:gd name="connsiteX19" fmla="*/ 3412156 w 4701941"/>
                <a:gd name="connsiteY19" fmla="*/ 168443 h 442763"/>
                <a:gd name="connsiteX20" fmla="*/ 3412156 w 4701941"/>
                <a:gd name="connsiteY20" fmla="*/ 216569 h 442763"/>
                <a:gd name="connsiteX21" fmla="*/ 3412156 w 4701941"/>
                <a:gd name="connsiteY21" fmla="*/ 216569 h 442763"/>
                <a:gd name="connsiteX22" fmla="*/ 3412156 w 4701941"/>
                <a:gd name="connsiteY22" fmla="*/ 216569 h 442763"/>
                <a:gd name="connsiteX23" fmla="*/ 3460282 w 4701941"/>
                <a:gd name="connsiteY23" fmla="*/ 216569 h 442763"/>
                <a:gd name="connsiteX24" fmla="*/ 3460282 w 4701941"/>
                <a:gd name="connsiteY24" fmla="*/ 303196 h 442763"/>
                <a:gd name="connsiteX25" fmla="*/ 3518034 w 4701941"/>
                <a:gd name="connsiteY25" fmla="*/ 303196 h 442763"/>
                <a:gd name="connsiteX26" fmla="*/ 3518034 w 4701941"/>
                <a:gd name="connsiteY26" fmla="*/ 303196 h 442763"/>
                <a:gd name="connsiteX27" fmla="*/ 3518034 w 4701941"/>
                <a:gd name="connsiteY27" fmla="*/ 303196 h 442763"/>
                <a:gd name="connsiteX28" fmla="*/ 3518034 w 4701941"/>
                <a:gd name="connsiteY28" fmla="*/ 346510 h 442763"/>
                <a:gd name="connsiteX29" fmla="*/ 3777916 w 4701941"/>
                <a:gd name="connsiteY29" fmla="*/ 346510 h 442763"/>
                <a:gd name="connsiteX30" fmla="*/ 3777916 w 4701941"/>
                <a:gd name="connsiteY30" fmla="*/ 346510 h 442763"/>
                <a:gd name="connsiteX31" fmla="*/ 3777916 w 4701941"/>
                <a:gd name="connsiteY31" fmla="*/ 346510 h 442763"/>
                <a:gd name="connsiteX32" fmla="*/ 3782728 w 4701941"/>
                <a:gd name="connsiteY32" fmla="*/ 356136 h 442763"/>
                <a:gd name="connsiteX33" fmla="*/ 4562375 w 4701941"/>
                <a:gd name="connsiteY33" fmla="*/ 360948 h 442763"/>
                <a:gd name="connsiteX34" fmla="*/ 4562375 w 4701941"/>
                <a:gd name="connsiteY34" fmla="*/ 442763 h 442763"/>
                <a:gd name="connsiteX35" fmla="*/ 4701941 w 4701941"/>
                <a:gd name="connsiteY35" fmla="*/ 442763 h 442763"/>
                <a:gd name="connsiteX0" fmla="*/ 0 w 4701941"/>
                <a:gd name="connsiteY0" fmla="*/ 0 h 442763"/>
                <a:gd name="connsiteX1" fmla="*/ 96253 w 4701941"/>
                <a:gd name="connsiteY1" fmla="*/ 0 h 442763"/>
                <a:gd name="connsiteX2" fmla="*/ 96253 w 4701941"/>
                <a:gd name="connsiteY2" fmla="*/ 24064 h 442763"/>
                <a:gd name="connsiteX3" fmla="*/ 1496728 w 4701941"/>
                <a:gd name="connsiteY3" fmla="*/ 24064 h 442763"/>
                <a:gd name="connsiteX4" fmla="*/ 1496728 w 4701941"/>
                <a:gd name="connsiteY4" fmla="*/ 48127 h 442763"/>
                <a:gd name="connsiteX5" fmla="*/ 1920240 w 4701941"/>
                <a:gd name="connsiteY5" fmla="*/ 48127 h 442763"/>
                <a:gd name="connsiteX6" fmla="*/ 1910615 w 4701941"/>
                <a:gd name="connsiteY6" fmla="*/ 57752 h 442763"/>
                <a:gd name="connsiteX7" fmla="*/ 2035743 w 4701941"/>
                <a:gd name="connsiteY7" fmla="*/ 57752 h 442763"/>
                <a:gd name="connsiteX8" fmla="*/ 2035743 w 4701941"/>
                <a:gd name="connsiteY8" fmla="*/ 81815 h 442763"/>
                <a:gd name="connsiteX9" fmla="*/ 2035743 w 4701941"/>
                <a:gd name="connsiteY9" fmla="*/ 81815 h 442763"/>
                <a:gd name="connsiteX10" fmla="*/ 2035743 w 4701941"/>
                <a:gd name="connsiteY10" fmla="*/ 81815 h 442763"/>
                <a:gd name="connsiteX11" fmla="*/ 2035743 w 4701941"/>
                <a:gd name="connsiteY11" fmla="*/ 81815 h 442763"/>
                <a:gd name="connsiteX12" fmla="*/ 2035743 w 4701941"/>
                <a:gd name="connsiteY12" fmla="*/ 81815 h 442763"/>
                <a:gd name="connsiteX13" fmla="*/ 2083869 w 4701941"/>
                <a:gd name="connsiteY13" fmla="*/ 81815 h 442763"/>
                <a:gd name="connsiteX14" fmla="*/ 2083869 w 4701941"/>
                <a:gd name="connsiteY14" fmla="*/ 134754 h 442763"/>
                <a:gd name="connsiteX15" fmla="*/ 2738387 w 4701941"/>
                <a:gd name="connsiteY15" fmla="*/ 134754 h 442763"/>
                <a:gd name="connsiteX16" fmla="*/ 2738387 w 4701941"/>
                <a:gd name="connsiteY16" fmla="*/ 168443 h 442763"/>
                <a:gd name="connsiteX17" fmla="*/ 3412156 w 4701941"/>
                <a:gd name="connsiteY17" fmla="*/ 168443 h 442763"/>
                <a:gd name="connsiteX18" fmla="*/ 3412156 w 4701941"/>
                <a:gd name="connsiteY18" fmla="*/ 168443 h 442763"/>
                <a:gd name="connsiteX19" fmla="*/ 3412156 w 4701941"/>
                <a:gd name="connsiteY19" fmla="*/ 168443 h 442763"/>
                <a:gd name="connsiteX20" fmla="*/ 3412156 w 4701941"/>
                <a:gd name="connsiteY20" fmla="*/ 216569 h 442763"/>
                <a:gd name="connsiteX21" fmla="*/ 3412156 w 4701941"/>
                <a:gd name="connsiteY21" fmla="*/ 216569 h 442763"/>
                <a:gd name="connsiteX22" fmla="*/ 3412156 w 4701941"/>
                <a:gd name="connsiteY22" fmla="*/ 216569 h 442763"/>
                <a:gd name="connsiteX23" fmla="*/ 3460282 w 4701941"/>
                <a:gd name="connsiteY23" fmla="*/ 216569 h 442763"/>
                <a:gd name="connsiteX24" fmla="*/ 3460282 w 4701941"/>
                <a:gd name="connsiteY24" fmla="*/ 303196 h 442763"/>
                <a:gd name="connsiteX25" fmla="*/ 3518034 w 4701941"/>
                <a:gd name="connsiteY25" fmla="*/ 303196 h 442763"/>
                <a:gd name="connsiteX26" fmla="*/ 3518034 w 4701941"/>
                <a:gd name="connsiteY26" fmla="*/ 303196 h 442763"/>
                <a:gd name="connsiteX27" fmla="*/ 3518034 w 4701941"/>
                <a:gd name="connsiteY27" fmla="*/ 303196 h 442763"/>
                <a:gd name="connsiteX28" fmla="*/ 3518034 w 4701941"/>
                <a:gd name="connsiteY28" fmla="*/ 346510 h 442763"/>
                <a:gd name="connsiteX29" fmla="*/ 3777916 w 4701941"/>
                <a:gd name="connsiteY29" fmla="*/ 346510 h 442763"/>
                <a:gd name="connsiteX30" fmla="*/ 3777916 w 4701941"/>
                <a:gd name="connsiteY30" fmla="*/ 346510 h 442763"/>
                <a:gd name="connsiteX31" fmla="*/ 3777916 w 4701941"/>
                <a:gd name="connsiteY31" fmla="*/ 346510 h 442763"/>
                <a:gd name="connsiteX32" fmla="*/ 3782728 w 4701941"/>
                <a:gd name="connsiteY32" fmla="*/ 356136 h 442763"/>
                <a:gd name="connsiteX33" fmla="*/ 4562375 w 4701941"/>
                <a:gd name="connsiteY33" fmla="*/ 360948 h 442763"/>
                <a:gd name="connsiteX34" fmla="*/ 4562375 w 4701941"/>
                <a:gd name="connsiteY34" fmla="*/ 389824 h 442763"/>
                <a:gd name="connsiteX35" fmla="*/ 4701941 w 4701941"/>
                <a:gd name="connsiteY35" fmla="*/ 442763 h 442763"/>
                <a:gd name="connsiteX0" fmla="*/ 0 w 4706754"/>
                <a:gd name="connsiteY0" fmla="*/ 0 h 394636"/>
                <a:gd name="connsiteX1" fmla="*/ 96253 w 4706754"/>
                <a:gd name="connsiteY1" fmla="*/ 0 h 394636"/>
                <a:gd name="connsiteX2" fmla="*/ 96253 w 4706754"/>
                <a:gd name="connsiteY2" fmla="*/ 24064 h 394636"/>
                <a:gd name="connsiteX3" fmla="*/ 1496728 w 4706754"/>
                <a:gd name="connsiteY3" fmla="*/ 24064 h 394636"/>
                <a:gd name="connsiteX4" fmla="*/ 1496728 w 4706754"/>
                <a:gd name="connsiteY4" fmla="*/ 48127 h 394636"/>
                <a:gd name="connsiteX5" fmla="*/ 1920240 w 4706754"/>
                <a:gd name="connsiteY5" fmla="*/ 48127 h 394636"/>
                <a:gd name="connsiteX6" fmla="*/ 1910615 w 4706754"/>
                <a:gd name="connsiteY6" fmla="*/ 57752 h 394636"/>
                <a:gd name="connsiteX7" fmla="*/ 2035743 w 4706754"/>
                <a:gd name="connsiteY7" fmla="*/ 57752 h 394636"/>
                <a:gd name="connsiteX8" fmla="*/ 2035743 w 4706754"/>
                <a:gd name="connsiteY8" fmla="*/ 81815 h 394636"/>
                <a:gd name="connsiteX9" fmla="*/ 2035743 w 4706754"/>
                <a:gd name="connsiteY9" fmla="*/ 81815 h 394636"/>
                <a:gd name="connsiteX10" fmla="*/ 2035743 w 4706754"/>
                <a:gd name="connsiteY10" fmla="*/ 81815 h 394636"/>
                <a:gd name="connsiteX11" fmla="*/ 2035743 w 4706754"/>
                <a:gd name="connsiteY11" fmla="*/ 81815 h 394636"/>
                <a:gd name="connsiteX12" fmla="*/ 2035743 w 4706754"/>
                <a:gd name="connsiteY12" fmla="*/ 81815 h 394636"/>
                <a:gd name="connsiteX13" fmla="*/ 2083869 w 4706754"/>
                <a:gd name="connsiteY13" fmla="*/ 81815 h 394636"/>
                <a:gd name="connsiteX14" fmla="*/ 2083869 w 4706754"/>
                <a:gd name="connsiteY14" fmla="*/ 134754 h 394636"/>
                <a:gd name="connsiteX15" fmla="*/ 2738387 w 4706754"/>
                <a:gd name="connsiteY15" fmla="*/ 134754 h 394636"/>
                <a:gd name="connsiteX16" fmla="*/ 2738387 w 4706754"/>
                <a:gd name="connsiteY16" fmla="*/ 168443 h 394636"/>
                <a:gd name="connsiteX17" fmla="*/ 3412156 w 4706754"/>
                <a:gd name="connsiteY17" fmla="*/ 168443 h 394636"/>
                <a:gd name="connsiteX18" fmla="*/ 3412156 w 4706754"/>
                <a:gd name="connsiteY18" fmla="*/ 168443 h 394636"/>
                <a:gd name="connsiteX19" fmla="*/ 3412156 w 4706754"/>
                <a:gd name="connsiteY19" fmla="*/ 168443 h 394636"/>
                <a:gd name="connsiteX20" fmla="*/ 3412156 w 4706754"/>
                <a:gd name="connsiteY20" fmla="*/ 216569 h 394636"/>
                <a:gd name="connsiteX21" fmla="*/ 3412156 w 4706754"/>
                <a:gd name="connsiteY21" fmla="*/ 216569 h 394636"/>
                <a:gd name="connsiteX22" fmla="*/ 3412156 w 4706754"/>
                <a:gd name="connsiteY22" fmla="*/ 216569 h 394636"/>
                <a:gd name="connsiteX23" fmla="*/ 3460282 w 4706754"/>
                <a:gd name="connsiteY23" fmla="*/ 216569 h 394636"/>
                <a:gd name="connsiteX24" fmla="*/ 3460282 w 4706754"/>
                <a:gd name="connsiteY24" fmla="*/ 303196 h 394636"/>
                <a:gd name="connsiteX25" fmla="*/ 3518034 w 4706754"/>
                <a:gd name="connsiteY25" fmla="*/ 303196 h 394636"/>
                <a:gd name="connsiteX26" fmla="*/ 3518034 w 4706754"/>
                <a:gd name="connsiteY26" fmla="*/ 303196 h 394636"/>
                <a:gd name="connsiteX27" fmla="*/ 3518034 w 4706754"/>
                <a:gd name="connsiteY27" fmla="*/ 303196 h 394636"/>
                <a:gd name="connsiteX28" fmla="*/ 3518034 w 4706754"/>
                <a:gd name="connsiteY28" fmla="*/ 346510 h 394636"/>
                <a:gd name="connsiteX29" fmla="*/ 3777916 w 4706754"/>
                <a:gd name="connsiteY29" fmla="*/ 346510 h 394636"/>
                <a:gd name="connsiteX30" fmla="*/ 3777916 w 4706754"/>
                <a:gd name="connsiteY30" fmla="*/ 346510 h 394636"/>
                <a:gd name="connsiteX31" fmla="*/ 3777916 w 4706754"/>
                <a:gd name="connsiteY31" fmla="*/ 346510 h 394636"/>
                <a:gd name="connsiteX32" fmla="*/ 3782728 w 4706754"/>
                <a:gd name="connsiteY32" fmla="*/ 356136 h 394636"/>
                <a:gd name="connsiteX33" fmla="*/ 4562375 w 4706754"/>
                <a:gd name="connsiteY33" fmla="*/ 360948 h 394636"/>
                <a:gd name="connsiteX34" fmla="*/ 4562375 w 4706754"/>
                <a:gd name="connsiteY34" fmla="*/ 389824 h 394636"/>
                <a:gd name="connsiteX35" fmla="*/ 4706754 w 4706754"/>
                <a:gd name="connsiteY35" fmla="*/ 394636 h 394636"/>
                <a:gd name="connsiteX0" fmla="*/ 0 w 4706754"/>
                <a:gd name="connsiteY0" fmla="*/ 0 h 394636"/>
                <a:gd name="connsiteX1" fmla="*/ 96253 w 4706754"/>
                <a:gd name="connsiteY1" fmla="*/ 0 h 394636"/>
                <a:gd name="connsiteX2" fmla="*/ 96253 w 4706754"/>
                <a:gd name="connsiteY2" fmla="*/ 24064 h 394636"/>
                <a:gd name="connsiteX3" fmla="*/ 1496728 w 4706754"/>
                <a:gd name="connsiteY3" fmla="*/ 24064 h 394636"/>
                <a:gd name="connsiteX4" fmla="*/ 1496728 w 4706754"/>
                <a:gd name="connsiteY4" fmla="*/ 48127 h 394636"/>
                <a:gd name="connsiteX5" fmla="*/ 1920240 w 4706754"/>
                <a:gd name="connsiteY5" fmla="*/ 48127 h 394636"/>
                <a:gd name="connsiteX6" fmla="*/ 1910615 w 4706754"/>
                <a:gd name="connsiteY6" fmla="*/ 57752 h 394636"/>
                <a:gd name="connsiteX7" fmla="*/ 2035743 w 4706754"/>
                <a:gd name="connsiteY7" fmla="*/ 57752 h 394636"/>
                <a:gd name="connsiteX8" fmla="*/ 2035743 w 4706754"/>
                <a:gd name="connsiteY8" fmla="*/ 81815 h 394636"/>
                <a:gd name="connsiteX9" fmla="*/ 2035743 w 4706754"/>
                <a:gd name="connsiteY9" fmla="*/ 81815 h 394636"/>
                <a:gd name="connsiteX10" fmla="*/ 2035743 w 4706754"/>
                <a:gd name="connsiteY10" fmla="*/ 81815 h 394636"/>
                <a:gd name="connsiteX11" fmla="*/ 2035743 w 4706754"/>
                <a:gd name="connsiteY11" fmla="*/ 81815 h 394636"/>
                <a:gd name="connsiteX12" fmla="*/ 2035743 w 4706754"/>
                <a:gd name="connsiteY12" fmla="*/ 81815 h 394636"/>
                <a:gd name="connsiteX13" fmla="*/ 2083869 w 4706754"/>
                <a:gd name="connsiteY13" fmla="*/ 81815 h 394636"/>
                <a:gd name="connsiteX14" fmla="*/ 2083869 w 4706754"/>
                <a:gd name="connsiteY14" fmla="*/ 134754 h 394636"/>
                <a:gd name="connsiteX15" fmla="*/ 2738387 w 4706754"/>
                <a:gd name="connsiteY15" fmla="*/ 134754 h 394636"/>
                <a:gd name="connsiteX16" fmla="*/ 2738387 w 4706754"/>
                <a:gd name="connsiteY16" fmla="*/ 168443 h 394636"/>
                <a:gd name="connsiteX17" fmla="*/ 3412156 w 4706754"/>
                <a:gd name="connsiteY17" fmla="*/ 168443 h 394636"/>
                <a:gd name="connsiteX18" fmla="*/ 3412156 w 4706754"/>
                <a:gd name="connsiteY18" fmla="*/ 168443 h 394636"/>
                <a:gd name="connsiteX19" fmla="*/ 3412156 w 4706754"/>
                <a:gd name="connsiteY19" fmla="*/ 168443 h 394636"/>
                <a:gd name="connsiteX20" fmla="*/ 3412156 w 4706754"/>
                <a:gd name="connsiteY20" fmla="*/ 216569 h 394636"/>
                <a:gd name="connsiteX21" fmla="*/ 3412156 w 4706754"/>
                <a:gd name="connsiteY21" fmla="*/ 216569 h 394636"/>
                <a:gd name="connsiteX22" fmla="*/ 3412156 w 4706754"/>
                <a:gd name="connsiteY22" fmla="*/ 216569 h 394636"/>
                <a:gd name="connsiteX23" fmla="*/ 3460282 w 4706754"/>
                <a:gd name="connsiteY23" fmla="*/ 216569 h 394636"/>
                <a:gd name="connsiteX24" fmla="*/ 3460282 w 4706754"/>
                <a:gd name="connsiteY24" fmla="*/ 303196 h 394636"/>
                <a:gd name="connsiteX25" fmla="*/ 3518034 w 4706754"/>
                <a:gd name="connsiteY25" fmla="*/ 303196 h 394636"/>
                <a:gd name="connsiteX26" fmla="*/ 3518034 w 4706754"/>
                <a:gd name="connsiteY26" fmla="*/ 303196 h 394636"/>
                <a:gd name="connsiteX27" fmla="*/ 3518034 w 4706754"/>
                <a:gd name="connsiteY27" fmla="*/ 303196 h 394636"/>
                <a:gd name="connsiteX28" fmla="*/ 3585411 w 4706754"/>
                <a:gd name="connsiteY28" fmla="*/ 346510 h 394636"/>
                <a:gd name="connsiteX29" fmla="*/ 3777916 w 4706754"/>
                <a:gd name="connsiteY29" fmla="*/ 346510 h 394636"/>
                <a:gd name="connsiteX30" fmla="*/ 3777916 w 4706754"/>
                <a:gd name="connsiteY30" fmla="*/ 346510 h 394636"/>
                <a:gd name="connsiteX31" fmla="*/ 3777916 w 4706754"/>
                <a:gd name="connsiteY31" fmla="*/ 346510 h 394636"/>
                <a:gd name="connsiteX32" fmla="*/ 3782728 w 4706754"/>
                <a:gd name="connsiteY32" fmla="*/ 356136 h 394636"/>
                <a:gd name="connsiteX33" fmla="*/ 4562375 w 4706754"/>
                <a:gd name="connsiteY33" fmla="*/ 360948 h 394636"/>
                <a:gd name="connsiteX34" fmla="*/ 4562375 w 4706754"/>
                <a:gd name="connsiteY34" fmla="*/ 389824 h 394636"/>
                <a:gd name="connsiteX35" fmla="*/ 4706754 w 4706754"/>
                <a:gd name="connsiteY35" fmla="*/ 394636 h 394636"/>
                <a:gd name="connsiteX0" fmla="*/ 0 w 4706754"/>
                <a:gd name="connsiteY0" fmla="*/ 0 h 394636"/>
                <a:gd name="connsiteX1" fmla="*/ 96253 w 4706754"/>
                <a:gd name="connsiteY1" fmla="*/ 0 h 394636"/>
                <a:gd name="connsiteX2" fmla="*/ 96253 w 4706754"/>
                <a:gd name="connsiteY2" fmla="*/ 24064 h 394636"/>
                <a:gd name="connsiteX3" fmla="*/ 1496728 w 4706754"/>
                <a:gd name="connsiteY3" fmla="*/ 24064 h 394636"/>
                <a:gd name="connsiteX4" fmla="*/ 1496728 w 4706754"/>
                <a:gd name="connsiteY4" fmla="*/ 48127 h 394636"/>
                <a:gd name="connsiteX5" fmla="*/ 1920240 w 4706754"/>
                <a:gd name="connsiteY5" fmla="*/ 48127 h 394636"/>
                <a:gd name="connsiteX6" fmla="*/ 1910615 w 4706754"/>
                <a:gd name="connsiteY6" fmla="*/ 57752 h 394636"/>
                <a:gd name="connsiteX7" fmla="*/ 2035743 w 4706754"/>
                <a:gd name="connsiteY7" fmla="*/ 57752 h 394636"/>
                <a:gd name="connsiteX8" fmla="*/ 2035743 w 4706754"/>
                <a:gd name="connsiteY8" fmla="*/ 81815 h 394636"/>
                <a:gd name="connsiteX9" fmla="*/ 2035743 w 4706754"/>
                <a:gd name="connsiteY9" fmla="*/ 81815 h 394636"/>
                <a:gd name="connsiteX10" fmla="*/ 2035743 w 4706754"/>
                <a:gd name="connsiteY10" fmla="*/ 81815 h 394636"/>
                <a:gd name="connsiteX11" fmla="*/ 2035743 w 4706754"/>
                <a:gd name="connsiteY11" fmla="*/ 81815 h 394636"/>
                <a:gd name="connsiteX12" fmla="*/ 2035743 w 4706754"/>
                <a:gd name="connsiteY12" fmla="*/ 81815 h 394636"/>
                <a:gd name="connsiteX13" fmla="*/ 2083869 w 4706754"/>
                <a:gd name="connsiteY13" fmla="*/ 81815 h 394636"/>
                <a:gd name="connsiteX14" fmla="*/ 2083869 w 4706754"/>
                <a:gd name="connsiteY14" fmla="*/ 134754 h 394636"/>
                <a:gd name="connsiteX15" fmla="*/ 2738387 w 4706754"/>
                <a:gd name="connsiteY15" fmla="*/ 134754 h 394636"/>
                <a:gd name="connsiteX16" fmla="*/ 2738387 w 4706754"/>
                <a:gd name="connsiteY16" fmla="*/ 168443 h 394636"/>
                <a:gd name="connsiteX17" fmla="*/ 3412156 w 4706754"/>
                <a:gd name="connsiteY17" fmla="*/ 168443 h 394636"/>
                <a:gd name="connsiteX18" fmla="*/ 3412156 w 4706754"/>
                <a:gd name="connsiteY18" fmla="*/ 168443 h 394636"/>
                <a:gd name="connsiteX19" fmla="*/ 3412156 w 4706754"/>
                <a:gd name="connsiteY19" fmla="*/ 168443 h 394636"/>
                <a:gd name="connsiteX20" fmla="*/ 3412156 w 4706754"/>
                <a:gd name="connsiteY20" fmla="*/ 216569 h 394636"/>
                <a:gd name="connsiteX21" fmla="*/ 3412156 w 4706754"/>
                <a:gd name="connsiteY21" fmla="*/ 216569 h 394636"/>
                <a:gd name="connsiteX22" fmla="*/ 3412156 w 4706754"/>
                <a:gd name="connsiteY22" fmla="*/ 216569 h 394636"/>
                <a:gd name="connsiteX23" fmla="*/ 3460282 w 4706754"/>
                <a:gd name="connsiteY23" fmla="*/ 216569 h 394636"/>
                <a:gd name="connsiteX24" fmla="*/ 3460282 w 4706754"/>
                <a:gd name="connsiteY24" fmla="*/ 303196 h 394636"/>
                <a:gd name="connsiteX25" fmla="*/ 3518034 w 4706754"/>
                <a:gd name="connsiteY25" fmla="*/ 303196 h 394636"/>
                <a:gd name="connsiteX26" fmla="*/ 3518034 w 4706754"/>
                <a:gd name="connsiteY26" fmla="*/ 303196 h 394636"/>
                <a:gd name="connsiteX27" fmla="*/ 3595036 w 4706754"/>
                <a:gd name="connsiteY27" fmla="*/ 317634 h 394636"/>
                <a:gd name="connsiteX28" fmla="*/ 3585411 w 4706754"/>
                <a:gd name="connsiteY28" fmla="*/ 346510 h 394636"/>
                <a:gd name="connsiteX29" fmla="*/ 3777916 w 4706754"/>
                <a:gd name="connsiteY29" fmla="*/ 346510 h 394636"/>
                <a:gd name="connsiteX30" fmla="*/ 3777916 w 4706754"/>
                <a:gd name="connsiteY30" fmla="*/ 346510 h 394636"/>
                <a:gd name="connsiteX31" fmla="*/ 3777916 w 4706754"/>
                <a:gd name="connsiteY31" fmla="*/ 346510 h 394636"/>
                <a:gd name="connsiteX32" fmla="*/ 3782728 w 4706754"/>
                <a:gd name="connsiteY32" fmla="*/ 356136 h 394636"/>
                <a:gd name="connsiteX33" fmla="*/ 4562375 w 4706754"/>
                <a:gd name="connsiteY33" fmla="*/ 360948 h 394636"/>
                <a:gd name="connsiteX34" fmla="*/ 4562375 w 4706754"/>
                <a:gd name="connsiteY34" fmla="*/ 389824 h 394636"/>
                <a:gd name="connsiteX35" fmla="*/ 4706754 w 4706754"/>
                <a:gd name="connsiteY35" fmla="*/ 394636 h 394636"/>
                <a:gd name="connsiteX0" fmla="*/ 0 w 4706754"/>
                <a:gd name="connsiteY0" fmla="*/ 0 h 394636"/>
                <a:gd name="connsiteX1" fmla="*/ 96253 w 4706754"/>
                <a:gd name="connsiteY1" fmla="*/ 0 h 394636"/>
                <a:gd name="connsiteX2" fmla="*/ 96253 w 4706754"/>
                <a:gd name="connsiteY2" fmla="*/ 24064 h 394636"/>
                <a:gd name="connsiteX3" fmla="*/ 1496728 w 4706754"/>
                <a:gd name="connsiteY3" fmla="*/ 24064 h 394636"/>
                <a:gd name="connsiteX4" fmla="*/ 1496728 w 4706754"/>
                <a:gd name="connsiteY4" fmla="*/ 48127 h 394636"/>
                <a:gd name="connsiteX5" fmla="*/ 1920240 w 4706754"/>
                <a:gd name="connsiteY5" fmla="*/ 48127 h 394636"/>
                <a:gd name="connsiteX6" fmla="*/ 1910615 w 4706754"/>
                <a:gd name="connsiteY6" fmla="*/ 57752 h 394636"/>
                <a:gd name="connsiteX7" fmla="*/ 2035743 w 4706754"/>
                <a:gd name="connsiteY7" fmla="*/ 57752 h 394636"/>
                <a:gd name="connsiteX8" fmla="*/ 2035743 w 4706754"/>
                <a:gd name="connsiteY8" fmla="*/ 81815 h 394636"/>
                <a:gd name="connsiteX9" fmla="*/ 2035743 w 4706754"/>
                <a:gd name="connsiteY9" fmla="*/ 81815 h 394636"/>
                <a:gd name="connsiteX10" fmla="*/ 2035743 w 4706754"/>
                <a:gd name="connsiteY10" fmla="*/ 81815 h 394636"/>
                <a:gd name="connsiteX11" fmla="*/ 2035743 w 4706754"/>
                <a:gd name="connsiteY11" fmla="*/ 81815 h 394636"/>
                <a:gd name="connsiteX12" fmla="*/ 2035743 w 4706754"/>
                <a:gd name="connsiteY12" fmla="*/ 81815 h 394636"/>
                <a:gd name="connsiteX13" fmla="*/ 2083869 w 4706754"/>
                <a:gd name="connsiteY13" fmla="*/ 81815 h 394636"/>
                <a:gd name="connsiteX14" fmla="*/ 2083869 w 4706754"/>
                <a:gd name="connsiteY14" fmla="*/ 134754 h 394636"/>
                <a:gd name="connsiteX15" fmla="*/ 2738387 w 4706754"/>
                <a:gd name="connsiteY15" fmla="*/ 134754 h 394636"/>
                <a:gd name="connsiteX16" fmla="*/ 2738387 w 4706754"/>
                <a:gd name="connsiteY16" fmla="*/ 168443 h 394636"/>
                <a:gd name="connsiteX17" fmla="*/ 3412156 w 4706754"/>
                <a:gd name="connsiteY17" fmla="*/ 168443 h 394636"/>
                <a:gd name="connsiteX18" fmla="*/ 3412156 w 4706754"/>
                <a:gd name="connsiteY18" fmla="*/ 168443 h 394636"/>
                <a:gd name="connsiteX19" fmla="*/ 3412156 w 4706754"/>
                <a:gd name="connsiteY19" fmla="*/ 168443 h 394636"/>
                <a:gd name="connsiteX20" fmla="*/ 3412156 w 4706754"/>
                <a:gd name="connsiteY20" fmla="*/ 216569 h 394636"/>
                <a:gd name="connsiteX21" fmla="*/ 3412156 w 4706754"/>
                <a:gd name="connsiteY21" fmla="*/ 216569 h 394636"/>
                <a:gd name="connsiteX22" fmla="*/ 3412156 w 4706754"/>
                <a:gd name="connsiteY22" fmla="*/ 216569 h 394636"/>
                <a:gd name="connsiteX23" fmla="*/ 3460282 w 4706754"/>
                <a:gd name="connsiteY23" fmla="*/ 216569 h 394636"/>
                <a:gd name="connsiteX24" fmla="*/ 3460282 w 4706754"/>
                <a:gd name="connsiteY24" fmla="*/ 303196 h 394636"/>
                <a:gd name="connsiteX25" fmla="*/ 3518034 w 4706754"/>
                <a:gd name="connsiteY25" fmla="*/ 303196 h 394636"/>
                <a:gd name="connsiteX26" fmla="*/ 3518034 w 4706754"/>
                <a:gd name="connsiteY26" fmla="*/ 303196 h 394636"/>
                <a:gd name="connsiteX27" fmla="*/ 3580598 w 4706754"/>
                <a:gd name="connsiteY27" fmla="*/ 308009 h 394636"/>
                <a:gd name="connsiteX28" fmla="*/ 3585411 w 4706754"/>
                <a:gd name="connsiteY28" fmla="*/ 346510 h 394636"/>
                <a:gd name="connsiteX29" fmla="*/ 3777916 w 4706754"/>
                <a:gd name="connsiteY29" fmla="*/ 346510 h 394636"/>
                <a:gd name="connsiteX30" fmla="*/ 3777916 w 4706754"/>
                <a:gd name="connsiteY30" fmla="*/ 346510 h 394636"/>
                <a:gd name="connsiteX31" fmla="*/ 3777916 w 4706754"/>
                <a:gd name="connsiteY31" fmla="*/ 346510 h 394636"/>
                <a:gd name="connsiteX32" fmla="*/ 3782728 w 4706754"/>
                <a:gd name="connsiteY32" fmla="*/ 356136 h 394636"/>
                <a:gd name="connsiteX33" fmla="*/ 4562375 w 4706754"/>
                <a:gd name="connsiteY33" fmla="*/ 360948 h 394636"/>
                <a:gd name="connsiteX34" fmla="*/ 4562375 w 4706754"/>
                <a:gd name="connsiteY34" fmla="*/ 389824 h 394636"/>
                <a:gd name="connsiteX35" fmla="*/ 4706754 w 4706754"/>
                <a:gd name="connsiteY35" fmla="*/ 394636 h 39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06754" h="394636">
                  <a:moveTo>
                    <a:pt x="0" y="0"/>
                  </a:moveTo>
                  <a:lnTo>
                    <a:pt x="96253" y="0"/>
                  </a:lnTo>
                  <a:lnTo>
                    <a:pt x="96253" y="24064"/>
                  </a:lnTo>
                  <a:lnTo>
                    <a:pt x="1496728" y="24064"/>
                  </a:lnTo>
                  <a:lnTo>
                    <a:pt x="1496728" y="48127"/>
                  </a:lnTo>
                  <a:lnTo>
                    <a:pt x="1920240" y="48127"/>
                  </a:lnTo>
                  <a:lnTo>
                    <a:pt x="1910615" y="57752"/>
                  </a:lnTo>
                  <a:lnTo>
                    <a:pt x="2035743" y="57752"/>
                  </a:lnTo>
                  <a:lnTo>
                    <a:pt x="2035743" y="81815"/>
                  </a:lnTo>
                  <a:lnTo>
                    <a:pt x="2035743" y="81815"/>
                  </a:lnTo>
                  <a:lnTo>
                    <a:pt x="2035743" y="81815"/>
                  </a:lnTo>
                  <a:lnTo>
                    <a:pt x="2035743" y="81815"/>
                  </a:lnTo>
                  <a:lnTo>
                    <a:pt x="2035743" y="81815"/>
                  </a:lnTo>
                  <a:lnTo>
                    <a:pt x="2083869" y="81815"/>
                  </a:lnTo>
                  <a:lnTo>
                    <a:pt x="2083869" y="134754"/>
                  </a:lnTo>
                  <a:lnTo>
                    <a:pt x="2738387" y="134754"/>
                  </a:lnTo>
                  <a:lnTo>
                    <a:pt x="2738387" y="168443"/>
                  </a:lnTo>
                  <a:lnTo>
                    <a:pt x="3412156" y="168443"/>
                  </a:lnTo>
                  <a:lnTo>
                    <a:pt x="3412156" y="168443"/>
                  </a:lnTo>
                  <a:lnTo>
                    <a:pt x="3412156" y="168443"/>
                  </a:lnTo>
                  <a:lnTo>
                    <a:pt x="3412156" y="216569"/>
                  </a:lnTo>
                  <a:lnTo>
                    <a:pt x="3412156" y="216569"/>
                  </a:lnTo>
                  <a:lnTo>
                    <a:pt x="3412156" y="216569"/>
                  </a:lnTo>
                  <a:lnTo>
                    <a:pt x="3460282" y="216569"/>
                  </a:lnTo>
                  <a:lnTo>
                    <a:pt x="3460282" y="303196"/>
                  </a:lnTo>
                  <a:lnTo>
                    <a:pt x="3518034" y="303196"/>
                  </a:lnTo>
                  <a:lnTo>
                    <a:pt x="3518034" y="303196"/>
                  </a:lnTo>
                  <a:lnTo>
                    <a:pt x="3580598" y="308009"/>
                  </a:lnTo>
                  <a:lnTo>
                    <a:pt x="3585411" y="346510"/>
                  </a:lnTo>
                  <a:lnTo>
                    <a:pt x="3777916" y="346510"/>
                  </a:lnTo>
                  <a:lnTo>
                    <a:pt x="3777916" y="346510"/>
                  </a:lnTo>
                  <a:lnTo>
                    <a:pt x="3777916" y="346510"/>
                  </a:lnTo>
                  <a:lnTo>
                    <a:pt x="3782728" y="356136"/>
                  </a:lnTo>
                  <a:lnTo>
                    <a:pt x="4562375" y="360948"/>
                  </a:lnTo>
                  <a:lnTo>
                    <a:pt x="4562375" y="389824"/>
                  </a:lnTo>
                  <a:lnTo>
                    <a:pt x="4706754" y="394636"/>
                  </a:lnTo>
                </a:path>
              </a:pathLst>
            </a:custGeom>
            <a:noFill/>
            <a:ln w="28575">
              <a:solidFill>
                <a:schemeClr val="accent1"/>
              </a:solidFill>
              <a:miter lim="800000"/>
              <a:headEnd/>
              <a:tailEnd/>
            </a:ln>
          </p:spPr>
          <p:txBody>
            <a:bodyPr rtlCol="0" anchor="ctr"/>
            <a:lstStyle/>
            <a:p>
              <a:pPr algn="ctr"/>
              <a:endParaRPr lang="en-US" dirty="0"/>
            </a:p>
          </p:txBody>
        </p:sp>
        <p:cxnSp>
          <p:nvCxnSpPr>
            <p:cNvPr id="14" name="Straight Connector 13">
              <a:extLst>
                <a:ext uri="{FF2B5EF4-FFF2-40B4-BE49-F238E27FC236}">
                  <a16:creationId xmlns:a16="http://schemas.microsoft.com/office/drawing/2014/main" id="{01B03205-E16B-EA19-D033-DF9C4742E2EF}"/>
                </a:ext>
              </a:extLst>
            </p:cNvPr>
            <p:cNvCxnSpPr/>
            <p:nvPr/>
          </p:nvCxnSpPr>
          <p:spPr bwMode="auto">
            <a:xfrm>
              <a:off x="6501865" y="2088682"/>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BD3B255-D0DA-39DE-D0F2-9ACB6491E31F}"/>
                </a:ext>
              </a:extLst>
            </p:cNvPr>
            <p:cNvCxnSpPr/>
            <p:nvPr/>
          </p:nvCxnSpPr>
          <p:spPr bwMode="auto">
            <a:xfrm>
              <a:off x="6432884" y="2096703"/>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DA665AF-2133-100B-3635-1830058B03E4}"/>
                </a:ext>
              </a:extLst>
            </p:cNvPr>
            <p:cNvCxnSpPr/>
            <p:nvPr/>
          </p:nvCxnSpPr>
          <p:spPr bwMode="auto">
            <a:xfrm>
              <a:off x="6258026" y="2095099"/>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2E0BA1F-B52F-B373-BFC5-0BB2E89D6C0E}"/>
                </a:ext>
              </a:extLst>
            </p:cNvPr>
            <p:cNvCxnSpPr/>
            <p:nvPr/>
          </p:nvCxnSpPr>
          <p:spPr bwMode="auto">
            <a:xfrm>
              <a:off x="5210476" y="1889760"/>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B000D27-D276-0888-86E4-F9784635C748}"/>
                </a:ext>
              </a:extLst>
            </p:cNvPr>
            <p:cNvCxnSpPr/>
            <p:nvPr/>
          </p:nvCxnSpPr>
          <p:spPr bwMode="auto">
            <a:xfrm>
              <a:off x="4034591" y="1796716"/>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3B02910-39D2-EE80-AA7C-4CFCF5A310E8}"/>
                </a:ext>
              </a:extLst>
            </p:cNvPr>
            <p:cNvCxnSpPr>
              <a:cxnSpLocks/>
            </p:cNvCxnSpPr>
            <p:nvPr/>
          </p:nvCxnSpPr>
          <p:spPr bwMode="auto">
            <a:xfrm>
              <a:off x="2810580" y="1756614"/>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8856B8E-0169-14D4-9C8A-3874328B666D}"/>
                </a:ext>
              </a:extLst>
            </p:cNvPr>
            <p:cNvCxnSpPr>
              <a:cxnSpLocks/>
            </p:cNvCxnSpPr>
            <p:nvPr/>
          </p:nvCxnSpPr>
          <p:spPr bwMode="auto">
            <a:xfrm>
              <a:off x="2245900" y="1756614"/>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4D7D1EC-4A5E-E877-F988-403D7981C760}"/>
                </a:ext>
              </a:extLst>
            </p:cNvPr>
            <p:cNvCxnSpPr>
              <a:cxnSpLocks/>
            </p:cNvCxnSpPr>
            <p:nvPr/>
          </p:nvCxnSpPr>
          <p:spPr bwMode="auto">
            <a:xfrm>
              <a:off x="2321300" y="1756614"/>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BB63BB5-6E6D-4195-826B-5251B1685D98}"/>
                </a:ext>
              </a:extLst>
            </p:cNvPr>
            <p:cNvCxnSpPr>
              <a:cxnSpLocks/>
            </p:cNvCxnSpPr>
            <p:nvPr/>
          </p:nvCxnSpPr>
          <p:spPr bwMode="auto">
            <a:xfrm>
              <a:off x="2379049" y="1756614"/>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D34B21C-8005-9432-DD26-52E732644242}"/>
                </a:ext>
              </a:extLst>
            </p:cNvPr>
            <p:cNvCxnSpPr>
              <a:cxnSpLocks/>
            </p:cNvCxnSpPr>
            <p:nvPr/>
          </p:nvCxnSpPr>
          <p:spPr bwMode="auto">
            <a:xfrm>
              <a:off x="2454449" y="1756614"/>
              <a:ext cx="0" cy="7700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DDE48F91-FB08-959D-6E27-DF7E45DA076B}"/>
              </a:ext>
            </a:extLst>
          </p:cNvPr>
          <p:cNvGrpSpPr/>
          <p:nvPr/>
        </p:nvGrpSpPr>
        <p:grpSpPr>
          <a:xfrm>
            <a:off x="2114894" y="1727737"/>
            <a:ext cx="4603531" cy="664141"/>
            <a:chOff x="2157624" y="1727737"/>
            <a:chExt cx="4603531" cy="664141"/>
          </a:xfrm>
        </p:grpSpPr>
        <p:sp>
          <p:nvSpPr>
            <p:cNvPr id="25" name="Freeform 24">
              <a:extLst>
                <a:ext uri="{FF2B5EF4-FFF2-40B4-BE49-F238E27FC236}">
                  <a16:creationId xmlns:a16="http://schemas.microsoft.com/office/drawing/2014/main" id="{2D035669-8B06-F072-B1B8-3FCDD0898445}"/>
                </a:ext>
              </a:extLst>
            </p:cNvPr>
            <p:cNvSpPr/>
            <p:nvPr/>
          </p:nvSpPr>
          <p:spPr bwMode="auto">
            <a:xfrm>
              <a:off x="2157624" y="1765738"/>
              <a:ext cx="4603531" cy="594585"/>
            </a:xfrm>
            <a:custGeom>
              <a:avLst/>
              <a:gdLst>
                <a:gd name="connsiteX0" fmla="*/ 4603531 w 4603531"/>
                <a:gd name="connsiteY0" fmla="*/ 594585 h 594585"/>
                <a:gd name="connsiteX1" fmla="*/ 3459405 w 4603531"/>
                <a:gd name="connsiteY1" fmla="*/ 594585 h 594585"/>
                <a:gd name="connsiteX2" fmla="*/ 3459405 w 4603531"/>
                <a:gd name="connsiteY2" fmla="*/ 477470 h 594585"/>
                <a:gd name="connsiteX3" fmla="*/ 1968437 w 4603531"/>
                <a:gd name="connsiteY3" fmla="*/ 477470 h 594585"/>
                <a:gd name="connsiteX4" fmla="*/ 1968437 w 4603531"/>
                <a:gd name="connsiteY4" fmla="*/ 252248 h 594585"/>
                <a:gd name="connsiteX5" fmla="*/ 1968437 w 4603531"/>
                <a:gd name="connsiteY5" fmla="*/ 252248 h 594585"/>
                <a:gd name="connsiteX6" fmla="*/ 1968437 w 4603531"/>
                <a:gd name="connsiteY6" fmla="*/ 130629 h 594585"/>
                <a:gd name="connsiteX7" fmla="*/ 1900871 w 4603531"/>
                <a:gd name="connsiteY7" fmla="*/ 130629 h 594585"/>
                <a:gd name="connsiteX8" fmla="*/ 1900871 w 4603531"/>
                <a:gd name="connsiteY8" fmla="*/ 112611 h 594585"/>
                <a:gd name="connsiteX9" fmla="*/ 1819791 w 4603531"/>
                <a:gd name="connsiteY9" fmla="*/ 112611 h 594585"/>
                <a:gd name="connsiteX10" fmla="*/ 1819791 w 4603531"/>
                <a:gd name="connsiteY10" fmla="*/ 0 h 594585"/>
                <a:gd name="connsiteX11" fmla="*/ 0 w 4603531"/>
                <a:gd name="connsiteY11" fmla="*/ 0 h 594585"/>
                <a:gd name="connsiteX0" fmla="*/ 4603531 w 4603531"/>
                <a:gd name="connsiteY0" fmla="*/ 594585 h 594585"/>
                <a:gd name="connsiteX1" fmla="*/ 3459405 w 4603531"/>
                <a:gd name="connsiteY1" fmla="*/ 594585 h 594585"/>
                <a:gd name="connsiteX2" fmla="*/ 3459405 w 4603531"/>
                <a:gd name="connsiteY2" fmla="*/ 477470 h 594585"/>
                <a:gd name="connsiteX3" fmla="*/ 1968437 w 4603531"/>
                <a:gd name="connsiteY3" fmla="*/ 477470 h 594585"/>
                <a:gd name="connsiteX4" fmla="*/ 1968437 w 4603531"/>
                <a:gd name="connsiteY4" fmla="*/ 252248 h 594585"/>
                <a:gd name="connsiteX5" fmla="*/ 1968437 w 4603531"/>
                <a:gd name="connsiteY5" fmla="*/ 252248 h 594585"/>
                <a:gd name="connsiteX6" fmla="*/ 1949186 w 4603531"/>
                <a:gd name="connsiteY6" fmla="*/ 116192 h 594585"/>
                <a:gd name="connsiteX7" fmla="*/ 1900871 w 4603531"/>
                <a:gd name="connsiteY7" fmla="*/ 130629 h 594585"/>
                <a:gd name="connsiteX8" fmla="*/ 1900871 w 4603531"/>
                <a:gd name="connsiteY8" fmla="*/ 112611 h 594585"/>
                <a:gd name="connsiteX9" fmla="*/ 1819791 w 4603531"/>
                <a:gd name="connsiteY9" fmla="*/ 112611 h 594585"/>
                <a:gd name="connsiteX10" fmla="*/ 1819791 w 4603531"/>
                <a:gd name="connsiteY10" fmla="*/ 0 h 594585"/>
                <a:gd name="connsiteX11" fmla="*/ 0 w 4603531"/>
                <a:gd name="connsiteY11" fmla="*/ 0 h 594585"/>
                <a:gd name="connsiteX0" fmla="*/ 4603531 w 4603531"/>
                <a:gd name="connsiteY0" fmla="*/ 594585 h 594585"/>
                <a:gd name="connsiteX1" fmla="*/ 3459405 w 4603531"/>
                <a:gd name="connsiteY1" fmla="*/ 594585 h 594585"/>
                <a:gd name="connsiteX2" fmla="*/ 3459405 w 4603531"/>
                <a:gd name="connsiteY2" fmla="*/ 477470 h 594585"/>
                <a:gd name="connsiteX3" fmla="*/ 1968437 w 4603531"/>
                <a:gd name="connsiteY3" fmla="*/ 477470 h 594585"/>
                <a:gd name="connsiteX4" fmla="*/ 1968437 w 4603531"/>
                <a:gd name="connsiteY4" fmla="*/ 252248 h 594585"/>
                <a:gd name="connsiteX5" fmla="*/ 1968437 w 4603531"/>
                <a:gd name="connsiteY5" fmla="*/ 252248 h 594585"/>
                <a:gd name="connsiteX6" fmla="*/ 1957176 w 4603531"/>
                <a:gd name="connsiteY6" fmla="*/ 202628 h 594585"/>
                <a:gd name="connsiteX7" fmla="*/ 1949186 w 4603531"/>
                <a:gd name="connsiteY7" fmla="*/ 116192 h 594585"/>
                <a:gd name="connsiteX8" fmla="*/ 1900871 w 4603531"/>
                <a:gd name="connsiteY8" fmla="*/ 130629 h 594585"/>
                <a:gd name="connsiteX9" fmla="*/ 1900871 w 4603531"/>
                <a:gd name="connsiteY9" fmla="*/ 112611 h 594585"/>
                <a:gd name="connsiteX10" fmla="*/ 1819791 w 4603531"/>
                <a:gd name="connsiteY10" fmla="*/ 112611 h 594585"/>
                <a:gd name="connsiteX11" fmla="*/ 1819791 w 4603531"/>
                <a:gd name="connsiteY11" fmla="*/ 0 h 594585"/>
                <a:gd name="connsiteX12" fmla="*/ 0 w 4603531"/>
                <a:gd name="connsiteY12" fmla="*/ 0 h 594585"/>
                <a:gd name="connsiteX0" fmla="*/ 4603531 w 4603531"/>
                <a:gd name="connsiteY0" fmla="*/ 594585 h 594585"/>
                <a:gd name="connsiteX1" fmla="*/ 3459405 w 4603531"/>
                <a:gd name="connsiteY1" fmla="*/ 594585 h 594585"/>
                <a:gd name="connsiteX2" fmla="*/ 3459405 w 4603531"/>
                <a:gd name="connsiteY2" fmla="*/ 477470 h 594585"/>
                <a:gd name="connsiteX3" fmla="*/ 1968437 w 4603531"/>
                <a:gd name="connsiteY3" fmla="*/ 477470 h 594585"/>
                <a:gd name="connsiteX4" fmla="*/ 1968437 w 4603531"/>
                <a:gd name="connsiteY4" fmla="*/ 252248 h 594585"/>
                <a:gd name="connsiteX5" fmla="*/ 1968437 w 4603531"/>
                <a:gd name="connsiteY5" fmla="*/ 252248 h 594585"/>
                <a:gd name="connsiteX6" fmla="*/ 1937925 w 4603531"/>
                <a:gd name="connsiteY6" fmla="*/ 250755 h 594585"/>
                <a:gd name="connsiteX7" fmla="*/ 1949186 w 4603531"/>
                <a:gd name="connsiteY7" fmla="*/ 116192 h 594585"/>
                <a:gd name="connsiteX8" fmla="*/ 1900871 w 4603531"/>
                <a:gd name="connsiteY8" fmla="*/ 130629 h 594585"/>
                <a:gd name="connsiteX9" fmla="*/ 1900871 w 4603531"/>
                <a:gd name="connsiteY9" fmla="*/ 112611 h 594585"/>
                <a:gd name="connsiteX10" fmla="*/ 1819791 w 4603531"/>
                <a:gd name="connsiteY10" fmla="*/ 112611 h 594585"/>
                <a:gd name="connsiteX11" fmla="*/ 1819791 w 4603531"/>
                <a:gd name="connsiteY11" fmla="*/ 0 h 594585"/>
                <a:gd name="connsiteX12" fmla="*/ 0 w 4603531"/>
                <a:gd name="connsiteY12" fmla="*/ 0 h 594585"/>
                <a:gd name="connsiteX0" fmla="*/ 4603531 w 4603531"/>
                <a:gd name="connsiteY0" fmla="*/ 594585 h 594585"/>
                <a:gd name="connsiteX1" fmla="*/ 3459405 w 4603531"/>
                <a:gd name="connsiteY1" fmla="*/ 594585 h 594585"/>
                <a:gd name="connsiteX2" fmla="*/ 3459405 w 4603531"/>
                <a:gd name="connsiteY2" fmla="*/ 477470 h 594585"/>
                <a:gd name="connsiteX3" fmla="*/ 1968437 w 4603531"/>
                <a:gd name="connsiteY3" fmla="*/ 477470 h 594585"/>
                <a:gd name="connsiteX4" fmla="*/ 1968437 w 4603531"/>
                <a:gd name="connsiteY4" fmla="*/ 252248 h 594585"/>
                <a:gd name="connsiteX5" fmla="*/ 1968437 w 4603531"/>
                <a:gd name="connsiteY5" fmla="*/ 252248 h 594585"/>
                <a:gd name="connsiteX6" fmla="*/ 1937925 w 4603531"/>
                <a:gd name="connsiteY6" fmla="*/ 250755 h 594585"/>
                <a:gd name="connsiteX7" fmla="*/ 1929935 w 4603531"/>
                <a:gd name="connsiteY7" fmla="*/ 116192 h 594585"/>
                <a:gd name="connsiteX8" fmla="*/ 1900871 w 4603531"/>
                <a:gd name="connsiteY8" fmla="*/ 130629 h 594585"/>
                <a:gd name="connsiteX9" fmla="*/ 1900871 w 4603531"/>
                <a:gd name="connsiteY9" fmla="*/ 112611 h 594585"/>
                <a:gd name="connsiteX10" fmla="*/ 1819791 w 4603531"/>
                <a:gd name="connsiteY10" fmla="*/ 112611 h 594585"/>
                <a:gd name="connsiteX11" fmla="*/ 1819791 w 4603531"/>
                <a:gd name="connsiteY11" fmla="*/ 0 h 594585"/>
                <a:gd name="connsiteX12" fmla="*/ 0 w 4603531"/>
                <a:gd name="connsiteY12" fmla="*/ 0 h 594585"/>
                <a:gd name="connsiteX0" fmla="*/ 4603531 w 4603531"/>
                <a:gd name="connsiteY0" fmla="*/ 594585 h 594585"/>
                <a:gd name="connsiteX1" fmla="*/ 3459405 w 4603531"/>
                <a:gd name="connsiteY1" fmla="*/ 594585 h 594585"/>
                <a:gd name="connsiteX2" fmla="*/ 3459405 w 4603531"/>
                <a:gd name="connsiteY2" fmla="*/ 477470 h 594585"/>
                <a:gd name="connsiteX3" fmla="*/ 1968437 w 4603531"/>
                <a:gd name="connsiteY3" fmla="*/ 477470 h 594585"/>
                <a:gd name="connsiteX4" fmla="*/ 1968437 w 4603531"/>
                <a:gd name="connsiteY4" fmla="*/ 252248 h 594585"/>
                <a:gd name="connsiteX5" fmla="*/ 1968437 w 4603531"/>
                <a:gd name="connsiteY5" fmla="*/ 252248 h 594585"/>
                <a:gd name="connsiteX6" fmla="*/ 1937925 w 4603531"/>
                <a:gd name="connsiteY6" fmla="*/ 250755 h 594585"/>
                <a:gd name="connsiteX7" fmla="*/ 1944373 w 4603531"/>
                <a:gd name="connsiteY7" fmla="*/ 116192 h 594585"/>
                <a:gd name="connsiteX8" fmla="*/ 1900871 w 4603531"/>
                <a:gd name="connsiteY8" fmla="*/ 130629 h 594585"/>
                <a:gd name="connsiteX9" fmla="*/ 1900871 w 4603531"/>
                <a:gd name="connsiteY9" fmla="*/ 112611 h 594585"/>
                <a:gd name="connsiteX10" fmla="*/ 1819791 w 4603531"/>
                <a:gd name="connsiteY10" fmla="*/ 112611 h 594585"/>
                <a:gd name="connsiteX11" fmla="*/ 1819791 w 4603531"/>
                <a:gd name="connsiteY11" fmla="*/ 0 h 594585"/>
                <a:gd name="connsiteX12" fmla="*/ 0 w 4603531"/>
                <a:gd name="connsiteY12" fmla="*/ 0 h 594585"/>
                <a:gd name="connsiteX0" fmla="*/ 4603531 w 4603531"/>
                <a:gd name="connsiteY0" fmla="*/ 594585 h 594585"/>
                <a:gd name="connsiteX1" fmla="*/ 3459405 w 4603531"/>
                <a:gd name="connsiteY1" fmla="*/ 594585 h 594585"/>
                <a:gd name="connsiteX2" fmla="*/ 3459405 w 4603531"/>
                <a:gd name="connsiteY2" fmla="*/ 477470 h 594585"/>
                <a:gd name="connsiteX3" fmla="*/ 1968437 w 4603531"/>
                <a:gd name="connsiteY3" fmla="*/ 477470 h 594585"/>
                <a:gd name="connsiteX4" fmla="*/ 1968437 w 4603531"/>
                <a:gd name="connsiteY4" fmla="*/ 252248 h 594585"/>
                <a:gd name="connsiteX5" fmla="*/ 1968437 w 4603531"/>
                <a:gd name="connsiteY5" fmla="*/ 252248 h 594585"/>
                <a:gd name="connsiteX6" fmla="*/ 1937925 w 4603531"/>
                <a:gd name="connsiteY6" fmla="*/ 250755 h 594585"/>
                <a:gd name="connsiteX7" fmla="*/ 1944373 w 4603531"/>
                <a:gd name="connsiteY7" fmla="*/ 125817 h 594585"/>
                <a:gd name="connsiteX8" fmla="*/ 1900871 w 4603531"/>
                <a:gd name="connsiteY8" fmla="*/ 130629 h 594585"/>
                <a:gd name="connsiteX9" fmla="*/ 1900871 w 4603531"/>
                <a:gd name="connsiteY9" fmla="*/ 112611 h 594585"/>
                <a:gd name="connsiteX10" fmla="*/ 1819791 w 4603531"/>
                <a:gd name="connsiteY10" fmla="*/ 112611 h 594585"/>
                <a:gd name="connsiteX11" fmla="*/ 1819791 w 4603531"/>
                <a:gd name="connsiteY11" fmla="*/ 0 h 594585"/>
                <a:gd name="connsiteX12" fmla="*/ 0 w 4603531"/>
                <a:gd name="connsiteY12" fmla="*/ 0 h 59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3531" h="594585">
                  <a:moveTo>
                    <a:pt x="4603531" y="594585"/>
                  </a:moveTo>
                  <a:lnTo>
                    <a:pt x="3459405" y="594585"/>
                  </a:lnTo>
                  <a:lnTo>
                    <a:pt x="3459405" y="477470"/>
                  </a:lnTo>
                  <a:lnTo>
                    <a:pt x="1968437" y="477470"/>
                  </a:lnTo>
                  <a:lnTo>
                    <a:pt x="1968437" y="252248"/>
                  </a:lnTo>
                  <a:lnTo>
                    <a:pt x="1968437" y="252248"/>
                  </a:lnTo>
                  <a:lnTo>
                    <a:pt x="1937925" y="250755"/>
                  </a:lnTo>
                  <a:lnTo>
                    <a:pt x="1944373" y="125817"/>
                  </a:lnTo>
                  <a:lnTo>
                    <a:pt x="1900871" y="130629"/>
                  </a:lnTo>
                  <a:lnTo>
                    <a:pt x="1900871" y="112611"/>
                  </a:lnTo>
                  <a:lnTo>
                    <a:pt x="1819791" y="112611"/>
                  </a:lnTo>
                  <a:lnTo>
                    <a:pt x="1819791" y="0"/>
                  </a:lnTo>
                  <a:lnTo>
                    <a:pt x="0" y="0"/>
                  </a:lnTo>
                </a:path>
              </a:pathLst>
            </a:custGeom>
            <a:noFill/>
            <a:ln w="28575">
              <a:solidFill>
                <a:schemeClr val="accent4"/>
              </a:solidFill>
              <a:miter lim="800000"/>
              <a:headEnd/>
              <a:tailEnd/>
            </a:ln>
          </p:spPr>
          <p:txBody>
            <a:bodyPr rtlCol="0" anchor="ctr"/>
            <a:lstStyle/>
            <a:p>
              <a:pPr algn="ctr"/>
              <a:endParaRPr lang="en-US" dirty="0"/>
            </a:p>
          </p:txBody>
        </p:sp>
        <p:cxnSp>
          <p:nvCxnSpPr>
            <p:cNvPr id="26" name="Straight Connector 25">
              <a:extLst>
                <a:ext uri="{FF2B5EF4-FFF2-40B4-BE49-F238E27FC236}">
                  <a16:creationId xmlns:a16="http://schemas.microsoft.com/office/drawing/2014/main" id="{C25A18DC-5717-A596-52C6-5B5BCC55A4FD}"/>
                </a:ext>
              </a:extLst>
            </p:cNvPr>
            <p:cNvCxnSpPr>
              <a:cxnSpLocks/>
            </p:cNvCxnSpPr>
            <p:nvPr/>
          </p:nvCxnSpPr>
          <p:spPr bwMode="auto">
            <a:xfrm>
              <a:off x="6420051" y="2319688"/>
              <a:ext cx="0" cy="72190"/>
            </a:xfrm>
            <a:prstGeom prst="line">
              <a:avLst/>
            </a:prstGeom>
            <a:noFill/>
            <a:ln w="28575" cap="flat" cmpd="sng" algn="ctr">
              <a:solidFill>
                <a:schemeClr val="accent4"/>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0A2E963-7935-5959-DD04-F58AF0ABCAA9}"/>
                </a:ext>
              </a:extLst>
            </p:cNvPr>
            <p:cNvCxnSpPr>
              <a:cxnSpLocks/>
            </p:cNvCxnSpPr>
            <p:nvPr/>
          </p:nvCxnSpPr>
          <p:spPr bwMode="auto">
            <a:xfrm>
              <a:off x="6250005" y="2319688"/>
              <a:ext cx="0" cy="72190"/>
            </a:xfrm>
            <a:prstGeom prst="line">
              <a:avLst/>
            </a:prstGeom>
            <a:noFill/>
            <a:ln w="28575" cap="flat" cmpd="sng" algn="ctr">
              <a:solidFill>
                <a:schemeClr val="accent4"/>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22E95C5-476D-2F10-34C6-005EE569D681}"/>
                </a:ext>
              </a:extLst>
            </p:cNvPr>
            <p:cNvCxnSpPr>
              <a:cxnSpLocks/>
            </p:cNvCxnSpPr>
            <p:nvPr/>
          </p:nvCxnSpPr>
          <p:spPr bwMode="auto">
            <a:xfrm>
              <a:off x="5646821" y="2319688"/>
              <a:ext cx="0" cy="72190"/>
            </a:xfrm>
            <a:prstGeom prst="line">
              <a:avLst/>
            </a:prstGeom>
            <a:noFill/>
            <a:ln w="28575" cap="flat" cmpd="sng" algn="ctr">
              <a:solidFill>
                <a:schemeClr val="accent4"/>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7F5DEFA-FA9F-1C0B-8ED4-A96DA5799E14}"/>
                </a:ext>
              </a:extLst>
            </p:cNvPr>
            <p:cNvCxnSpPr>
              <a:cxnSpLocks/>
            </p:cNvCxnSpPr>
            <p:nvPr/>
          </p:nvCxnSpPr>
          <p:spPr bwMode="auto">
            <a:xfrm>
              <a:off x="5500838" y="2207394"/>
              <a:ext cx="0" cy="72190"/>
            </a:xfrm>
            <a:prstGeom prst="line">
              <a:avLst/>
            </a:prstGeom>
            <a:noFill/>
            <a:ln w="28575" cap="flat" cmpd="sng" algn="ctr">
              <a:solidFill>
                <a:schemeClr val="accent4"/>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C9B6C4A-2A68-8295-EA79-6463104D779B}"/>
                </a:ext>
              </a:extLst>
            </p:cNvPr>
            <p:cNvCxnSpPr>
              <a:cxnSpLocks/>
            </p:cNvCxnSpPr>
            <p:nvPr/>
          </p:nvCxnSpPr>
          <p:spPr bwMode="auto">
            <a:xfrm>
              <a:off x="4045819" y="1849656"/>
              <a:ext cx="0" cy="72190"/>
            </a:xfrm>
            <a:prstGeom prst="line">
              <a:avLst/>
            </a:prstGeom>
            <a:noFill/>
            <a:ln w="28575" cap="flat" cmpd="sng" algn="ctr">
              <a:solidFill>
                <a:schemeClr val="accent4"/>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2558706-4D2D-1559-3816-3F8B1E062752}"/>
                </a:ext>
              </a:extLst>
            </p:cNvPr>
            <p:cNvCxnSpPr>
              <a:cxnSpLocks/>
            </p:cNvCxnSpPr>
            <p:nvPr/>
          </p:nvCxnSpPr>
          <p:spPr bwMode="auto">
            <a:xfrm>
              <a:off x="2715928" y="1727737"/>
              <a:ext cx="0" cy="72190"/>
            </a:xfrm>
            <a:prstGeom prst="line">
              <a:avLst/>
            </a:prstGeom>
            <a:noFill/>
            <a:ln w="28575" cap="flat" cmpd="sng" algn="ctr">
              <a:solidFill>
                <a:schemeClr val="accent4"/>
              </a:solidFill>
              <a:prstDash val="solid"/>
              <a:round/>
              <a:headEnd type="none" w="med" len="med"/>
              <a:tailEnd type="none" w="med" len="med"/>
            </a:ln>
            <a:effectLst/>
          </p:spPr>
        </p:cxnSp>
      </p:grpSp>
      <p:sp>
        <p:nvSpPr>
          <p:cNvPr id="32" name="TextBox 31">
            <a:extLst>
              <a:ext uri="{FF2B5EF4-FFF2-40B4-BE49-F238E27FC236}">
                <a16:creationId xmlns:a16="http://schemas.microsoft.com/office/drawing/2014/main" id="{84E902FA-5033-9FE0-F476-684E06A28EC5}"/>
              </a:ext>
            </a:extLst>
          </p:cNvPr>
          <p:cNvSpPr txBox="1"/>
          <p:nvPr/>
        </p:nvSpPr>
        <p:spPr bwMode="auto">
          <a:xfrm>
            <a:off x="6693658" y="5032857"/>
            <a:ext cx="2139824" cy="1098762"/>
          </a:xfrm>
          <a:prstGeom prst="rect">
            <a:avLst/>
          </a:prstGeom>
          <a:solidFill>
            <a:schemeClr val="tx1"/>
          </a:solidFill>
          <a:ln>
            <a:noFill/>
          </a:ln>
        </p:spPr>
        <p:txBody>
          <a:bodyPr wrap="square" rtlCol="0">
            <a:spAutoFit/>
          </a:bodyPr>
          <a:lstStyle/>
          <a:p>
            <a:pPr algn="r">
              <a:lnSpc>
                <a:spcPct val="90000"/>
              </a:lnSpc>
              <a:spcAft>
                <a:spcPts val="600"/>
              </a:spcAft>
              <a:buClrTx/>
              <a:buFontTx/>
              <a:buNone/>
            </a:pPr>
            <a:r>
              <a:rPr lang="en-US" sz="1400" b="1" dirty="0">
                <a:solidFill>
                  <a:schemeClr val="bg1"/>
                </a:solidFill>
                <a:latin typeface="Calibri" panose="020F0502020204030204" pitchFamily="34" charset="0"/>
              </a:rPr>
              <a:t>Patients at Risk, n</a:t>
            </a:r>
          </a:p>
          <a:p>
            <a:pPr algn="r">
              <a:lnSpc>
                <a:spcPct val="90000"/>
              </a:lnSpc>
              <a:spcAft>
                <a:spcPts val="600"/>
              </a:spcAft>
              <a:buClrTx/>
              <a:buFontTx/>
              <a:buNone/>
            </a:pPr>
            <a:r>
              <a:rPr lang="en-US" sz="1400" b="0" dirty="0">
                <a:solidFill>
                  <a:schemeClr val="bg1"/>
                </a:solidFill>
                <a:latin typeface="Calibri" panose="020F0502020204030204" pitchFamily="34" charset="0"/>
              </a:rPr>
              <a:t>All treated patients</a:t>
            </a:r>
          </a:p>
          <a:p>
            <a:pPr algn="r">
              <a:lnSpc>
                <a:spcPct val="90000"/>
              </a:lnSpc>
              <a:spcAft>
                <a:spcPts val="600"/>
              </a:spcAft>
              <a:buClrTx/>
              <a:buFontTx/>
              <a:buNone/>
            </a:pPr>
            <a:r>
              <a:rPr lang="en-US" sz="1400" b="0" dirty="0">
                <a:solidFill>
                  <a:schemeClr val="bg1"/>
                </a:solidFill>
                <a:latin typeface="Calibri" panose="020F0502020204030204" pitchFamily="34" charset="0"/>
              </a:rPr>
              <a:t>Unmutated </a:t>
            </a:r>
            <a:r>
              <a:rPr lang="en-US" sz="1400" b="0" i="1" dirty="0">
                <a:solidFill>
                  <a:schemeClr val="bg1"/>
                </a:solidFill>
                <a:latin typeface="Calibri" panose="020F0502020204030204" pitchFamily="34" charset="0"/>
              </a:rPr>
              <a:t>IGHV</a:t>
            </a:r>
          </a:p>
          <a:p>
            <a:pPr algn="r">
              <a:lnSpc>
                <a:spcPct val="90000"/>
              </a:lnSpc>
              <a:spcAft>
                <a:spcPts val="600"/>
              </a:spcAft>
              <a:buClrTx/>
              <a:buFontTx/>
              <a:buNone/>
            </a:pPr>
            <a:r>
              <a:rPr lang="en-US" sz="1400" b="0" dirty="0">
                <a:solidFill>
                  <a:schemeClr val="bg1"/>
                </a:solidFill>
                <a:latin typeface="Calibri" panose="020F0502020204030204" pitchFamily="34" charset="0"/>
              </a:rPr>
              <a:t>del(17p)/</a:t>
            </a:r>
            <a:r>
              <a:rPr lang="en-US" sz="1400" b="0" i="1" dirty="0">
                <a:solidFill>
                  <a:schemeClr val="bg1"/>
                </a:solidFill>
                <a:latin typeface="Calibri" panose="020F0502020204030204" pitchFamily="34" charset="0"/>
              </a:rPr>
              <a:t>TP53 </a:t>
            </a:r>
            <a:r>
              <a:rPr lang="en-US" sz="1400" b="0" dirty="0">
                <a:solidFill>
                  <a:schemeClr val="bg1"/>
                </a:solidFill>
                <a:latin typeface="Calibri" panose="020F0502020204030204" pitchFamily="34" charset="0"/>
              </a:rPr>
              <a:t>mutated</a:t>
            </a:r>
          </a:p>
        </p:txBody>
      </p:sp>
      <p:sp>
        <p:nvSpPr>
          <p:cNvPr id="33" name="TextBox 32">
            <a:extLst>
              <a:ext uri="{FF2B5EF4-FFF2-40B4-BE49-F238E27FC236}">
                <a16:creationId xmlns:a16="http://schemas.microsoft.com/office/drawing/2014/main" id="{451C84A5-5254-6A80-FF80-17956A4B1452}"/>
              </a:ext>
            </a:extLst>
          </p:cNvPr>
          <p:cNvSpPr txBox="1"/>
          <p:nvPr/>
        </p:nvSpPr>
        <p:spPr bwMode="auto">
          <a:xfrm>
            <a:off x="1963870" y="5000874"/>
            <a:ext cx="4914900"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sp>
        <p:nvSpPr>
          <p:cNvPr id="34" name="TextBox 33">
            <a:extLst>
              <a:ext uri="{FF2B5EF4-FFF2-40B4-BE49-F238E27FC236}">
                <a16:creationId xmlns:a16="http://schemas.microsoft.com/office/drawing/2014/main" id="{D1AC3F85-7E94-0474-50CB-01E2BC87575A}"/>
              </a:ext>
            </a:extLst>
          </p:cNvPr>
          <p:cNvSpPr txBox="1"/>
          <p:nvPr/>
        </p:nvSpPr>
        <p:spPr bwMode="auto">
          <a:xfrm rot="16200000">
            <a:off x="925453" y="2951625"/>
            <a:ext cx="807144"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PFS (%)</a:t>
            </a:r>
          </a:p>
        </p:txBody>
      </p:sp>
      <p:sp>
        <p:nvSpPr>
          <p:cNvPr id="35" name="Freeform: Shape 14">
            <a:extLst>
              <a:ext uri="{FF2B5EF4-FFF2-40B4-BE49-F238E27FC236}">
                <a16:creationId xmlns:a16="http://schemas.microsoft.com/office/drawing/2014/main" id="{0AB214C3-4230-D524-6A27-095A54CBE576}"/>
              </a:ext>
            </a:extLst>
          </p:cNvPr>
          <p:cNvSpPr/>
          <p:nvPr/>
        </p:nvSpPr>
        <p:spPr bwMode="auto">
          <a:xfrm>
            <a:off x="2008505" y="1729157"/>
            <a:ext cx="4817925" cy="3064921"/>
          </a:xfrm>
          <a:custGeom>
            <a:avLst/>
            <a:gdLst>
              <a:gd name="connsiteX0" fmla="*/ 0 w 8954947"/>
              <a:gd name="connsiteY0" fmla="*/ 0 h 3051858"/>
              <a:gd name="connsiteX1" fmla="*/ 0 w 8954947"/>
              <a:gd name="connsiteY1" fmla="*/ 3051858 h 3051858"/>
              <a:gd name="connsiteX2" fmla="*/ 8954947 w 8954947"/>
              <a:gd name="connsiteY2" fmla="*/ 3051858 h 3051858"/>
              <a:gd name="connsiteX0" fmla="*/ 0 w 8216406"/>
              <a:gd name="connsiteY0" fmla="*/ 0 h 3051858"/>
              <a:gd name="connsiteX1" fmla="*/ 0 w 8216406"/>
              <a:gd name="connsiteY1" fmla="*/ 3051858 h 3051858"/>
              <a:gd name="connsiteX2" fmla="*/ 8216406 w 8216406"/>
              <a:gd name="connsiteY2" fmla="*/ 3051858 h 3051858"/>
              <a:gd name="connsiteX0" fmla="*/ 0 w 8212513"/>
              <a:gd name="connsiteY0" fmla="*/ 0 h 3051858"/>
              <a:gd name="connsiteX1" fmla="*/ 0 w 8212513"/>
              <a:gd name="connsiteY1" fmla="*/ 3051858 h 3051858"/>
              <a:gd name="connsiteX2" fmla="*/ 8212513 w 8212513"/>
              <a:gd name="connsiteY2" fmla="*/ 3051858 h 3051858"/>
              <a:gd name="connsiteX0" fmla="*/ 0 w 8228084"/>
              <a:gd name="connsiteY0" fmla="*/ 0 h 3051858"/>
              <a:gd name="connsiteX1" fmla="*/ 0 w 8228084"/>
              <a:gd name="connsiteY1" fmla="*/ 3051858 h 3051858"/>
              <a:gd name="connsiteX2" fmla="*/ 8228084 w 8228084"/>
              <a:gd name="connsiteY2" fmla="*/ 3051858 h 3051858"/>
              <a:gd name="connsiteX0" fmla="*/ 0 w 8507850"/>
              <a:gd name="connsiteY0" fmla="*/ 0 h 3051858"/>
              <a:gd name="connsiteX1" fmla="*/ 0 w 8507850"/>
              <a:gd name="connsiteY1" fmla="*/ 3051858 h 3051858"/>
              <a:gd name="connsiteX2" fmla="*/ 8507850 w 8507850"/>
              <a:gd name="connsiteY2" fmla="*/ 3051858 h 3051858"/>
              <a:gd name="connsiteX0" fmla="*/ 0 w 4799315"/>
              <a:gd name="connsiteY0" fmla="*/ 0 h 3064921"/>
              <a:gd name="connsiteX1" fmla="*/ 0 w 4799315"/>
              <a:gd name="connsiteY1" fmla="*/ 3051858 h 3064921"/>
              <a:gd name="connsiteX2" fmla="*/ 4799315 w 4799315"/>
              <a:gd name="connsiteY2" fmla="*/ 3064921 h 3064921"/>
            </a:gdLst>
            <a:ahLst/>
            <a:cxnLst>
              <a:cxn ang="0">
                <a:pos x="connsiteX0" y="connsiteY0"/>
              </a:cxn>
              <a:cxn ang="0">
                <a:pos x="connsiteX1" y="connsiteY1"/>
              </a:cxn>
              <a:cxn ang="0">
                <a:pos x="connsiteX2" y="connsiteY2"/>
              </a:cxn>
            </a:cxnLst>
            <a:rect l="l" t="t" r="r" b="b"/>
            <a:pathLst>
              <a:path w="4799315" h="3064921">
                <a:moveTo>
                  <a:pt x="0" y="0"/>
                </a:moveTo>
                <a:lnTo>
                  <a:pt x="0" y="3051858"/>
                </a:lnTo>
                <a:lnTo>
                  <a:pt x="4799315" y="3064921"/>
                </a:lnTo>
              </a:path>
            </a:pathLst>
          </a:custGeom>
          <a:noFill/>
          <a:ln w="28575">
            <a:solidFill>
              <a:schemeClr val="bg1"/>
            </a:solidFill>
            <a:miter lim="800000"/>
            <a:headEnd/>
            <a:tailEnd/>
          </a:ln>
        </p:spPr>
        <p:txBody>
          <a:bodyPr rtlCol="0" anchor="ctr"/>
          <a:lstStyle/>
          <a:p>
            <a:pPr algn="ctr"/>
            <a:endParaRPr lang="en-US" dirty="0"/>
          </a:p>
        </p:txBody>
      </p:sp>
      <p:sp>
        <p:nvSpPr>
          <p:cNvPr id="36" name="TextBox 35">
            <a:extLst>
              <a:ext uri="{FF2B5EF4-FFF2-40B4-BE49-F238E27FC236}">
                <a16:creationId xmlns:a16="http://schemas.microsoft.com/office/drawing/2014/main" id="{4E6F439D-E1E4-2175-3614-6898D0C1922A}"/>
              </a:ext>
            </a:extLst>
          </p:cNvPr>
          <p:cNvSpPr txBox="1"/>
          <p:nvPr/>
        </p:nvSpPr>
        <p:spPr bwMode="auto">
          <a:xfrm>
            <a:off x="17091" y="5020157"/>
            <a:ext cx="1891631" cy="1098762"/>
          </a:xfrm>
          <a:prstGeom prst="rect">
            <a:avLst/>
          </a:prstGeom>
          <a:solidFill>
            <a:schemeClr val="tx1"/>
          </a:solidFill>
          <a:ln>
            <a:noFill/>
          </a:ln>
        </p:spPr>
        <p:txBody>
          <a:bodyPr wrap="square" rtlCol="0">
            <a:spAutoFit/>
          </a:bodyPr>
          <a:lstStyle/>
          <a:p>
            <a:pPr algn="r">
              <a:lnSpc>
                <a:spcPct val="90000"/>
              </a:lnSpc>
              <a:spcAft>
                <a:spcPts val="600"/>
              </a:spcAft>
              <a:buClrTx/>
              <a:buFontTx/>
              <a:buNone/>
            </a:pPr>
            <a:r>
              <a:rPr lang="en-US" sz="1400" b="1" dirty="0">
                <a:solidFill>
                  <a:schemeClr val="bg1"/>
                </a:solidFill>
                <a:latin typeface="Calibri" panose="020F0502020204030204" pitchFamily="34" charset="0"/>
              </a:rPr>
              <a:t>Patients at Risk, n</a:t>
            </a:r>
          </a:p>
          <a:p>
            <a:pPr algn="r">
              <a:lnSpc>
                <a:spcPct val="90000"/>
              </a:lnSpc>
              <a:spcAft>
                <a:spcPts val="600"/>
              </a:spcAft>
              <a:buClrTx/>
              <a:buFontTx/>
              <a:buNone/>
            </a:pPr>
            <a:r>
              <a:rPr lang="en-US" sz="1400" b="0" dirty="0">
                <a:solidFill>
                  <a:schemeClr val="bg1"/>
                </a:solidFill>
                <a:latin typeface="Calibri" panose="020F0502020204030204" pitchFamily="34" charset="0"/>
              </a:rPr>
              <a:t>All treated patients</a:t>
            </a:r>
          </a:p>
          <a:p>
            <a:pPr algn="r">
              <a:lnSpc>
                <a:spcPct val="90000"/>
              </a:lnSpc>
              <a:spcAft>
                <a:spcPts val="600"/>
              </a:spcAft>
              <a:buClrTx/>
              <a:buFontTx/>
              <a:buNone/>
            </a:pPr>
            <a:r>
              <a:rPr lang="en-US" sz="1400" b="0" dirty="0">
                <a:solidFill>
                  <a:schemeClr val="bg1"/>
                </a:solidFill>
                <a:latin typeface="Calibri" panose="020F0502020204030204" pitchFamily="34" charset="0"/>
              </a:rPr>
              <a:t>Unmutated </a:t>
            </a:r>
            <a:r>
              <a:rPr lang="en-US" sz="1400" b="0" i="1" dirty="0">
                <a:solidFill>
                  <a:schemeClr val="bg1"/>
                </a:solidFill>
                <a:latin typeface="Calibri" panose="020F0502020204030204" pitchFamily="34" charset="0"/>
              </a:rPr>
              <a:t>IGHV</a:t>
            </a:r>
          </a:p>
          <a:p>
            <a:pPr algn="r">
              <a:lnSpc>
                <a:spcPct val="90000"/>
              </a:lnSpc>
              <a:spcAft>
                <a:spcPts val="600"/>
              </a:spcAft>
              <a:buClrTx/>
              <a:buFontTx/>
              <a:buNone/>
            </a:pPr>
            <a:r>
              <a:rPr lang="en-US" sz="1400" b="0" dirty="0">
                <a:solidFill>
                  <a:schemeClr val="bg1"/>
                </a:solidFill>
                <a:latin typeface="Calibri" panose="020F0502020204030204" pitchFamily="34" charset="0"/>
              </a:rPr>
              <a:t>del(17p)/</a:t>
            </a:r>
            <a:r>
              <a:rPr lang="en-US" sz="1400" b="0" i="1" dirty="0">
                <a:solidFill>
                  <a:schemeClr val="bg1"/>
                </a:solidFill>
                <a:latin typeface="Calibri" panose="020F0502020204030204" pitchFamily="34" charset="0"/>
              </a:rPr>
              <a:t>TP53 </a:t>
            </a:r>
            <a:r>
              <a:rPr lang="en-US" sz="1400" b="0" dirty="0">
                <a:solidFill>
                  <a:schemeClr val="bg1"/>
                </a:solidFill>
                <a:latin typeface="Calibri" panose="020F0502020204030204" pitchFamily="34" charset="0"/>
              </a:rPr>
              <a:t>mutated</a:t>
            </a:r>
          </a:p>
        </p:txBody>
      </p:sp>
      <p:cxnSp>
        <p:nvCxnSpPr>
          <p:cNvPr id="37" name="Straight Connector 36">
            <a:extLst>
              <a:ext uri="{FF2B5EF4-FFF2-40B4-BE49-F238E27FC236}">
                <a16:creationId xmlns:a16="http://schemas.microsoft.com/office/drawing/2014/main" id="{C6200633-0BAF-A46E-F8A7-1A33918F10F9}"/>
              </a:ext>
            </a:extLst>
          </p:cNvPr>
          <p:cNvCxnSpPr>
            <a:cxnSpLocks/>
          </p:cNvCxnSpPr>
          <p:nvPr/>
        </p:nvCxnSpPr>
        <p:spPr bwMode="auto">
          <a:xfrm>
            <a:off x="1912929" y="1755781"/>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CDD694E-B7E5-0DC5-BC7D-C9F7F1BF2D13}"/>
              </a:ext>
            </a:extLst>
          </p:cNvPr>
          <p:cNvCxnSpPr>
            <a:cxnSpLocks/>
          </p:cNvCxnSpPr>
          <p:nvPr/>
        </p:nvCxnSpPr>
        <p:spPr bwMode="auto">
          <a:xfrm>
            <a:off x="1912929" y="2360940"/>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C7836F3-02D8-F8EB-6472-3B7654BCA918}"/>
              </a:ext>
            </a:extLst>
          </p:cNvPr>
          <p:cNvCxnSpPr>
            <a:cxnSpLocks/>
          </p:cNvCxnSpPr>
          <p:nvPr/>
        </p:nvCxnSpPr>
        <p:spPr bwMode="auto">
          <a:xfrm>
            <a:off x="1912929" y="2966099"/>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22C9D43-595D-C430-38CC-4FACADDC146D}"/>
              </a:ext>
            </a:extLst>
          </p:cNvPr>
          <p:cNvCxnSpPr>
            <a:cxnSpLocks/>
          </p:cNvCxnSpPr>
          <p:nvPr/>
        </p:nvCxnSpPr>
        <p:spPr bwMode="auto">
          <a:xfrm>
            <a:off x="1912929" y="3571257"/>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A2964F4-33CF-068A-D23F-0DDE5201253F}"/>
              </a:ext>
            </a:extLst>
          </p:cNvPr>
          <p:cNvCxnSpPr>
            <a:cxnSpLocks/>
          </p:cNvCxnSpPr>
          <p:nvPr/>
        </p:nvCxnSpPr>
        <p:spPr bwMode="auto">
          <a:xfrm>
            <a:off x="1912929" y="4176416"/>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E4AF4F9-7867-BB3E-300F-D218B2072A59}"/>
              </a:ext>
            </a:extLst>
          </p:cNvPr>
          <p:cNvCxnSpPr>
            <a:cxnSpLocks/>
          </p:cNvCxnSpPr>
          <p:nvPr/>
        </p:nvCxnSpPr>
        <p:spPr bwMode="auto">
          <a:xfrm>
            <a:off x="1912929" y="4781576"/>
            <a:ext cx="93862" cy="0"/>
          </a:xfrm>
          <a:prstGeom prst="line">
            <a:avLst/>
          </a:prstGeom>
          <a:noFill/>
          <a:ln w="28575" cap="flat" cmpd="sng" algn="ctr">
            <a:solidFill>
              <a:schemeClr val="bg1"/>
            </a:solidFill>
            <a:prstDash val="solid"/>
            <a:round/>
            <a:headEnd type="none" w="med" len="med"/>
            <a:tailEnd type="none" w="med" len="med"/>
          </a:ln>
          <a:effectLst/>
        </p:spPr>
      </p:cxnSp>
      <p:grpSp>
        <p:nvGrpSpPr>
          <p:cNvPr id="43" name="Group 42">
            <a:extLst>
              <a:ext uri="{FF2B5EF4-FFF2-40B4-BE49-F238E27FC236}">
                <a16:creationId xmlns:a16="http://schemas.microsoft.com/office/drawing/2014/main" id="{6A0A78A9-89D7-AE3F-6E7F-D74B5E015286}"/>
              </a:ext>
            </a:extLst>
          </p:cNvPr>
          <p:cNvGrpSpPr/>
          <p:nvPr/>
        </p:nvGrpSpPr>
        <p:grpSpPr>
          <a:xfrm>
            <a:off x="1790054" y="4779865"/>
            <a:ext cx="458779" cy="1336877"/>
            <a:chOff x="1832784" y="4779865"/>
            <a:chExt cx="458779" cy="1336877"/>
          </a:xfrm>
        </p:grpSpPr>
        <p:grpSp>
          <p:nvGrpSpPr>
            <p:cNvPr id="44" name="Group 43">
              <a:extLst>
                <a:ext uri="{FF2B5EF4-FFF2-40B4-BE49-F238E27FC236}">
                  <a16:creationId xmlns:a16="http://schemas.microsoft.com/office/drawing/2014/main" id="{62797E5F-08F5-2E7C-1567-C5EF8B643539}"/>
                </a:ext>
              </a:extLst>
            </p:cNvPr>
            <p:cNvGrpSpPr/>
            <p:nvPr/>
          </p:nvGrpSpPr>
          <p:grpSpPr>
            <a:xfrm>
              <a:off x="1832784" y="4803116"/>
              <a:ext cx="458779" cy="1313626"/>
              <a:chOff x="1832784" y="4803116"/>
              <a:chExt cx="458779" cy="1313626"/>
            </a:xfrm>
          </p:grpSpPr>
          <p:sp>
            <p:nvSpPr>
              <p:cNvPr id="46" name="TextBox 45">
                <a:extLst>
                  <a:ext uri="{FF2B5EF4-FFF2-40B4-BE49-F238E27FC236}">
                    <a16:creationId xmlns:a16="http://schemas.microsoft.com/office/drawing/2014/main" id="{240C2BFA-9BD8-A773-A207-E6F09AFD4F75}"/>
                  </a:ext>
                </a:extLst>
              </p:cNvPr>
              <p:cNvSpPr txBox="1"/>
              <p:nvPr/>
            </p:nvSpPr>
            <p:spPr bwMode="auto">
              <a:xfrm>
                <a:off x="1832784" y="5288823"/>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159</a:t>
                </a:r>
              </a:p>
              <a:p>
                <a:pPr algn="ctr">
                  <a:lnSpc>
                    <a:spcPct val="90000"/>
                  </a:lnSpc>
                  <a:spcAft>
                    <a:spcPts val="600"/>
                  </a:spcAft>
                  <a:buClrTx/>
                  <a:buFontTx/>
                  <a:buNone/>
                </a:pPr>
                <a:r>
                  <a:rPr lang="en-US" sz="1400" b="0" dirty="0">
                    <a:solidFill>
                      <a:schemeClr val="bg1"/>
                    </a:solidFill>
                    <a:latin typeface="Calibri" panose="020F0502020204030204" pitchFamily="34" charset="0"/>
                  </a:rPr>
                  <a:t>89</a:t>
                </a:r>
              </a:p>
              <a:p>
                <a:pPr algn="ctr">
                  <a:lnSpc>
                    <a:spcPct val="90000"/>
                  </a:lnSpc>
                  <a:spcAft>
                    <a:spcPts val="600"/>
                  </a:spcAft>
                  <a:buClrTx/>
                  <a:buFontTx/>
                  <a:buNone/>
                </a:pPr>
                <a:r>
                  <a:rPr lang="en-US" sz="1400" b="0" dirty="0">
                    <a:solidFill>
                      <a:schemeClr val="bg1"/>
                    </a:solidFill>
                    <a:latin typeface="Calibri" panose="020F0502020204030204" pitchFamily="34" charset="0"/>
                  </a:rPr>
                  <a:t>27</a:t>
                </a:r>
              </a:p>
            </p:txBody>
          </p:sp>
          <p:sp>
            <p:nvSpPr>
              <p:cNvPr id="47" name="TextBox 46">
                <a:extLst>
                  <a:ext uri="{FF2B5EF4-FFF2-40B4-BE49-F238E27FC236}">
                    <a16:creationId xmlns:a16="http://schemas.microsoft.com/office/drawing/2014/main" id="{AE6D7E0C-4D41-8ADD-B81D-0146072FC6D5}"/>
                  </a:ext>
                </a:extLst>
              </p:cNvPr>
              <p:cNvSpPr txBox="1"/>
              <p:nvPr/>
            </p:nvSpPr>
            <p:spPr bwMode="auto">
              <a:xfrm>
                <a:off x="1928877" y="4803116"/>
                <a:ext cx="2665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0</a:t>
                </a:r>
              </a:p>
            </p:txBody>
          </p:sp>
        </p:grpSp>
        <p:cxnSp>
          <p:nvCxnSpPr>
            <p:cNvPr id="45" name="Straight Connector 44">
              <a:extLst>
                <a:ext uri="{FF2B5EF4-FFF2-40B4-BE49-F238E27FC236}">
                  <a16:creationId xmlns:a16="http://schemas.microsoft.com/office/drawing/2014/main" id="{ADA56F99-2453-1F93-BD1F-112896425934}"/>
                </a:ext>
              </a:extLst>
            </p:cNvPr>
            <p:cNvCxnSpPr>
              <a:cxnSpLocks/>
            </p:cNvCxnSpPr>
            <p:nvPr/>
          </p:nvCxnSpPr>
          <p:spPr bwMode="auto">
            <a:xfrm>
              <a:off x="2057553" y="4779865"/>
              <a:ext cx="0" cy="94679"/>
            </a:xfrm>
            <a:prstGeom prst="line">
              <a:avLst/>
            </a:prstGeom>
            <a:noFill/>
            <a:ln w="28575" cap="flat" cmpd="sng" algn="ctr">
              <a:solidFill>
                <a:schemeClr val="bg1"/>
              </a:solidFill>
              <a:prstDash val="solid"/>
              <a:round/>
              <a:headEnd type="none" w="med" len="med"/>
              <a:tailEnd type="none" w="med" len="med"/>
            </a:ln>
            <a:effectLst/>
          </p:spPr>
        </p:cxnSp>
      </p:grpSp>
      <p:sp>
        <p:nvSpPr>
          <p:cNvPr id="48" name="TextBox 47">
            <a:extLst>
              <a:ext uri="{FF2B5EF4-FFF2-40B4-BE49-F238E27FC236}">
                <a16:creationId xmlns:a16="http://schemas.microsoft.com/office/drawing/2014/main" id="{726F3B93-761F-8DCF-577B-ECAD2454C834}"/>
              </a:ext>
            </a:extLst>
          </p:cNvPr>
          <p:cNvSpPr txBox="1"/>
          <p:nvPr/>
        </p:nvSpPr>
        <p:spPr bwMode="auto">
          <a:xfrm>
            <a:off x="1494089" y="1583616"/>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49" name="TextBox 48">
            <a:extLst>
              <a:ext uri="{FF2B5EF4-FFF2-40B4-BE49-F238E27FC236}">
                <a16:creationId xmlns:a16="http://schemas.microsoft.com/office/drawing/2014/main" id="{C3E64E6D-F5A7-C0F4-7096-5656BB4FBCE6}"/>
              </a:ext>
            </a:extLst>
          </p:cNvPr>
          <p:cNvSpPr txBox="1"/>
          <p:nvPr/>
        </p:nvSpPr>
        <p:spPr bwMode="auto">
          <a:xfrm>
            <a:off x="1573819" y="2179097"/>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50" name="TextBox 49">
            <a:extLst>
              <a:ext uri="{FF2B5EF4-FFF2-40B4-BE49-F238E27FC236}">
                <a16:creationId xmlns:a16="http://schemas.microsoft.com/office/drawing/2014/main" id="{7339D26B-A52C-40F0-0663-71790BE81EC6}"/>
              </a:ext>
            </a:extLst>
          </p:cNvPr>
          <p:cNvSpPr txBox="1"/>
          <p:nvPr/>
        </p:nvSpPr>
        <p:spPr bwMode="auto">
          <a:xfrm>
            <a:off x="1573819" y="2784544"/>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51" name="TextBox 50">
            <a:extLst>
              <a:ext uri="{FF2B5EF4-FFF2-40B4-BE49-F238E27FC236}">
                <a16:creationId xmlns:a16="http://schemas.microsoft.com/office/drawing/2014/main" id="{63CCBCCA-0553-EF4C-EE19-CB6BEDC315A3}"/>
              </a:ext>
            </a:extLst>
          </p:cNvPr>
          <p:cNvSpPr txBox="1"/>
          <p:nvPr/>
        </p:nvSpPr>
        <p:spPr bwMode="auto">
          <a:xfrm>
            <a:off x="1578802" y="3394974"/>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2" name="TextBox 51">
            <a:extLst>
              <a:ext uri="{FF2B5EF4-FFF2-40B4-BE49-F238E27FC236}">
                <a16:creationId xmlns:a16="http://schemas.microsoft.com/office/drawing/2014/main" id="{0CFCAC51-0E56-C488-B28F-5A1A68A42341}"/>
              </a:ext>
            </a:extLst>
          </p:cNvPr>
          <p:cNvSpPr txBox="1"/>
          <p:nvPr/>
        </p:nvSpPr>
        <p:spPr bwMode="auto">
          <a:xfrm>
            <a:off x="1578802" y="3992946"/>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3" name="TextBox 52">
            <a:extLst>
              <a:ext uri="{FF2B5EF4-FFF2-40B4-BE49-F238E27FC236}">
                <a16:creationId xmlns:a16="http://schemas.microsoft.com/office/drawing/2014/main" id="{BDCECFDD-AF23-7653-ADF2-64E3E266D3B3}"/>
              </a:ext>
            </a:extLst>
          </p:cNvPr>
          <p:cNvSpPr txBox="1"/>
          <p:nvPr/>
        </p:nvSpPr>
        <p:spPr bwMode="auto">
          <a:xfrm>
            <a:off x="1680956" y="4593410"/>
            <a:ext cx="2665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54" name="Group 53">
            <a:extLst>
              <a:ext uri="{FF2B5EF4-FFF2-40B4-BE49-F238E27FC236}">
                <a16:creationId xmlns:a16="http://schemas.microsoft.com/office/drawing/2014/main" id="{0F0D27CC-FC4A-1F7F-3EF5-A653F92FE914}"/>
              </a:ext>
            </a:extLst>
          </p:cNvPr>
          <p:cNvGrpSpPr/>
          <p:nvPr/>
        </p:nvGrpSpPr>
        <p:grpSpPr>
          <a:xfrm>
            <a:off x="2220273" y="4779865"/>
            <a:ext cx="458779" cy="1336877"/>
            <a:chOff x="2188913" y="4779865"/>
            <a:chExt cx="458779" cy="1336877"/>
          </a:xfrm>
        </p:grpSpPr>
        <p:sp>
          <p:nvSpPr>
            <p:cNvPr id="55" name="TextBox 54">
              <a:extLst>
                <a:ext uri="{FF2B5EF4-FFF2-40B4-BE49-F238E27FC236}">
                  <a16:creationId xmlns:a16="http://schemas.microsoft.com/office/drawing/2014/main" id="{72EB7CBE-E404-05BD-4382-7CEE28ED073B}"/>
                </a:ext>
              </a:extLst>
            </p:cNvPr>
            <p:cNvSpPr txBox="1"/>
            <p:nvPr/>
          </p:nvSpPr>
          <p:spPr bwMode="auto">
            <a:xfrm>
              <a:off x="2188913" y="5288823"/>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155</a:t>
              </a:r>
            </a:p>
            <a:p>
              <a:pPr algn="ctr">
                <a:lnSpc>
                  <a:spcPct val="90000"/>
                </a:lnSpc>
                <a:spcAft>
                  <a:spcPts val="600"/>
                </a:spcAft>
                <a:buClrTx/>
                <a:buFontTx/>
                <a:buNone/>
              </a:pPr>
              <a:r>
                <a:rPr lang="en-US" sz="1400" b="0" dirty="0">
                  <a:solidFill>
                    <a:schemeClr val="bg1"/>
                  </a:solidFill>
                  <a:latin typeface="Calibri" panose="020F0502020204030204" pitchFamily="34" charset="0"/>
                </a:rPr>
                <a:t>86</a:t>
              </a:r>
            </a:p>
            <a:p>
              <a:pPr algn="ctr">
                <a:lnSpc>
                  <a:spcPct val="90000"/>
                </a:lnSpc>
                <a:spcAft>
                  <a:spcPts val="600"/>
                </a:spcAft>
                <a:buClrTx/>
                <a:buFontTx/>
                <a:buNone/>
              </a:pPr>
              <a:r>
                <a:rPr lang="en-US" sz="1400" b="0" dirty="0">
                  <a:solidFill>
                    <a:schemeClr val="bg1"/>
                  </a:solidFill>
                  <a:latin typeface="Calibri" panose="020F0502020204030204" pitchFamily="34" charset="0"/>
                </a:rPr>
                <a:t>27</a:t>
              </a:r>
            </a:p>
          </p:txBody>
        </p:sp>
        <p:grpSp>
          <p:nvGrpSpPr>
            <p:cNvPr id="56" name="Group 55">
              <a:extLst>
                <a:ext uri="{FF2B5EF4-FFF2-40B4-BE49-F238E27FC236}">
                  <a16:creationId xmlns:a16="http://schemas.microsoft.com/office/drawing/2014/main" id="{1CE930D3-EF5C-15B6-3477-EA8CC3CE03D1}"/>
                </a:ext>
              </a:extLst>
            </p:cNvPr>
            <p:cNvGrpSpPr/>
            <p:nvPr/>
          </p:nvGrpSpPr>
          <p:grpSpPr>
            <a:xfrm>
              <a:off x="2217526" y="4779865"/>
              <a:ext cx="401555" cy="359314"/>
              <a:chOff x="10382021" y="4779865"/>
              <a:chExt cx="401555" cy="359314"/>
            </a:xfrm>
          </p:grpSpPr>
          <p:sp>
            <p:nvSpPr>
              <p:cNvPr id="57" name="TextBox 56">
                <a:extLst>
                  <a:ext uri="{FF2B5EF4-FFF2-40B4-BE49-F238E27FC236}">
                    <a16:creationId xmlns:a16="http://schemas.microsoft.com/office/drawing/2014/main" id="{83DFBE05-7AB1-C5D3-970B-6BEEA38D1F75}"/>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cxnSp>
            <p:nvCxnSpPr>
              <p:cNvPr id="58" name="Straight Connector 57">
                <a:extLst>
                  <a:ext uri="{FF2B5EF4-FFF2-40B4-BE49-F238E27FC236}">
                    <a16:creationId xmlns:a16="http://schemas.microsoft.com/office/drawing/2014/main" id="{B45922CE-FBCD-9A99-28D5-899C636F56BC}"/>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9" name="Group 58">
            <a:extLst>
              <a:ext uri="{FF2B5EF4-FFF2-40B4-BE49-F238E27FC236}">
                <a16:creationId xmlns:a16="http://schemas.microsoft.com/office/drawing/2014/main" id="{68886AE4-DFA4-8C4D-73BD-B61092D27ADA}"/>
              </a:ext>
            </a:extLst>
          </p:cNvPr>
          <p:cNvGrpSpPr/>
          <p:nvPr/>
        </p:nvGrpSpPr>
        <p:grpSpPr>
          <a:xfrm>
            <a:off x="2650492" y="4779865"/>
            <a:ext cx="458779" cy="1336877"/>
            <a:chOff x="2539869" y="4779865"/>
            <a:chExt cx="458779" cy="1336877"/>
          </a:xfrm>
        </p:grpSpPr>
        <p:sp>
          <p:nvSpPr>
            <p:cNvPr id="60" name="TextBox 59">
              <a:extLst>
                <a:ext uri="{FF2B5EF4-FFF2-40B4-BE49-F238E27FC236}">
                  <a16:creationId xmlns:a16="http://schemas.microsoft.com/office/drawing/2014/main" id="{D32FA601-2915-E944-E4B5-5346543CF400}"/>
                </a:ext>
              </a:extLst>
            </p:cNvPr>
            <p:cNvSpPr txBox="1"/>
            <p:nvPr/>
          </p:nvSpPr>
          <p:spPr bwMode="auto">
            <a:xfrm>
              <a:off x="2539869" y="5288823"/>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153</a:t>
              </a:r>
            </a:p>
            <a:p>
              <a:pPr algn="ctr">
                <a:lnSpc>
                  <a:spcPct val="90000"/>
                </a:lnSpc>
                <a:spcAft>
                  <a:spcPts val="600"/>
                </a:spcAft>
                <a:buClrTx/>
                <a:buFontTx/>
                <a:buNone/>
              </a:pPr>
              <a:r>
                <a:rPr lang="en-US" sz="1400" b="0" dirty="0">
                  <a:solidFill>
                    <a:schemeClr val="bg1"/>
                  </a:solidFill>
                  <a:latin typeface="Calibri" panose="020F0502020204030204" pitchFamily="34" charset="0"/>
                </a:rPr>
                <a:t>85</a:t>
              </a:r>
            </a:p>
            <a:p>
              <a:pPr algn="ctr">
                <a:lnSpc>
                  <a:spcPct val="90000"/>
                </a:lnSpc>
                <a:spcAft>
                  <a:spcPts val="600"/>
                </a:spcAft>
                <a:buClrTx/>
                <a:buFontTx/>
                <a:buNone/>
              </a:pPr>
              <a:r>
                <a:rPr lang="en-US" sz="1400" b="0" dirty="0">
                  <a:solidFill>
                    <a:schemeClr val="bg1"/>
                  </a:solidFill>
                  <a:latin typeface="Calibri" panose="020F0502020204030204" pitchFamily="34" charset="0"/>
                </a:rPr>
                <a:t>26</a:t>
              </a:r>
            </a:p>
          </p:txBody>
        </p:sp>
        <p:grpSp>
          <p:nvGrpSpPr>
            <p:cNvPr id="61" name="Group 60">
              <a:extLst>
                <a:ext uri="{FF2B5EF4-FFF2-40B4-BE49-F238E27FC236}">
                  <a16:creationId xmlns:a16="http://schemas.microsoft.com/office/drawing/2014/main" id="{E748DEAD-5735-DAEF-DA08-6C5A5BA2B59D}"/>
                </a:ext>
              </a:extLst>
            </p:cNvPr>
            <p:cNvGrpSpPr/>
            <p:nvPr/>
          </p:nvGrpSpPr>
          <p:grpSpPr>
            <a:xfrm>
              <a:off x="2568482" y="4779865"/>
              <a:ext cx="401555" cy="359314"/>
              <a:chOff x="10382021" y="4779865"/>
              <a:chExt cx="401555" cy="359314"/>
            </a:xfrm>
          </p:grpSpPr>
          <p:sp>
            <p:nvSpPr>
              <p:cNvPr id="62" name="TextBox 61">
                <a:extLst>
                  <a:ext uri="{FF2B5EF4-FFF2-40B4-BE49-F238E27FC236}">
                    <a16:creationId xmlns:a16="http://schemas.microsoft.com/office/drawing/2014/main" id="{94F20EBD-159B-F4CB-E197-ED0D4F789DAE}"/>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6</a:t>
                </a:r>
              </a:p>
            </p:txBody>
          </p:sp>
          <p:cxnSp>
            <p:nvCxnSpPr>
              <p:cNvPr id="63" name="Straight Connector 62">
                <a:extLst>
                  <a:ext uri="{FF2B5EF4-FFF2-40B4-BE49-F238E27FC236}">
                    <a16:creationId xmlns:a16="http://schemas.microsoft.com/office/drawing/2014/main" id="{44F3CAD6-393B-0250-32D7-25899200A42B}"/>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64" name="Group 63">
            <a:extLst>
              <a:ext uri="{FF2B5EF4-FFF2-40B4-BE49-F238E27FC236}">
                <a16:creationId xmlns:a16="http://schemas.microsoft.com/office/drawing/2014/main" id="{43B0947A-384F-248E-A3A2-4A0F2A134B73}"/>
              </a:ext>
            </a:extLst>
          </p:cNvPr>
          <p:cNvGrpSpPr/>
          <p:nvPr/>
        </p:nvGrpSpPr>
        <p:grpSpPr>
          <a:xfrm>
            <a:off x="3080712" y="4779865"/>
            <a:ext cx="458779" cy="1318026"/>
            <a:chOff x="2887821" y="4779865"/>
            <a:chExt cx="458779" cy="1318026"/>
          </a:xfrm>
        </p:grpSpPr>
        <p:sp>
          <p:nvSpPr>
            <p:cNvPr id="65" name="TextBox 64">
              <a:extLst>
                <a:ext uri="{FF2B5EF4-FFF2-40B4-BE49-F238E27FC236}">
                  <a16:creationId xmlns:a16="http://schemas.microsoft.com/office/drawing/2014/main" id="{C786EF40-05E0-7B6C-E247-1461416920E3}"/>
                </a:ext>
              </a:extLst>
            </p:cNvPr>
            <p:cNvSpPr txBox="1"/>
            <p:nvPr/>
          </p:nvSpPr>
          <p:spPr bwMode="auto">
            <a:xfrm>
              <a:off x="2887821" y="5269972"/>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152</a:t>
              </a:r>
            </a:p>
            <a:p>
              <a:pPr algn="ctr">
                <a:lnSpc>
                  <a:spcPct val="90000"/>
                </a:lnSpc>
                <a:spcAft>
                  <a:spcPts val="600"/>
                </a:spcAft>
                <a:buClrTx/>
                <a:buFontTx/>
                <a:buNone/>
              </a:pPr>
              <a:r>
                <a:rPr lang="en-US" sz="1400" b="0" dirty="0">
                  <a:solidFill>
                    <a:schemeClr val="bg1"/>
                  </a:solidFill>
                  <a:latin typeface="Calibri" panose="020F0502020204030204" pitchFamily="34" charset="0"/>
                </a:rPr>
                <a:t>85</a:t>
              </a:r>
            </a:p>
            <a:p>
              <a:pPr algn="ctr">
                <a:lnSpc>
                  <a:spcPct val="90000"/>
                </a:lnSpc>
                <a:spcAft>
                  <a:spcPts val="600"/>
                </a:spcAft>
                <a:buClrTx/>
                <a:buFontTx/>
                <a:buNone/>
              </a:pPr>
              <a:r>
                <a:rPr lang="en-US" sz="1400" b="0" dirty="0">
                  <a:solidFill>
                    <a:schemeClr val="bg1"/>
                  </a:solidFill>
                  <a:latin typeface="Calibri" panose="020F0502020204030204" pitchFamily="34" charset="0"/>
                </a:rPr>
                <a:t>26</a:t>
              </a:r>
            </a:p>
          </p:txBody>
        </p:sp>
        <p:grpSp>
          <p:nvGrpSpPr>
            <p:cNvPr id="66" name="Group 65">
              <a:extLst>
                <a:ext uri="{FF2B5EF4-FFF2-40B4-BE49-F238E27FC236}">
                  <a16:creationId xmlns:a16="http://schemas.microsoft.com/office/drawing/2014/main" id="{969D838B-154D-2F92-B82C-38E4BCF0CE7F}"/>
                </a:ext>
              </a:extLst>
            </p:cNvPr>
            <p:cNvGrpSpPr/>
            <p:nvPr/>
          </p:nvGrpSpPr>
          <p:grpSpPr>
            <a:xfrm>
              <a:off x="2916434" y="4779865"/>
              <a:ext cx="401555" cy="359314"/>
              <a:chOff x="10382021" y="4779865"/>
              <a:chExt cx="401555" cy="359314"/>
            </a:xfrm>
          </p:grpSpPr>
          <p:sp>
            <p:nvSpPr>
              <p:cNvPr id="67" name="TextBox 66">
                <a:extLst>
                  <a:ext uri="{FF2B5EF4-FFF2-40B4-BE49-F238E27FC236}">
                    <a16:creationId xmlns:a16="http://schemas.microsoft.com/office/drawing/2014/main" id="{5A95034C-BEE1-0C10-6B80-457DAD334CBA}"/>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9</a:t>
                </a:r>
              </a:p>
            </p:txBody>
          </p:sp>
          <p:cxnSp>
            <p:nvCxnSpPr>
              <p:cNvPr id="68" name="Straight Connector 67">
                <a:extLst>
                  <a:ext uri="{FF2B5EF4-FFF2-40B4-BE49-F238E27FC236}">
                    <a16:creationId xmlns:a16="http://schemas.microsoft.com/office/drawing/2014/main" id="{BF85B36D-95DE-D7CC-EFA3-13491985A15E}"/>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69" name="Group 68">
            <a:extLst>
              <a:ext uri="{FF2B5EF4-FFF2-40B4-BE49-F238E27FC236}">
                <a16:creationId xmlns:a16="http://schemas.microsoft.com/office/drawing/2014/main" id="{462EB8D2-BEBE-902D-4514-3564DA44F539}"/>
              </a:ext>
            </a:extLst>
          </p:cNvPr>
          <p:cNvGrpSpPr/>
          <p:nvPr/>
        </p:nvGrpSpPr>
        <p:grpSpPr>
          <a:xfrm>
            <a:off x="3510932" y="4779865"/>
            <a:ext cx="458779" cy="1322809"/>
            <a:chOff x="3230182" y="4779865"/>
            <a:chExt cx="458779" cy="1322809"/>
          </a:xfrm>
        </p:grpSpPr>
        <p:sp>
          <p:nvSpPr>
            <p:cNvPr id="70" name="TextBox 69">
              <a:extLst>
                <a:ext uri="{FF2B5EF4-FFF2-40B4-BE49-F238E27FC236}">
                  <a16:creationId xmlns:a16="http://schemas.microsoft.com/office/drawing/2014/main" id="{4D55D6AA-C506-363E-5265-BA7C56DA071A}"/>
                </a:ext>
              </a:extLst>
            </p:cNvPr>
            <p:cNvSpPr txBox="1"/>
            <p:nvPr/>
          </p:nvSpPr>
          <p:spPr bwMode="auto">
            <a:xfrm>
              <a:off x="3230182" y="5274755"/>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152</a:t>
              </a:r>
            </a:p>
            <a:p>
              <a:pPr algn="ctr">
                <a:lnSpc>
                  <a:spcPct val="90000"/>
                </a:lnSpc>
                <a:spcAft>
                  <a:spcPts val="600"/>
                </a:spcAft>
                <a:buClrTx/>
                <a:buFontTx/>
                <a:buNone/>
              </a:pPr>
              <a:r>
                <a:rPr lang="en-US" sz="1400" b="0" dirty="0">
                  <a:solidFill>
                    <a:schemeClr val="bg1"/>
                  </a:solidFill>
                  <a:latin typeface="Calibri" panose="020F0502020204030204" pitchFamily="34" charset="0"/>
                </a:rPr>
                <a:t>85</a:t>
              </a:r>
            </a:p>
            <a:p>
              <a:pPr algn="ctr">
                <a:lnSpc>
                  <a:spcPct val="90000"/>
                </a:lnSpc>
                <a:spcAft>
                  <a:spcPts val="600"/>
                </a:spcAft>
                <a:buClrTx/>
                <a:buFontTx/>
                <a:buNone/>
              </a:pPr>
              <a:r>
                <a:rPr lang="en-US" sz="1400" b="0" dirty="0">
                  <a:solidFill>
                    <a:schemeClr val="bg1"/>
                  </a:solidFill>
                  <a:latin typeface="Calibri" panose="020F0502020204030204" pitchFamily="34" charset="0"/>
                </a:rPr>
                <a:t>26</a:t>
              </a:r>
            </a:p>
          </p:txBody>
        </p:sp>
        <p:grpSp>
          <p:nvGrpSpPr>
            <p:cNvPr id="71" name="Group 70">
              <a:extLst>
                <a:ext uri="{FF2B5EF4-FFF2-40B4-BE49-F238E27FC236}">
                  <a16:creationId xmlns:a16="http://schemas.microsoft.com/office/drawing/2014/main" id="{4C9B3400-67FC-2E2B-7754-D3EF927474E6}"/>
                </a:ext>
              </a:extLst>
            </p:cNvPr>
            <p:cNvGrpSpPr/>
            <p:nvPr/>
          </p:nvGrpSpPr>
          <p:grpSpPr>
            <a:xfrm>
              <a:off x="3258794" y="4779865"/>
              <a:ext cx="401555" cy="359314"/>
              <a:chOff x="10382021" y="4779865"/>
              <a:chExt cx="401555" cy="359314"/>
            </a:xfrm>
          </p:grpSpPr>
          <p:sp>
            <p:nvSpPr>
              <p:cNvPr id="72" name="TextBox 71">
                <a:extLst>
                  <a:ext uri="{FF2B5EF4-FFF2-40B4-BE49-F238E27FC236}">
                    <a16:creationId xmlns:a16="http://schemas.microsoft.com/office/drawing/2014/main" id="{79661E3B-55E4-9F9F-C2F4-FB124B81D127}"/>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12</a:t>
                </a:r>
              </a:p>
            </p:txBody>
          </p:sp>
          <p:cxnSp>
            <p:nvCxnSpPr>
              <p:cNvPr id="73" name="Straight Connector 72">
                <a:extLst>
                  <a:ext uri="{FF2B5EF4-FFF2-40B4-BE49-F238E27FC236}">
                    <a16:creationId xmlns:a16="http://schemas.microsoft.com/office/drawing/2014/main" id="{C393A7EC-7BFE-C704-DC5C-4A5287E23B37}"/>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74" name="Group 73">
            <a:extLst>
              <a:ext uri="{FF2B5EF4-FFF2-40B4-BE49-F238E27FC236}">
                <a16:creationId xmlns:a16="http://schemas.microsoft.com/office/drawing/2014/main" id="{DEA89546-844B-89A0-7958-CD4DBEF448F9}"/>
              </a:ext>
            </a:extLst>
          </p:cNvPr>
          <p:cNvGrpSpPr/>
          <p:nvPr/>
        </p:nvGrpSpPr>
        <p:grpSpPr>
          <a:xfrm>
            <a:off x="3941151" y="4779865"/>
            <a:ext cx="458779" cy="1322809"/>
            <a:chOff x="3581721" y="4779865"/>
            <a:chExt cx="458779" cy="1322809"/>
          </a:xfrm>
        </p:grpSpPr>
        <p:sp>
          <p:nvSpPr>
            <p:cNvPr id="75" name="TextBox 74">
              <a:extLst>
                <a:ext uri="{FF2B5EF4-FFF2-40B4-BE49-F238E27FC236}">
                  <a16:creationId xmlns:a16="http://schemas.microsoft.com/office/drawing/2014/main" id="{5C5119C4-CCD2-EE68-8EF6-BC485BA48AB7}"/>
                </a:ext>
              </a:extLst>
            </p:cNvPr>
            <p:cNvSpPr txBox="1"/>
            <p:nvPr/>
          </p:nvSpPr>
          <p:spPr bwMode="auto">
            <a:xfrm>
              <a:off x="3581721" y="5274755"/>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151</a:t>
              </a:r>
            </a:p>
            <a:p>
              <a:pPr algn="ctr">
                <a:lnSpc>
                  <a:spcPct val="90000"/>
                </a:lnSpc>
                <a:spcAft>
                  <a:spcPts val="600"/>
                </a:spcAft>
                <a:buClrTx/>
                <a:buFontTx/>
                <a:buNone/>
              </a:pPr>
              <a:r>
                <a:rPr lang="en-US" sz="1400" b="0" dirty="0">
                  <a:solidFill>
                    <a:schemeClr val="bg1"/>
                  </a:solidFill>
                  <a:latin typeface="Calibri" panose="020F0502020204030204" pitchFamily="34" charset="0"/>
                </a:rPr>
                <a:t>84</a:t>
              </a:r>
            </a:p>
            <a:p>
              <a:pPr algn="ctr">
                <a:lnSpc>
                  <a:spcPct val="90000"/>
                </a:lnSpc>
                <a:spcAft>
                  <a:spcPts val="600"/>
                </a:spcAft>
                <a:buClrTx/>
                <a:buFontTx/>
                <a:buNone/>
              </a:pPr>
              <a:r>
                <a:rPr lang="en-US" sz="1400" b="0" dirty="0">
                  <a:solidFill>
                    <a:schemeClr val="bg1"/>
                  </a:solidFill>
                  <a:latin typeface="Calibri" panose="020F0502020204030204" pitchFamily="34" charset="0"/>
                </a:rPr>
                <a:t>26</a:t>
              </a:r>
            </a:p>
          </p:txBody>
        </p:sp>
        <p:grpSp>
          <p:nvGrpSpPr>
            <p:cNvPr id="76" name="Group 75">
              <a:extLst>
                <a:ext uri="{FF2B5EF4-FFF2-40B4-BE49-F238E27FC236}">
                  <a16:creationId xmlns:a16="http://schemas.microsoft.com/office/drawing/2014/main" id="{D513ABEE-798E-C0EE-BBDE-F15903AFF019}"/>
                </a:ext>
              </a:extLst>
            </p:cNvPr>
            <p:cNvGrpSpPr/>
            <p:nvPr/>
          </p:nvGrpSpPr>
          <p:grpSpPr>
            <a:xfrm>
              <a:off x="3610333" y="4779865"/>
              <a:ext cx="401555" cy="359314"/>
              <a:chOff x="10382021" y="4779865"/>
              <a:chExt cx="401555" cy="359314"/>
            </a:xfrm>
          </p:grpSpPr>
          <p:sp>
            <p:nvSpPr>
              <p:cNvPr id="77" name="TextBox 76">
                <a:extLst>
                  <a:ext uri="{FF2B5EF4-FFF2-40B4-BE49-F238E27FC236}">
                    <a16:creationId xmlns:a16="http://schemas.microsoft.com/office/drawing/2014/main" id="{E17DD4D8-DC20-56D8-CF41-4693786ACCD5}"/>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15</a:t>
                </a:r>
              </a:p>
            </p:txBody>
          </p:sp>
          <p:cxnSp>
            <p:nvCxnSpPr>
              <p:cNvPr id="78" name="Straight Connector 77">
                <a:extLst>
                  <a:ext uri="{FF2B5EF4-FFF2-40B4-BE49-F238E27FC236}">
                    <a16:creationId xmlns:a16="http://schemas.microsoft.com/office/drawing/2014/main" id="{C3BFDD47-88F8-766E-65AD-88CEA385ADE4}"/>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79" name="Group 78">
            <a:extLst>
              <a:ext uri="{FF2B5EF4-FFF2-40B4-BE49-F238E27FC236}">
                <a16:creationId xmlns:a16="http://schemas.microsoft.com/office/drawing/2014/main" id="{AD12F48A-1F0A-EF1E-8F88-F34F9680E5A2}"/>
              </a:ext>
            </a:extLst>
          </p:cNvPr>
          <p:cNvGrpSpPr/>
          <p:nvPr/>
        </p:nvGrpSpPr>
        <p:grpSpPr>
          <a:xfrm>
            <a:off x="4342757" y="4779865"/>
            <a:ext cx="458779" cy="1322809"/>
            <a:chOff x="3753247" y="4779865"/>
            <a:chExt cx="458779" cy="1322809"/>
          </a:xfrm>
        </p:grpSpPr>
        <p:sp>
          <p:nvSpPr>
            <p:cNvPr id="80" name="TextBox 79">
              <a:extLst>
                <a:ext uri="{FF2B5EF4-FFF2-40B4-BE49-F238E27FC236}">
                  <a16:creationId xmlns:a16="http://schemas.microsoft.com/office/drawing/2014/main" id="{5EF3A2B1-EBED-C795-C414-F4948B7F60EF}"/>
                </a:ext>
              </a:extLst>
            </p:cNvPr>
            <p:cNvSpPr txBox="1"/>
            <p:nvPr/>
          </p:nvSpPr>
          <p:spPr bwMode="auto">
            <a:xfrm>
              <a:off x="3753247" y="5274755"/>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144</a:t>
              </a:r>
            </a:p>
            <a:p>
              <a:pPr algn="ctr">
                <a:lnSpc>
                  <a:spcPct val="90000"/>
                </a:lnSpc>
                <a:spcAft>
                  <a:spcPts val="600"/>
                </a:spcAft>
                <a:buClrTx/>
                <a:buFontTx/>
                <a:buNone/>
              </a:pPr>
              <a:r>
                <a:rPr lang="en-US" sz="1400" b="0" dirty="0">
                  <a:solidFill>
                    <a:schemeClr val="bg1"/>
                  </a:solidFill>
                  <a:latin typeface="Calibri" panose="020F0502020204030204" pitchFamily="34" charset="0"/>
                </a:rPr>
                <a:t>79</a:t>
              </a:r>
            </a:p>
            <a:p>
              <a:pPr algn="ctr">
                <a:lnSpc>
                  <a:spcPct val="90000"/>
                </a:lnSpc>
                <a:spcAft>
                  <a:spcPts val="600"/>
                </a:spcAft>
                <a:buClrTx/>
                <a:buFontTx/>
                <a:buNone/>
              </a:pPr>
              <a:r>
                <a:rPr lang="en-US" sz="1400" b="0" dirty="0">
                  <a:solidFill>
                    <a:schemeClr val="bg1"/>
                  </a:solidFill>
                  <a:latin typeface="Calibri" panose="020F0502020204030204" pitchFamily="34" charset="0"/>
                </a:rPr>
                <a:t>21</a:t>
              </a:r>
            </a:p>
          </p:txBody>
        </p:sp>
        <p:grpSp>
          <p:nvGrpSpPr>
            <p:cNvPr id="81" name="Group 80">
              <a:extLst>
                <a:ext uri="{FF2B5EF4-FFF2-40B4-BE49-F238E27FC236}">
                  <a16:creationId xmlns:a16="http://schemas.microsoft.com/office/drawing/2014/main" id="{FD39E661-43A2-B0AB-723B-D5645BD1A457}"/>
                </a:ext>
              </a:extLst>
            </p:cNvPr>
            <p:cNvGrpSpPr/>
            <p:nvPr/>
          </p:nvGrpSpPr>
          <p:grpSpPr>
            <a:xfrm>
              <a:off x="3781860" y="4779865"/>
              <a:ext cx="401555" cy="359314"/>
              <a:chOff x="10382021" y="4779865"/>
              <a:chExt cx="401555" cy="359314"/>
            </a:xfrm>
          </p:grpSpPr>
          <p:sp>
            <p:nvSpPr>
              <p:cNvPr id="82" name="TextBox 81">
                <a:extLst>
                  <a:ext uri="{FF2B5EF4-FFF2-40B4-BE49-F238E27FC236}">
                    <a16:creationId xmlns:a16="http://schemas.microsoft.com/office/drawing/2014/main" id="{829FE950-5234-D812-1DF9-D7CCAF760498}"/>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18</a:t>
                </a:r>
              </a:p>
            </p:txBody>
          </p:sp>
          <p:cxnSp>
            <p:nvCxnSpPr>
              <p:cNvPr id="83" name="Straight Connector 82">
                <a:extLst>
                  <a:ext uri="{FF2B5EF4-FFF2-40B4-BE49-F238E27FC236}">
                    <a16:creationId xmlns:a16="http://schemas.microsoft.com/office/drawing/2014/main" id="{A91262AD-434B-D046-A917-DC9C4E1F84AB}"/>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84" name="Group 83">
            <a:extLst>
              <a:ext uri="{FF2B5EF4-FFF2-40B4-BE49-F238E27FC236}">
                <a16:creationId xmlns:a16="http://schemas.microsoft.com/office/drawing/2014/main" id="{111DD067-1753-00E9-3D0A-B9D935ACE1A8}"/>
              </a:ext>
            </a:extLst>
          </p:cNvPr>
          <p:cNvGrpSpPr/>
          <p:nvPr/>
        </p:nvGrpSpPr>
        <p:grpSpPr>
          <a:xfrm>
            <a:off x="4715753" y="4779865"/>
            <a:ext cx="458779" cy="1322809"/>
            <a:chOff x="3993456" y="4779865"/>
            <a:chExt cx="458779" cy="1322809"/>
          </a:xfrm>
        </p:grpSpPr>
        <p:sp>
          <p:nvSpPr>
            <p:cNvPr id="85" name="TextBox 84">
              <a:extLst>
                <a:ext uri="{FF2B5EF4-FFF2-40B4-BE49-F238E27FC236}">
                  <a16:creationId xmlns:a16="http://schemas.microsoft.com/office/drawing/2014/main" id="{9B32D51C-58B5-6430-186F-301D304971C0}"/>
                </a:ext>
              </a:extLst>
            </p:cNvPr>
            <p:cNvSpPr txBox="1"/>
            <p:nvPr/>
          </p:nvSpPr>
          <p:spPr bwMode="auto">
            <a:xfrm>
              <a:off x="3993456" y="5274755"/>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144</a:t>
              </a:r>
            </a:p>
            <a:p>
              <a:pPr algn="ctr">
                <a:lnSpc>
                  <a:spcPct val="90000"/>
                </a:lnSpc>
                <a:spcAft>
                  <a:spcPts val="600"/>
                </a:spcAft>
                <a:buClrTx/>
                <a:buFontTx/>
                <a:buNone/>
              </a:pPr>
              <a:r>
                <a:rPr lang="en-US" sz="1400" b="0" dirty="0">
                  <a:solidFill>
                    <a:schemeClr val="bg1"/>
                  </a:solidFill>
                  <a:latin typeface="Calibri" panose="020F0502020204030204" pitchFamily="34" charset="0"/>
                </a:rPr>
                <a:t>79</a:t>
              </a:r>
            </a:p>
            <a:p>
              <a:pPr algn="ctr">
                <a:lnSpc>
                  <a:spcPct val="90000"/>
                </a:lnSpc>
                <a:spcAft>
                  <a:spcPts val="600"/>
                </a:spcAft>
                <a:buClrTx/>
                <a:buFontTx/>
                <a:buNone/>
              </a:pPr>
              <a:r>
                <a:rPr lang="en-US" sz="1400" b="0" dirty="0">
                  <a:solidFill>
                    <a:schemeClr val="bg1"/>
                  </a:solidFill>
                  <a:latin typeface="Calibri" panose="020F0502020204030204" pitchFamily="34" charset="0"/>
                </a:rPr>
                <a:t>21</a:t>
              </a:r>
            </a:p>
          </p:txBody>
        </p:sp>
        <p:grpSp>
          <p:nvGrpSpPr>
            <p:cNvPr id="86" name="Group 85">
              <a:extLst>
                <a:ext uri="{FF2B5EF4-FFF2-40B4-BE49-F238E27FC236}">
                  <a16:creationId xmlns:a16="http://schemas.microsoft.com/office/drawing/2014/main" id="{0A021EDD-34C4-AC1E-32D4-715115FC0B01}"/>
                </a:ext>
              </a:extLst>
            </p:cNvPr>
            <p:cNvGrpSpPr/>
            <p:nvPr/>
          </p:nvGrpSpPr>
          <p:grpSpPr>
            <a:xfrm>
              <a:off x="4022068" y="4779865"/>
              <a:ext cx="401555" cy="359314"/>
              <a:chOff x="10382021" y="4779865"/>
              <a:chExt cx="401555" cy="359314"/>
            </a:xfrm>
          </p:grpSpPr>
          <p:sp>
            <p:nvSpPr>
              <p:cNvPr id="87" name="TextBox 86">
                <a:extLst>
                  <a:ext uri="{FF2B5EF4-FFF2-40B4-BE49-F238E27FC236}">
                    <a16:creationId xmlns:a16="http://schemas.microsoft.com/office/drawing/2014/main" id="{B10B9BC2-71CC-7152-2591-03D3BA44FB9B}"/>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21</a:t>
                </a:r>
              </a:p>
            </p:txBody>
          </p:sp>
          <p:cxnSp>
            <p:nvCxnSpPr>
              <p:cNvPr id="88" name="Straight Connector 87">
                <a:extLst>
                  <a:ext uri="{FF2B5EF4-FFF2-40B4-BE49-F238E27FC236}">
                    <a16:creationId xmlns:a16="http://schemas.microsoft.com/office/drawing/2014/main" id="{E6F8C79C-9400-A2B5-A7FD-A948F1EE5083}"/>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89" name="Group 88">
            <a:extLst>
              <a:ext uri="{FF2B5EF4-FFF2-40B4-BE49-F238E27FC236}">
                <a16:creationId xmlns:a16="http://schemas.microsoft.com/office/drawing/2014/main" id="{E99D581E-57BC-E9BC-92CF-658A644C60DE}"/>
              </a:ext>
            </a:extLst>
          </p:cNvPr>
          <p:cNvGrpSpPr/>
          <p:nvPr/>
        </p:nvGrpSpPr>
        <p:grpSpPr>
          <a:xfrm>
            <a:off x="5088747" y="4779865"/>
            <a:ext cx="458779" cy="1322809"/>
            <a:chOff x="4354924" y="4779865"/>
            <a:chExt cx="458779" cy="1322809"/>
          </a:xfrm>
        </p:grpSpPr>
        <p:sp>
          <p:nvSpPr>
            <p:cNvPr id="90" name="TextBox 89">
              <a:extLst>
                <a:ext uri="{FF2B5EF4-FFF2-40B4-BE49-F238E27FC236}">
                  <a16:creationId xmlns:a16="http://schemas.microsoft.com/office/drawing/2014/main" id="{6CB68E59-B471-2864-C0DE-6561C9558E27}"/>
                </a:ext>
              </a:extLst>
            </p:cNvPr>
            <p:cNvSpPr txBox="1"/>
            <p:nvPr/>
          </p:nvSpPr>
          <p:spPr bwMode="auto">
            <a:xfrm>
              <a:off x="4354924" y="5274755"/>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143</a:t>
              </a:r>
            </a:p>
            <a:p>
              <a:pPr algn="ctr">
                <a:lnSpc>
                  <a:spcPct val="90000"/>
                </a:lnSpc>
                <a:spcAft>
                  <a:spcPts val="600"/>
                </a:spcAft>
                <a:buClrTx/>
                <a:buFontTx/>
                <a:buNone/>
              </a:pPr>
              <a:r>
                <a:rPr lang="en-US" sz="1400" b="0" dirty="0">
                  <a:solidFill>
                    <a:schemeClr val="bg1"/>
                  </a:solidFill>
                  <a:latin typeface="Calibri" panose="020F0502020204030204" pitchFamily="34" charset="0"/>
                </a:rPr>
                <a:t>79</a:t>
              </a:r>
            </a:p>
            <a:p>
              <a:pPr algn="ctr">
                <a:lnSpc>
                  <a:spcPct val="90000"/>
                </a:lnSpc>
                <a:spcAft>
                  <a:spcPts val="600"/>
                </a:spcAft>
                <a:buClrTx/>
                <a:buFontTx/>
                <a:buNone/>
              </a:pPr>
              <a:r>
                <a:rPr lang="en-US" sz="1400" b="0" dirty="0">
                  <a:solidFill>
                    <a:schemeClr val="bg1"/>
                  </a:solidFill>
                  <a:latin typeface="Calibri" panose="020F0502020204030204" pitchFamily="34" charset="0"/>
                </a:rPr>
                <a:t>21</a:t>
              </a:r>
            </a:p>
          </p:txBody>
        </p:sp>
        <p:grpSp>
          <p:nvGrpSpPr>
            <p:cNvPr id="91" name="Group 90">
              <a:extLst>
                <a:ext uri="{FF2B5EF4-FFF2-40B4-BE49-F238E27FC236}">
                  <a16:creationId xmlns:a16="http://schemas.microsoft.com/office/drawing/2014/main" id="{D2A7A775-A23D-8389-D0A3-79246D8E8928}"/>
                </a:ext>
              </a:extLst>
            </p:cNvPr>
            <p:cNvGrpSpPr/>
            <p:nvPr/>
          </p:nvGrpSpPr>
          <p:grpSpPr>
            <a:xfrm>
              <a:off x="4383537" y="4779865"/>
              <a:ext cx="401555" cy="359314"/>
              <a:chOff x="10382021" y="4779865"/>
              <a:chExt cx="401555" cy="359314"/>
            </a:xfrm>
          </p:grpSpPr>
          <p:sp>
            <p:nvSpPr>
              <p:cNvPr id="92" name="TextBox 91">
                <a:extLst>
                  <a:ext uri="{FF2B5EF4-FFF2-40B4-BE49-F238E27FC236}">
                    <a16:creationId xmlns:a16="http://schemas.microsoft.com/office/drawing/2014/main" id="{991E9560-756E-188D-D13B-F52062A6C383}"/>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24</a:t>
                </a:r>
              </a:p>
            </p:txBody>
          </p:sp>
          <p:cxnSp>
            <p:nvCxnSpPr>
              <p:cNvPr id="93" name="Straight Connector 92">
                <a:extLst>
                  <a:ext uri="{FF2B5EF4-FFF2-40B4-BE49-F238E27FC236}">
                    <a16:creationId xmlns:a16="http://schemas.microsoft.com/office/drawing/2014/main" id="{04AB2289-4B74-9CB3-BF39-DA893DD83BA2}"/>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4" name="Group 93">
            <a:extLst>
              <a:ext uri="{FF2B5EF4-FFF2-40B4-BE49-F238E27FC236}">
                <a16:creationId xmlns:a16="http://schemas.microsoft.com/office/drawing/2014/main" id="{FFCAB64B-5A21-55C5-F9BA-607148BB87E2}"/>
              </a:ext>
            </a:extLst>
          </p:cNvPr>
          <p:cNvGrpSpPr/>
          <p:nvPr/>
        </p:nvGrpSpPr>
        <p:grpSpPr>
          <a:xfrm>
            <a:off x="5461742" y="4779865"/>
            <a:ext cx="458779" cy="1322809"/>
            <a:chOff x="4984470" y="4779865"/>
            <a:chExt cx="458779" cy="1322809"/>
          </a:xfrm>
        </p:grpSpPr>
        <p:sp>
          <p:nvSpPr>
            <p:cNvPr id="95" name="TextBox 94">
              <a:extLst>
                <a:ext uri="{FF2B5EF4-FFF2-40B4-BE49-F238E27FC236}">
                  <a16:creationId xmlns:a16="http://schemas.microsoft.com/office/drawing/2014/main" id="{114169E2-989F-6BC1-045B-B26BB223CA97}"/>
                </a:ext>
              </a:extLst>
            </p:cNvPr>
            <p:cNvSpPr txBox="1"/>
            <p:nvPr/>
          </p:nvSpPr>
          <p:spPr bwMode="auto">
            <a:xfrm>
              <a:off x="4984470" y="5274755"/>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142</a:t>
              </a:r>
            </a:p>
            <a:p>
              <a:pPr algn="ctr">
                <a:lnSpc>
                  <a:spcPct val="90000"/>
                </a:lnSpc>
                <a:spcAft>
                  <a:spcPts val="600"/>
                </a:spcAft>
                <a:buClrTx/>
                <a:buFontTx/>
                <a:buNone/>
              </a:pPr>
              <a:r>
                <a:rPr lang="en-US" sz="1400" b="0" dirty="0">
                  <a:solidFill>
                    <a:schemeClr val="bg1"/>
                  </a:solidFill>
                  <a:latin typeface="Calibri" panose="020F0502020204030204" pitchFamily="34" charset="0"/>
                </a:rPr>
                <a:t>79</a:t>
              </a:r>
            </a:p>
            <a:p>
              <a:pPr algn="ctr">
                <a:lnSpc>
                  <a:spcPct val="90000"/>
                </a:lnSpc>
                <a:spcAft>
                  <a:spcPts val="600"/>
                </a:spcAft>
                <a:buClrTx/>
                <a:buFontTx/>
                <a:buNone/>
              </a:pPr>
              <a:r>
                <a:rPr lang="en-US" sz="1400" b="0" dirty="0">
                  <a:solidFill>
                    <a:schemeClr val="bg1"/>
                  </a:solidFill>
                  <a:latin typeface="Calibri" panose="020F0502020204030204" pitchFamily="34" charset="0"/>
                </a:rPr>
                <a:t>21</a:t>
              </a:r>
            </a:p>
          </p:txBody>
        </p:sp>
        <p:grpSp>
          <p:nvGrpSpPr>
            <p:cNvPr id="96" name="Group 95">
              <a:extLst>
                <a:ext uri="{FF2B5EF4-FFF2-40B4-BE49-F238E27FC236}">
                  <a16:creationId xmlns:a16="http://schemas.microsoft.com/office/drawing/2014/main" id="{47570CA0-02B8-F2E8-A8B9-F69439F15C27}"/>
                </a:ext>
              </a:extLst>
            </p:cNvPr>
            <p:cNvGrpSpPr/>
            <p:nvPr/>
          </p:nvGrpSpPr>
          <p:grpSpPr>
            <a:xfrm>
              <a:off x="5013083" y="4779865"/>
              <a:ext cx="401555" cy="359314"/>
              <a:chOff x="10382021" y="4779865"/>
              <a:chExt cx="401555" cy="359314"/>
            </a:xfrm>
          </p:grpSpPr>
          <p:sp>
            <p:nvSpPr>
              <p:cNvPr id="97" name="TextBox 96">
                <a:extLst>
                  <a:ext uri="{FF2B5EF4-FFF2-40B4-BE49-F238E27FC236}">
                    <a16:creationId xmlns:a16="http://schemas.microsoft.com/office/drawing/2014/main" id="{9AF9A8A0-1116-1C7A-4F00-00C1EDE23C94}"/>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27</a:t>
                </a:r>
              </a:p>
            </p:txBody>
          </p:sp>
          <p:cxnSp>
            <p:nvCxnSpPr>
              <p:cNvPr id="98" name="Straight Connector 97">
                <a:extLst>
                  <a:ext uri="{FF2B5EF4-FFF2-40B4-BE49-F238E27FC236}">
                    <a16:creationId xmlns:a16="http://schemas.microsoft.com/office/drawing/2014/main" id="{87467E8E-563A-79D7-8DA3-AFA1DAD8DCF3}"/>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9" name="Group 98">
            <a:extLst>
              <a:ext uri="{FF2B5EF4-FFF2-40B4-BE49-F238E27FC236}">
                <a16:creationId xmlns:a16="http://schemas.microsoft.com/office/drawing/2014/main" id="{F3F9FB6D-0A36-CCBF-2FC3-196980D6B648}"/>
              </a:ext>
            </a:extLst>
          </p:cNvPr>
          <p:cNvGrpSpPr/>
          <p:nvPr/>
        </p:nvGrpSpPr>
        <p:grpSpPr>
          <a:xfrm>
            <a:off x="5834737" y="4779865"/>
            <a:ext cx="458779" cy="1324142"/>
            <a:chOff x="4961876" y="4779865"/>
            <a:chExt cx="458779" cy="1324142"/>
          </a:xfrm>
        </p:grpSpPr>
        <p:sp>
          <p:nvSpPr>
            <p:cNvPr id="100" name="TextBox 99">
              <a:extLst>
                <a:ext uri="{FF2B5EF4-FFF2-40B4-BE49-F238E27FC236}">
                  <a16:creationId xmlns:a16="http://schemas.microsoft.com/office/drawing/2014/main" id="{1BEA8080-C46A-7ACA-8666-01CFDFBD11F2}"/>
                </a:ext>
              </a:extLst>
            </p:cNvPr>
            <p:cNvSpPr txBox="1"/>
            <p:nvPr/>
          </p:nvSpPr>
          <p:spPr bwMode="auto">
            <a:xfrm>
              <a:off x="4961876" y="5276088"/>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131</a:t>
              </a:r>
            </a:p>
            <a:p>
              <a:pPr algn="ctr">
                <a:lnSpc>
                  <a:spcPct val="90000"/>
                </a:lnSpc>
                <a:spcAft>
                  <a:spcPts val="600"/>
                </a:spcAft>
                <a:buClrTx/>
                <a:buFontTx/>
                <a:buNone/>
              </a:pPr>
              <a:r>
                <a:rPr lang="en-US" sz="1400" b="0" dirty="0">
                  <a:solidFill>
                    <a:schemeClr val="bg1"/>
                  </a:solidFill>
                  <a:latin typeface="Calibri" panose="020F0502020204030204" pitchFamily="34" charset="0"/>
                </a:rPr>
                <a:t>72</a:t>
              </a:r>
            </a:p>
            <a:p>
              <a:pPr algn="ctr">
                <a:lnSpc>
                  <a:spcPct val="90000"/>
                </a:lnSpc>
                <a:spcAft>
                  <a:spcPts val="600"/>
                </a:spcAft>
                <a:buClrTx/>
                <a:buFontTx/>
                <a:buNone/>
              </a:pPr>
              <a:r>
                <a:rPr lang="en-US" sz="1400" b="0" dirty="0">
                  <a:solidFill>
                    <a:schemeClr val="bg1"/>
                  </a:solidFill>
                  <a:latin typeface="Calibri" panose="020F0502020204030204" pitchFamily="34" charset="0"/>
                </a:rPr>
                <a:t>18</a:t>
              </a:r>
            </a:p>
          </p:txBody>
        </p:sp>
        <p:grpSp>
          <p:nvGrpSpPr>
            <p:cNvPr id="101" name="Group 100">
              <a:extLst>
                <a:ext uri="{FF2B5EF4-FFF2-40B4-BE49-F238E27FC236}">
                  <a16:creationId xmlns:a16="http://schemas.microsoft.com/office/drawing/2014/main" id="{B756097C-A977-262D-8E0A-810E06E735DD}"/>
                </a:ext>
              </a:extLst>
            </p:cNvPr>
            <p:cNvGrpSpPr/>
            <p:nvPr/>
          </p:nvGrpSpPr>
          <p:grpSpPr>
            <a:xfrm>
              <a:off x="4990489" y="4779865"/>
              <a:ext cx="401555" cy="359314"/>
              <a:chOff x="10382021" y="4779865"/>
              <a:chExt cx="401555" cy="359314"/>
            </a:xfrm>
          </p:grpSpPr>
          <p:sp>
            <p:nvSpPr>
              <p:cNvPr id="102" name="TextBox 101">
                <a:extLst>
                  <a:ext uri="{FF2B5EF4-FFF2-40B4-BE49-F238E27FC236}">
                    <a16:creationId xmlns:a16="http://schemas.microsoft.com/office/drawing/2014/main" id="{EBC8DF1B-180F-8650-7EB0-59A03B63E10E}"/>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30</a:t>
                </a:r>
              </a:p>
            </p:txBody>
          </p:sp>
          <p:cxnSp>
            <p:nvCxnSpPr>
              <p:cNvPr id="103" name="Straight Connector 102">
                <a:extLst>
                  <a:ext uri="{FF2B5EF4-FFF2-40B4-BE49-F238E27FC236}">
                    <a16:creationId xmlns:a16="http://schemas.microsoft.com/office/drawing/2014/main" id="{34896728-2BBE-A31B-E425-19F2D4F1F2FB}"/>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04" name="Group 103">
            <a:extLst>
              <a:ext uri="{FF2B5EF4-FFF2-40B4-BE49-F238E27FC236}">
                <a16:creationId xmlns:a16="http://schemas.microsoft.com/office/drawing/2014/main" id="{2E622271-22D3-D243-6299-AD1D0DAE59AF}"/>
              </a:ext>
            </a:extLst>
          </p:cNvPr>
          <p:cNvGrpSpPr/>
          <p:nvPr/>
        </p:nvGrpSpPr>
        <p:grpSpPr>
          <a:xfrm>
            <a:off x="6207732" y="4779865"/>
            <a:ext cx="458779" cy="1324142"/>
            <a:chOff x="5465144" y="4779865"/>
            <a:chExt cx="458779" cy="1324142"/>
          </a:xfrm>
        </p:grpSpPr>
        <p:sp>
          <p:nvSpPr>
            <p:cNvPr id="105" name="TextBox 104">
              <a:extLst>
                <a:ext uri="{FF2B5EF4-FFF2-40B4-BE49-F238E27FC236}">
                  <a16:creationId xmlns:a16="http://schemas.microsoft.com/office/drawing/2014/main" id="{3697920C-ACDB-04A6-739D-5284AF4759BD}"/>
                </a:ext>
              </a:extLst>
            </p:cNvPr>
            <p:cNvSpPr txBox="1"/>
            <p:nvPr/>
          </p:nvSpPr>
          <p:spPr bwMode="auto">
            <a:xfrm>
              <a:off x="5465144" y="5276088"/>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130</a:t>
              </a:r>
            </a:p>
            <a:p>
              <a:pPr algn="ctr">
                <a:lnSpc>
                  <a:spcPct val="90000"/>
                </a:lnSpc>
                <a:spcAft>
                  <a:spcPts val="600"/>
                </a:spcAft>
                <a:buClrTx/>
                <a:buFontTx/>
                <a:buNone/>
              </a:pPr>
              <a:r>
                <a:rPr lang="en-US" sz="1400" b="0" dirty="0">
                  <a:solidFill>
                    <a:schemeClr val="bg1"/>
                  </a:solidFill>
                  <a:latin typeface="Calibri" panose="020F0502020204030204" pitchFamily="34" charset="0"/>
                </a:rPr>
                <a:t>72</a:t>
              </a:r>
            </a:p>
            <a:p>
              <a:pPr algn="ctr">
                <a:lnSpc>
                  <a:spcPct val="90000"/>
                </a:lnSpc>
                <a:spcAft>
                  <a:spcPts val="600"/>
                </a:spcAft>
                <a:buClrTx/>
                <a:buFontTx/>
                <a:buNone/>
              </a:pPr>
              <a:r>
                <a:rPr lang="en-US" sz="1400" b="0" dirty="0">
                  <a:solidFill>
                    <a:schemeClr val="bg1"/>
                  </a:solidFill>
                  <a:latin typeface="Calibri" panose="020F0502020204030204" pitchFamily="34" charset="0"/>
                </a:rPr>
                <a:t>18</a:t>
              </a:r>
            </a:p>
          </p:txBody>
        </p:sp>
        <p:grpSp>
          <p:nvGrpSpPr>
            <p:cNvPr id="106" name="Group 105">
              <a:extLst>
                <a:ext uri="{FF2B5EF4-FFF2-40B4-BE49-F238E27FC236}">
                  <a16:creationId xmlns:a16="http://schemas.microsoft.com/office/drawing/2014/main" id="{963F3808-3BA1-72D1-666D-6BA95D356C87}"/>
                </a:ext>
              </a:extLst>
            </p:cNvPr>
            <p:cNvGrpSpPr/>
            <p:nvPr/>
          </p:nvGrpSpPr>
          <p:grpSpPr>
            <a:xfrm>
              <a:off x="5493757" y="4779865"/>
              <a:ext cx="401555" cy="359314"/>
              <a:chOff x="10382021" y="4779865"/>
              <a:chExt cx="401555" cy="359314"/>
            </a:xfrm>
          </p:grpSpPr>
          <p:sp>
            <p:nvSpPr>
              <p:cNvPr id="107" name="TextBox 106">
                <a:extLst>
                  <a:ext uri="{FF2B5EF4-FFF2-40B4-BE49-F238E27FC236}">
                    <a16:creationId xmlns:a16="http://schemas.microsoft.com/office/drawing/2014/main" id="{A1C29C66-B918-C127-8C20-018EAF20316D}"/>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33</a:t>
                </a:r>
              </a:p>
            </p:txBody>
          </p:sp>
          <p:cxnSp>
            <p:nvCxnSpPr>
              <p:cNvPr id="108" name="Straight Connector 107">
                <a:extLst>
                  <a:ext uri="{FF2B5EF4-FFF2-40B4-BE49-F238E27FC236}">
                    <a16:creationId xmlns:a16="http://schemas.microsoft.com/office/drawing/2014/main" id="{DBC2A91F-CF8D-93F0-E470-CFC1AC59D36F}"/>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09" name="Group 108">
            <a:extLst>
              <a:ext uri="{FF2B5EF4-FFF2-40B4-BE49-F238E27FC236}">
                <a16:creationId xmlns:a16="http://schemas.microsoft.com/office/drawing/2014/main" id="{E80A3E28-0243-3748-F01A-53C302CA6B88}"/>
              </a:ext>
            </a:extLst>
          </p:cNvPr>
          <p:cNvGrpSpPr/>
          <p:nvPr/>
        </p:nvGrpSpPr>
        <p:grpSpPr>
          <a:xfrm>
            <a:off x="6580727" y="4779865"/>
            <a:ext cx="458779" cy="1324142"/>
            <a:chOff x="5862440" y="4779865"/>
            <a:chExt cx="458779" cy="1324142"/>
          </a:xfrm>
        </p:grpSpPr>
        <p:sp>
          <p:nvSpPr>
            <p:cNvPr id="110" name="TextBox 109">
              <a:extLst>
                <a:ext uri="{FF2B5EF4-FFF2-40B4-BE49-F238E27FC236}">
                  <a16:creationId xmlns:a16="http://schemas.microsoft.com/office/drawing/2014/main" id="{172D1BB2-D9F3-5F42-F4DB-33B96B9BF948}"/>
                </a:ext>
              </a:extLst>
            </p:cNvPr>
            <p:cNvSpPr txBox="1"/>
            <p:nvPr/>
          </p:nvSpPr>
          <p:spPr bwMode="auto">
            <a:xfrm>
              <a:off x="5862440" y="5276088"/>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117</a:t>
              </a:r>
            </a:p>
            <a:p>
              <a:pPr algn="ctr">
                <a:lnSpc>
                  <a:spcPct val="90000"/>
                </a:lnSpc>
                <a:spcAft>
                  <a:spcPts val="600"/>
                </a:spcAft>
                <a:buClrTx/>
                <a:buFontTx/>
                <a:buNone/>
              </a:pPr>
              <a:r>
                <a:rPr lang="en-US" sz="1400" b="0" dirty="0">
                  <a:solidFill>
                    <a:schemeClr val="bg1"/>
                  </a:solidFill>
                  <a:latin typeface="Calibri" panose="020F0502020204030204" pitchFamily="34" charset="0"/>
                </a:rPr>
                <a:t>63</a:t>
              </a:r>
            </a:p>
            <a:p>
              <a:pPr algn="ctr">
                <a:lnSpc>
                  <a:spcPct val="90000"/>
                </a:lnSpc>
                <a:spcAft>
                  <a:spcPts val="600"/>
                </a:spcAft>
                <a:buClrTx/>
                <a:buFontTx/>
                <a:buNone/>
              </a:pPr>
              <a:r>
                <a:rPr lang="en-US" sz="1400" b="0" dirty="0">
                  <a:solidFill>
                    <a:schemeClr val="bg1"/>
                  </a:solidFill>
                  <a:latin typeface="Calibri" panose="020F0502020204030204" pitchFamily="34" charset="0"/>
                </a:rPr>
                <a:t>15</a:t>
              </a:r>
            </a:p>
          </p:txBody>
        </p:sp>
        <p:grpSp>
          <p:nvGrpSpPr>
            <p:cNvPr id="111" name="Group 110">
              <a:extLst>
                <a:ext uri="{FF2B5EF4-FFF2-40B4-BE49-F238E27FC236}">
                  <a16:creationId xmlns:a16="http://schemas.microsoft.com/office/drawing/2014/main" id="{CCA6B30F-729D-0AF8-1EF1-BF142CD81820}"/>
                </a:ext>
              </a:extLst>
            </p:cNvPr>
            <p:cNvGrpSpPr/>
            <p:nvPr/>
          </p:nvGrpSpPr>
          <p:grpSpPr>
            <a:xfrm>
              <a:off x="5891053" y="4779865"/>
              <a:ext cx="401555" cy="359314"/>
              <a:chOff x="10382021" y="4779865"/>
              <a:chExt cx="401555" cy="359314"/>
            </a:xfrm>
          </p:grpSpPr>
          <p:sp>
            <p:nvSpPr>
              <p:cNvPr id="112" name="TextBox 111">
                <a:extLst>
                  <a:ext uri="{FF2B5EF4-FFF2-40B4-BE49-F238E27FC236}">
                    <a16:creationId xmlns:a16="http://schemas.microsoft.com/office/drawing/2014/main" id="{83821023-07DF-8510-F4A8-AA4A24FFB3B0}"/>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36</a:t>
                </a:r>
              </a:p>
            </p:txBody>
          </p:sp>
          <p:cxnSp>
            <p:nvCxnSpPr>
              <p:cNvPr id="113" name="Straight Connector 112">
                <a:extLst>
                  <a:ext uri="{FF2B5EF4-FFF2-40B4-BE49-F238E27FC236}">
                    <a16:creationId xmlns:a16="http://schemas.microsoft.com/office/drawing/2014/main" id="{D8393297-5516-89AA-9FB5-56568E71C584}"/>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sp>
        <p:nvSpPr>
          <p:cNvPr id="114" name="TextBox 113">
            <a:extLst>
              <a:ext uri="{FF2B5EF4-FFF2-40B4-BE49-F238E27FC236}">
                <a16:creationId xmlns:a16="http://schemas.microsoft.com/office/drawing/2014/main" id="{2099DA0B-5639-2B6F-0570-A35D390FF93D}"/>
              </a:ext>
            </a:extLst>
          </p:cNvPr>
          <p:cNvSpPr txBox="1"/>
          <p:nvPr/>
        </p:nvSpPr>
        <p:spPr bwMode="auto">
          <a:xfrm>
            <a:off x="8927938" y="5013574"/>
            <a:ext cx="3053918"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sp>
        <p:nvSpPr>
          <p:cNvPr id="115" name="TextBox 114">
            <a:extLst>
              <a:ext uri="{FF2B5EF4-FFF2-40B4-BE49-F238E27FC236}">
                <a16:creationId xmlns:a16="http://schemas.microsoft.com/office/drawing/2014/main" id="{7170EF81-6E5A-0BB2-625A-503FB852DC35}"/>
              </a:ext>
            </a:extLst>
          </p:cNvPr>
          <p:cNvSpPr txBox="1"/>
          <p:nvPr/>
        </p:nvSpPr>
        <p:spPr bwMode="auto">
          <a:xfrm rot="16200000">
            <a:off x="7880926" y="2964325"/>
            <a:ext cx="745717" cy="338554"/>
          </a:xfrm>
          <a:prstGeom prst="rect">
            <a:avLst/>
          </a:prstGeom>
          <a:solidFill>
            <a:schemeClr val="tx1"/>
          </a:solidFill>
          <a:ln>
            <a:noFill/>
          </a:ln>
        </p:spPr>
        <p:txBody>
          <a:bodyPr wrap="none" rtlCol="0">
            <a:spAutoFit/>
          </a:bodyPr>
          <a:lstStyle/>
          <a:p>
            <a:pPr>
              <a:spcBef>
                <a:spcPct val="50000"/>
              </a:spcBef>
              <a:spcAft>
                <a:spcPct val="0"/>
              </a:spcAft>
            </a:pPr>
            <a:r>
              <a:rPr lang="en-US" sz="1600" b="1" dirty="0">
                <a:solidFill>
                  <a:schemeClr val="bg1"/>
                </a:solidFill>
                <a:latin typeface="Calibri" panose="020F0502020204030204" pitchFamily="34" charset="0"/>
              </a:rPr>
              <a:t>OS (%)</a:t>
            </a:r>
          </a:p>
        </p:txBody>
      </p:sp>
      <p:sp>
        <p:nvSpPr>
          <p:cNvPr id="116" name="Freeform: Shape 14">
            <a:extLst>
              <a:ext uri="{FF2B5EF4-FFF2-40B4-BE49-F238E27FC236}">
                <a16:creationId xmlns:a16="http://schemas.microsoft.com/office/drawing/2014/main" id="{97BFF1AE-A28F-B1E7-AA06-2EE747D3E262}"/>
              </a:ext>
            </a:extLst>
          </p:cNvPr>
          <p:cNvSpPr/>
          <p:nvPr/>
        </p:nvSpPr>
        <p:spPr bwMode="auto">
          <a:xfrm>
            <a:off x="8933264" y="1741857"/>
            <a:ext cx="2943504" cy="3064921"/>
          </a:xfrm>
          <a:custGeom>
            <a:avLst/>
            <a:gdLst>
              <a:gd name="connsiteX0" fmla="*/ 0 w 8954947"/>
              <a:gd name="connsiteY0" fmla="*/ 0 h 3051858"/>
              <a:gd name="connsiteX1" fmla="*/ 0 w 8954947"/>
              <a:gd name="connsiteY1" fmla="*/ 3051858 h 3051858"/>
              <a:gd name="connsiteX2" fmla="*/ 8954947 w 8954947"/>
              <a:gd name="connsiteY2" fmla="*/ 3051858 h 3051858"/>
              <a:gd name="connsiteX0" fmla="*/ 0 w 8216406"/>
              <a:gd name="connsiteY0" fmla="*/ 0 h 3051858"/>
              <a:gd name="connsiteX1" fmla="*/ 0 w 8216406"/>
              <a:gd name="connsiteY1" fmla="*/ 3051858 h 3051858"/>
              <a:gd name="connsiteX2" fmla="*/ 8216406 w 8216406"/>
              <a:gd name="connsiteY2" fmla="*/ 3051858 h 3051858"/>
              <a:gd name="connsiteX0" fmla="*/ 0 w 8212513"/>
              <a:gd name="connsiteY0" fmla="*/ 0 h 3051858"/>
              <a:gd name="connsiteX1" fmla="*/ 0 w 8212513"/>
              <a:gd name="connsiteY1" fmla="*/ 3051858 h 3051858"/>
              <a:gd name="connsiteX2" fmla="*/ 8212513 w 8212513"/>
              <a:gd name="connsiteY2" fmla="*/ 3051858 h 3051858"/>
              <a:gd name="connsiteX0" fmla="*/ 0 w 8228084"/>
              <a:gd name="connsiteY0" fmla="*/ 0 h 3051858"/>
              <a:gd name="connsiteX1" fmla="*/ 0 w 8228084"/>
              <a:gd name="connsiteY1" fmla="*/ 3051858 h 3051858"/>
              <a:gd name="connsiteX2" fmla="*/ 8228084 w 8228084"/>
              <a:gd name="connsiteY2" fmla="*/ 3051858 h 3051858"/>
              <a:gd name="connsiteX0" fmla="*/ 0 w 8507850"/>
              <a:gd name="connsiteY0" fmla="*/ 0 h 3051858"/>
              <a:gd name="connsiteX1" fmla="*/ 0 w 8507850"/>
              <a:gd name="connsiteY1" fmla="*/ 3051858 h 3051858"/>
              <a:gd name="connsiteX2" fmla="*/ 8507850 w 8507850"/>
              <a:gd name="connsiteY2" fmla="*/ 3051858 h 3051858"/>
              <a:gd name="connsiteX0" fmla="*/ 0 w 4799315"/>
              <a:gd name="connsiteY0" fmla="*/ 0 h 3064921"/>
              <a:gd name="connsiteX1" fmla="*/ 0 w 4799315"/>
              <a:gd name="connsiteY1" fmla="*/ 3051858 h 3064921"/>
              <a:gd name="connsiteX2" fmla="*/ 4799315 w 4799315"/>
              <a:gd name="connsiteY2" fmla="*/ 3064921 h 3064921"/>
              <a:gd name="connsiteX0" fmla="*/ 0 w 2547447"/>
              <a:gd name="connsiteY0" fmla="*/ 0 h 3064921"/>
              <a:gd name="connsiteX1" fmla="*/ 0 w 2547447"/>
              <a:gd name="connsiteY1" fmla="*/ 3051858 h 3064921"/>
              <a:gd name="connsiteX2" fmla="*/ 2547447 w 2547447"/>
              <a:gd name="connsiteY2" fmla="*/ 3064921 h 3064921"/>
              <a:gd name="connsiteX0" fmla="*/ 0 w 3086893"/>
              <a:gd name="connsiteY0" fmla="*/ 0 h 3060482"/>
              <a:gd name="connsiteX1" fmla="*/ 0 w 3086893"/>
              <a:gd name="connsiteY1" fmla="*/ 3051858 h 3060482"/>
              <a:gd name="connsiteX2" fmla="*/ 3086893 w 3086893"/>
              <a:gd name="connsiteY2" fmla="*/ 3060482 h 3060482"/>
              <a:gd name="connsiteX0" fmla="*/ 0 w 2932134"/>
              <a:gd name="connsiteY0" fmla="*/ 0 h 3064921"/>
              <a:gd name="connsiteX1" fmla="*/ 0 w 2932134"/>
              <a:gd name="connsiteY1" fmla="*/ 3051858 h 3064921"/>
              <a:gd name="connsiteX2" fmla="*/ 2932134 w 2932134"/>
              <a:gd name="connsiteY2" fmla="*/ 3064921 h 3064921"/>
            </a:gdLst>
            <a:ahLst/>
            <a:cxnLst>
              <a:cxn ang="0">
                <a:pos x="connsiteX0" y="connsiteY0"/>
              </a:cxn>
              <a:cxn ang="0">
                <a:pos x="connsiteX1" y="connsiteY1"/>
              </a:cxn>
              <a:cxn ang="0">
                <a:pos x="connsiteX2" y="connsiteY2"/>
              </a:cxn>
            </a:cxnLst>
            <a:rect l="l" t="t" r="r" b="b"/>
            <a:pathLst>
              <a:path w="2932134" h="3064921">
                <a:moveTo>
                  <a:pt x="0" y="0"/>
                </a:moveTo>
                <a:lnTo>
                  <a:pt x="0" y="3051858"/>
                </a:lnTo>
                <a:lnTo>
                  <a:pt x="2932134" y="3064921"/>
                </a:lnTo>
              </a:path>
            </a:pathLst>
          </a:custGeom>
          <a:noFill/>
          <a:ln w="28575">
            <a:solidFill>
              <a:schemeClr val="bg1"/>
            </a:solidFill>
            <a:miter lim="800000"/>
            <a:headEnd/>
            <a:tailEnd/>
          </a:ln>
        </p:spPr>
        <p:txBody>
          <a:bodyPr rtlCol="0" anchor="ctr"/>
          <a:lstStyle/>
          <a:p>
            <a:pPr algn="ctr"/>
            <a:endParaRPr lang="en-US" dirty="0"/>
          </a:p>
        </p:txBody>
      </p:sp>
      <p:cxnSp>
        <p:nvCxnSpPr>
          <p:cNvPr id="117" name="Straight Connector 116">
            <a:extLst>
              <a:ext uri="{FF2B5EF4-FFF2-40B4-BE49-F238E27FC236}">
                <a16:creationId xmlns:a16="http://schemas.microsoft.com/office/drawing/2014/main" id="{555705CB-DF63-C4B2-B2C8-1602E1A94603}"/>
              </a:ext>
            </a:extLst>
          </p:cNvPr>
          <p:cNvCxnSpPr>
            <a:cxnSpLocks/>
          </p:cNvCxnSpPr>
          <p:nvPr/>
        </p:nvCxnSpPr>
        <p:spPr bwMode="auto">
          <a:xfrm>
            <a:off x="8837688" y="1768481"/>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F6792921-C3B9-DCA9-84A8-EA6B50F73BC1}"/>
              </a:ext>
            </a:extLst>
          </p:cNvPr>
          <p:cNvCxnSpPr>
            <a:cxnSpLocks/>
          </p:cNvCxnSpPr>
          <p:nvPr/>
        </p:nvCxnSpPr>
        <p:spPr bwMode="auto">
          <a:xfrm>
            <a:off x="8837688" y="2373640"/>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441D959F-1E30-3CE9-CB92-EEE059373053}"/>
              </a:ext>
            </a:extLst>
          </p:cNvPr>
          <p:cNvCxnSpPr>
            <a:cxnSpLocks/>
          </p:cNvCxnSpPr>
          <p:nvPr/>
        </p:nvCxnSpPr>
        <p:spPr bwMode="auto">
          <a:xfrm>
            <a:off x="8837688" y="2978799"/>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6D2EAF5-AF68-8460-715F-0918CADFE60E}"/>
              </a:ext>
            </a:extLst>
          </p:cNvPr>
          <p:cNvCxnSpPr>
            <a:cxnSpLocks/>
          </p:cNvCxnSpPr>
          <p:nvPr/>
        </p:nvCxnSpPr>
        <p:spPr bwMode="auto">
          <a:xfrm>
            <a:off x="8837688" y="3583957"/>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A4F04112-C1A7-D4A7-30FA-BAE5F5BFF432}"/>
              </a:ext>
            </a:extLst>
          </p:cNvPr>
          <p:cNvCxnSpPr>
            <a:cxnSpLocks/>
          </p:cNvCxnSpPr>
          <p:nvPr/>
        </p:nvCxnSpPr>
        <p:spPr bwMode="auto">
          <a:xfrm>
            <a:off x="8837688" y="4189116"/>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B5A75F1-462B-4045-B4A7-4FE6FD84BAEB}"/>
              </a:ext>
            </a:extLst>
          </p:cNvPr>
          <p:cNvCxnSpPr>
            <a:cxnSpLocks/>
          </p:cNvCxnSpPr>
          <p:nvPr/>
        </p:nvCxnSpPr>
        <p:spPr bwMode="auto">
          <a:xfrm>
            <a:off x="8837688" y="4794276"/>
            <a:ext cx="93862" cy="0"/>
          </a:xfrm>
          <a:prstGeom prst="line">
            <a:avLst/>
          </a:prstGeom>
          <a:noFill/>
          <a:ln w="28575" cap="flat" cmpd="sng" algn="ctr">
            <a:solidFill>
              <a:schemeClr val="bg1"/>
            </a:solidFill>
            <a:prstDash val="solid"/>
            <a:round/>
            <a:headEnd type="none" w="med" len="med"/>
            <a:tailEnd type="none" w="med" len="med"/>
          </a:ln>
          <a:effectLst/>
        </p:spPr>
      </p:cxnSp>
      <p:grpSp>
        <p:nvGrpSpPr>
          <p:cNvPr id="123" name="Group 122">
            <a:extLst>
              <a:ext uri="{FF2B5EF4-FFF2-40B4-BE49-F238E27FC236}">
                <a16:creationId xmlns:a16="http://schemas.microsoft.com/office/drawing/2014/main" id="{AB48E3B7-1149-8DF9-3D12-8DD7B561EB9E}"/>
              </a:ext>
            </a:extLst>
          </p:cNvPr>
          <p:cNvGrpSpPr/>
          <p:nvPr/>
        </p:nvGrpSpPr>
        <p:grpSpPr>
          <a:xfrm>
            <a:off x="8705935" y="4792565"/>
            <a:ext cx="458779" cy="1336877"/>
            <a:chOff x="1832784" y="4779865"/>
            <a:chExt cx="458779" cy="1336877"/>
          </a:xfrm>
        </p:grpSpPr>
        <p:grpSp>
          <p:nvGrpSpPr>
            <p:cNvPr id="124" name="Group 123">
              <a:extLst>
                <a:ext uri="{FF2B5EF4-FFF2-40B4-BE49-F238E27FC236}">
                  <a16:creationId xmlns:a16="http://schemas.microsoft.com/office/drawing/2014/main" id="{3487EE0A-630F-5B66-0C85-66E6ED9D6C58}"/>
                </a:ext>
              </a:extLst>
            </p:cNvPr>
            <p:cNvGrpSpPr/>
            <p:nvPr/>
          </p:nvGrpSpPr>
          <p:grpSpPr>
            <a:xfrm>
              <a:off x="1832784" y="4803116"/>
              <a:ext cx="458779" cy="1313626"/>
              <a:chOff x="1832784" y="4803116"/>
              <a:chExt cx="458779" cy="1313626"/>
            </a:xfrm>
          </p:grpSpPr>
          <p:sp>
            <p:nvSpPr>
              <p:cNvPr id="126" name="TextBox 125">
                <a:extLst>
                  <a:ext uri="{FF2B5EF4-FFF2-40B4-BE49-F238E27FC236}">
                    <a16:creationId xmlns:a16="http://schemas.microsoft.com/office/drawing/2014/main" id="{B28583E2-9884-284B-36A8-DB19D235897A}"/>
                  </a:ext>
                </a:extLst>
              </p:cNvPr>
              <p:cNvSpPr txBox="1"/>
              <p:nvPr/>
            </p:nvSpPr>
            <p:spPr bwMode="auto">
              <a:xfrm>
                <a:off x="1832784" y="5288823"/>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159</a:t>
                </a:r>
              </a:p>
              <a:p>
                <a:pPr algn="ctr">
                  <a:lnSpc>
                    <a:spcPct val="90000"/>
                  </a:lnSpc>
                  <a:spcAft>
                    <a:spcPts val="600"/>
                  </a:spcAft>
                  <a:buClrTx/>
                  <a:buFontTx/>
                  <a:buNone/>
                </a:pPr>
                <a:r>
                  <a:rPr lang="en-US" sz="1400" b="0" dirty="0">
                    <a:solidFill>
                      <a:schemeClr val="bg1"/>
                    </a:solidFill>
                    <a:latin typeface="Calibri" panose="020F0502020204030204" pitchFamily="34" charset="0"/>
                  </a:rPr>
                  <a:t>89</a:t>
                </a:r>
              </a:p>
              <a:p>
                <a:pPr algn="ctr">
                  <a:lnSpc>
                    <a:spcPct val="90000"/>
                  </a:lnSpc>
                  <a:spcAft>
                    <a:spcPts val="600"/>
                  </a:spcAft>
                  <a:buClrTx/>
                  <a:buFontTx/>
                  <a:buNone/>
                </a:pPr>
                <a:r>
                  <a:rPr lang="en-US" sz="1400" b="0" dirty="0">
                    <a:solidFill>
                      <a:schemeClr val="bg1"/>
                    </a:solidFill>
                    <a:latin typeface="Calibri" panose="020F0502020204030204" pitchFamily="34" charset="0"/>
                  </a:rPr>
                  <a:t>27</a:t>
                </a:r>
              </a:p>
            </p:txBody>
          </p:sp>
          <p:sp>
            <p:nvSpPr>
              <p:cNvPr id="127" name="TextBox 126">
                <a:extLst>
                  <a:ext uri="{FF2B5EF4-FFF2-40B4-BE49-F238E27FC236}">
                    <a16:creationId xmlns:a16="http://schemas.microsoft.com/office/drawing/2014/main" id="{402C27D8-54A7-DFCD-7E40-CA1E2BBE786C}"/>
                  </a:ext>
                </a:extLst>
              </p:cNvPr>
              <p:cNvSpPr txBox="1"/>
              <p:nvPr/>
            </p:nvSpPr>
            <p:spPr bwMode="auto">
              <a:xfrm>
                <a:off x="1928877" y="4803116"/>
                <a:ext cx="2665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0</a:t>
                </a:r>
              </a:p>
            </p:txBody>
          </p:sp>
        </p:grpSp>
        <p:cxnSp>
          <p:nvCxnSpPr>
            <p:cNvPr id="125" name="Straight Connector 124">
              <a:extLst>
                <a:ext uri="{FF2B5EF4-FFF2-40B4-BE49-F238E27FC236}">
                  <a16:creationId xmlns:a16="http://schemas.microsoft.com/office/drawing/2014/main" id="{B54D98A5-9C87-EDA0-6AC6-47E00FD9B9D1}"/>
                </a:ext>
              </a:extLst>
            </p:cNvPr>
            <p:cNvCxnSpPr>
              <a:cxnSpLocks/>
            </p:cNvCxnSpPr>
            <p:nvPr/>
          </p:nvCxnSpPr>
          <p:spPr bwMode="auto">
            <a:xfrm>
              <a:off x="2057553" y="4779865"/>
              <a:ext cx="0" cy="94679"/>
            </a:xfrm>
            <a:prstGeom prst="line">
              <a:avLst/>
            </a:prstGeom>
            <a:noFill/>
            <a:ln w="28575" cap="flat" cmpd="sng" algn="ctr">
              <a:solidFill>
                <a:schemeClr val="bg1"/>
              </a:solidFill>
              <a:prstDash val="solid"/>
              <a:round/>
              <a:headEnd type="none" w="med" len="med"/>
              <a:tailEnd type="none" w="med" len="med"/>
            </a:ln>
            <a:effectLst/>
          </p:spPr>
        </p:cxnSp>
      </p:grpSp>
      <p:sp>
        <p:nvSpPr>
          <p:cNvPr id="128" name="TextBox 127">
            <a:extLst>
              <a:ext uri="{FF2B5EF4-FFF2-40B4-BE49-F238E27FC236}">
                <a16:creationId xmlns:a16="http://schemas.microsoft.com/office/drawing/2014/main" id="{3ED0FA5B-E2CE-D5D8-435A-53CA2EBA2083}"/>
              </a:ext>
            </a:extLst>
          </p:cNvPr>
          <p:cNvSpPr txBox="1"/>
          <p:nvPr/>
        </p:nvSpPr>
        <p:spPr bwMode="auto">
          <a:xfrm>
            <a:off x="8418848" y="1596316"/>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29" name="TextBox 128">
            <a:extLst>
              <a:ext uri="{FF2B5EF4-FFF2-40B4-BE49-F238E27FC236}">
                <a16:creationId xmlns:a16="http://schemas.microsoft.com/office/drawing/2014/main" id="{1755135F-B4AC-DAD2-D58C-3E9CBFC7B7DA}"/>
              </a:ext>
            </a:extLst>
          </p:cNvPr>
          <p:cNvSpPr txBox="1"/>
          <p:nvPr/>
        </p:nvSpPr>
        <p:spPr bwMode="auto">
          <a:xfrm>
            <a:off x="8498578" y="2191797"/>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30" name="TextBox 129">
            <a:extLst>
              <a:ext uri="{FF2B5EF4-FFF2-40B4-BE49-F238E27FC236}">
                <a16:creationId xmlns:a16="http://schemas.microsoft.com/office/drawing/2014/main" id="{AD16D6FF-9E11-5347-AD28-083754A3F16D}"/>
              </a:ext>
            </a:extLst>
          </p:cNvPr>
          <p:cNvSpPr txBox="1"/>
          <p:nvPr/>
        </p:nvSpPr>
        <p:spPr bwMode="auto">
          <a:xfrm>
            <a:off x="8498578" y="2797244"/>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31" name="TextBox 130">
            <a:extLst>
              <a:ext uri="{FF2B5EF4-FFF2-40B4-BE49-F238E27FC236}">
                <a16:creationId xmlns:a16="http://schemas.microsoft.com/office/drawing/2014/main" id="{244AB74F-BA50-C75A-EC71-7FE1092380C7}"/>
              </a:ext>
            </a:extLst>
          </p:cNvPr>
          <p:cNvSpPr txBox="1"/>
          <p:nvPr/>
        </p:nvSpPr>
        <p:spPr bwMode="auto">
          <a:xfrm>
            <a:off x="8503561" y="3407674"/>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32" name="TextBox 131">
            <a:extLst>
              <a:ext uri="{FF2B5EF4-FFF2-40B4-BE49-F238E27FC236}">
                <a16:creationId xmlns:a16="http://schemas.microsoft.com/office/drawing/2014/main" id="{29AC0BDC-5536-CB14-714C-BEC2CBD9B142}"/>
              </a:ext>
            </a:extLst>
          </p:cNvPr>
          <p:cNvSpPr txBox="1"/>
          <p:nvPr/>
        </p:nvSpPr>
        <p:spPr bwMode="auto">
          <a:xfrm>
            <a:off x="8503561" y="4005646"/>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33" name="TextBox 132">
            <a:extLst>
              <a:ext uri="{FF2B5EF4-FFF2-40B4-BE49-F238E27FC236}">
                <a16:creationId xmlns:a16="http://schemas.microsoft.com/office/drawing/2014/main" id="{44833FD5-F0B5-C0A9-2720-CCC56192DC81}"/>
              </a:ext>
            </a:extLst>
          </p:cNvPr>
          <p:cNvSpPr txBox="1"/>
          <p:nvPr/>
        </p:nvSpPr>
        <p:spPr bwMode="auto">
          <a:xfrm>
            <a:off x="8605715" y="4606110"/>
            <a:ext cx="2665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134" name="Group 133">
            <a:extLst>
              <a:ext uri="{FF2B5EF4-FFF2-40B4-BE49-F238E27FC236}">
                <a16:creationId xmlns:a16="http://schemas.microsoft.com/office/drawing/2014/main" id="{3434B244-1B9B-7B1F-6B2B-DDECE0CF817B}"/>
              </a:ext>
            </a:extLst>
          </p:cNvPr>
          <p:cNvGrpSpPr/>
          <p:nvPr/>
        </p:nvGrpSpPr>
        <p:grpSpPr>
          <a:xfrm>
            <a:off x="9203324" y="4792565"/>
            <a:ext cx="458779" cy="1336877"/>
            <a:chOff x="2188913" y="4779865"/>
            <a:chExt cx="458779" cy="1336877"/>
          </a:xfrm>
        </p:grpSpPr>
        <p:sp>
          <p:nvSpPr>
            <p:cNvPr id="135" name="TextBox 134">
              <a:extLst>
                <a:ext uri="{FF2B5EF4-FFF2-40B4-BE49-F238E27FC236}">
                  <a16:creationId xmlns:a16="http://schemas.microsoft.com/office/drawing/2014/main" id="{26699AF5-B06F-C1FE-BC06-C5FAAFA46906}"/>
                </a:ext>
              </a:extLst>
            </p:cNvPr>
            <p:cNvSpPr txBox="1"/>
            <p:nvPr/>
          </p:nvSpPr>
          <p:spPr bwMode="auto">
            <a:xfrm>
              <a:off x="2188913" y="5288823"/>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155</a:t>
              </a:r>
            </a:p>
            <a:p>
              <a:pPr algn="ctr">
                <a:lnSpc>
                  <a:spcPct val="90000"/>
                </a:lnSpc>
                <a:spcAft>
                  <a:spcPts val="600"/>
                </a:spcAft>
                <a:buClrTx/>
                <a:buFontTx/>
                <a:buNone/>
              </a:pPr>
              <a:r>
                <a:rPr lang="en-US" sz="1400" b="0" dirty="0">
                  <a:solidFill>
                    <a:schemeClr val="bg1"/>
                  </a:solidFill>
                  <a:latin typeface="Calibri" panose="020F0502020204030204" pitchFamily="34" charset="0"/>
                </a:rPr>
                <a:t>86</a:t>
              </a:r>
            </a:p>
            <a:p>
              <a:pPr algn="ctr">
                <a:lnSpc>
                  <a:spcPct val="90000"/>
                </a:lnSpc>
                <a:spcAft>
                  <a:spcPts val="600"/>
                </a:spcAft>
                <a:buClrTx/>
                <a:buFontTx/>
                <a:buNone/>
              </a:pPr>
              <a:r>
                <a:rPr lang="en-US" sz="1400" b="0" dirty="0">
                  <a:solidFill>
                    <a:schemeClr val="bg1"/>
                  </a:solidFill>
                  <a:latin typeface="Calibri" panose="020F0502020204030204" pitchFamily="34" charset="0"/>
                </a:rPr>
                <a:t>26</a:t>
              </a:r>
            </a:p>
          </p:txBody>
        </p:sp>
        <p:grpSp>
          <p:nvGrpSpPr>
            <p:cNvPr id="136" name="Group 135">
              <a:extLst>
                <a:ext uri="{FF2B5EF4-FFF2-40B4-BE49-F238E27FC236}">
                  <a16:creationId xmlns:a16="http://schemas.microsoft.com/office/drawing/2014/main" id="{C66F894C-41F8-4D81-8D95-912DEED8E453}"/>
                </a:ext>
              </a:extLst>
            </p:cNvPr>
            <p:cNvGrpSpPr/>
            <p:nvPr/>
          </p:nvGrpSpPr>
          <p:grpSpPr>
            <a:xfrm>
              <a:off x="2217526" y="4779865"/>
              <a:ext cx="401555" cy="359314"/>
              <a:chOff x="10382021" y="4779865"/>
              <a:chExt cx="401555" cy="359314"/>
            </a:xfrm>
          </p:grpSpPr>
          <p:sp>
            <p:nvSpPr>
              <p:cNvPr id="137" name="TextBox 136">
                <a:extLst>
                  <a:ext uri="{FF2B5EF4-FFF2-40B4-BE49-F238E27FC236}">
                    <a16:creationId xmlns:a16="http://schemas.microsoft.com/office/drawing/2014/main" id="{2D036243-E9BC-11BD-1326-DF7E0BA9A7F5}"/>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cxnSp>
            <p:nvCxnSpPr>
              <p:cNvPr id="138" name="Straight Connector 137">
                <a:extLst>
                  <a:ext uri="{FF2B5EF4-FFF2-40B4-BE49-F238E27FC236}">
                    <a16:creationId xmlns:a16="http://schemas.microsoft.com/office/drawing/2014/main" id="{AE2B1E26-A867-ACC3-EDFA-810E4CE605A9}"/>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39" name="Group 138">
            <a:extLst>
              <a:ext uri="{FF2B5EF4-FFF2-40B4-BE49-F238E27FC236}">
                <a16:creationId xmlns:a16="http://schemas.microsoft.com/office/drawing/2014/main" id="{A853C0AE-5332-94A6-7D8F-AEF22CEDE03D}"/>
              </a:ext>
            </a:extLst>
          </p:cNvPr>
          <p:cNvGrpSpPr/>
          <p:nvPr/>
        </p:nvGrpSpPr>
        <p:grpSpPr>
          <a:xfrm>
            <a:off x="9691835" y="4792565"/>
            <a:ext cx="458780" cy="1336877"/>
            <a:chOff x="2539868" y="4779865"/>
            <a:chExt cx="458780" cy="1336877"/>
          </a:xfrm>
        </p:grpSpPr>
        <p:sp>
          <p:nvSpPr>
            <p:cNvPr id="140" name="TextBox 139">
              <a:extLst>
                <a:ext uri="{FF2B5EF4-FFF2-40B4-BE49-F238E27FC236}">
                  <a16:creationId xmlns:a16="http://schemas.microsoft.com/office/drawing/2014/main" id="{8DEB4D44-7511-7FEC-B200-1A07DAD91740}"/>
                </a:ext>
              </a:extLst>
            </p:cNvPr>
            <p:cNvSpPr txBox="1"/>
            <p:nvPr/>
          </p:nvSpPr>
          <p:spPr bwMode="auto">
            <a:xfrm>
              <a:off x="2539868" y="5288823"/>
              <a:ext cx="458780"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154</a:t>
              </a:r>
            </a:p>
            <a:p>
              <a:pPr algn="ctr">
                <a:lnSpc>
                  <a:spcPct val="90000"/>
                </a:lnSpc>
                <a:spcAft>
                  <a:spcPts val="600"/>
                </a:spcAft>
                <a:buClrTx/>
                <a:buFontTx/>
                <a:buNone/>
              </a:pPr>
              <a:r>
                <a:rPr lang="en-US" sz="1400" b="0" dirty="0">
                  <a:solidFill>
                    <a:schemeClr val="bg1"/>
                  </a:solidFill>
                  <a:latin typeface="Calibri" panose="020F0502020204030204" pitchFamily="34" charset="0"/>
                </a:rPr>
                <a:t>85</a:t>
              </a:r>
            </a:p>
            <a:p>
              <a:pPr algn="ctr">
                <a:lnSpc>
                  <a:spcPct val="90000"/>
                </a:lnSpc>
                <a:spcAft>
                  <a:spcPts val="600"/>
                </a:spcAft>
                <a:buClrTx/>
                <a:buFontTx/>
                <a:buNone/>
              </a:pPr>
              <a:r>
                <a:rPr lang="en-US" sz="1400" b="0" dirty="0">
                  <a:solidFill>
                    <a:schemeClr val="bg1"/>
                  </a:solidFill>
                  <a:latin typeface="Calibri" panose="020F0502020204030204" pitchFamily="34" charset="0"/>
                </a:rPr>
                <a:t>26</a:t>
              </a:r>
            </a:p>
          </p:txBody>
        </p:sp>
        <p:grpSp>
          <p:nvGrpSpPr>
            <p:cNvPr id="141" name="Group 140">
              <a:extLst>
                <a:ext uri="{FF2B5EF4-FFF2-40B4-BE49-F238E27FC236}">
                  <a16:creationId xmlns:a16="http://schemas.microsoft.com/office/drawing/2014/main" id="{5A724642-6CB1-7068-F2AC-758D74FFDCB8}"/>
                </a:ext>
              </a:extLst>
            </p:cNvPr>
            <p:cNvGrpSpPr/>
            <p:nvPr/>
          </p:nvGrpSpPr>
          <p:grpSpPr>
            <a:xfrm>
              <a:off x="2568482" y="4779865"/>
              <a:ext cx="401555" cy="359314"/>
              <a:chOff x="10382021" y="4779865"/>
              <a:chExt cx="401555" cy="359314"/>
            </a:xfrm>
          </p:grpSpPr>
          <p:sp>
            <p:nvSpPr>
              <p:cNvPr id="142" name="TextBox 141">
                <a:extLst>
                  <a:ext uri="{FF2B5EF4-FFF2-40B4-BE49-F238E27FC236}">
                    <a16:creationId xmlns:a16="http://schemas.microsoft.com/office/drawing/2014/main" id="{E5B21FDA-569A-871E-2396-D6B579E72B87}"/>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12</a:t>
                </a:r>
              </a:p>
            </p:txBody>
          </p:sp>
          <p:cxnSp>
            <p:nvCxnSpPr>
              <p:cNvPr id="143" name="Straight Connector 142">
                <a:extLst>
                  <a:ext uri="{FF2B5EF4-FFF2-40B4-BE49-F238E27FC236}">
                    <a16:creationId xmlns:a16="http://schemas.microsoft.com/office/drawing/2014/main" id="{18E48C59-BC11-45CC-DE4F-F5F61453E5AE}"/>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44" name="Group 143">
            <a:extLst>
              <a:ext uri="{FF2B5EF4-FFF2-40B4-BE49-F238E27FC236}">
                <a16:creationId xmlns:a16="http://schemas.microsoft.com/office/drawing/2014/main" id="{B390D529-53EB-9D8F-A77C-485C204BA57A}"/>
              </a:ext>
            </a:extLst>
          </p:cNvPr>
          <p:cNvGrpSpPr/>
          <p:nvPr/>
        </p:nvGrpSpPr>
        <p:grpSpPr>
          <a:xfrm>
            <a:off x="10180347" y="4792565"/>
            <a:ext cx="458780" cy="1318026"/>
            <a:chOff x="2887820" y="4779865"/>
            <a:chExt cx="458780" cy="1318026"/>
          </a:xfrm>
        </p:grpSpPr>
        <p:sp>
          <p:nvSpPr>
            <p:cNvPr id="145" name="TextBox 144">
              <a:extLst>
                <a:ext uri="{FF2B5EF4-FFF2-40B4-BE49-F238E27FC236}">
                  <a16:creationId xmlns:a16="http://schemas.microsoft.com/office/drawing/2014/main" id="{AC4C33E5-C34A-2120-3C6C-F354E202C278}"/>
                </a:ext>
              </a:extLst>
            </p:cNvPr>
            <p:cNvSpPr txBox="1"/>
            <p:nvPr/>
          </p:nvSpPr>
          <p:spPr bwMode="auto">
            <a:xfrm>
              <a:off x="2887820" y="5269972"/>
              <a:ext cx="458780"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151</a:t>
              </a:r>
            </a:p>
            <a:p>
              <a:pPr algn="ctr">
                <a:lnSpc>
                  <a:spcPct val="90000"/>
                </a:lnSpc>
                <a:spcAft>
                  <a:spcPts val="600"/>
                </a:spcAft>
                <a:buClrTx/>
                <a:buFontTx/>
                <a:buNone/>
              </a:pPr>
              <a:r>
                <a:rPr lang="en-US" sz="1400" b="0" dirty="0">
                  <a:solidFill>
                    <a:schemeClr val="bg1"/>
                  </a:solidFill>
                  <a:latin typeface="Calibri" panose="020F0502020204030204" pitchFamily="34" charset="0"/>
                </a:rPr>
                <a:t>84</a:t>
              </a:r>
            </a:p>
            <a:p>
              <a:pPr algn="ctr">
                <a:lnSpc>
                  <a:spcPct val="90000"/>
                </a:lnSpc>
                <a:spcAft>
                  <a:spcPts val="600"/>
                </a:spcAft>
                <a:buClrTx/>
                <a:buFontTx/>
                <a:buNone/>
              </a:pPr>
              <a:r>
                <a:rPr lang="en-US" sz="1400" b="0" dirty="0">
                  <a:solidFill>
                    <a:schemeClr val="bg1"/>
                  </a:solidFill>
                  <a:latin typeface="Calibri" panose="020F0502020204030204" pitchFamily="34" charset="0"/>
                </a:rPr>
                <a:t>25</a:t>
              </a:r>
            </a:p>
          </p:txBody>
        </p:sp>
        <p:grpSp>
          <p:nvGrpSpPr>
            <p:cNvPr id="146" name="Group 145">
              <a:extLst>
                <a:ext uri="{FF2B5EF4-FFF2-40B4-BE49-F238E27FC236}">
                  <a16:creationId xmlns:a16="http://schemas.microsoft.com/office/drawing/2014/main" id="{C69E53BA-0200-32B4-584F-69D6D21CCA3E}"/>
                </a:ext>
              </a:extLst>
            </p:cNvPr>
            <p:cNvGrpSpPr/>
            <p:nvPr/>
          </p:nvGrpSpPr>
          <p:grpSpPr>
            <a:xfrm>
              <a:off x="2916434" y="4779865"/>
              <a:ext cx="401555" cy="359314"/>
              <a:chOff x="10382021" y="4779865"/>
              <a:chExt cx="401555" cy="359314"/>
            </a:xfrm>
          </p:grpSpPr>
          <p:sp>
            <p:nvSpPr>
              <p:cNvPr id="147" name="TextBox 146">
                <a:extLst>
                  <a:ext uri="{FF2B5EF4-FFF2-40B4-BE49-F238E27FC236}">
                    <a16:creationId xmlns:a16="http://schemas.microsoft.com/office/drawing/2014/main" id="{C0DDED00-769B-4025-87F8-94E94016EBDD}"/>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18</a:t>
                </a:r>
              </a:p>
            </p:txBody>
          </p:sp>
          <p:cxnSp>
            <p:nvCxnSpPr>
              <p:cNvPr id="148" name="Straight Connector 147">
                <a:extLst>
                  <a:ext uri="{FF2B5EF4-FFF2-40B4-BE49-F238E27FC236}">
                    <a16:creationId xmlns:a16="http://schemas.microsoft.com/office/drawing/2014/main" id="{4B8A0C4F-02CA-3288-760D-AF9C2C96D3C5}"/>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49" name="Group 148">
            <a:extLst>
              <a:ext uri="{FF2B5EF4-FFF2-40B4-BE49-F238E27FC236}">
                <a16:creationId xmlns:a16="http://schemas.microsoft.com/office/drawing/2014/main" id="{29BD39FE-EF5F-8DB9-F504-0AF66497005A}"/>
              </a:ext>
            </a:extLst>
          </p:cNvPr>
          <p:cNvGrpSpPr/>
          <p:nvPr/>
        </p:nvGrpSpPr>
        <p:grpSpPr>
          <a:xfrm>
            <a:off x="10668859" y="4792565"/>
            <a:ext cx="458780" cy="1322809"/>
            <a:chOff x="3230181" y="4779865"/>
            <a:chExt cx="458780" cy="1322809"/>
          </a:xfrm>
        </p:grpSpPr>
        <p:sp>
          <p:nvSpPr>
            <p:cNvPr id="150" name="TextBox 149">
              <a:extLst>
                <a:ext uri="{FF2B5EF4-FFF2-40B4-BE49-F238E27FC236}">
                  <a16:creationId xmlns:a16="http://schemas.microsoft.com/office/drawing/2014/main" id="{C065F862-2B08-C12E-C9B9-67F10F69A3E0}"/>
                </a:ext>
              </a:extLst>
            </p:cNvPr>
            <p:cNvSpPr txBox="1"/>
            <p:nvPr/>
          </p:nvSpPr>
          <p:spPr bwMode="auto">
            <a:xfrm>
              <a:off x="3230181" y="5274755"/>
              <a:ext cx="458780"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150</a:t>
              </a:r>
            </a:p>
            <a:p>
              <a:pPr algn="ctr">
                <a:lnSpc>
                  <a:spcPct val="90000"/>
                </a:lnSpc>
                <a:spcAft>
                  <a:spcPts val="600"/>
                </a:spcAft>
                <a:buClrTx/>
                <a:buFontTx/>
                <a:buNone/>
              </a:pPr>
              <a:r>
                <a:rPr lang="en-US" sz="1400" b="0" dirty="0">
                  <a:solidFill>
                    <a:schemeClr val="bg1"/>
                  </a:solidFill>
                  <a:latin typeface="Calibri" panose="020F0502020204030204" pitchFamily="34" charset="0"/>
                </a:rPr>
                <a:t>84</a:t>
              </a:r>
            </a:p>
            <a:p>
              <a:pPr algn="ctr">
                <a:lnSpc>
                  <a:spcPct val="90000"/>
                </a:lnSpc>
                <a:spcAft>
                  <a:spcPts val="600"/>
                </a:spcAft>
                <a:buClrTx/>
                <a:buFontTx/>
                <a:buNone/>
              </a:pPr>
              <a:r>
                <a:rPr lang="en-US" sz="1400" b="0" dirty="0">
                  <a:solidFill>
                    <a:schemeClr val="bg1"/>
                  </a:solidFill>
                  <a:latin typeface="Calibri" panose="020F0502020204030204" pitchFamily="34" charset="0"/>
                </a:rPr>
                <a:t>25</a:t>
              </a:r>
            </a:p>
          </p:txBody>
        </p:sp>
        <p:grpSp>
          <p:nvGrpSpPr>
            <p:cNvPr id="151" name="Group 150">
              <a:extLst>
                <a:ext uri="{FF2B5EF4-FFF2-40B4-BE49-F238E27FC236}">
                  <a16:creationId xmlns:a16="http://schemas.microsoft.com/office/drawing/2014/main" id="{5C5FC201-BC91-578B-BD71-8C4D71EA1D5D}"/>
                </a:ext>
              </a:extLst>
            </p:cNvPr>
            <p:cNvGrpSpPr/>
            <p:nvPr/>
          </p:nvGrpSpPr>
          <p:grpSpPr>
            <a:xfrm>
              <a:off x="3258794" y="4779865"/>
              <a:ext cx="401555" cy="359314"/>
              <a:chOff x="10382021" y="4779865"/>
              <a:chExt cx="401555" cy="359314"/>
            </a:xfrm>
          </p:grpSpPr>
          <p:sp>
            <p:nvSpPr>
              <p:cNvPr id="152" name="TextBox 151">
                <a:extLst>
                  <a:ext uri="{FF2B5EF4-FFF2-40B4-BE49-F238E27FC236}">
                    <a16:creationId xmlns:a16="http://schemas.microsoft.com/office/drawing/2014/main" id="{0EFE6E96-71C0-A44E-AA97-4D4FAFECCBC7}"/>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24</a:t>
                </a:r>
              </a:p>
            </p:txBody>
          </p:sp>
          <p:cxnSp>
            <p:nvCxnSpPr>
              <p:cNvPr id="153" name="Straight Connector 152">
                <a:extLst>
                  <a:ext uri="{FF2B5EF4-FFF2-40B4-BE49-F238E27FC236}">
                    <a16:creationId xmlns:a16="http://schemas.microsoft.com/office/drawing/2014/main" id="{DB385326-25BE-954B-CF72-9350251C6DF8}"/>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54" name="Group 153">
            <a:extLst>
              <a:ext uri="{FF2B5EF4-FFF2-40B4-BE49-F238E27FC236}">
                <a16:creationId xmlns:a16="http://schemas.microsoft.com/office/drawing/2014/main" id="{D1B5119A-74C0-B685-813C-EC99AFFDC1B6}"/>
              </a:ext>
            </a:extLst>
          </p:cNvPr>
          <p:cNvGrpSpPr/>
          <p:nvPr/>
        </p:nvGrpSpPr>
        <p:grpSpPr>
          <a:xfrm>
            <a:off x="11157371" y="4792565"/>
            <a:ext cx="458780" cy="1322809"/>
            <a:chOff x="3581720" y="4779865"/>
            <a:chExt cx="458780" cy="1322809"/>
          </a:xfrm>
        </p:grpSpPr>
        <p:sp>
          <p:nvSpPr>
            <p:cNvPr id="155" name="TextBox 154">
              <a:extLst>
                <a:ext uri="{FF2B5EF4-FFF2-40B4-BE49-F238E27FC236}">
                  <a16:creationId xmlns:a16="http://schemas.microsoft.com/office/drawing/2014/main" id="{1EB125F2-A9D6-74E3-78A4-5DC6702ED5E5}"/>
                </a:ext>
              </a:extLst>
            </p:cNvPr>
            <p:cNvSpPr txBox="1"/>
            <p:nvPr/>
          </p:nvSpPr>
          <p:spPr bwMode="auto">
            <a:xfrm>
              <a:off x="3581720" y="5274755"/>
              <a:ext cx="458780"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148</a:t>
              </a:r>
            </a:p>
            <a:p>
              <a:pPr algn="ctr">
                <a:lnSpc>
                  <a:spcPct val="90000"/>
                </a:lnSpc>
                <a:spcAft>
                  <a:spcPts val="600"/>
                </a:spcAft>
                <a:buClrTx/>
                <a:buFontTx/>
                <a:buNone/>
              </a:pPr>
              <a:r>
                <a:rPr lang="en-US" sz="1400" b="0" dirty="0">
                  <a:solidFill>
                    <a:schemeClr val="bg1"/>
                  </a:solidFill>
                  <a:latin typeface="Calibri" panose="020F0502020204030204" pitchFamily="34" charset="0"/>
                </a:rPr>
                <a:t>82</a:t>
              </a:r>
            </a:p>
            <a:p>
              <a:pPr algn="ctr">
                <a:lnSpc>
                  <a:spcPct val="90000"/>
                </a:lnSpc>
                <a:spcAft>
                  <a:spcPts val="600"/>
                </a:spcAft>
                <a:buClrTx/>
                <a:buFontTx/>
                <a:buNone/>
              </a:pPr>
              <a:r>
                <a:rPr lang="en-US" sz="1400" b="0" dirty="0">
                  <a:solidFill>
                    <a:schemeClr val="bg1"/>
                  </a:solidFill>
                  <a:latin typeface="Calibri" panose="020F0502020204030204" pitchFamily="34" charset="0"/>
                </a:rPr>
                <a:t>24</a:t>
              </a:r>
            </a:p>
          </p:txBody>
        </p:sp>
        <p:grpSp>
          <p:nvGrpSpPr>
            <p:cNvPr id="156" name="Group 155">
              <a:extLst>
                <a:ext uri="{FF2B5EF4-FFF2-40B4-BE49-F238E27FC236}">
                  <a16:creationId xmlns:a16="http://schemas.microsoft.com/office/drawing/2014/main" id="{041C0C14-4C40-C5EE-524B-A04DB2A0AEAA}"/>
                </a:ext>
              </a:extLst>
            </p:cNvPr>
            <p:cNvGrpSpPr/>
            <p:nvPr/>
          </p:nvGrpSpPr>
          <p:grpSpPr>
            <a:xfrm>
              <a:off x="3610333" y="4779865"/>
              <a:ext cx="401555" cy="359314"/>
              <a:chOff x="10382021" y="4779865"/>
              <a:chExt cx="401555" cy="359314"/>
            </a:xfrm>
          </p:grpSpPr>
          <p:sp>
            <p:nvSpPr>
              <p:cNvPr id="157" name="TextBox 156">
                <a:extLst>
                  <a:ext uri="{FF2B5EF4-FFF2-40B4-BE49-F238E27FC236}">
                    <a16:creationId xmlns:a16="http://schemas.microsoft.com/office/drawing/2014/main" id="{8AFC9A06-6CA4-8AE2-4CD8-109ED7D1F54C}"/>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30</a:t>
                </a:r>
              </a:p>
            </p:txBody>
          </p:sp>
          <p:cxnSp>
            <p:nvCxnSpPr>
              <p:cNvPr id="158" name="Straight Connector 157">
                <a:extLst>
                  <a:ext uri="{FF2B5EF4-FFF2-40B4-BE49-F238E27FC236}">
                    <a16:creationId xmlns:a16="http://schemas.microsoft.com/office/drawing/2014/main" id="{4D151ABC-1BD5-1A42-C8C9-1DC0EC37D76D}"/>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59" name="Group 158">
            <a:extLst>
              <a:ext uri="{FF2B5EF4-FFF2-40B4-BE49-F238E27FC236}">
                <a16:creationId xmlns:a16="http://schemas.microsoft.com/office/drawing/2014/main" id="{BF458618-CE6D-E40D-FE53-825860E26AE5}"/>
              </a:ext>
            </a:extLst>
          </p:cNvPr>
          <p:cNvGrpSpPr/>
          <p:nvPr/>
        </p:nvGrpSpPr>
        <p:grpSpPr>
          <a:xfrm>
            <a:off x="11645884" y="4792565"/>
            <a:ext cx="458780" cy="1322809"/>
            <a:chOff x="3753246" y="4779865"/>
            <a:chExt cx="458780" cy="1322809"/>
          </a:xfrm>
        </p:grpSpPr>
        <p:sp>
          <p:nvSpPr>
            <p:cNvPr id="160" name="TextBox 159">
              <a:extLst>
                <a:ext uri="{FF2B5EF4-FFF2-40B4-BE49-F238E27FC236}">
                  <a16:creationId xmlns:a16="http://schemas.microsoft.com/office/drawing/2014/main" id="{0E02B43E-7247-382C-E368-D6769BFB006D}"/>
                </a:ext>
              </a:extLst>
            </p:cNvPr>
            <p:cNvSpPr txBox="1"/>
            <p:nvPr/>
          </p:nvSpPr>
          <p:spPr bwMode="auto">
            <a:xfrm>
              <a:off x="3753246" y="5274755"/>
              <a:ext cx="458780"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139</a:t>
              </a:r>
            </a:p>
            <a:p>
              <a:pPr algn="ctr">
                <a:lnSpc>
                  <a:spcPct val="90000"/>
                </a:lnSpc>
                <a:spcAft>
                  <a:spcPts val="600"/>
                </a:spcAft>
                <a:buClrTx/>
                <a:buFontTx/>
                <a:buNone/>
              </a:pPr>
              <a:r>
                <a:rPr lang="en-US" sz="1400" b="0" dirty="0">
                  <a:solidFill>
                    <a:schemeClr val="bg1"/>
                  </a:solidFill>
                  <a:latin typeface="Calibri" panose="020F0502020204030204" pitchFamily="34" charset="0"/>
                </a:rPr>
                <a:t>75</a:t>
              </a:r>
            </a:p>
            <a:p>
              <a:pPr algn="ctr">
                <a:lnSpc>
                  <a:spcPct val="90000"/>
                </a:lnSpc>
                <a:spcAft>
                  <a:spcPts val="600"/>
                </a:spcAft>
                <a:buClrTx/>
                <a:buFontTx/>
                <a:buNone/>
              </a:pPr>
              <a:r>
                <a:rPr lang="en-US" sz="1400" b="0" dirty="0">
                  <a:solidFill>
                    <a:schemeClr val="bg1"/>
                  </a:solidFill>
                  <a:latin typeface="Calibri" panose="020F0502020204030204" pitchFamily="34" charset="0"/>
                </a:rPr>
                <a:t>20</a:t>
              </a:r>
            </a:p>
          </p:txBody>
        </p:sp>
        <p:grpSp>
          <p:nvGrpSpPr>
            <p:cNvPr id="161" name="Group 160">
              <a:extLst>
                <a:ext uri="{FF2B5EF4-FFF2-40B4-BE49-F238E27FC236}">
                  <a16:creationId xmlns:a16="http://schemas.microsoft.com/office/drawing/2014/main" id="{F0781888-092E-DD14-147E-96C07E4A1DE9}"/>
                </a:ext>
              </a:extLst>
            </p:cNvPr>
            <p:cNvGrpSpPr/>
            <p:nvPr/>
          </p:nvGrpSpPr>
          <p:grpSpPr>
            <a:xfrm>
              <a:off x="3781860" y="4779865"/>
              <a:ext cx="401555" cy="359314"/>
              <a:chOff x="10382021" y="4779865"/>
              <a:chExt cx="401555" cy="359314"/>
            </a:xfrm>
          </p:grpSpPr>
          <p:sp>
            <p:nvSpPr>
              <p:cNvPr id="162" name="TextBox 161">
                <a:extLst>
                  <a:ext uri="{FF2B5EF4-FFF2-40B4-BE49-F238E27FC236}">
                    <a16:creationId xmlns:a16="http://schemas.microsoft.com/office/drawing/2014/main" id="{095FA182-597A-4495-0304-2CA216D1854A}"/>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36</a:t>
                </a:r>
              </a:p>
            </p:txBody>
          </p:sp>
          <p:cxnSp>
            <p:nvCxnSpPr>
              <p:cNvPr id="163" name="Straight Connector 162">
                <a:extLst>
                  <a:ext uri="{FF2B5EF4-FFF2-40B4-BE49-F238E27FC236}">
                    <a16:creationId xmlns:a16="http://schemas.microsoft.com/office/drawing/2014/main" id="{6F9E350B-8A51-19B4-5138-06AC5FE7A2A7}"/>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64" name="Group 163">
            <a:extLst>
              <a:ext uri="{FF2B5EF4-FFF2-40B4-BE49-F238E27FC236}">
                <a16:creationId xmlns:a16="http://schemas.microsoft.com/office/drawing/2014/main" id="{317FE626-6A40-85E9-EBC8-33682369510D}"/>
              </a:ext>
            </a:extLst>
          </p:cNvPr>
          <p:cNvGrpSpPr/>
          <p:nvPr/>
        </p:nvGrpSpPr>
        <p:grpSpPr>
          <a:xfrm>
            <a:off x="2108516" y="1780674"/>
            <a:ext cx="4605689" cy="457199"/>
            <a:chOff x="2151246" y="1780674"/>
            <a:chExt cx="4605689" cy="457199"/>
          </a:xfrm>
        </p:grpSpPr>
        <p:sp>
          <p:nvSpPr>
            <p:cNvPr id="165" name="Freeform 164">
              <a:extLst>
                <a:ext uri="{FF2B5EF4-FFF2-40B4-BE49-F238E27FC236}">
                  <a16:creationId xmlns:a16="http://schemas.microsoft.com/office/drawing/2014/main" id="{5EEA22F7-E9A3-7F99-EF3C-152B365DF9E6}"/>
                </a:ext>
              </a:extLst>
            </p:cNvPr>
            <p:cNvSpPr/>
            <p:nvPr/>
          </p:nvSpPr>
          <p:spPr bwMode="auto">
            <a:xfrm>
              <a:off x="2151246" y="1814362"/>
              <a:ext cx="4605689" cy="423511"/>
            </a:xfrm>
            <a:custGeom>
              <a:avLst/>
              <a:gdLst>
                <a:gd name="connsiteX0" fmla="*/ 0 w 4225491"/>
                <a:gd name="connsiteY0" fmla="*/ 0 h 380198"/>
                <a:gd name="connsiteX1" fmla="*/ 1410101 w 4225491"/>
                <a:gd name="connsiteY1" fmla="*/ 0 h 380198"/>
                <a:gd name="connsiteX2" fmla="*/ 1410101 w 4225491"/>
                <a:gd name="connsiteY2" fmla="*/ 43314 h 380198"/>
                <a:gd name="connsiteX3" fmla="*/ 1833613 w 4225491"/>
                <a:gd name="connsiteY3" fmla="*/ 43314 h 380198"/>
                <a:gd name="connsiteX4" fmla="*/ 1833613 w 4225491"/>
                <a:gd name="connsiteY4" fmla="*/ 77002 h 380198"/>
                <a:gd name="connsiteX5" fmla="*/ 1982805 w 4225491"/>
                <a:gd name="connsiteY5" fmla="*/ 77002 h 380198"/>
                <a:gd name="connsiteX6" fmla="*/ 1982805 w 4225491"/>
                <a:gd name="connsiteY6" fmla="*/ 158817 h 380198"/>
                <a:gd name="connsiteX7" fmla="*/ 3344779 w 4225491"/>
                <a:gd name="connsiteY7" fmla="*/ 158817 h 380198"/>
                <a:gd name="connsiteX8" fmla="*/ 3344779 w 4225491"/>
                <a:gd name="connsiteY8" fmla="*/ 308009 h 380198"/>
                <a:gd name="connsiteX9" fmla="*/ 3344779 w 4225491"/>
                <a:gd name="connsiteY9" fmla="*/ 308009 h 380198"/>
                <a:gd name="connsiteX10" fmla="*/ 3373655 w 4225491"/>
                <a:gd name="connsiteY10" fmla="*/ 336885 h 380198"/>
                <a:gd name="connsiteX11" fmla="*/ 3426594 w 4225491"/>
                <a:gd name="connsiteY11" fmla="*/ 336885 h 380198"/>
                <a:gd name="connsiteX12" fmla="*/ 3426594 w 4225491"/>
                <a:gd name="connsiteY12" fmla="*/ 380198 h 380198"/>
                <a:gd name="connsiteX13" fmla="*/ 4225491 w 4225491"/>
                <a:gd name="connsiteY13" fmla="*/ 380198 h 380198"/>
                <a:gd name="connsiteX0" fmla="*/ 0 w 4605689"/>
                <a:gd name="connsiteY0" fmla="*/ 0 h 418699"/>
                <a:gd name="connsiteX1" fmla="*/ 1410101 w 4605689"/>
                <a:gd name="connsiteY1" fmla="*/ 0 h 418699"/>
                <a:gd name="connsiteX2" fmla="*/ 1410101 w 4605689"/>
                <a:gd name="connsiteY2" fmla="*/ 43314 h 418699"/>
                <a:gd name="connsiteX3" fmla="*/ 1833613 w 4605689"/>
                <a:gd name="connsiteY3" fmla="*/ 43314 h 418699"/>
                <a:gd name="connsiteX4" fmla="*/ 1833613 w 4605689"/>
                <a:gd name="connsiteY4" fmla="*/ 77002 h 418699"/>
                <a:gd name="connsiteX5" fmla="*/ 1982805 w 4605689"/>
                <a:gd name="connsiteY5" fmla="*/ 77002 h 418699"/>
                <a:gd name="connsiteX6" fmla="*/ 1982805 w 4605689"/>
                <a:gd name="connsiteY6" fmla="*/ 158817 h 418699"/>
                <a:gd name="connsiteX7" fmla="*/ 3344779 w 4605689"/>
                <a:gd name="connsiteY7" fmla="*/ 158817 h 418699"/>
                <a:gd name="connsiteX8" fmla="*/ 3344779 w 4605689"/>
                <a:gd name="connsiteY8" fmla="*/ 308009 h 418699"/>
                <a:gd name="connsiteX9" fmla="*/ 3344779 w 4605689"/>
                <a:gd name="connsiteY9" fmla="*/ 308009 h 418699"/>
                <a:gd name="connsiteX10" fmla="*/ 3373655 w 4605689"/>
                <a:gd name="connsiteY10" fmla="*/ 336885 h 418699"/>
                <a:gd name="connsiteX11" fmla="*/ 3426594 w 4605689"/>
                <a:gd name="connsiteY11" fmla="*/ 336885 h 418699"/>
                <a:gd name="connsiteX12" fmla="*/ 3426594 w 4605689"/>
                <a:gd name="connsiteY12" fmla="*/ 380198 h 418699"/>
                <a:gd name="connsiteX13" fmla="*/ 4605689 w 4605689"/>
                <a:gd name="connsiteY13" fmla="*/ 418699 h 418699"/>
                <a:gd name="connsiteX0" fmla="*/ 0 w 4605689"/>
                <a:gd name="connsiteY0" fmla="*/ 0 h 418699"/>
                <a:gd name="connsiteX1" fmla="*/ 1410101 w 4605689"/>
                <a:gd name="connsiteY1" fmla="*/ 0 h 418699"/>
                <a:gd name="connsiteX2" fmla="*/ 1410101 w 4605689"/>
                <a:gd name="connsiteY2" fmla="*/ 43314 h 418699"/>
                <a:gd name="connsiteX3" fmla="*/ 1833613 w 4605689"/>
                <a:gd name="connsiteY3" fmla="*/ 43314 h 418699"/>
                <a:gd name="connsiteX4" fmla="*/ 1833613 w 4605689"/>
                <a:gd name="connsiteY4" fmla="*/ 77002 h 418699"/>
                <a:gd name="connsiteX5" fmla="*/ 1982805 w 4605689"/>
                <a:gd name="connsiteY5" fmla="*/ 77002 h 418699"/>
                <a:gd name="connsiteX6" fmla="*/ 1982805 w 4605689"/>
                <a:gd name="connsiteY6" fmla="*/ 158817 h 418699"/>
                <a:gd name="connsiteX7" fmla="*/ 3344779 w 4605689"/>
                <a:gd name="connsiteY7" fmla="*/ 158817 h 418699"/>
                <a:gd name="connsiteX8" fmla="*/ 3344779 w 4605689"/>
                <a:gd name="connsiteY8" fmla="*/ 308009 h 418699"/>
                <a:gd name="connsiteX9" fmla="*/ 3344779 w 4605689"/>
                <a:gd name="connsiteY9" fmla="*/ 308009 h 418699"/>
                <a:gd name="connsiteX10" fmla="*/ 3373655 w 4605689"/>
                <a:gd name="connsiteY10" fmla="*/ 336885 h 418699"/>
                <a:gd name="connsiteX11" fmla="*/ 3426594 w 4605689"/>
                <a:gd name="connsiteY11" fmla="*/ 336885 h 418699"/>
                <a:gd name="connsiteX12" fmla="*/ 3426594 w 4605689"/>
                <a:gd name="connsiteY12" fmla="*/ 380198 h 418699"/>
                <a:gd name="connsiteX13" fmla="*/ 4461310 w 4605689"/>
                <a:gd name="connsiteY13" fmla="*/ 413886 h 418699"/>
                <a:gd name="connsiteX14" fmla="*/ 4605689 w 4605689"/>
                <a:gd name="connsiteY14" fmla="*/ 418699 h 418699"/>
                <a:gd name="connsiteX0" fmla="*/ 0 w 4605689"/>
                <a:gd name="connsiteY0" fmla="*/ 0 h 423511"/>
                <a:gd name="connsiteX1" fmla="*/ 1410101 w 4605689"/>
                <a:gd name="connsiteY1" fmla="*/ 0 h 423511"/>
                <a:gd name="connsiteX2" fmla="*/ 1410101 w 4605689"/>
                <a:gd name="connsiteY2" fmla="*/ 43314 h 423511"/>
                <a:gd name="connsiteX3" fmla="*/ 1833613 w 4605689"/>
                <a:gd name="connsiteY3" fmla="*/ 43314 h 423511"/>
                <a:gd name="connsiteX4" fmla="*/ 1833613 w 4605689"/>
                <a:gd name="connsiteY4" fmla="*/ 77002 h 423511"/>
                <a:gd name="connsiteX5" fmla="*/ 1982805 w 4605689"/>
                <a:gd name="connsiteY5" fmla="*/ 77002 h 423511"/>
                <a:gd name="connsiteX6" fmla="*/ 1982805 w 4605689"/>
                <a:gd name="connsiteY6" fmla="*/ 158817 h 423511"/>
                <a:gd name="connsiteX7" fmla="*/ 3344779 w 4605689"/>
                <a:gd name="connsiteY7" fmla="*/ 158817 h 423511"/>
                <a:gd name="connsiteX8" fmla="*/ 3344779 w 4605689"/>
                <a:gd name="connsiteY8" fmla="*/ 308009 h 423511"/>
                <a:gd name="connsiteX9" fmla="*/ 3344779 w 4605689"/>
                <a:gd name="connsiteY9" fmla="*/ 308009 h 423511"/>
                <a:gd name="connsiteX10" fmla="*/ 3373655 w 4605689"/>
                <a:gd name="connsiteY10" fmla="*/ 336885 h 423511"/>
                <a:gd name="connsiteX11" fmla="*/ 3426594 w 4605689"/>
                <a:gd name="connsiteY11" fmla="*/ 336885 h 423511"/>
                <a:gd name="connsiteX12" fmla="*/ 3426594 w 4605689"/>
                <a:gd name="connsiteY12" fmla="*/ 380198 h 423511"/>
                <a:gd name="connsiteX13" fmla="*/ 4461310 w 4605689"/>
                <a:gd name="connsiteY13" fmla="*/ 423511 h 423511"/>
                <a:gd name="connsiteX14" fmla="*/ 4605689 w 4605689"/>
                <a:gd name="connsiteY14" fmla="*/ 418699 h 423511"/>
                <a:gd name="connsiteX0" fmla="*/ 0 w 4605689"/>
                <a:gd name="connsiteY0" fmla="*/ 0 h 426905"/>
                <a:gd name="connsiteX1" fmla="*/ 1410101 w 4605689"/>
                <a:gd name="connsiteY1" fmla="*/ 0 h 426905"/>
                <a:gd name="connsiteX2" fmla="*/ 1410101 w 4605689"/>
                <a:gd name="connsiteY2" fmla="*/ 43314 h 426905"/>
                <a:gd name="connsiteX3" fmla="*/ 1833613 w 4605689"/>
                <a:gd name="connsiteY3" fmla="*/ 43314 h 426905"/>
                <a:gd name="connsiteX4" fmla="*/ 1833613 w 4605689"/>
                <a:gd name="connsiteY4" fmla="*/ 77002 h 426905"/>
                <a:gd name="connsiteX5" fmla="*/ 1982805 w 4605689"/>
                <a:gd name="connsiteY5" fmla="*/ 77002 h 426905"/>
                <a:gd name="connsiteX6" fmla="*/ 1982805 w 4605689"/>
                <a:gd name="connsiteY6" fmla="*/ 158817 h 426905"/>
                <a:gd name="connsiteX7" fmla="*/ 3344779 w 4605689"/>
                <a:gd name="connsiteY7" fmla="*/ 158817 h 426905"/>
                <a:gd name="connsiteX8" fmla="*/ 3344779 w 4605689"/>
                <a:gd name="connsiteY8" fmla="*/ 308009 h 426905"/>
                <a:gd name="connsiteX9" fmla="*/ 3344779 w 4605689"/>
                <a:gd name="connsiteY9" fmla="*/ 308009 h 426905"/>
                <a:gd name="connsiteX10" fmla="*/ 3373655 w 4605689"/>
                <a:gd name="connsiteY10" fmla="*/ 336885 h 426905"/>
                <a:gd name="connsiteX11" fmla="*/ 3426594 w 4605689"/>
                <a:gd name="connsiteY11" fmla="*/ 336885 h 426905"/>
                <a:gd name="connsiteX12" fmla="*/ 3426594 w 4605689"/>
                <a:gd name="connsiteY12" fmla="*/ 380198 h 426905"/>
                <a:gd name="connsiteX13" fmla="*/ 4355432 w 4605689"/>
                <a:gd name="connsiteY13" fmla="*/ 423512 h 426905"/>
                <a:gd name="connsiteX14" fmla="*/ 4461310 w 4605689"/>
                <a:gd name="connsiteY14" fmla="*/ 423511 h 426905"/>
                <a:gd name="connsiteX15" fmla="*/ 4605689 w 4605689"/>
                <a:gd name="connsiteY15" fmla="*/ 418699 h 426905"/>
                <a:gd name="connsiteX0" fmla="*/ 0 w 4605689"/>
                <a:gd name="connsiteY0" fmla="*/ 0 h 423523"/>
                <a:gd name="connsiteX1" fmla="*/ 1410101 w 4605689"/>
                <a:gd name="connsiteY1" fmla="*/ 0 h 423523"/>
                <a:gd name="connsiteX2" fmla="*/ 1410101 w 4605689"/>
                <a:gd name="connsiteY2" fmla="*/ 43314 h 423523"/>
                <a:gd name="connsiteX3" fmla="*/ 1833613 w 4605689"/>
                <a:gd name="connsiteY3" fmla="*/ 43314 h 423523"/>
                <a:gd name="connsiteX4" fmla="*/ 1833613 w 4605689"/>
                <a:gd name="connsiteY4" fmla="*/ 77002 h 423523"/>
                <a:gd name="connsiteX5" fmla="*/ 1982805 w 4605689"/>
                <a:gd name="connsiteY5" fmla="*/ 77002 h 423523"/>
                <a:gd name="connsiteX6" fmla="*/ 1982805 w 4605689"/>
                <a:gd name="connsiteY6" fmla="*/ 158817 h 423523"/>
                <a:gd name="connsiteX7" fmla="*/ 3344779 w 4605689"/>
                <a:gd name="connsiteY7" fmla="*/ 158817 h 423523"/>
                <a:gd name="connsiteX8" fmla="*/ 3344779 w 4605689"/>
                <a:gd name="connsiteY8" fmla="*/ 308009 h 423523"/>
                <a:gd name="connsiteX9" fmla="*/ 3344779 w 4605689"/>
                <a:gd name="connsiteY9" fmla="*/ 308009 h 423523"/>
                <a:gd name="connsiteX10" fmla="*/ 3373655 w 4605689"/>
                <a:gd name="connsiteY10" fmla="*/ 336885 h 423523"/>
                <a:gd name="connsiteX11" fmla="*/ 3426594 w 4605689"/>
                <a:gd name="connsiteY11" fmla="*/ 336885 h 423523"/>
                <a:gd name="connsiteX12" fmla="*/ 3426594 w 4605689"/>
                <a:gd name="connsiteY12" fmla="*/ 380198 h 423523"/>
                <a:gd name="connsiteX13" fmla="*/ 4456497 w 4605689"/>
                <a:gd name="connsiteY13" fmla="*/ 380199 h 423523"/>
                <a:gd name="connsiteX14" fmla="*/ 4461310 w 4605689"/>
                <a:gd name="connsiteY14" fmla="*/ 423511 h 423523"/>
                <a:gd name="connsiteX15" fmla="*/ 4605689 w 4605689"/>
                <a:gd name="connsiteY15" fmla="*/ 418699 h 423523"/>
                <a:gd name="connsiteX0" fmla="*/ 0 w 4605689"/>
                <a:gd name="connsiteY0" fmla="*/ 0 h 423511"/>
                <a:gd name="connsiteX1" fmla="*/ 1410101 w 4605689"/>
                <a:gd name="connsiteY1" fmla="*/ 0 h 423511"/>
                <a:gd name="connsiteX2" fmla="*/ 1410101 w 4605689"/>
                <a:gd name="connsiteY2" fmla="*/ 43314 h 423511"/>
                <a:gd name="connsiteX3" fmla="*/ 1833613 w 4605689"/>
                <a:gd name="connsiteY3" fmla="*/ 43314 h 423511"/>
                <a:gd name="connsiteX4" fmla="*/ 1833613 w 4605689"/>
                <a:gd name="connsiteY4" fmla="*/ 77002 h 423511"/>
                <a:gd name="connsiteX5" fmla="*/ 1982805 w 4605689"/>
                <a:gd name="connsiteY5" fmla="*/ 77002 h 423511"/>
                <a:gd name="connsiteX6" fmla="*/ 1982805 w 4605689"/>
                <a:gd name="connsiteY6" fmla="*/ 158817 h 423511"/>
                <a:gd name="connsiteX7" fmla="*/ 3344779 w 4605689"/>
                <a:gd name="connsiteY7" fmla="*/ 158817 h 423511"/>
                <a:gd name="connsiteX8" fmla="*/ 3344779 w 4605689"/>
                <a:gd name="connsiteY8" fmla="*/ 308009 h 423511"/>
                <a:gd name="connsiteX9" fmla="*/ 3344779 w 4605689"/>
                <a:gd name="connsiteY9" fmla="*/ 308009 h 423511"/>
                <a:gd name="connsiteX10" fmla="*/ 3373655 w 4605689"/>
                <a:gd name="connsiteY10" fmla="*/ 336885 h 423511"/>
                <a:gd name="connsiteX11" fmla="*/ 3426594 w 4605689"/>
                <a:gd name="connsiteY11" fmla="*/ 336885 h 423511"/>
                <a:gd name="connsiteX12" fmla="*/ 3426594 w 4605689"/>
                <a:gd name="connsiteY12" fmla="*/ 380198 h 423511"/>
                <a:gd name="connsiteX13" fmla="*/ 4456497 w 4605689"/>
                <a:gd name="connsiteY13" fmla="*/ 380199 h 423511"/>
                <a:gd name="connsiteX14" fmla="*/ 4461310 w 4605689"/>
                <a:gd name="connsiteY14" fmla="*/ 423511 h 423511"/>
                <a:gd name="connsiteX15" fmla="*/ 4605689 w 4605689"/>
                <a:gd name="connsiteY15" fmla="*/ 418699 h 42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05689" h="423511">
                  <a:moveTo>
                    <a:pt x="0" y="0"/>
                  </a:moveTo>
                  <a:lnTo>
                    <a:pt x="1410101" y="0"/>
                  </a:lnTo>
                  <a:lnTo>
                    <a:pt x="1410101" y="43314"/>
                  </a:lnTo>
                  <a:lnTo>
                    <a:pt x="1833613" y="43314"/>
                  </a:lnTo>
                  <a:lnTo>
                    <a:pt x="1833613" y="77002"/>
                  </a:lnTo>
                  <a:lnTo>
                    <a:pt x="1982805" y="77002"/>
                  </a:lnTo>
                  <a:lnTo>
                    <a:pt x="1982805" y="158817"/>
                  </a:lnTo>
                  <a:lnTo>
                    <a:pt x="3344779" y="158817"/>
                  </a:lnTo>
                  <a:lnTo>
                    <a:pt x="3344779" y="308009"/>
                  </a:lnTo>
                  <a:lnTo>
                    <a:pt x="3344779" y="308009"/>
                  </a:lnTo>
                  <a:lnTo>
                    <a:pt x="3373655" y="336885"/>
                  </a:lnTo>
                  <a:lnTo>
                    <a:pt x="3426594" y="336885"/>
                  </a:lnTo>
                  <a:lnTo>
                    <a:pt x="3426594" y="380198"/>
                  </a:lnTo>
                  <a:cubicBezTo>
                    <a:pt x="3581400" y="394636"/>
                    <a:pt x="4284044" y="372980"/>
                    <a:pt x="4456497" y="380199"/>
                  </a:cubicBezTo>
                  <a:lnTo>
                    <a:pt x="4461310" y="423511"/>
                  </a:lnTo>
                  <a:lnTo>
                    <a:pt x="4605689" y="418699"/>
                  </a:lnTo>
                </a:path>
              </a:pathLst>
            </a:custGeom>
            <a:noFill/>
            <a:ln w="28575">
              <a:solidFill>
                <a:schemeClr val="accent3"/>
              </a:solidFill>
              <a:miter lim="800000"/>
              <a:headEnd/>
              <a:tailEnd/>
            </a:ln>
          </p:spPr>
          <p:txBody>
            <a:bodyPr rtlCol="0" anchor="ctr"/>
            <a:lstStyle/>
            <a:p>
              <a:pPr algn="ctr"/>
              <a:endParaRPr lang="en-US" dirty="0"/>
            </a:p>
          </p:txBody>
        </p:sp>
        <p:cxnSp>
          <p:nvCxnSpPr>
            <p:cNvPr id="166" name="Straight Connector 165">
              <a:extLst>
                <a:ext uri="{FF2B5EF4-FFF2-40B4-BE49-F238E27FC236}">
                  <a16:creationId xmlns:a16="http://schemas.microsoft.com/office/drawing/2014/main" id="{A7C3085D-1293-914C-7983-06E5B05F6F9A}"/>
                </a:ext>
              </a:extLst>
            </p:cNvPr>
            <p:cNvCxnSpPr/>
            <p:nvPr/>
          </p:nvCxnSpPr>
          <p:spPr bwMode="auto">
            <a:xfrm>
              <a:off x="6511491" y="2165684"/>
              <a:ext cx="0" cy="57752"/>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1D6C4FAE-668F-9447-027B-C2F568FF6CAE}"/>
                </a:ext>
              </a:extLst>
            </p:cNvPr>
            <p:cNvCxnSpPr/>
            <p:nvPr/>
          </p:nvCxnSpPr>
          <p:spPr bwMode="auto">
            <a:xfrm>
              <a:off x="6428072" y="2154455"/>
              <a:ext cx="0" cy="57752"/>
            </a:xfrm>
            <a:prstGeom prst="line">
              <a:avLst/>
            </a:prstGeom>
            <a:noFill/>
            <a:ln w="44450"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6DD71426-BF09-5C83-E850-CB1409AA87D6}"/>
                </a:ext>
              </a:extLst>
            </p:cNvPr>
            <p:cNvCxnSpPr/>
            <p:nvPr/>
          </p:nvCxnSpPr>
          <p:spPr bwMode="auto">
            <a:xfrm>
              <a:off x="6331820" y="2159267"/>
              <a:ext cx="0" cy="57752"/>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B3EF0D94-1909-FBF8-B242-693418ABA131}"/>
                </a:ext>
              </a:extLst>
            </p:cNvPr>
            <p:cNvCxnSpPr/>
            <p:nvPr/>
          </p:nvCxnSpPr>
          <p:spPr bwMode="auto">
            <a:xfrm>
              <a:off x="6253214" y="2167288"/>
              <a:ext cx="0" cy="57752"/>
            </a:xfrm>
            <a:prstGeom prst="line">
              <a:avLst/>
            </a:prstGeom>
            <a:noFill/>
            <a:ln w="44450"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449F712E-6B19-18A1-324F-80EB9926FFB7}"/>
                </a:ext>
              </a:extLst>
            </p:cNvPr>
            <p:cNvCxnSpPr/>
            <p:nvPr/>
          </p:nvCxnSpPr>
          <p:spPr bwMode="auto">
            <a:xfrm>
              <a:off x="6200274" y="2162476"/>
              <a:ext cx="0" cy="57752"/>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CF492250-E9B5-B403-6F82-0137EDAB7FC7}"/>
                </a:ext>
              </a:extLst>
            </p:cNvPr>
            <p:cNvCxnSpPr/>
            <p:nvPr/>
          </p:nvCxnSpPr>
          <p:spPr bwMode="auto">
            <a:xfrm>
              <a:off x="5650030" y="2160872"/>
              <a:ext cx="0" cy="57752"/>
            </a:xfrm>
            <a:prstGeom prst="line">
              <a:avLst/>
            </a:prstGeom>
            <a:noFill/>
            <a:ln w="44450"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76944557-3C82-CD46-EB80-97DFB1199FAE}"/>
                </a:ext>
              </a:extLst>
            </p:cNvPr>
            <p:cNvCxnSpPr>
              <a:cxnSpLocks/>
            </p:cNvCxnSpPr>
            <p:nvPr/>
          </p:nvCxnSpPr>
          <p:spPr bwMode="auto">
            <a:xfrm>
              <a:off x="2733575" y="1780674"/>
              <a:ext cx="0" cy="57752"/>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B81B2A74-3E23-82CC-BB87-F7B2C4192074}"/>
                </a:ext>
              </a:extLst>
            </p:cNvPr>
            <p:cNvCxnSpPr>
              <a:cxnSpLocks/>
            </p:cNvCxnSpPr>
            <p:nvPr/>
          </p:nvCxnSpPr>
          <p:spPr bwMode="auto">
            <a:xfrm>
              <a:off x="2265145" y="1780674"/>
              <a:ext cx="0" cy="57752"/>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1BAF8D70-4809-5E58-2D84-B045C397C739}"/>
                </a:ext>
              </a:extLst>
            </p:cNvPr>
            <p:cNvCxnSpPr>
              <a:cxnSpLocks/>
            </p:cNvCxnSpPr>
            <p:nvPr/>
          </p:nvCxnSpPr>
          <p:spPr bwMode="auto">
            <a:xfrm>
              <a:off x="2330917" y="1780674"/>
              <a:ext cx="0" cy="57752"/>
            </a:xfrm>
            <a:prstGeom prst="line">
              <a:avLst/>
            </a:prstGeom>
            <a:noFill/>
            <a:ln w="28575" cap="flat" cmpd="sng" algn="ctr">
              <a:solidFill>
                <a:schemeClr val="accent3"/>
              </a:solidFill>
              <a:prstDash val="solid"/>
              <a:round/>
              <a:headEnd type="none" w="med" len="med"/>
              <a:tailEnd type="none" w="med" len="med"/>
            </a:ln>
            <a:effectLst/>
          </p:spPr>
        </p:cxnSp>
      </p:grpSp>
      <p:cxnSp>
        <p:nvCxnSpPr>
          <p:cNvPr id="175" name="Straight Arrow Connector 174">
            <a:extLst>
              <a:ext uri="{FF2B5EF4-FFF2-40B4-BE49-F238E27FC236}">
                <a16:creationId xmlns:a16="http://schemas.microsoft.com/office/drawing/2014/main" id="{FF291CDD-BA41-0DF8-4EFF-C878A6E96716}"/>
              </a:ext>
            </a:extLst>
          </p:cNvPr>
          <p:cNvCxnSpPr>
            <a:cxnSpLocks/>
          </p:cNvCxnSpPr>
          <p:nvPr/>
        </p:nvCxnSpPr>
        <p:spPr bwMode="auto">
          <a:xfrm>
            <a:off x="2305032" y="3407343"/>
            <a:ext cx="1376413" cy="0"/>
          </a:xfrm>
          <a:prstGeom prst="straightConnector1">
            <a:avLst/>
          </a:prstGeom>
          <a:noFill/>
          <a:ln w="28575" cap="flat" cmpd="sng" algn="ctr">
            <a:solidFill>
              <a:schemeClr val="bg1"/>
            </a:solidFill>
            <a:prstDash val="solid"/>
            <a:round/>
            <a:headEnd type="triangle" w="med" len="med"/>
            <a:tailEnd type="triangle"/>
          </a:ln>
          <a:effectLst/>
        </p:spPr>
      </p:cxnSp>
      <p:graphicFrame>
        <p:nvGraphicFramePr>
          <p:cNvPr id="176" name="Table 59">
            <a:extLst>
              <a:ext uri="{FF2B5EF4-FFF2-40B4-BE49-F238E27FC236}">
                <a16:creationId xmlns:a16="http://schemas.microsoft.com/office/drawing/2014/main" id="{AFF65E9C-046B-1BC4-FCAC-0261900B2C5C}"/>
              </a:ext>
            </a:extLst>
          </p:cNvPr>
          <p:cNvGraphicFramePr>
            <a:graphicFrameLocks noGrp="1"/>
          </p:cNvGraphicFramePr>
          <p:nvPr>
            <p:extLst>
              <p:ext uri="{D42A27DB-BD31-4B8C-83A1-F6EECF244321}">
                <p14:modId xmlns:p14="http://schemas.microsoft.com/office/powerpoint/2010/main" val="3769143161"/>
              </p:ext>
            </p:extLst>
          </p:nvPr>
        </p:nvGraphicFramePr>
        <p:xfrm>
          <a:off x="2054585" y="3605952"/>
          <a:ext cx="4773748" cy="1097280"/>
        </p:xfrm>
        <a:graphic>
          <a:graphicData uri="http://schemas.openxmlformats.org/drawingml/2006/table">
            <a:tbl>
              <a:tblPr firstRow="1" bandRow="1">
                <a:tableStyleId>{5C22544A-7EE6-4342-B048-85BDC9FD1C3A}</a:tableStyleId>
              </a:tblPr>
              <a:tblGrid>
                <a:gridCol w="1193437">
                  <a:extLst>
                    <a:ext uri="{9D8B030D-6E8A-4147-A177-3AD203B41FA5}">
                      <a16:colId xmlns:a16="http://schemas.microsoft.com/office/drawing/2014/main" val="3262188410"/>
                    </a:ext>
                  </a:extLst>
                </a:gridCol>
                <a:gridCol w="1193437">
                  <a:extLst>
                    <a:ext uri="{9D8B030D-6E8A-4147-A177-3AD203B41FA5}">
                      <a16:colId xmlns:a16="http://schemas.microsoft.com/office/drawing/2014/main" val="2504001410"/>
                    </a:ext>
                  </a:extLst>
                </a:gridCol>
                <a:gridCol w="1193437">
                  <a:extLst>
                    <a:ext uri="{9D8B030D-6E8A-4147-A177-3AD203B41FA5}">
                      <a16:colId xmlns:a16="http://schemas.microsoft.com/office/drawing/2014/main" val="2359947445"/>
                    </a:ext>
                  </a:extLst>
                </a:gridCol>
                <a:gridCol w="1193437">
                  <a:extLst>
                    <a:ext uri="{9D8B030D-6E8A-4147-A177-3AD203B41FA5}">
                      <a16:colId xmlns:a16="http://schemas.microsoft.com/office/drawing/2014/main" val="3861283704"/>
                    </a:ext>
                  </a:extLst>
                </a:gridCol>
              </a:tblGrid>
              <a:tr h="433988">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del(17p)/</a:t>
                      </a:r>
                      <a:r>
                        <a:rPr lang="en-US" sz="1200" b="1" i="1" dirty="0">
                          <a:solidFill>
                            <a:schemeClr val="bg1"/>
                          </a:solidFill>
                          <a:latin typeface="Calibri" panose="020F0502020204030204" pitchFamily="34" charset="0"/>
                          <a:cs typeface="Calibri" panose="020F0502020204030204" pitchFamily="34" charset="0"/>
                        </a:rPr>
                        <a:t>TP53 </a:t>
                      </a:r>
                      <a:r>
                        <a:rPr lang="en-US" sz="1200" b="1" dirty="0">
                          <a:solidFill>
                            <a:schemeClr val="bg1"/>
                          </a:solidFill>
                          <a:latin typeface="Calibri" panose="020F0502020204030204" pitchFamily="34" charset="0"/>
                          <a:cs typeface="Calibri" panose="020F0502020204030204" pitchFamily="34" charset="0"/>
                        </a:rPr>
                        <a:t>Mutated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(n = 27)</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Calibri" panose="020F0502020204030204" pitchFamily="34" charset="0"/>
                        </a:rPr>
                        <a:t>Unmutated </a:t>
                      </a:r>
                      <a:r>
                        <a:rPr lang="en-US" sz="1200" b="1" i="1" dirty="0">
                          <a:solidFill>
                            <a:schemeClr val="bg1"/>
                          </a:solidFill>
                          <a:latin typeface="Calibri" panose="020F0502020204030204" pitchFamily="34" charset="0"/>
                        </a:rPr>
                        <a:t>IGHV</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(n = 89)</a:t>
                      </a:r>
                      <a:endParaRPr lang="en-US" sz="1200" b="1" dirty="0">
                        <a:solidFill>
                          <a:schemeClr val="bg1"/>
                        </a:solidFill>
                        <a:latin typeface="Calibri" panose="020F050202020403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Calibri" panose="020F0502020204030204" pitchFamily="34" charset="0"/>
                        </a:rPr>
                        <a:t>All Treated Patients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(N = 159)</a:t>
                      </a:r>
                      <a:endParaRPr lang="en-US" sz="1200" b="1" dirty="0">
                        <a:solidFill>
                          <a:schemeClr val="bg1"/>
                        </a:solidFill>
                        <a:latin typeface="Calibri" panose="020F0502020204030204" pitchFamily="34" charset="0"/>
                      </a:endParaRPr>
                    </a:p>
                  </a:txBody>
                  <a:tcP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85076033"/>
                  </a:ext>
                </a:extLst>
              </a:tr>
              <a:tr h="309991">
                <a:tc>
                  <a:txBody>
                    <a:bodyPr/>
                    <a:lstStyle/>
                    <a:p>
                      <a:pPr algn="l"/>
                      <a:r>
                        <a:rPr lang="en-US" sz="1200" b="0" dirty="0">
                          <a:solidFill>
                            <a:schemeClr val="bg1"/>
                          </a:solidFill>
                          <a:latin typeface="Calibri" panose="020F0502020204030204" pitchFamily="34" charset="0"/>
                          <a:cs typeface="Calibri" panose="020F0502020204030204" pitchFamily="34" charset="0"/>
                        </a:rPr>
                        <a:t>36-mo PFS rate, % (95% CI)</a:t>
                      </a:r>
                    </a:p>
                  </a:txBody>
                  <a:tcP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80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(58-91)</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86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(77-92)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88</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(82-92)</a:t>
                      </a:r>
                    </a:p>
                  </a:txBody>
                  <a:tcP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068881946"/>
                  </a:ext>
                </a:extLst>
              </a:tr>
            </a:tbl>
          </a:graphicData>
        </a:graphic>
      </p:graphicFrame>
      <p:graphicFrame>
        <p:nvGraphicFramePr>
          <p:cNvPr id="177" name="Table 59">
            <a:extLst>
              <a:ext uri="{FF2B5EF4-FFF2-40B4-BE49-F238E27FC236}">
                <a16:creationId xmlns:a16="http://schemas.microsoft.com/office/drawing/2014/main" id="{F16B46E8-D77F-B6CC-D68E-811CACA846ED}"/>
              </a:ext>
            </a:extLst>
          </p:cNvPr>
          <p:cNvGraphicFramePr>
            <a:graphicFrameLocks noGrp="1"/>
          </p:cNvGraphicFramePr>
          <p:nvPr>
            <p:extLst>
              <p:ext uri="{D42A27DB-BD31-4B8C-83A1-F6EECF244321}">
                <p14:modId xmlns:p14="http://schemas.microsoft.com/office/powerpoint/2010/main" val="571847619"/>
              </p:ext>
            </p:extLst>
          </p:nvPr>
        </p:nvGraphicFramePr>
        <p:xfrm>
          <a:off x="8958605" y="3543701"/>
          <a:ext cx="3112168" cy="1158240"/>
        </p:xfrm>
        <a:graphic>
          <a:graphicData uri="http://schemas.openxmlformats.org/drawingml/2006/table">
            <a:tbl>
              <a:tblPr firstRow="1" bandRow="1">
                <a:tableStyleId>{5C22544A-7EE6-4342-B048-85BDC9FD1C3A}</a:tableStyleId>
              </a:tblPr>
              <a:tblGrid>
                <a:gridCol w="677924">
                  <a:extLst>
                    <a:ext uri="{9D8B030D-6E8A-4147-A177-3AD203B41FA5}">
                      <a16:colId xmlns:a16="http://schemas.microsoft.com/office/drawing/2014/main" val="3262188410"/>
                    </a:ext>
                  </a:extLst>
                </a:gridCol>
                <a:gridCol w="878160">
                  <a:extLst>
                    <a:ext uri="{9D8B030D-6E8A-4147-A177-3AD203B41FA5}">
                      <a16:colId xmlns:a16="http://schemas.microsoft.com/office/drawing/2014/main" val="2504001410"/>
                    </a:ext>
                  </a:extLst>
                </a:gridCol>
                <a:gridCol w="795892">
                  <a:extLst>
                    <a:ext uri="{9D8B030D-6E8A-4147-A177-3AD203B41FA5}">
                      <a16:colId xmlns:a16="http://schemas.microsoft.com/office/drawing/2014/main" val="2359947445"/>
                    </a:ext>
                  </a:extLst>
                </a:gridCol>
                <a:gridCol w="760192">
                  <a:extLst>
                    <a:ext uri="{9D8B030D-6E8A-4147-A177-3AD203B41FA5}">
                      <a16:colId xmlns:a16="http://schemas.microsoft.com/office/drawing/2014/main" val="3861283704"/>
                    </a:ext>
                  </a:extLst>
                </a:gridCol>
              </a:tblGrid>
              <a:tr h="480060">
                <a:tc>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dirty="0">
                          <a:solidFill>
                            <a:schemeClr val="bg1"/>
                          </a:solidFill>
                          <a:latin typeface="Calibri" panose="020F0502020204030204" pitchFamily="34" charset="0"/>
                          <a:cs typeface="Calibri" panose="020F0502020204030204" pitchFamily="34" charset="0"/>
                        </a:rPr>
                        <a:t>del(17p)/</a:t>
                      </a:r>
                      <a:r>
                        <a:rPr lang="en-US" sz="1050" b="1" i="1" dirty="0">
                          <a:solidFill>
                            <a:schemeClr val="bg1"/>
                          </a:solidFill>
                          <a:latin typeface="Calibri" panose="020F0502020204030204" pitchFamily="34" charset="0"/>
                          <a:cs typeface="Calibri" panose="020F0502020204030204" pitchFamily="34" charset="0"/>
                        </a:rPr>
                        <a:t>TP53 M</a:t>
                      </a:r>
                      <a:r>
                        <a:rPr lang="en-US" sz="1050" b="1" dirty="0">
                          <a:solidFill>
                            <a:schemeClr val="bg1"/>
                          </a:solidFill>
                          <a:latin typeface="Calibri" panose="020F0502020204030204" pitchFamily="34" charset="0"/>
                          <a:cs typeface="Calibri" panose="020F0502020204030204" pitchFamily="34" charset="0"/>
                        </a:rPr>
                        <a:t>utated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dirty="0">
                          <a:solidFill>
                            <a:schemeClr val="bg1"/>
                          </a:solidFill>
                          <a:latin typeface="Calibri" panose="020F0502020204030204" pitchFamily="34" charset="0"/>
                          <a:cs typeface="Calibri" panose="020F0502020204030204" pitchFamily="34" charset="0"/>
                        </a:rPr>
                        <a:t>(n = 27)</a:t>
                      </a:r>
                    </a:p>
                  </a:txBody>
                  <a:tcPr marL="0" marR="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dirty="0">
                          <a:solidFill>
                            <a:schemeClr val="bg1"/>
                          </a:solidFill>
                          <a:latin typeface="Calibri" panose="020F0502020204030204" pitchFamily="34" charset="0"/>
                        </a:rPr>
                        <a:t>Unmutated </a:t>
                      </a:r>
                      <a:r>
                        <a:rPr lang="en-US" sz="1050" b="1" i="1" dirty="0">
                          <a:solidFill>
                            <a:schemeClr val="bg1"/>
                          </a:solidFill>
                          <a:latin typeface="Calibri" panose="020F0502020204030204" pitchFamily="34" charset="0"/>
                        </a:rPr>
                        <a:t>IGHV</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dirty="0">
                          <a:solidFill>
                            <a:schemeClr val="bg1"/>
                          </a:solidFill>
                          <a:latin typeface="Calibri" panose="020F0502020204030204" pitchFamily="34" charset="0"/>
                          <a:cs typeface="Calibri" panose="020F0502020204030204" pitchFamily="34" charset="0"/>
                        </a:rPr>
                        <a:t>(n = 89)</a:t>
                      </a:r>
                      <a:endParaRPr lang="en-US" sz="1050" b="1" dirty="0">
                        <a:solidFill>
                          <a:schemeClr val="bg1"/>
                        </a:solidFill>
                        <a:latin typeface="Calibri" panose="020F0502020204030204" pitchFamily="34" charset="0"/>
                      </a:endParaRPr>
                    </a:p>
                  </a:txBody>
                  <a:tcPr marL="0" marR="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dirty="0">
                          <a:solidFill>
                            <a:schemeClr val="bg1"/>
                          </a:solidFill>
                          <a:latin typeface="Calibri" panose="020F0502020204030204" pitchFamily="34" charset="0"/>
                        </a:rPr>
                        <a:t>All Treated Patients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dirty="0">
                          <a:solidFill>
                            <a:schemeClr val="bg1"/>
                          </a:solidFill>
                          <a:latin typeface="Calibri" panose="020F0502020204030204" pitchFamily="34" charset="0"/>
                          <a:cs typeface="Calibri" panose="020F0502020204030204" pitchFamily="34" charset="0"/>
                        </a:rPr>
                        <a:t>(N = 159)</a:t>
                      </a:r>
                      <a:endParaRPr lang="en-US" sz="1050" b="1" dirty="0">
                        <a:solidFill>
                          <a:schemeClr val="bg1"/>
                        </a:solidFill>
                        <a:latin typeface="Calibri" panose="020F0502020204030204" pitchFamily="34" charset="0"/>
                      </a:endParaRPr>
                    </a:p>
                  </a:txBody>
                  <a:tcPr marL="0" marR="0">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85076033"/>
                  </a:ext>
                </a:extLst>
              </a:tr>
              <a:tr h="586740">
                <a:tc>
                  <a:txBody>
                    <a:bodyPr/>
                    <a:lstStyle/>
                    <a:p>
                      <a:pPr algn="l"/>
                      <a:r>
                        <a:rPr lang="en-US" sz="1050" b="0" dirty="0">
                          <a:solidFill>
                            <a:schemeClr val="bg1"/>
                          </a:solidFill>
                          <a:latin typeface="Calibri" panose="020F0502020204030204" pitchFamily="34" charset="0"/>
                          <a:cs typeface="Calibri" panose="020F0502020204030204" pitchFamily="34" charset="0"/>
                        </a:rPr>
                        <a:t>36-mo </a:t>
                      </a:r>
                      <a:br>
                        <a:rPr lang="en-US" sz="1050" b="0" dirty="0">
                          <a:solidFill>
                            <a:schemeClr val="bg1"/>
                          </a:solidFill>
                          <a:latin typeface="Calibri" panose="020F0502020204030204" pitchFamily="34" charset="0"/>
                          <a:cs typeface="Calibri" panose="020F0502020204030204" pitchFamily="34" charset="0"/>
                        </a:rPr>
                      </a:br>
                      <a:r>
                        <a:rPr lang="en-US" sz="1050" b="0" dirty="0">
                          <a:solidFill>
                            <a:schemeClr val="bg1"/>
                          </a:solidFill>
                          <a:latin typeface="Calibri" panose="020F0502020204030204" pitchFamily="34" charset="0"/>
                          <a:cs typeface="Calibri" panose="020F0502020204030204" pitchFamily="34" charset="0"/>
                        </a:rPr>
                        <a:t>PFS rate, % (95% CI)</a:t>
                      </a:r>
                    </a:p>
                  </a:txBody>
                  <a:tcPr marR="0">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96</a:t>
                      </a:r>
                      <a:br>
                        <a:rPr lang="en-US" sz="1050" b="0" dirty="0">
                          <a:solidFill>
                            <a:schemeClr val="bg1"/>
                          </a:solidFill>
                          <a:latin typeface="Calibri" panose="020F0502020204030204" pitchFamily="34" charset="0"/>
                          <a:cs typeface="Calibri" panose="020F0502020204030204" pitchFamily="34" charset="0"/>
                        </a:rPr>
                      </a:br>
                      <a:r>
                        <a:rPr lang="en-US" sz="1050" b="0" dirty="0">
                          <a:solidFill>
                            <a:schemeClr val="bg1"/>
                          </a:solidFill>
                          <a:latin typeface="Calibri" panose="020F0502020204030204" pitchFamily="34" charset="0"/>
                          <a:cs typeface="Calibri" panose="020F0502020204030204" pitchFamily="34" charset="0"/>
                        </a:rPr>
                        <a:t>(76-99)</a:t>
                      </a:r>
                    </a:p>
                  </a:txBody>
                  <a:tcPr marL="0" marR="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dirty="0">
                          <a:solidFill>
                            <a:schemeClr val="bg1"/>
                          </a:solidFill>
                          <a:latin typeface="Calibri" panose="020F0502020204030204" pitchFamily="34" charset="0"/>
                          <a:cs typeface="Calibri" panose="020F0502020204030204" pitchFamily="34" charset="0"/>
                        </a:rPr>
                        <a:t>97</a:t>
                      </a:r>
                      <a:br>
                        <a:rPr lang="en-US" sz="1050" b="0" dirty="0">
                          <a:solidFill>
                            <a:schemeClr val="bg1"/>
                          </a:solidFill>
                          <a:latin typeface="Calibri" panose="020F0502020204030204" pitchFamily="34" charset="0"/>
                          <a:cs typeface="Calibri" panose="020F0502020204030204" pitchFamily="34" charset="0"/>
                        </a:rPr>
                      </a:br>
                      <a:r>
                        <a:rPr lang="en-US" sz="1050" b="0" dirty="0">
                          <a:solidFill>
                            <a:schemeClr val="bg1"/>
                          </a:solidFill>
                          <a:latin typeface="Calibri" panose="020F0502020204030204" pitchFamily="34" charset="0"/>
                          <a:cs typeface="Calibri" panose="020F0502020204030204" pitchFamily="34" charset="0"/>
                        </a:rPr>
                        <a:t>(90-99)</a:t>
                      </a:r>
                    </a:p>
                  </a:txBody>
                  <a:tcPr marL="0" marR="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dirty="0">
                          <a:solidFill>
                            <a:schemeClr val="bg1"/>
                          </a:solidFill>
                          <a:latin typeface="Calibri" panose="020F0502020204030204" pitchFamily="34" charset="0"/>
                          <a:cs typeface="Calibri" panose="020F0502020204030204" pitchFamily="34" charset="0"/>
                        </a:rPr>
                        <a:t>98</a:t>
                      </a:r>
                      <a:br>
                        <a:rPr lang="en-US" sz="1050" b="0" dirty="0">
                          <a:solidFill>
                            <a:schemeClr val="bg1"/>
                          </a:solidFill>
                          <a:latin typeface="Calibri" panose="020F0502020204030204" pitchFamily="34" charset="0"/>
                          <a:cs typeface="Calibri" panose="020F0502020204030204" pitchFamily="34" charset="0"/>
                        </a:rPr>
                      </a:br>
                      <a:r>
                        <a:rPr lang="en-US" sz="1050" b="0" dirty="0">
                          <a:solidFill>
                            <a:schemeClr val="bg1"/>
                          </a:solidFill>
                          <a:latin typeface="Calibri" panose="020F0502020204030204" pitchFamily="34" charset="0"/>
                          <a:cs typeface="Calibri" panose="020F0502020204030204" pitchFamily="34" charset="0"/>
                        </a:rPr>
                        <a:t>(94-99)</a:t>
                      </a:r>
                    </a:p>
                  </a:txBody>
                  <a:tcPr marL="0" marR="0" anchor="ct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068881946"/>
                  </a:ext>
                </a:extLst>
              </a:tr>
            </a:tbl>
          </a:graphicData>
        </a:graphic>
      </p:graphicFrame>
      <p:sp>
        <p:nvSpPr>
          <p:cNvPr id="178" name="TextBox 177">
            <a:extLst>
              <a:ext uri="{FF2B5EF4-FFF2-40B4-BE49-F238E27FC236}">
                <a16:creationId xmlns:a16="http://schemas.microsoft.com/office/drawing/2014/main" id="{5250CBD4-916A-0C54-0D49-1EDB1CF2C735}"/>
              </a:ext>
            </a:extLst>
          </p:cNvPr>
          <p:cNvSpPr txBox="1"/>
          <p:nvPr/>
        </p:nvSpPr>
        <p:spPr bwMode="auto">
          <a:xfrm>
            <a:off x="3694880" y="2274024"/>
            <a:ext cx="19157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pPr>
            <a:r>
              <a:rPr lang="en-US" sz="1200" b="1" dirty="0">
                <a:solidFill>
                  <a:schemeClr val="accent4"/>
                </a:solidFill>
                <a:latin typeface="Calibri" panose="020F0502020204030204" pitchFamily="34" charset="0"/>
                <a:cs typeface="Calibri" panose="020F0502020204030204" pitchFamily="34" charset="0"/>
              </a:rPr>
              <a:t>del(17p)/</a:t>
            </a:r>
            <a:r>
              <a:rPr lang="en-US" sz="1200" b="1" i="1" dirty="0">
                <a:solidFill>
                  <a:schemeClr val="accent4"/>
                </a:solidFill>
                <a:latin typeface="Calibri" panose="020F0502020204030204" pitchFamily="34" charset="0"/>
                <a:cs typeface="Calibri" panose="020F0502020204030204" pitchFamily="34" charset="0"/>
              </a:rPr>
              <a:t>TP53 </a:t>
            </a:r>
            <a:r>
              <a:rPr lang="en-US" sz="1200" b="1" dirty="0">
                <a:solidFill>
                  <a:schemeClr val="accent4"/>
                </a:solidFill>
                <a:latin typeface="Calibri" panose="020F0502020204030204" pitchFamily="34" charset="0"/>
                <a:cs typeface="Calibri" panose="020F0502020204030204" pitchFamily="34" charset="0"/>
              </a:rPr>
              <a:t>mutated</a:t>
            </a:r>
          </a:p>
        </p:txBody>
      </p:sp>
      <p:sp>
        <p:nvSpPr>
          <p:cNvPr id="179" name="TextBox 178">
            <a:extLst>
              <a:ext uri="{FF2B5EF4-FFF2-40B4-BE49-F238E27FC236}">
                <a16:creationId xmlns:a16="http://schemas.microsoft.com/office/drawing/2014/main" id="{32F6C5E2-FCE2-B145-8314-725EBA94AF08}"/>
              </a:ext>
            </a:extLst>
          </p:cNvPr>
          <p:cNvSpPr txBox="1"/>
          <p:nvPr/>
        </p:nvSpPr>
        <p:spPr bwMode="auto">
          <a:xfrm>
            <a:off x="5509710" y="2402294"/>
            <a:ext cx="1343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lgn="r">
              <a:defRPr/>
            </a:pPr>
            <a:r>
              <a:rPr lang="en-US" sz="1200" b="1" dirty="0">
                <a:solidFill>
                  <a:schemeClr val="accent3"/>
                </a:solidFill>
                <a:latin typeface="Calibri" panose="020F0502020204030204" pitchFamily="34" charset="0"/>
              </a:rPr>
              <a:t>Unmutated </a:t>
            </a:r>
            <a:r>
              <a:rPr lang="en-US" sz="1200" b="1" i="1" dirty="0">
                <a:solidFill>
                  <a:schemeClr val="accent3"/>
                </a:solidFill>
                <a:latin typeface="Calibri" panose="020F0502020204030204" pitchFamily="34" charset="0"/>
              </a:rPr>
              <a:t>IGHV</a:t>
            </a:r>
          </a:p>
        </p:txBody>
      </p:sp>
      <p:sp>
        <p:nvSpPr>
          <p:cNvPr id="180" name="TextBox 179">
            <a:extLst>
              <a:ext uri="{FF2B5EF4-FFF2-40B4-BE49-F238E27FC236}">
                <a16:creationId xmlns:a16="http://schemas.microsoft.com/office/drawing/2014/main" id="{84F4D084-BB53-D51F-FF32-5D278F37CE28}"/>
              </a:ext>
            </a:extLst>
          </p:cNvPr>
          <p:cNvSpPr txBox="1"/>
          <p:nvPr/>
        </p:nvSpPr>
        <p:spPr bwMode="auto">
          <a:xfrm>
            <a:off x="5100770" y="1760220"/>
            <a:ext cx="17529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lgn="r">
              <a:defRPr/>
            </a:pPr>
            <a:r>
              <a:rPr lang="en-US" sz="1200" b="1" dirty="0">
                <a:solidFill>
                  <a:schemeClr val="accent1"/>
                </a:solidFill>
                <a:latin typeface="Calibri" panose="020F0502020204030204" pitchFamily="34" charset="0"/>
              </a:rPr>
              <a:t>All treated patients</a:t>
            </a:r>
          </a:p>
        </p:txBody>
      </p:sp>
      <p:grpSp>
        <p:nvGrpSpPr>
          <p:cNvPr id="181" name="Group 180">
            <a:extLst>
              <a:ext uri="{FF2B5EF4-FFF2-40B4-BE49-F238E27FC236}">
                <a16:creationId xmlns:a16="http://schemas.microsoft.com/office/drawing/2014/main" id="{685FC91F-EA0A-61BA-2602-A49EDCC36738}"/>
              </a:ext>
            </a:extLst>
          </p:cNvPr>
          <p:cNvGrpSpPr/>
          <p:nvPr/>
        </p:nvGrpSpPr>
        <p:grpSpPr>
          <a:xfrm>
            <a:off x="8984669" y="1740839"/>
            <a:ext cx="2964129" cy="121540"/>
            <a:chOff x="9027399" y="1740839"/>
            <a:chExt cx="2964129" cy="121540"/>
          </a:xfrm>
        </p:grpSpPr>
        <p:sp>
          <p:nvSpPr>
            <p:cNvPr id="182" name="Freeform 181">
              <a:extLst>
                <a:ext uri="{FF2B5EF4-FFF2-40B4-BE49-F238E27FC236}">
                  <a16:creationId xmlns:a16="http://schemas.microsoft.com/office/drawing/2014/main" id="{FDC7451E-671A-789A-089A-C723013D0EC9}"/>
                </a:ext>
              </a:extLst>
            </p:cNvPr>
            <p:cNvSpPr/>
            <p:nvPr/>
          </p:nvSpPr>
          <p:spPr bwMode="auto">
            <a:xfrm>
              <a:off x="9027399" y="1779705"/>
              <a:ext cx="2964129" cy="61369"/>
            </a:xfrm>
            <a:custGeom>
              <a:avLst/>
              <a:gdLst>
                <a:gd name="connsiteX0" fmla="*/ 0 w 2964129"/>
                <a:gd name="connsiteY0" fmla="*/ 0 h 61369"/>
                <a:gd name="connsiteX1" fmla="*/ 1178287 w 2964129"/>
                <a:gd name="connsiteY1" fmla="*/ 0 h 61369"/>
                <a:gd name="connsiteX2" fmla="*/ 1178287 w 2964129"/>
                <a:gd name="connsiteY2" fmla="*/ 0 h 61369"/>
                <a:gd name="connsiteX3" fmla="*/ 1178287 w 2964129"/>
                <a:gd name="connsiteY3" fmla="*/ 61369 h 61369"/>
                <a:gd name="connsiteX4" fmla="*/ 1331710 w 2964129"/>
                <a:gd name="connsiteY4" fmla="*/ 61369 h 61369"/>
                <a:gd name="connsiteX5" fmla="*/ 1325573 w 2964129"/>
                <a:gd name="connsiteY5" fmla="*/ 61369 h 61369"/>
                <a:gd name="connsiteX6" fmla="*/ 2964129 w 2964129"/>
                <a:gd name="connsiteY6" fmla="*/ 61369 h 6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4129" h="61369">
                  <a:moveTo>
                    <a:pt x="0" y="0"/>
                  </a:moveTo>
                  <a:lnTo>
                    <a:pt x="1178287" y="0"/>
                  </a:lnTo>
                  <a:lnTo>
                    <a:pt x="1178287" y="0"/>
                  </a:lnTo>
                  <a:lnTo>
                    <a:pt x="1178287" y="61369"/>
                  </a:lnTo>
                  <a:lnTo>
                    <a:pt x="1331710" y="61369"/>
                  </a:lnTo>
                  <a:lnTo>
                    <a:pt x="1325573" y="61369"/>
                  </a:lnTo>
                  <a:lnTo>
                    <a:pt x="2964129" y="61369"/>
                  </a:lnTo>
                </a:path>
              </a:pathLst>
            </a:custGeom>
            <a:noFill/>
            <a:ln w="28575">
              <a:solidFill>
                <a:schemeClr val="accent1"/>
              </a:solidFill>
              <a:miter lim="800000"/>
              <a:headEnd/>
              <a:tailEnd/>
            </a:ln>
          </p:spPr>
          <p:txBody>
            <a:bodyPr rtlCol="0" anchor="ctr"/>
            <a:lstStyle/>
            <a:p>
              <a:pPr algn="ctr"/>
              <a:endParaRPr lang="en-US" dirty="0"/>
            </a:p>
          </p:txBody>
        </p:sp>
        <p:cxnSp>
          <p:nvCxnSpPr>
            <p:cNvPr id="183" name="Straight Connector 182">
              <a:extLst>
                <a:ext uri="{FF2B5EF4-FFF2-40B4-BE49-F238E27FC236}">
                  <a16:creationId xmlns:a16="http://schemas.microsoft.com/office/drawing/2014/main" id="{6890C758-A036-B9AB-7297-9209D9471EF1}"/>
                </a:ext>
              </a:extLst>
            </p:cNvPr>
            <p:cNvCxnSpPr>
              <a:cxnSpLocks/>
            </p:cNvCxnSpPr>
            <p:nvPr/>
          </p:nvCxnSpPr>
          <p:spPr bwMode="auto">
            <a:xfrm>
              <a:off x="9279012" y="1740839"/>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B0C09D30-8808-84D0-6C7D-46CA16F8EC6F}"/>
                </a:ext>
              </a:extLst>
            </p:cNvPr>
            <p:cNvCxnSpPr>
              <a:cxnSpLocks/>
            </p:cNvCxnSpPr>
            <p:nvPr/>
          </p:nvCxnSpPr>
          <p:spPr bwMode="auto">
            <a:xfrm>
              <a:off x="9517329" y="1740839"/>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5EBE55EF-D1E1-456B-0B0C-F6C651325565}"/>
                </a:ext>
              </a:extLst>
            </p:cNvPr>
            <p:cNvCxnSpPr>
              <a:cxnSpLocks/>
            </p:cNvCxnSpPr>
            <p:nvPr/>
          </p:nvCxnSpPr>
          <p:spPr bwMode="auto">
            <a:xfrm>
              <a:off x="9178777" y="1740839"/>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D118A73A-A3DD-B274-0539-505E789C195B}"/>
                </a:ext>
              </a:extLst>
            </p:cNvPr>
            <p:cNvCxnSpPr>
              <a:cxnSpLocks/>
            </p:cNvCxnSpPr>
            <p:nvPr/>
          </p:nvCxnSpPr>
          <p:spPr bwMode="auto">
            <a:xfrm>
              <a:off x="11219158"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83E6CDCD-90CE-B443-E7C7-E2EA8116509A}"/>
                </a:ext>
              </a:extLst>
            </p:cNvPr>
            <p:cNvCxnSpPr>
              <a:cxnSpLocks/>
            </p:cNvCxnSpPr>
            <p:nvPr/>
          </p:nvCxnSpPr>
          <p:spPr bwMode="auto">
            <a:xfrm>
              <a:off x="11263398"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51B07A2D-DF69-F8F1-753A-861CCE702D59}"/>
                </a:ext>
              </a:extLst>
            </p:cNvPr>
            <p:cNvCxnSpPr>
              <a:cxnSpLocks/>
            </p:cNvCxnSpPr>
            <p:nvPr/>
          </p:nvCxnSpPr>
          <p:spPr bwMode="auto">
            <a:xfrm>
              <a:off x="10712108"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31D877BD-F0FB-0B56-9CF0-DD43CED77FAB}"/>
                </a:ext>
              </a:extLst>
            </p:cNvPr>
            <p:cNvCxnSpPr>
              <a:cxnSpLocks/>
            </p:cNvCxnSpPr>
            <p:nvPr/>
          </p:nvCxnSpPr>
          <p:spPr bwMode="auto">
            <a:xfrm>
              <a:off x="11614154"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8E8F331B-FF94-9EAC-A488-1854294DD270}"/>
                </a:ext>
              </a:extLst>
            </p:cNvPr>
            <p:cNvCxnSpPr>
              <a:cxnSpLocks/>
            </p:cNvCxnSpPr>
            <p:nvPr/>
          </p:nvCxnSpPr>
          <p:spPr bwMode="auto">
            <a:xfrm>
              <a:off x="11658394"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CFC9A077-A7C3-73DB-DB9F-37E14CE69F2B}"/>
                </a:ext>
              </a:extLst>
            </p:cNvPr>
            <p:cNvCxnSpPr>
              <a:cxnSpLocks/>
            </p:cNvCxnSpPr>
            <p:nvPr/>
          </p:nvCxnSpPr>
          <p:spPr bwMode="auto">
            <a:xfrm>
              <a:off x="11841199"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8151FBF2-3D17-099C-0E82-CFB4B4D9DBDE}"/>
                </a:ext>
              </a:extLst>
            </p:cNvPr>
            <p:cNvCxnSpPr>
              <a:cxnSpLocks/>
            </p:cNvCxnSpPr>
            <p:nvPr/>
          </p:nvCxnSpPr>
          <p:spPr bwMode="auto">
            <a:xfrm>
              <a:off x="11885439"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F08B31EE-8076-4D5A-1F4F-2A5882812520}"/>
                </a:ext>
              </a:extLst>
            </p:cNvPr>
            <p:cNvCxnSpPr>
              <a:cxnSpLocks/>
            </p:cNvCxnSpPr>
            <p:nvPr/>
          </p:nvCxnSpPr>
          <p:spPr bwMode="auto">
            <a:xfrm>
              <a:off x="11754735"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35951B6B-054C-88B8-3629-46BE2F89D677}"/>
                </a:ext>
              </a:extLst>
            </p:cNvPr>
            <p:cNvCxnSpPr>
              <a:cxnSpLocks/>
            </p:cNvCxnSpPr>
            <p:nvPr/>
          </p:nvCxnSpPr>
          <p:spPr bwMode="auto">
            <a:xfrm>
              <a:off x="11798975"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1AC98C6B-9D61-2154-5EBD-26BFC9F05E8D}"/>
                </a:ext>
              </a:extLst>
            </p:cNvPr>
            <p:cNvCxnSpPr>
              <a:cxnSpLocks/>
            </p:cNvCxnSpPr>
            <p:nvPr/>
          </p:nvCxnSpPr>
          <p:spPr bwMode="auto">
            <a:xfrm>
              <a:off x="11694396"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F89EABDF-C394-D422-B20F-35E6A34D227D}"/>
                </a:ext>
              </a:extLst>
            </p:cNvPr>
            <p:cNvCxnSpPr>
              <a:cxnSpLocks/>
            </p:cNvCxnSpPr>
            <p:nvPr/>
          </p:nvCxnSpPr>
          <p:spPr bwMode="auto">
            <a:xfrm>
              <a:off x="11940178" y="1788736"/>
              <a:ext cx="0" cy="73643"/>
            </a:xfrm>
            <a:prstGeom prst="line">
              <a:avLst/>
            </a:prstGeom>
            <a:noFill/>
            <a:ln w="4762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61EC93F5-9000-2ADE-700D-4D59338552E1}"/>
                </a:ext>
              </a:extLst>
            </p:cNvPr>
            <p:cNvCxnSpPr>
              <a:cxnSpLocks/>
            </p:cNvCxnSpPr>
            <p:nvPr/>
          </p:nvCxnSpPr>
          <p:spPr bwMode="auto">
            <a:xfrm>
              <a:off x="9281286" y="1756762"/>
              <a:ext cx="0" cy="73643"/>
            </a:xfrm>
            <a:prstGeom prst="line">
              <a:avLst/>
            </a:prstGeom>
            <a:noFill/>
            <a:ln w="28575"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495711C5-10CC-F568-E417-EB75B98DCDDB}"/>
                </a:ext>
              </a:extLst>
            </p:cNvPr>
            <p:cNvCxnSpPr>
              <a:cxnSpLocks/>
            </p:cNvCxnSpPr>
            <p:nvPr/>
          </p:nvCxnSpPr>
          <p:spPr bwMode="auto">
            <a:xfrm>
              <a:off x="9399566" y="1759037"/>
              <a:ext cx="0" cy="73643"/>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EA9482BD-0FF3-0F01-CC0F-C63BE3DA601F}"/>
                </a:ext>
              </a:extLst>
            </p:cNvPr>
            <p:cNvCxnSpPr>
              <a:cxnSpLocks/>
            </p:cNvCxnSpPr>
            <p:nvPr/>
          </p:nvCxnSpPr>
          <p:spPr bwMode="auto">
            <a:xfrm>
              <a:off x="9517846" y="1761312"/>
              <a:ext cx="0" cy="73643"/>
            </a:xfrm>
            <a:prstGeom prst="line">
              <a:avLst/>
            </a:prstGeom>
            <a:noFill/>
            <a:ln w="28575" cap="flat" cmpd="sng" algn="ctr">
              <a:solidFill>
                <a:schemeClr val="accent3"/>
              </a:solidFill>
              <a:prstDash val="solid"/>
              <a:round/>
              <a:headEnd type="none" w="med" len="med"/>
              <a:tailEnd type="none" w="med" len="med"/>
            </a:ln>
            <a:effectLst/>
          </p:spPr>
        </p:cxnSp>
      </p:grpSp>
      <p:sp>
        <p:nvSpPr>
          <p:cNvPr id="200" name="Freeform 199">
            <a:extLst>
              <a:ext uri="{FF2B5EF4-FFF2-40B4-BE49-F238E27FC236}">
                <a16:creationId xmlns:a16="http://schemas.microsoft.com/office/drawing/2014/main" id="{3101178F-0D89-E246-068C-D2B13619B1BE}"/>
              </a:ext>
            </a:extLst>
          </p:cNvPr>
          <p:cNvSpPr/>
          <p:nvPr/>
        </p:nvSpPr>
        <p:spPr bwMode="auto">
          <a:xfrm>
            <a:off x="8988676" y="1801504"/>
            <a:ext cx="2968388" cy="75063"/>
          </a:xfrm>
          <a:custGeom>
            <a:avLst/>
            <a:gdLst>
              <a:gd name="connsiteX0" fmla="*/ 0 w 2968388"/>
              <a:gd name="connsiteY0" fmla="*/ 0 h 75063"/>
              <a:gd name="connsiteX1" fmla="*/ 1170295 w 2968388"/>
              <a:gd name="connsiteY1" fmla="*/ 0 h 75063"/>
              <a:gd name="connsiteX2" fmla="*/ 1170295 w 2968388"/>
              <a:gd name="connsiteY2" fmla="*/ 30708 h 75063"/>
              <a:gd name="connsiteX3" fmla="*/ 1313597 w 2968388"/>
              <a:gd name="connsiteY3" fmla="*/ 30708 h 75063"/>
              <a:gd name="connsiteX4" fmla="*/ 1313597 w 2968388"/>
              <a:gd name="connsiteY4" fmla="*/ 75063 h 75063"/>
              <a:gd name="connsiteX5" fmla="*/ 2968388 w 2968388"/>
              <a:gd name="connsiteY5" fmla="*/ 75063 h 75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8388" h="75063">
                <a:moveTo>
                  <a:pt x="0" y="0"/>
                </a:moveTo>
                <a:lnTo>
                  <a:pt x="1170295" y="0"/>
                </a:lnTo>
                <a:lnTo>
                  <a:pt x="1170295" y="30708"/>
                </a:lnTo>
                <a:lnTo>
                  <a:pt x="1313597" y="30708"/>
                </a:lnTo>
                <a:lnTo>
                  <a:pt x="1313597" y="75063"/>
                </a:lnTo>
                <a:lnTo>
                  <a:pt x="2968388" y="75063"/>
                </a:lnTo>
              </a:path>
            </a:pathLst>
          </a:custGeom>
          <a:noFill/>
          <a:ln w="28575">
            <a:solidFill>
              <a:schemeClr val="accent3"/>
            </a:solidFill>
            <a:miter lim="800000"/>
            <a:headEnd/>
            <a:tailEnd/>
          </a:ln>
        </p:spPr>
        <p:txBody>
          <a:bodyPr rtlCol="0" anchor="ctr"/>
          <a:lstStyle/>
          <a:p>
            <a:pPr algn="ctr"/>
            <a:endParaRPr lang="en-US" dirty="0"/>
          </a:p>
        </p:txBody>
      </p:sp>
      <p:cxnSp>
        <p:nvCxnSpPr>
          <p:cNvPr id="201" name="Straight Connector 200">
            <a:extLst>
              <a:ext uri="{FF2B5EF4-FFF2-40B4-BE49-F238E27FC236}">
                <a16:creationId xmlns:a16="http://schemas.microsoft.com/office/drawing/2014/main" id="{5EE046D3-8872-F142-A31E-AB524AA324B1}"/>
              </a:ext>
            </a:extLst>
          </p:cNvPr>
          <p:cNvCxnSpPr>
            <a:cxnSpLocks/>
          </p:cNvCxnSpPr>
          <p:nvPr/>
        </p:nvCxnSpPr>
        <p:spPr bwMode="auto">
          <a:xfrm>
            <a:off x="11172757" y="1834061"/>
            <a:ext cx="0" cy="73643"/>
          </a:xfrm>
          <a:prstGeom prst="line">
            <a:avLst/>
          </a:prstGeom>
          <a:noFill/>
          <a:ln w="28575"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1DDD3709-DA88-35DD-467B-538E8625B1D0}"/>
              </a:ext>
            </a:extLst>
          </p:cNvPr>
          <p:cNvCxnSpPr>
            <a:cxnSpLocks/>
          </p:cNvCxnSpPr>
          <p:nvPr/>
        </p:nvCxnSpPr>
        <p:spPr bwMode="auto">
          <a:xfrm>
            <a:off x="11570483" y="1830344"/>
            <a:ext cx="0" cy="73643"/>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2C147930-CBD5-039E-0A66-E050BABDB3DC}"/>
              </a:ext>
            </a:extLst>
          </p:cNvPr>
          <p:cNvCxnSpPr>
            <a:cxnSpLocks/>
          </p:cNvCxnSpPr>
          <p:nvPr/>
        </p:nvCxnSpPr>
        <p:spPr bwMode="auto">
          <a:xfrm>
            <a:off x="11901301" y="1836185"/>
            <a:ext cx="0" cy="73643"/>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1431DB18-39C0-FDD8-85AD-8586F9258C00}"/>
              </a:ext>
            </a:extLst>
          </p:cNvPr>
          <p:cNvCxnSpPr>
            <a:cxnSpLocks/>
          </p:cNvCxnSpPr>
          <p:nvPr/>
        </p:nvCxnSpPr>
        <p:spPr bwMode="auto">
          <a:xfrm>
            <a:off x="11652255" y="1835654"/>
            <a:ext cx="0" cy="73643"/>
          </a:xfrm>
          <a:prstGeom prst="line">
            <a:avLst/>
          </a:prstGeom>
          <a:noFill/>
          <a:ln w="28575" cap="flat" cmpd="sng" algn="ctr">
            <a:solidFill>
              <a:schemeClr val="accent3"/>
            </a:solidFill>
            <a:prstDash val="solid"/>
            <a:round/>
            <a:headEnd type="none" w="med" len="med"/>
            <a:tailEnd type="none" w="med" len="med"/>
          </a:ln>
          <a:effectLst/>
        </p:spPr>
      </p:cxnSp>
      <p:sp>
        <p:nvSpPr>
          <p:cNvPr id="205" name="Freeform 204">
            <a:extLst>
              <a:ext uri="{FF2B5EF4-FFF2-40B4-BE49-F238E27FC236}">
                <a16:creationId xmlns:a16="http://schemas.microsoft.com/office/drawing/2014/main" id="{BE22BF46-C44F-C116-B2F2-5E91A98A1039}"/>
              </a:ext>
            </a:extLst>
          </p:cNvPr>
          <p:cNvSpPr/>
          <p:nvPr/>
        </p:nvSpPr>
        <p:spPr bwMode="auto">
          <a:xfrm>
            <a:off x="8996130" y="1787381"/>
            <a:ext cx="2959852" cy="101954"/>
          </a:xfrm>
          <a:custGeom>
            <a:avLst/>
            <a:gdLst>
              <a:gd name="connsiteX0" fmla="*/ 0 w 2959852"/>
              <a:gd name="connsiteY0" fmla="*/ 0 h 101954"/>
              <a:gd name="connsiteX1" fmla="*/ 1166099 w 2959852"/>
              <a:gd name="connsiteY1" fmla="*/ 0 h 101954"/>
              <a:gd name="connsiteX2" fmla="*/ 1166099 w 2959852"/>
              <a:gd name="connsiteY2" fmla="*/ 101954 h 101954"/>
              <a:gd name="connsiteX3" fmla="*/ 2959852 w 2959852"/>
              <a:gd name="connsiteY3" fmla="*/ 101954 h 101954"/>
            </a:gdLst>
            <a:ahLst/>
            <a:cxnLst>
              <a:cxn ang="0">
                <a:pos x="connsiteX0" y="connsiteY0"/>
              </a:cxn>
              <a:cxn ang="0">
                <a:pos x="connsiteX1" y="connsiteY1"/>
              </a:cxn>
              <a:cxn ang="0">
                <a:pos x="connsiteX2" y="connsiteY2"/>
              </a:cxn>
              <a:cxn ang="0">
                <a:pos x="connsiteX3" y="connsiteY3"/>
              </a:cxn>
            </a:cxnLst>
            <a:rect l="l" t="t" r="r" b="b"/>
            <a:pathLst>
              <a:path w="2959852" h="101954">
                <a:moveTo>
                  <a:pt x="0" y="0"/>
                </a:moveTo>
                <a:lnTo>
                  <a:pt x="1166099" y="0"/>
                </a:lnTo>
                <a:lnTo>
                  <a:pt x="1166099" y="101954"/>
                </a:lnTo>
                <a:lnTo>
                  <a:pt x="2959852" y="101954"/>
                </a:lnTo>
              </a:path>
            </a:pathLst>
          </a:custGeom>
          <a:noFill/>
          <a:ln w="28575">
            <a:solidFill>
              <a:schemeClr val="accent4"/>
            </a:solidFill>
            <a:miter lim="800000"/>
            <a:headEnd/>
            <a:tailEnd/>
          </a:ln>
        </p:spPr>
        <p:txBody>
          <a:bodyPr rtlCol="0" anchor="ctr"/>
          <a:lstStyle/>
          <a:p>
            <a:pPr algn="ctr"/>
            <a:endParaRPr lang="en-US" dirty="0"/>
          </a:p>
        </p:txBody>
      </p:sp>
      <p:cxnSp>
        <p:nvCxnSpPr>
          <p:cNvPr id="206" name="Straight Connector 205">
            <a:extLst>
              <a:ext uri="{FF2B5EF4-FFF2-40B4-BE49-F238E27FC236}">
                <a16:creationId xmlns:a16="http://schemas.microsoft.com/office/drawing/2014/main" id="{909D2893-A37C-A8BA-B139-525D4FC55164}"/>
              </a:ext>
            </a:extLst>
          </p:cNvPr>
          <p:cNvCxnSpPr>
            <a:cxnSpLocks/>
          </p:cNvCxnSpPr>
          <p:nvPr/>
        </p:nvCxnSpPr>
        <p:spPr bwMode="auto">
          <a:xfrm>
            <a:off x="11226389" y="1843088"/>
            <a:ext cx="0" cy="73643"/>
          </a:xfrm>
          <a:prstGeom prst="line">
            <a:avLst/>
          </a:prstGeom>
          <a:noFill/>
          <a:ln w="28575" cap="flat" cmpd="sng" algn="ctr">
            <a:solidFill>
              <a:schemeClr val="accent4"/>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35EF44F9-7967-5D4B-8932-5BFB6292326D}"/>
              </a:ext>
            </a:extLst>
          </p:cNvPr>
          <p:cNvCxnSpPr>
            <a:cxnSpLocks/>
          </p:cNvCxnSpPr>
          <p:nvPr/>
        </p:nvCxnSpPr>
        <p:spPr bwMode="auto">
          <a:xfrm>
            <a:off x="11614557" y="1842557"/>
            <a:ext cx="0" cy="73643"/>
          </a:xfrm>
          <a:prstGeom prst="line">
            <a:avLst/>
          </a:prstGeom>
          <a:noFill/>
          <a:ln w="28575" cap="flat" cmpd="sng" algn="ctr">
            <a:solidFill>
              <a:schemeClr val="accent4"/>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2056BA74-FDE3-8568-4BE1-B7ACF00EAE2A}"/>
              </a:ext>
            </a:extLst>
          </p:cNvPr>
          <p:cNvCxnSpPr>
            <a:cxnSpLocks/>
          </p:cNvCxnSpPr>
          <p:nvPr/>
        </p:nvCxnSpPr>
        <p:spPr bwMode="auto">
          <a:xfrm>
            <a:off x="11712794" y="1842026"/>
            <a:ext cx="0" cy="73643"/>
          </a:xfrm>
          <a:prstGeom prst="line">
            <a:avLst/>
          </a:prstGeom>
          <a:noFill/>
          <a:ln w="28575" cap="flat" cmpd="sng" algn="ctr">
            <a:solidFill>
              <a:schemeClr val="accent4"/>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FD3CABC3-7025-BF2E-E897-D3065C769F7B}"/>
              </a:ext>
            </a:extLst>
          </p:cNvPr>
          <p:cNvCxnSpPr>
            <a:cxnSpLocks/>
          </p:cNvCxnSpPr>
          <p:nvPr/>
        </p:nvCxnSpPr>
        <p:spPr bwMode="auto">
          <a:xfrm>
            <a:off x="11760054" y="1841495"/>
            <a:ext cx="0" cy="73643"/>
          </a:xfrm>
          <a:prstGeom prst="line">
            <a:avLst/>
          </a:prstGeom>
          <a:noFill/>
          <a:ln w="28575" cap="flat" cmpd="sng" algn="ctr">
            <a:solidFill>
              <a:schemeClr val="accent4"/>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6C718679-1017-F0EE-E848-253C29AE2D91}"/>
              </a:ext>
            </a:extLst>
          </p:cNvPr>
          <p:cNvCxnSpPr>
            <a:cxnSpLocks/>
          </p:cNvCxnSpPr>
          <p:nvPr/>
        </p:nvCxnSpPr>
        <p:spPr bwMode="auto">
          <a:xfrm>
            <a:off x="11807314" y="1840964"/>
            <a:ext cx="0" cy="73643"/>
          </a:xfrm>
          <a:prstGeom prst="line">
            <a:avLst/>
          </a:prstGeom>
          <a:noFill/>
          <a:ln w="28575" cap="flat" cmpd="sng" algn="ctr">
            <a:solidFill>
              <a:schemeClr val="accent4"/>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3B1BC881-293E-A68E-D665-211A60D39E20}"/>
              </a:ext>
            </a:extLst>
          </p:cNvPr>
          <p:cNvCxnSpPr>
            <a:cxnSpLocks/>
          </p:cNvCxnSpPr>
          <p:nvPr/>
        </p:nvCxnSpPr>
        <p:spPr bwMode="auto">
          <a:xfrm>
            <a:off x="11841830" y="1840433"/>
            <a:ext cx="0" cy="73643"/>
          </a:xfrm>
          <a:prstGeom prst="line">
            <a:avLst/>
          </a:prstGeom>
          <a:noFill/>
          <a:ln w="28575" cap="flat" cmpd="sng" algn="ctr">
            <a:solidFill>
              <a:schemeClr val="accent4"/>
            </a:solidFill>
            <a:prstDash val="solid"/>
            <a:round/>
            <a:headEnd type="none" w="med" len="med"/>
            <a:tailEnd type="none" w="med" len="med"/>
          </a:ln>
          <a:effectLst/>
        </p:spPr>
      </p:cxnSp>
      <p:sp>
        <p:nvSpPr>
          <p:cNvPr id="212" name="TextBox 211">
            <a:extLst>
              <a:ext uri="{FF2B5EF4-FFF2-40B4-BE49-F238E27FC236}">
                <a16:creationId xmlns:a16="http://schemas.microsoft.com/office/drawing/2014/main" id="{CB3DF195-6BA9-663F-2018-78AAB28C3A4B}"/>
              </a:ext>
            </a:extLst>
          </p:cNvPr>
          <p:cNvSpPr txBox="1"/>
          <p:nvPr/>
        </p:nvSpPr>
        <p:spPr bwMode="auto">
          <a:xfrm>
            <a:off x="9158420" y="1922731"/>
            <a:ext cx="16743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pPr>
            <a:r>
              <a:rPr lang="en-US" sz="1200" b="1" dirty="0">
                <a:solidFill>
                  <a:schemeClr val="accent4"/>
                </a:solidFill>
                <a:latin typeface="Calibri" panose="020F0502020204030204" pitchFamily="34" charset="0"/>
                <a:cs typeface="Calibri" panose="020F0502020204030204" pitchFamily="34" charset="0"/>
              </a:rPr>
              <a:t>del(17p)/</a:t>
            </a:r>
            <a:r>
              <a:rPr lang="en-US" sz="1200" b="1" i="1" dirty="0">
                <a:solidFill>
                  <a:schemeClr val="accent4"/>
                </a:solidFill>
                <a:latin typeface="Calibri" panose="020F0502020204030204" pitchFamily="34" charset="0"/>
                <a:cs typeface="Calibri" panose="020F0502020204030204" pitchFamily="34" charset="0"/>
              </a:rPr>
              <a:t>TP53 </a:t>
            </a:r>
            <a:r>
              <a:rPr lang="en-US" sz="1200" b="1" dirty="0">
                <a:solidFill>
                  <a:schemeClr val="accent4"/>
                </a:solidFill>
                <a:latin typeface="Calibri" panose="020F0502020204030204" pitchFamily="34" charset="0"/>
                <a:cs typeface="Calibri" panose="020F0502020204030204" pitchFamily="34" charset="0"/>
              </a:rPr>
              <a:t>mutated</a:t>
            </a:r>
          </a:p>
        </p:txBody>
      </p:sp>
      <p:sp>
        <p:nvSpPr>
          <p:cNvPr id="213" name="TextBox 212">
            <a:extLst>
              <a:ext uri="{FF2B5EF4-FFF2-40B4-BE49-F238E27FC236}">
                <a16:creationId xmlns:a16="http://schemas.microsoft.com/office/drawing/2014/main" id="{2ED4F4A1-08E7-ADCE-7BEC-ADD5B0ACFF9C}"/>
              </a:ext>
            </a:extLst>
          </p:cNvPr>
          <p:cNvSpPr txBox="1"/>
          <p:nvPr/>
        </p:nvSpPr>
        <p:spPr bwMode="auto">
          <a:xfrm>
            <a:off x="10681592" y="1924774"/>
            <a:ext cx="1343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lgn="r">
              <a:defRPr/>
            </a:pPr>
            <a:r>
              <a:rPr lang="en-US" sz="1200" b="1" dirty="0">
                <a:solidFill>
                  <a:schemeClr val="accent3"/>
                </a:solidFill>
                <a:latin typeface="Calibri" panose="020F0502020204030204" pitchFamily="34" charset="0"/>
              </a:rPr>
              <a:t>Unmutated </a:t>
            </a:r>
            <a:r>
              <a:rPr lang="en-US" sz="1200" b="1" i="1" dirty="0">
                <a:solidFill>
                  <a:schemeClr val="accent3"/>
                </a:solidFill>
                <a:latin typeface="Calibri" panose="020F0502020204030204" pitchFamily="34" charset="0"/>
              </a:rPr>
              <a:t>IGHV</a:t>
            </a:r>
          </a:p>
        </p:txBody>
      </p:sp>
      <p:sp>
        <p:nvSpPr>
          <p:cNvPr id="214" name="TextBox 213">
            <a:extLst>
              <a:ext uri="{FF2B5EF4-FFF2-40B4-BE49-F238E27FC236}">
                <a16:creationId xmlns:a16="http://schemas.microsoft.com/office/drawing/2014/main" id="{711EFE24-15F6-C83E-7DEF-64849CAAD743}"/>
              </a:ext>
            </a:extLst>
          </p:cNvPr>
          <p:cNvSpPr txBox="1"/>
          <p:nvPr/>
        </p:nvSpPr>
        <p:spPr bwMode="auto">
          <a:xfrm>
            <a:off x="10288996" y="1518258"/>
            <a:ext cx="17365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lgn="r">
              <a:defRPr/>
            </a:pPr>
            <a:r>
              <a:rPr lang="en-US" sz="1200" b="1" dirty="0">
                <a:solidFill>
                  <a:schemeClr val="accent1"/>
                </a:solidFill>
                <a:latin typeface="Calibri" panose="020F0502020204030204" pitchFamily="34" charset="0"/>
              </a:rPr>
              <a:t>All treated patients</a:t>
            </a:r>
          </a:p>
        </p:txBody>
      </p:sp>
    </p:spTree>
    <p:extLst>
      <p:ext uri="{BB962C8B-B14F-4D97-AF65-F5344CB8AC3E}">
        <p14:creationId xmlns:p14="http://schemas.microsoft.com/office/powerpoint/2010/main" val="27721935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3-Yr Update: AEs</a:t>
            </a:r>
            <a:endParaRPr lang="en-US" altLang="en-US" dirty="0"/>
          </a:p>
        </p:txBody>
      </p:sp>
      <p:sp>
        <p:nvSpPr>
          <p:cNvPr id="6" name="Content Placeholder 5">
            <a:extLst>
              <a:ext uri="{FF2B5EF4-FFF2-40B4-BE49-F238E27FC236}">
                <a16:creationId xmlns:a16="http://schemas.microsoft.com/office/drawing/2014/main" id="{D180FB9F-AE62-C251-8D93-9997A02E8DF9}"/>
              </a:ext>
            </a:extLst>
          </p:cNvPr>
          <p:cNvSpPr>
            <a:spLocks noGrp="1"/>
          </p:cNvSpPr>
          <p:nvPr>
            <p:ph sz="half" idx="2"/>
          </p:nvPr>
        </p:nvSpPr>
        <p:spPr>
          <a:xfrm>
            <a:off x="7659328" y="1510730"/>
            <a:ext cx="3822875" cy="4679462"/>
          </a:xfrm>
        </p:spPr>
        <p:txBody>
          <a:bodyPr/>
          <a:lstStyle/>
          <a:p>
            <a:r>
              <a:rPr lang="en-US" dirty="0"/>
              <a:t>No additional serious adverse events or secondary malignancies have been reported with longer follow-up</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38143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Wierda. ASCO 2022. Abstr 7519. Reproduced with permission.</a:t>
            </a:r>
          </a:p>
        </p:txBody>
      </p:sp>
      <p:grpSp>
        <p:nvGrpSpPr>
          <p:cNvPr id="10" name="Group 9">
            <a:extLst>
              <a:ext uri="{FF2B5EF4-FFF2-40B4-BE49-F238E27FC236}">
                <a16:creationId xmlns:a16="http://schemas.microsoft.com/office/drawing/2014/main" id="{F3EFF74D-5705-13D1-AB7B-34D548C059A5}"/>
              </a:ext>
            </a:extLst>
          </p:cNvPr>
          <p:cNvGrpSpPr/>
          <p:nvPr/>
        </p:nvGrpSpPr>
        <p:grpSpPr>
          <a:xfrm>
            <a:off x="227463" y="1852741"/>
            <a:ext cx="3178560" cy="273151"/>
            <a:chOff x="227463" y="1862799"/>
            <a:chExt cx="3178560" cy="273151"/>
          </a:xfrm>
        </p:grpSpPr>
        <p:grpSp>
          <p:nvGrpSpPr>
            <p:cNvPr id="12" name="Group 11">
              <a:extLst>
                <a:ext uri="{FF2B5EF4-FFF2-40B4-BE49-F238E27FC236}">
                  <a16:creationId xmlns:a16="http://schemas.microsoft.com/office/drawing/2014/main" id="{44106872-2649-C755-BF69-3C0083153F8E}"/>
                </a:ext>
              </a:extLst>
            </p:cNvPr>
            <p:cNvGrpSpPr/>
            <p:nvPr/>
          </p:nvGrpSpPr>
          <p:grpSpPr>
            <a:xfrm>
              <a:off x="1596787" y="1874340"/>
              <a:ext cx="1809236" cy="261610"/>
              <a:chOff x="1596787" y="1898650"/>
              <a:chExt cx="1809236" cy="261610"/>
            </a:xfrm>
          </p:grpSpPr>
          <p:sp>
            <p:nvSpPr>
              <p:cNvPr id="14" name="Rectangle 13">
                <a:extLst>
                  <a:ext uri="{FF2B5EF4-FFF2-40B4-BE49-F238E27FC236}">
                    <a16:creationId xmlns:a16="http://schemas.microsoft.com/office/drawing/2014/main" id="{FB168029-22AD-05B3-35C7-3DB6A614A216}"/>
                  </a:ext>
                </a:extLst>
              </p:cNvPr>
              <p:cNvSpPr/>
              <p:nvPr/>
            </p:nvSpPr>
            <p:spPr bwMode="auto">
              <a:xfrm>
                <a:off x="1596787" y="1959644"/>
                <a:ext cx="1332931" cy="131928"/>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latin typeface="Calibri" panose="020F0502020204030204" pitchFamily="34" charset="0"/>
                    <a:cs typeface="Calibri" panose="020F0502020204030204" pitchFamily="34" charset="0"/>
                  </a:rPr>
                  <a:t>33</a:t>
                </a:r>
              </a:p>
            </p:txBody>
          </p:sp>
          <p:sp>
            <p:nvSpPr>
              <p:cNvPr id="15" name="Rectangle 14">
                <a:extLst>
                  <a:ext uri="{FF2B5EF4-FFF2-40B4-BE49-F238E27FC236}">
                    <a16:creationId xmlns:a16="http://schemas.microsoft.com/office/drawing/2014/main" id="{F7502204-AE69-E2CD-4829-177B2B042F06}"/>
                  </a:ext>
                </a:extLst>
              </p:cNvPr>
              <p:cNvSpPr/>
              <p:nvPr/>
            </p:nvSpPr>
            <p:spPr bwMode="auto">
              <a:xfrm>
                <a:off x="2922622" y="1959644"/>
                <a:ext cx="322996" cy="131928"/>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solidFill>
                      <a:schemeClr val="bg1"/>
                    </a:solidFill>
                    <a:latin typeface="Calibri" panose="020F0502020204030204" pitchFamily="34" charset="0"/>
                    <a:cs typeface="Calibri" panose="020F0502020204030204" pitchFamily="34" charset="0"/>
                  </a:rPr>
                  <a:t>8</a:t>
                </a:r>
              </a:p>
            </p:txBody>
          </p:sp>
          <p:grpSp>
            <p:nvGrpSpPr>
              <p:cNvPr id="16" name="Group 15">
                <a:extLst>
                  <a:ext uri="{FF2B5EF4-FFF2-40B4-BE49-F238E27FC236}">
                    <a16:creationId xmlns:a16="http://schemas.microsoft.com/office/drawing/2014/main" id="{BE6CA816-A0BF-ADE4-24B9-51E36E73EF5F}"/>
                  </a:ext>
                </a:extLst>
              </p:cNvPr>
              <p:cNvGrpSpPr/>
              <p:nvPr/>
            </p:nvGrpSpPr>
            <p:grpSpPr>
              <a:xfrm>
                <a:off x="3246540" y="1898650"/>
                <a:ext cx="159483" cy="261610"/>
                <a:chOff x="3246540" y="1898650"/>
                <a:chExt cx="159483" cy="261610"/>
              </a:xfrm>
            </p:grpSpPr>
            <p:sp>
              <p:nvSpPr>
                <p:cNvPr id="17" name="Rectangle 16">
                  <a:extLst>
                    <a:ext uri="{FF2B5EF4-FFF2-40B4-BE49-F238E27FC236}">
                      <a16:creationId xmlns:a16="http://schemas.microsoft.com/office/drawing/2014/main" id="{DBC4FAED-E3E2-CA39-2DBF-49587F5C8DD3}"/>
                    </a:ext>
                  </a:extLst>
                </p:cNvPr>
                <p:cNvSpPr/>
                <p:nvPr/>
              </p:nvSpPr>
              <p:spPr bwMode="auto">
                <a:xfrm>
                  <a:off x="3246540" y="1959644"/>
                  <a:ext cx="50040" cy="131928"/>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endParaRPr lang="en-US" sz="1100" b="1" dirty="0">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A8FA35E9-002C-0FA3-EAA5-B86DE23626AD}"/>
                    </a:ext>
                  </a:extLst>
                </p:cNvPr>
                <p:cNvSpPr txBox="1"/>
                <p:nvPr/>
              </p:nvSpPr>
              <p:spPr bwMode="auto">
                <a:xfrm>
                  <a:off x="3284838" y="1898650"/>
                  <a:ext cx="12118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cs typeface="Calibri" panose="020F0502020204030204" pitchFamily="34" charset="0"/>
                    </a:rPr>
                    <a:t>1</a:t>
                  </a:r>
                </a:p>
              </p:txBody>
            </p:sp>
          </p:grpSp>
        </p:grpSp>
        <p:sp>
          <p:nvSpPr>
            <p:cNvPr id="13" name="TextBox 12">
              <a:extLst>
                <a:ext uri="{FF2B5EF4-FFF2-40B4-BE49-F238E27FC236}">
                  <a16:creationId xmlns:a16="http://schemas.microsoft.com/office/drawing/2014/main" id="{F93850EB-0D56-E5ED-FADD-EB2EC76BCEEC}"/>
                </a:ext>
              </a:extLst>
            </p:cNvPr>
            <p:cNvSpPr txBox="1"/>
            <p:nvPr/>
          </p:nvSpPr>
          <p:spPr bwMode="auto">
            <a:xfrm>
              <a:off x="227463" y="1862799"/>
              <a:ext cx="13693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Nausea</a:t>
              </a:r>
            </a:p>
          </p:txBody>
        </p:sp>
      </p:grpSp>
      <p:grpSp>
        <p:nvGrpSpPr>
          <p:cNvPr id="19" name="Group 18">
            <a:extLst>
              <a:ext uri="{FF2B5EF4-FFF2-40B4-BE49-F238E27FC236}">
                <a16:creationId xmlns:a16="http://schemas.microsoft.com/office/drawing/2014/main" id="{8212043E-9374-134D-A3E4-5DD8F25C2992}"/>
              </a:ext>
            </a:extLst>
          </p:cNvPr>
          <p:cNvGrpSpPr/>
          <p:nvPr/>
        </p:nvGrpSpPr>
        <p:grpSpPr>
          <a:xfrm>
            <a:off x="227463" y="2019869"/>
            <a:ext cx="3038901" cy="261610"/>
            <a:chOff x="227463" y="2019869"/>
            <a:chExt cx="3038901" cy="261610"/>
          </a:xfrm>
        </p:grpSpPr>
        <p:sp>
          <p:nvSpPr>
            <p:cNvPr id="20" name="TextBox 19">
              <a:extLst>
                <a:ext uri="{FF2B5EF4-FFF2-40B4-BE49-F238E27FC236}">
                  <a16:creationId xmlns:a16="http://schemas.microsoft.com/office/drawing/2014/main" id="{54B9806A-F40C-54FE-B061-40355E454DEB}"/>
                </a:ext>
              </a:extLst>
            </p:cNvPr>
            <p:cNvSpPr txBox="1"/>
            <p:nvPr/>
          </p:nvSpPr>
          <p:spPr bwMode="auto">
            <a:xfrm>
              <a:off x="227463" y="2019869"/>
              <a:ext cx="13693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Neutropenia</a:t>
              </a:r>
            </a:p>
          </p:txBody>
        </p:sp>
        <p:sp>
          <p:nvSpPr>
            <p:cNvPr id="21" name="Rectangle 20">
              <a:extLst>
                <a:ext uri="{FF2B5EF4-FFF2-40B4-BE49-F238E27FC236}">
                  <a16:creationId xmlns:a16="http://schemas.microsoft.com/office/drawing/2014/main" id="{1479C9FF-B2A8-89A0-A904-C347834F238A}"/>
                </a:ext>
              </a:extLst>
            </p:cNvPr>
            <p:cNvSpPr/>
            <p:nvPr/>
          </p:nvSpPr>
          <p:spPr bwMode="auto">
            <a:xfrm>
              <a:off x="1596788" y="2107793"/>
              <a:ext cx="95534" cy="131928"/>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latin typeface="Calibri" panose="020F0502020204030204" pitchFamily="34" charset="0"/>
                  <a:cs typeface="Calibri" panose="020F0502020204030204" pitchFamily="34" charset="0"/>
                </a:rPr>
                <a:t>3</a:t>
              </a:r>
            </a:p>
          </p:txBody>
        </p:sp>
        <p:sp>
          <p:nvSpPr>
            <p:cNvPr id="22" name="Rectangle 21">
              <a:extLst>
                <a:ext uri="{FF2B5EF4-FFF2-40B4-BE49-F238E27FC236}">
                  <a16:creationId xmlns:a16="http://schemas.microsoft.com/office/drawing/2014/main" id="{33866025-A276-AA75-EF34-0325FA4BF7D0}"/>
                </a:ext>
              </a:extLst>
            </p:cNvPr>
            <p:cNvSpPr/>
            <p:nvPr/>
          </p:nvSpPr>
          <p:spPr bwMode="auto">
            <a:xfrm>
              <a:off x="1690047" y="2107793"/>
              <a:ext cx="252483" cy="131928"/>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solidFill>
                    <a:schemeClr val="bg1"/>
                  </a:solidFill>
                  <a:latin typeface="Calibri" panose="020F0502020204030204" pitchFamily="34" charset="0"/>
                  <a:cs typeface="Calibri" panose="020F0502020204030204" pitchFamily="34" charset="0"/>
                </a:rPr>
                <a:t>6</a:t>
              </a:r>
            </a:p>
          </p:txBody>
        </p:sp>
        <p:sp>
          <p:nvSpPr>
            <p:cNvPr id="23" name="Rectangle 22">
              <a:extLst>
                <a:ext uri="{FF2B5EF4-FFF2-40B4-BE49-F238E27FC236}">
                  <a16:creationId xmlns:a16="http://schemas.microsoft.com/office/drawing/2014/main" id="{5ADF2079-917F-D4F4-7447-1756C321497A}"/>
                </a:ext>
              </a:extLst>
            </p:cNvPr>
            <p:cNvSpPr/>
            <p:nvPr/>
          </p:nvSpPr>
          <p:spPr bwMode="auto">
            <a:xfrm>
              <a:off x="1940255" y="2107793"/>
              <a:ext cx="793845" cy="131928"/>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latin typeface="Calibri" panose="020F0502020204030204" pitchFamily="34" charset="0"/>
                  <a:cs typeface="Calibri" panose="020F0502020204030204" pitchFamily="34" charset="0"/>
                </a:rPr>
                <a:t>19</a:t>
              </a:r>
            </a:p>
          </p:txBody>
        </p:sp>
        <p:sp>
          <p:nvSpPr>
            <p:cNvPr id="24" name="Rectangle 23">
              <a:extLst>
                <a:ext uri="{FF2B5EF4-FFF2-40B4-BE49-F238E27FC236}">
                  <a16:creationId xmlns:a16="http://schemas.microsoft.com/office/drawing/2014/main" id="{C529DFE2-33FD-D8BA-3B91-6B6E78775340}"/>
                </a:ext>
              </a:extLst>
            </p:cNvPr>
            <p:cNvSpPr/>
            <p:nvPr/>
          </p:nvSpPr>
          <p:spPr bwMode="auto">
            <a:xfrm>
              <a:off x="2729550" y="2107793"/>
              <a:ext cx="536814" cy="131928"/>
            </a:xfrm>
            <a:prstGeom prst="rect">
              <a:avLst/>
            </a:prstGeom>
            <a:solidFill>
              <a:schemeClr val="accent5"/>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solidFill>
                    <a:schemeClr val="bg1"/>
                  </a:solidFill>
                  <a:latin typeface="Calibri" panose="020F0502020204030204" pitchFamily="34" charset="0"/>
                  <a:cs typeface="Calibri" panose="020F0502020204030204" pitchFamily="34" charset="0"/>
                </a:rPr>
                <a:t>13</a:t>
              </a:r>
            </a:p>
          </p:txBody>
        </p:sp>
      </p:grpSp>
      <p:grpSp>
        <p:nvGrpSpPr>
          <p:cNvPr id="25" name="Group 24">
            <a:extLst>
              <a:ext uri="{FF2B5EF4-FFF2-40B4-BE49-F238E27FC236}">
                <a16:creationId xmlns:a16="http://schemas.microsoft.com/office/drawing/2014/main" id="{1D74E989-609D-5415-DCB0-04966E9CB9F3}"/>
              </a:ext>
            </a:extLst>
          </p:cNvPr>
          <p:cNvGrpSpPr/>
          <p:nvPr/>
        </p:nvGrpSpPr>
        <p:grpSpPr>
          <a:xfrm>
            <a:off x="227463" y="1685614"/>
            <a:ext cx="3913234" cy="261610"/>
            <a:chOff x="227463" y="1680191"/>
            <a:chExt cx="3913234" cy="261610"/>
          </a:xfrm>
        </p:grpSpPr>
        <p:sp>
          <p:nvSpPr>
            <p:cNvPr id="26" name="TextBox 25">
              <a:extLst>
                <a:ext uri="{FF2B5EF4-FFF2-40B4-BE49-F238E27FC236}">
                  <a16:creationId xmlns:a16="http://schemas.microsoft.com/office/drawing/2014/main" id="{07CFECD7-C690-671A-9D9E-5B2BB68AA4D4}"/>
                </a:ext>
              </a:extLst>
            </p:cNvPr>
            <p:cNvSpPr txBox="1"/>
            <p:nvPr/>
          </p:nvSpPr>
          <p:spPr bwMode="auto">
            <a:xfrm>
              <a:off x="227463" y="1680191"/>
              <a:ext cx="13693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Diarrhea</a:t>
              </a:r>
            </a:p>
          </p:txBody>
        </p:sp>
        <p:sp>
          <p:nvSpPr>
            <p:cNvPr id="27" name="Rectangle 26">
              <a:extLst>
                <a:ext uri="{FF2B5EF4-FFF2-40B4-BE49-F238E27FC236}">
                  <a16:creationId xmlns:a16="http://schemas.microsoft.com/office/drawing/2014/main" id="{87B05084-8DF5-5681-A82C-181F37890E8B}"/>
                </a:ext>
              </a:extLst>
            </p:cNvPr>
            <p:cNvSpPr/>
            <p:nvPr/>
          </p:nvSpPr>
          <p:spPr bwMode="auto">
            <a:xfrm>
              <a:off x="1596787" y="1752726"/>
              <a:ext cx="1833350" cy="131928"/>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latin typeface="Calibri" panose="020F0502020204030204" pitchFamily="34" charset="0"/>
                  <a:cs typeface="Calibri" panose="020F0502020204030204" pitchFamily="34" charset="0"/>
                </a:rPr>
                <a:t>45</a:t>
              </a:r>
            </a:p>
          </p:txBody>
        </p:sp>
        <p:sp>
          <p:nvSpPr>
            <p:cNvPr id="28" name="Rectangle 27">
              <a:extLst>
                <a:ext uri="{FF2B5EF4-FFF2-40B4-BE49-F238E27FC236}">
                  <a16:creationId xmlns:a16="http://schemas.microsoft.com/office/drawing/2014/main" id="{060B8041-FF6A-4082-49B1-95170D37C6D1}"/>
                </a:ext>
              </a:extLst>
            </p:cNvPr>
            <p:cNvSpPr/>
            <p:nvPr/>
          </p:nvSpPr>
          <p:spPr bwMode="auto">
            <a:xfrm>
              <a:off x="3430138" y="1752726"/>
              <a:ext cx="582303" cy="131928"/>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solidFill>
                    <a:schemeClr val="bg1"/>
                  </a:solidFill>
                  <a:latin typeface="Calibri" panose="020F0502020204030204" pitchFamily="34" charset="0"/>
                  <a:cs typeface="Calibri" panose="020F0502020204030204" pitchFamily="34" charset="0"/>
                </a:rPr>
                <a:t>14</a:t>
              </a:r>
            </a:p>
          </p:txBody>
        </p:sp>
        <p:sp>
          <p:nvSpPr>
            <p:cNvPr id="29" name="Rectangle 28">
              <a:extLst>
                <a:ext uri="{FF2B5EF4-FFF2-40B4-BE49-F238E27FC236}">
                  <a16:creationId xmlns:a16="http://schemas.microsoft.com/office/drawing/2014/main" id="{3F1C3E85-9177-0D30-D021-5CCCDDDF1FA6}"/>
                </a:ext>
              </a:extLst>
            </p:cNvPr>
            <p:cNvSpPr/>
            <p:nvPr/>
          </p:nvSpPr>
          <p:spPr bwMode="auto">
            <a:xfrm>
              <a:off x="4013318" y="1752726"/>
              <a:ext cx="127379" cy="131928"/>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latin typeface="Calibri" panose="020F0502020204030204" pitchFamily="34" charset="0"/>
                  <a:cs typeface="Calibri" panose="020F0502020204030204" pitchFamily="34" charset="0"/>
                </a:rPr>
                <a:t>3</a:t>
              </a:r>
            </a:p>
          </p:txBody>
        </p:sp>
      </p:grpSp>
      <p:grpSp>
        <p:nvGrpSpPr>
          <p:cNvPr id="30" name="Group 29">
            <a:extLst>
              <a:ext uri="{FF2B5EF4-FFF2-40B4-BE49-F238E27FC236}">
                <a16:creationId xmlns:a16="http://schemas.microsoft.com/office/drawing/2014/main" id="{D63B21AB-B22F-96C0-38B4-16563FD699BE}"/>
              </a:ext>
            </a:extLst>
          </p:cNvPr>
          <p:cNvGrpSpPr/>
          <p:nvPr/>
        </p:nvGrpSpPr>
        <p:grpSpPr>
          <a:xfrm>
            <a:off x="227463" y="1518487"/>
            <a:ext cx="2824209" cy="273151"/>
            <a:chOff x="227463" y="1518487"/>
            <a:chExt cx="2824209" cy="273151"/>
          </a:xfrm>
        </p:grpSpPr>
        <p:grpSp>
          <p:nvGrpSpPr>
            <p:cNvPr id="31" name="Group 30">
              <a:extLst>
                <a:ext uri="{FF2B5EF4-FFF2-40B4-BE49-F238E27FC236}">
                  <a16:creationId xmlns:a16="http://schemas.microsoft.com/office/drawing/2014/main" id="{6163A983-7AB0-21B8-7A3B-D333005C781A}"/>
                </a:ext>
              </a:extLst>
            </p:cNvPr>
            <p:cNvGrpSpPr/>
            <p:nvPr/>
          </p:nvGrpSpPr>
          <p:grpSpPr>
            <a:xfrm>
              <a:off x="227463" y="1518487"/>
              <a:ext cx="2714766" cy="261610"/>
              <a:chOff x="227463" y="1518487"/>
              <a:chExt cx="2714766" cy="261610"/>
            </a:xfrm>
          </p:grpSpPr>
          <p:sp>
            <p:nvSpPr>
              <p:cNvPr id="33" name="TextBox 32">
                <a:extLst>
                  <a:ext uri="{FF2B5EF4-FFF2-40B4-BE49-F238E27FC236}">
                    <a16:creationId xmlns:a16="http://schemas.microsoft.com/office/drawing/2014/main" id="{BB951FDC-F8CA-2CE6-9A34-2D6739E01214}"/>
                  </a:ext>
                </a:extLst>
              </p:cNvPr>
              <p:cNvSpPr txBox="1"/>
              <p:nvPr/>
            </p:nvSpPr>
            <p:spPr bwMode="auto">
              <a:xfrm>
                <a:off x="227463" y="1518487"/>
                <a:ext cx="13693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Arthralgia</a:t>
                </a:r>
              </a:p>
            </p:txBody>
          </p:sp>
          <p:sp>
            <p:nvSpPr>
              <p:cNvPr id="34" name="Rectangle 33">
                <a:extLst>
                  <a:ext uri="{FF2B5EF4-FFF2-40B4-BE49-F238E27FC236}">
                    <a16:creationId xmlns:a16="http://schemas.microsoft.com/office/drawing/2014/main" id="{FE429448-5E98-A376-CCB4-305F4F8BFF06}"/>
                  </a:ext>
                </a:extLst>
              </p:cNvPr>
              <p:cNvSpPr/>
              <p:nvPr/>
            </p:nvSpPr>
            <p:spPr bwMode="auto">
              <a:xfrm>
                <a:off x="1600201" y="1591022"/>
                <a:ext cx="955712" cy="131928"/>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latin typeface="Calibri" panose="020F0502020204030204" pitchFamily="34" charset="0"/>
                    <a:cs typeface="Calibri" panose="020F0502020204030204" pitchFamily="34" charset="0"/>
                  </a:rPr>
                  <a:t>24</a:t>
                </a:r>
              </a:p>
            </p:txBody>
          </p:sp>
          <p:sp>
            <p:nvSpPr>
              <p:cNvPr id="35" name="Rectangle 34">
                <a:extLst>
                  <a:ext uri="{FF2B5EF4-FFF2-40B4-BE49-F238E27FC236}">
                    <a16:creationId xmlns:a16="http://schemas.microsoft.com/office/drawing/2014/main" id="{07F2EDCC-77D5-6EA0-CC09-34392F914393}"/>
                  </a:ext>
                </a:extLst>
              </p:cNvPr>
              <p:cNvSpPr/>
              <p:nvPr/>
            </p:nvSpPr>
            <p:spPr bwMode="auto">
              <a:xfrm>
                <a:off x="2558388" y="1591022"/>
                <a:ext cx="335376" cy="131928"/>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solidFill>
                      <a:schemeClr val="bg1"/>
                    </a:solidFill>
                    <a:latin typeface="Calibri" panose="020F0502020204030204" pitchFamily="34" charset="0"/>
                    <a:cs typeface="Calibri" panose="020F0502020204030204" pitchFamily="34" charset="0"/>
                  </a:rPr>
                  <a:t>8</a:t>
                </a:r>
              </a:p>
            </p:txBody>
          </p:sp>
          <p:sp>
            <p:nvSpPr>
              <p:cNvPr id="36" name="Rectangle 35">
                <a:extLst>
                  <a:ext uri="{FF2B5EF4-FFF2-40B4-BE49-F238E27FC236}">
                    <a16:creationId xmlns:a16="http://schemas.microsoft.com/office/drawing/2014/main" id="{C2DC2C73-BCD4-D722-0C45-D4C81F1102D1}"/>
                  </a:ext>
                </a:extLst>
              </p:cNvPr>
              <p:cNvSpPr/>
              <p:nvPr/>
            </p:nvSpPr>
            <p:spPr bwMode="auto">
              <a:xfrm>
                <a:off x="2892189" y="1591022"/>
                <a:ext cx="50040" cy="131928"/>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endParaRPr lang="en-US" sz="1100" b="1" dirty="0">
                  <a:latin typeface="Calibri" panose="020F0502020204030204" pitchFamily="34" charset="0"/>
                  <a:cs typeface="Calibri" panose="020F0502020204030204" pitchFamily="34" charset="0"/>
                </a:endParaRPr>
              </a:p>
            </p:txBody>
          </p:sp>
        </p:grpSp>
        <p:sp>
          <p:nvSpPr>
            <p:cNvPr id="32" name="TextBox 31">
              <a:extLst>
                <a:ext uri="{FF2B5EF4-FFF2-40B4-BE49-F238E27FC236}">
                  <a16:creationId xmlns:a16="http://schemas.microsoft.com/office/drawing/2014/main" id="{A656ECAF-719B-8220-773D-802E4FEC89AF}"/>
                </a:ext>
              </a:extLst>
            </p:cNvPr>
            <p:cNvSpPr txBox="1"/>
            <p:nvPr/>
          </p:nvSpPr>
          <p:spPr bwMode="auto">
            <a:xfrm>
              <a:off x="2930487" y="1530028"/>
              <a:ext cx="12118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cs typeface="Calibri" panose="020F0502020204030204" pitchFamily="34" charset="0"/>
                </a:rPr>
                <a:t>1</a:t>
              </a:r>
            </a:p>
          </p:txBody>
        </p:sp>
      </p:grpSp>
      <p:sp>
        <p:nvSpPr>
          <p:cNvPr id="37" name="TextBox 36">
            <a:extLst>
              <a:ext uri="{FF2B5EF4-FFF2-40B4-BE49-F238E27FC236}">
                <a16:creationId xmlns:a16="http://schemas.microsoft.com/office/drawing/2014/main" id="{3F7EDAFA-2618-7BDA-927A-5BAB3C7604F1}"/>
              </a:ext>
            </a:extLst>
          </p:cNvPr>
          <p:cNvSpPr txBox="1"/>
          <p:nvPr/>
        </p:nvSpPr>
        <p:spPr bwMode="auto">
          <a:xfrm>
            <a:off x="1440873" y="1240971"/>
            <a:ext cx="451658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cs typeface="Calibri" panose="020F0502020204030204" pitchFamily="34" charset="0"/>
              </a:rPr>
              <a:t>AEs Occurring in &gt;50% of Patients</a:t>
            </a:r>
          </a:p>
        </p:txBody>
      </p:sp>
      <p:sp>
        <p:nvSpPr>
          <p:cNvPr id="38" name="TextBox 37">
            <a:extLst>
              <a:ext uri="{FF2B5EF4-FFF2-40B4-BE49-F238E27FC236}">
                <a16:creationId xmlns:a16="http://schemas.microsoft.com/office/drawing/2014/main" id="{293129BD-D8CD-049F-ED3A-8BF1E34E69EC}"/>
              </a:ext>
            </a:extLst>
          </p:cNvPr>
          <p:cNvSpPr txBox="1"/>
          <p:nvPr/>
        </p:nvSpPr>
        <p:spPr bwMode="auto">
          <a:xfrm>
            <a:off x="5564933" y="1255658"/>
            <a:ext cx="1382486"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92100" indent="-173038">
              <a:lnSpc>
                <a:spcPct val="100000"/>
              </a:lnSpc>
              <a:spcAft>
                <a:spcPct val="0"/>
              </a:spcAft>
              <a:buClr>
                <a:schemeClr val="accent4"/>
              </a:buClr>
              <a:buFont typeface="Wingdings" pitchFamily="2" charset="2"/>
              <a:buChar char="§"/>
            </a:pPr>
            <a:r>
              <a:rPr lang="en-US" sz="1100" b="0" dirty="0">
                <a:solidFill>
                  <a:schemeClr val="bg1"/>
                </a:solidFill>
                <a:latin typeface="Calibri" panose="020F0502020204030204" pitchFamily="34" charset="0"/>
                <a:cs typeface="Calibri" panose="020F0502020204030204" pitchFamily="34" charset="0"/>
              </a:rPr>
              <a:t>Grade 1</a:t>
            </a:r>
          </a:p>
          <a:p>
            <a:pPr marL="292100" indent="-173038">
              <a:lnSpc>
                <a:spcPct val="100000"/>
              </a:lnSpc>
              <a:spcAft>
                <a:spcPct val="0"/>
              </a:spcAft>
              <a:buClr>
                <a:schemeClr val="accent2"/>
              </a:buClr>
              <a:buFont typeface="Wingdings" pitchFamily="2" charset="2"/>
              <a:buChar char="§"/>
            </a:pPr>
            <a:r>
              <a:rPr lang="en-US" sz="1100" b="0" dirty="0">
                <a:solidFill>
                  <a:schemeClr val="bg1"/>
                </a:solidFill>
                <a:latin typeface="Calibri" panose="020F0502020204030204" pitchFamily="34" charset="0"/>
                <a:cs typeface="Calibri" panose="020F0502020204030204" pitchFamily="34" charset="0"/>
              </a:rPr>
              <a:t>Grade 2</a:t>
            </a:r>
          </a:p>
          <a:p>
            <a:pPr marL="292100" indent="-173038">
              <a:lnSpc>
                <a:spcPct val="100000"/>
              </a:lnSpc>
              <a:spcAft>
                <a:spcPct val="0"/>
              </a:spcAft>
              <a:buClr>
                <a:schemeClr val="accent1"/>
              </a:buClr>
              <a:buFont typeface="Wingdings" pitchFamily="2" charset="2"/>
              <a:buChar char="§"/>
            </a:pPr>
            <a:r>
              <a:rPr lang="en-US" sz="1100" b="0" dirty="0">
                <a:solidFill>
                  <a:schemeClr val="bg1"/>
                </a:solidFill>
                <a:latin typeface="Calibri" panose="020F0502020204030204" pitchFamily="34" charset="0"/>
                <a:cs typeface="Calibri" panose="020F0502020204030204" pitchFamily="34" charset="0"/>
              </a:rPr>
              <a:t>Grade 3</a:t>
            </a:r>
          </a:p>
          <a:p>
            <a:pPr marL="292100" indent="-174625">
              <a:lnSpc>
                <a:spcPct val="100000"/>
              </a:lnSpc>
              <a:spcAft>
                <a:spcPct val="0"/>
              </a:spcAft>
              <a:buClr>
                <a:schemeClr val="accent5"/>
              </a:buClr>
              <a:buFont typeface="Wingdings" pitchFamily="2" charset="2"/>
              <a:buChar char="§"/>
            </a:pPr>
            <a:r>
              <a:rPr lang="en-US" sz="1100" b="0" dirty="0">
                <a:solidFill>
                  <a:schemeClr val="bg1"/>
                </a:solidFill>
                <a:latin typeface="Calibri" panose="020F0502020204030204" pitchFamily="34" charset="0"/>
                <a:cs typeface="Calibri" panose="020F0502020204030204" pitchFamily="34" charset="0"/>
              </a:rPr>
              <a:t>Grade 4</a:t>
            </a:r>
          </a:p>
          <a:p>
            <a:pPr marL="292100" indent="-173038">
              <a:lnSpc>
                <a:spcPct val="100000"/>
              </a:lnSpc>
              <a:spcAft>
                <a:spcPct val="0"/>
              </a:spcAft>
              <a:buClr>
                <a:schemeClr val="accent3"/>
              </a:buClr>
              <a:buFont typeface="Wingdings" pitchFamily="2" charset="2"/>
              <a:buChar char="§"/>
            </a:pPr>
            <a:r>
              <a:rPr lang="en-US" sz="1100" b="0" dirty="0">
                <a:solidFill>
                  <a:schemeClr val="bg1"/>
                </a:solidFill>
                <a:latin typeface="Calibri" panose="020F0502020204030204" pitchFamily="34" charset="0"/>
                <a:cs typeface="Calibri" panose="020F0502020204030204" pitchFamily="34" charset="0"/>
              </a:rPr>
              <a:t>Grade 5</a:t>
            </a:r>
          </a:p>
        </p:txBody>
      </p:sp>
      <p:grpSp>
        <p:nvGrpSpPr>
          <p:cNvPr id="39" name="Group 38">
            <a:extLst>
              <a:ext uri="{FF2B5EF4-FFF2-40B4-BE49-F238E27FC236}">
                <a16:creationId xmlns:a16="http://schemas.microsoft.com/office/drawing/2014/main" id="{F54F2DDF-6BA8-A626-208A-9726E67AF2F2}"/>
              </a:ext>
            </a:extLst>
          </p:cNvPr>
          <p:cNvGrpSpPr/>
          <p:nvPr/>
        </p:nvGrpSpPr>
        <p:grpSpPr>
          <a:xfrm>
            <a:off x="1266766" y="1532313"/>
            <a:ext cx="4756727" cy="1013365"/>
            <a:chOff x="1196109" y="1482291"/>
            <a:chExt cx="4756727" cy="1013365"/>
          </a:xfrm>
        </p:grpSpPr>
        <p:sp>
          <p:nvSpPr>
            <p:cNvPr id="40" name="Freeform 39">
              <a:extLst>
                <a:ext uri="{FF2B5EF4-FFF2-40B4-BE49-F238E27FC236}">
                  <a16:creationId xmlns:a16="http://schemas.microsoft.com/office/drawing/2014/main" id="{BCE13AF2-4183-6384-279D-94D6330F7D88}"/>
                </a:ext>
              </a:extLst>
            </p:cNvPr>
            <p:cNvSpPr/>
            <p:nvPr/>
          </p:nvSpPr>
          <p:spPr bwMode="auto">
            <a:xfrm>
              <a:off x="1520792" y="1482291"/>
              <a:ext cx="4119612" cy="740664"/>
            </a:xfrm>
            <a:custGeom>
              <a:avLst/>
              <a:gdLst>
                <a:gd name="connsiteX0" fmla="*/ 0 w 4119612"/>
                <a:gd name="connsiteY0" fmla="*/ 0 h 741145"/>
                <a:gd name="connsiteX1" fmla="*/ 0 w 4119612"/>
                <a:gd name="connsiteY1" fmla="*/ 741145 h 741145"/>
                <a:gd name="connsiteX2" fmla="*/ 4119612 w 4119612"/>
                <a:gd name="connsiteY2" fmla="*/ 741145 h 741145"/>
              </a:gdLst>
              <a:ahLst/>
              <a:cxnLst>
                <a:cxn ang="0">
                  <a:pos x="connsiteX0" y="connsiteY0"/>
                </a:cxn>
                <a:cxn ang="0">
                  <a:pos x="connsiteX1" y="connsiteY1"/>
                </a:cxn>
                <a:cxn ang="0">
                  <a:pos x="connsiteX2" y="connsiteY2"/>
                </a:cxn>
              </a:cxnLst>
              <a:rect l="l" t="t" r="r" b="b"/>
              <a:pathLst>
                <a:path w="4119612" h="741145">
                  <a:moveTo>
                    <a:pt x="0" y="0"/>
                  </a:moveTo>
                  <a:lnTo>
                    <a:pt x="0" y="741145"/>
                  </a:lnTo>
                  <a:lnTo>
                    <a:pt x="4119612" y="741145"/>
                  </a:lnTo>
                </a:path>
              </a:pathLst>
            </a:custGeom>
            <a:noFill/>
            <a:ln w="28575">
              <a:solidFill>
                <a:schemeClr val="bg1"/>
              </a:solidFill>
              <a:miter lim="800000"/>
              <a:headEnd/>
              <a:tailEnd/>
            </a:ln>
          </p:spPr>
          <p:txBody>
            <a:bodyPr rtlCol="0" anchor="ctr"/>
            <a:lstStyle/>
            <a:p>
              <a:pPr algn="ctr"/>
              <a:endParaRPr lang="en-US" sz="1100"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9BEBE012-8691-5FE0-7058-B7C6724574AF}"/>
                </a:ext>
              </a:extLst>
            </p:cNvPr>
            <p:cNvGrpSpPr/>
            <p:nvPr/>
          </p:nvGrpSpPr>
          <p:grpSpPr>
            <a:xfrm>
              <a:off x="5310909" y="2212109"/>
              <a:ext cx="641927" cy="270847"/>
              <a:chOff x="5310909" y="2212109"/>
              <a:chExt cx="641927" cy="270847"/>
            </a:xfrm>
          </p:grpSpPr>
          <p:cxnSp>
            <p:nvCxnSpPr>
              <p:cNvPr id="72" name="Straight Connector 71">
                <a:extLst>
                  <a:ext uri="{FF2B5EF4-FFF2-40B4-BE49-F238E27FC236}">
                    <a16:creationId xmlns:a16="http://schemas.microsoft.com/office/drawing/2014/main" id="{EA211D96-E74A-8E44-7949-2930D9CA0612}"/>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73" name="TextBox 72">
                <a:extLst>
                  <a:ext uri="{FF2B5EF4-FFF2-40B4-BE49-F238E27FC236}">
                    <a16:creationId xmlns:a16="http://schemas.microsoft.com/office/drawing/2014/main" id="{794DF137-BCE1-6E2A-DB28-348E59183AFF}"/>
                  </a:ext>
                </a:extLst>
              </p:cNvPr>
              <p:cNvSpPr txBox="1"/>
              <p:nvPr/>
            </p:nvSpPr>
            <p:spPr bwMode="auto">
              <a:xfrm>
                <a:off x="5310909" y="22213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100</a:t>
                </a:r>
              </a:p>
            </p:txBody>
          </p:sp>
        </p:grpSp>
        <p:grpSp>
          <p:nvGrpSpPr>
            <p:cNvPr id="42" name="Group 41">
              <a:extLst>
                <a:ext uri="{FF2B5EF4-FFF2-40B4-BE49-F238E27FC236}">
                  <a16:creationId xmlns:a16="http://schemas.microsoft.com/office/drawing/2014/main" id="{62271964-E239-B286-7EE4-7AAB5A237F1F}"/>
                </a:ext>
              </a:extLst>
            </p:cNvPr>
            <p:cNvGrpSpPr/>
            <p:nvPr/>
          </p:nvGrpSpPr>
          <p:grpSpPr>
            <a:xfrm>
              <a:off x="4487949" y="2221346"/>
              <a:ext cx="641927" cy="261610"/>
              <a:chOff x="5310909" y="2195946"/>
              <a:chExt cx="641927" cy="261610"/>
            </a:xfrm>
          </p:grpSpPr>
          <p:cxnSp>
            <p:nvCxnSpPr>
              <p:cNvPr id="70" name="Straight Connector 69">
                <a:extLst>
                  <a:ext uri="{FF2B5EF4-FFF2-40B4-BE49-F238E27FC236}">
                    <a16:creationId xmlns:a16="http://schemas.microsoft.com/office/drawing/2014/main" id="{5A9E7935-A789-D050-0558-B9D6EDC8F451}"/>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71" name="TextBox 70">
                <a:extLst>
                  <a:ext uri="{FF2B5EF4-FFF2-40B4-BE49-F238E27FC236}">
                    <a16:creationId xmlns:a16="http://schemas.microsoft.com/office/drawing/2014/main" id="{174E3952-7817-B1B0-A75E-3089BF02AF29}"/>
                  </a:ext>
                </a:extLst>
              </p:cNvPr>
              <p:cNvSpPr txBox="1"/>
              <p:nvPr/>
            </p:nvSpPr>
            <p:spPr bwMode="auto">
              <a:xfrm>
                <a:off x="5310909" y="21959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80</a:t>
                </a:r>
              </a:p>
            </p:txBody>
          </p:sp>
        </p:grpSp>
        <p:grpSp>
          <p:nvGrpSpPr>
            <p:cNvPr id="43" name="Group 42">
              <a:extLst>
                <a:ext uri="{FF2B5EF4-FFF2-40B4-BE49-F238E27FC236}">
                  <a16:creationId xmlns:a16="http://schemas.microsoft.com/office/drawing/2014/main" id="{37788DBB-5F33-DFB7-908C-3C22CC3C3BC9}"/>
                </a:ext>
              </a:extLst>
            </p:cNvPr>
            <p:cNvGrpSpPr/>
            <p:nvPr/>
          </p:nvGrpSpPr>
          <p:grpSpPr>
            <a:xfrm>
              <a:off x="4076469" y="2221346"/>
              <a:ext cx="641927" cy="261610"/>
              <a:chOff x="5310909" y="2183246"/>
              <a:chExt cx="641927" cy="261610"/>
            </a:xfrm>
          </p:grpSpPr>
          <p:cxnSp>
            <p:nvCxnSpPr>
              <p:cNvPr id="68" name="Straight Connector 67">
                <a:extLst>
                  <a:ext uri="{FF2B5EF4-FFF2-40B4-BE49-F238E27FC236}">
                    <a16:creationId xmlns:a16="http://schemas.microsoft.com/office/drawing/2014/main" id="{AA57A5F5-A4EC-CB36-D4FB-A87973086D40}"/>
                  </a:ext>
                </a:extLst>
              </p:cNvPr>
              <p:cNvCxnSpPr>
                <a:cxnSpLocks/>
              </p:cNvCxnSpPr>
              <p:nvPr/>
            </p:nvCxnSpPr>
            <p:spPr bwMode="auto">
              <a:xfrm>
                <a:off x="5631872" y="2183246"/>
                <a:ext cx="0" cy="71393"/>
              </a:xfrm>
              <a:prstGeom prst="line">
                <a:avLst/>
              </a:prstGeom>
              <a:noFill/>
              <a:ln w="28575" cap="flat" cmpd="sng" algn="ctr">
                <a:solidFill>
                  <a:schemeClr val="bg1"/>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42AA6B4B-AA5A-9CFF-0943-FA693B958D75}"/>
                  </a:ext>
                </a:extLst>
              </p:cNvPr>
              <p:cNvSpPr txBox="1"/>
              <p:nvPr/>
            </p:nvSpPr>
            <p:spPr bwMode="auto">
              <a:xfrm>
                <a:off x="5310909" y="21832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70</a:t>
                </a:r>
              </a:p>
            </p:txBody>
          </p:sp>
        </p:grpSp>
        <p:grpSp>
          <p:nvGrpSpPr>
            <p:cNvPr id="44" name="Group 43">
              <a:extLst>
                <a:ext uri="{FF2B5EF4-FFF2-40B4-BE49-F238E27FC236}">
                  <a16:creationId xmlns:a16="http://schemas.microsoft.com/office/drawing/2014/main" id="{75F2C6E2-C843-EB85-8A3C-988C7A346E0D}"/>
                </a:ext>
              </a:extLst>
            </p:cNvPr>
            <p:cNvGrpSpPr/>
            <p:nvPr/>
          </p:nvGrpSpPr>
          <p:grpSpPr>
            <a:xfrm>
              <a:off x="3664989" y="2221346"/>
              <a:ext cx="641927" cy="261610"/>
              <a:chOff x="5310909" y="2195946"/>
              <a:chExt cx="641927" cy="261610"/>
            </a:xfrm>
          </p:grpSpPr>
          <p:cxnSp>
            <p:nvCxnSpPr>
              <p:cNvPr id="66" name="Straight Connector 65">
                <a:extLst>
                  <a:ext uri="{FF2B5EF4-FFF2-40B4-BE49-F238E27FC236}">
                    <a16:creationId xmlns:a16="http://schemas.microsoft.com/office/drawing/2014/main" id="{CDEB5B40-75C5-1CD2-C226-CCA1EA9A2227}"/>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67" name="TextBox 66">
                <a:extLst>
                  <a:ext uri="{FF2B5EF4-FFF2-40B4-BE49-F238E27FC236}">
                    <a16:creationId xmlns:a16="http://schemas.microsoft.com/office/drawing/2014/main" id="{A8A4DA4C-BF49-5364-FEB2-18E0FB4AC96C}"/>
                  </a:ext>
                </a:extLst>
              </p:cNvPr>
              <p:cNvSpPr txBox="1"/>
              <p:nvPr/>
            </p:nvSpPr>
            <p:spPr bwMode="auto">
              <a:xfrm>
                <a:off x="5310909" y="21959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60</a:t>
                </a:r>
              </a:p>
            </p:txBody>
          </p:sp>
        </p:grpSp>
        <p:grpSp>
          <p:nvGrpSpPr>
            <p:cNvPr id="45" name="Group 44">
              <a:extLst>
                <a:ext uri="{FF2B5EF4-FFF2-40B4-BE49-F238E27FC236}">
                  <a16:creationId xmlns:a16="http://schemas.microsoft.com/office/drawing/2014/main" id="{C4A7EAD4-3EF4-1232-9E1C-94D9A3F417F3}"/>
                </a:ext>
              </a:extLst>
            </p:cNvPr>
            <p:cNvGrpSpPr/>
            <p:nvPr/>
          </p:nvGrpSpPr>
          <p:grpSpPr>
            <a:xfrm>
              <a:off x="3253509" y="2212109"/>
              <a:ext cx="641927" cy="270847"/>
              <a:chOff x="5310909" y="2212109"/>
              <a:chExt cx="641927" cy="270847"/>
            </a:xfrm>
          </p:grpSpPr>
          <p:cxnSp>
            <p:nvCxnSpPr>
              <p:cNvPr id="64" name="Straight Connector 63">
                <a:extLst>
                  <a:ext uri="{FF2B5EF4-FFF2-40B4-BE49-F238E27FC236}">
                    <a16:creationId xmlns:a16="http://schemas.microsoft.com/office/drawing/2014/main" id="{ECE6D487-07F7-D1F4-CE63-7CA156039AFF}"/>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65" name="TextBox 64">
                <a:extLst>
                  <a:ext uri="{FF2B5EF4-FFF2-40B4-BE49-F238E27FC236}">
                    <a16:creationId xmlns:a16="http://schemas.microsoft.com/office/drawing/2014/main" id="{5C7E2583-2D0C-0F18-E8F4-87B52C329A85}"/>
                  </a:ext>
                </a:extLst>
              </p:cNvPr>
              <p:cNvSpPr txBox="1"/>
              <p:nvPr/>
            </p:nvSpPr>
            <p:spPr bwMode="auto">
              <a:xfrm>
                <a:off x="5310909" y="22213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50</a:t>
                </a:r>
              </a:p>
            </p:txBody>
          </p:sp>
        </p:grpSp>
        <p:grpSp>
          <p:nvGrpSpPr>
            <p:cNvPr id="46" name="Group 45">
              <a:extLst>
                <a:ext uri="{FF2B5EF4-FFF2-40B4-BE49-F238E27FC236}">
                  <a16:creationId xmlns:a16="http://schemas.microsoft.com/office/drawing/2014/main" id="{172EB7A5-7BAA-D49D-1BC8-FEDE7DCF3FAD}"/>
                </a:ext>
              </a:extLst>
            </p:cNvPr>
            <p:cNvGrpSpPr/>
            <p:nvPr/>
          </p:nvGrpSpPr>
          <p:grpSpPr>
            <a:xfrm>
              <a:off x="2842029" y="2221346"/>
              <a:ext cx="641927" cy="261610"/>
              <a:chOff x="5310909" y="2208646"/>
              <a:chExt cx="641927" cy="261610"/>
            </a:xfrm>
          </p:grpSpPr>
          <p:cxnSp>
            <p:nvCxnSpPr>
              <p:cNvPr id="62" name="Straight Connector 61">
                <a:extLst>
                  <a:ext uri="{FF2B5EF4-FFF2-40B4-BE49-F238E27FC236}">
                    <a16:creationId xmlns:a16="http://schemas.microsoft.com/office/drawing/2014/main" id="{9019BAAF-7F7D-10B9-B781-36C89A9232FB}"/>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63" name="TextBox 62">
                <a:extLst>
                  <a:ext uri="{FF2B5EF4-FFF2-40B4-BE49-F238E27FC236}">
                    <a16:creationId xmlns:a16="http://schemas.microsoft.com/office/drawing/2014/main" id="{172C2BAE-207A-4932-ABE3-6A2F0F214C04}"/>
                  </a:ext>
                </a:extLst>
              </p:cNvPr>
              <p:cNvSpPr txBox="1"/>
              <p:nvPr/>
            </p:nvSpPr>
            <p:spPr bwMode="auto">
              <a:xfrm>
                <a:off x="5310909" y="22086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40</a:t>
                </a:r>
              </a:p>
            </p:txBody>
          </p:sp>
        </p:grpSp>
        <p:grpSp>
          <p:nvGrpSpPr>
            <p:cNvPr id="47" name="Group 46">
              <a:extLst>
                <a:ext uri="{FF2B5EF4-FFF2-40B4-BE49-F238E27FC236}">
                  <a16:creationId xmlns:a16="http://schemas.microsoft.com/office/drawing/2014/main" id="{97D2359B-6C8A-C466-C791-F3070AFD199B}"/>
                </a:ext>
              </a:extLst>
            </p:cNvPr>
            <p:cNvGrpSpPr/>
            <p:nvPr/>
          </p:nvGrpSpPr>
          <p:grpSpPr>
            <a:xfrm>
              <a:off x="2430549" y="2221346"/>
              <a:ext cx="641927" cy="261610"/>
              <a:chOff x="5310909" y="2195946"/>
              <a:chExt cx="641927" cy="261610"/>
            </a:xfrm>
          </p:grpSpPr>
          <p:cxnSp>
            <p:nvCxnSpPr>
              <p:cNvPr id="60" name="Straight Connector 59">
                <a:extLst>
                  <a:ext uri="{FF2B5EF4-FFF2-40B4-BE49-F238E27FC236}">
                    <a16:creationId xmlns:a16="http://schemas.microsoft.com/office/drawing/2014/main" id="{BDACF994-D1DF-A142-646E-59EB5E28A56F}"/>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61" name="TextBox 60">
                <a:extLst>
                  <a:ext uri="{FF2B5EF4-FFF2-40B4-BE49-F238E27FC236}">
                    <a16:creationId xmlns:a16="http://schemas.microsoft.com/office/drawing/2014/main" id="{67A0BE8A-ED5E-0A0F-17C5-9E7575621A86}"/>
                  </a:ext>
                </a:extLst>
              </p:cNvPr>
              <p:cNvSpPr txBox="1"/>
              <p:nvPr/>
            </p:nvSpPr>
            <p:spPr bwMode="auto">
              <a:xfrm>
                <a:off x="5310909" y="21959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30</a:t>
                </a:r>
              </a:p>
            </p:txBody>
          </p:sp>
        </p:grpSp>
        <p:grpSp>
          <p:nvGrpSpPr>
            <p:cNvPr id="48" name="Group 47">
              <a:extLst>
                <a:ext uri="{FF2B5EF4-FFF2-40B4-BE49-F238E27FC236}">
                  <a16:creationId xmlns:a16="http://schemas.microsoft.com/office/drawing/2014/main" id="{11D5F407-1D84-5028-8792-6D88A0A2341A}"/>
                </a:ext>
              </a:extLst>
            </p:cNvPr>
            <p:cNvGrpSpPr/>
            <p:nvPr/>
          </p:nvGrpSpPr>
          <p:grpSpPr>
            <a:xfrm>
              <a:off x="2019069" y="2221346"/>
              <a:ext cx="641927" cy="261610"/>
              <a:chOff x="5310909" y="2183246"/>
              <a:chExt cx="641927" cy="261610"/>
            </a:xfrm>
          </p:grpSpPr>
          <p:cxnSp>
            <p:nvCxnSpPr>
              <p:cNvPr id="58" name="Straight Connector 57">
                <a:extLst>
                  <a:ext uri="{FF2B5EF4-FFF2-40B4-BE49-F238E27FC236}">
                    <a16:creationId xmlns:a16="http://schemas.microsoft.com/office/drawing/2014/main" id="{2230BBC5-9B38-3DD7-D5B1-46AC231AF768}"/>
                  </a:ext>
                </a:extLst>
              </p:cNvPr>
              <p:cNvCxnSpPr>
                <a:cxnSpLocks/>
              </p:cNvCxnSpPr>
              <p:nvPr/>
            </p:nvCxnSpPr>
            <p:spPr bwMode="auto">
              <a:xfrm>
                <a:off x="5631872" y="2183246"/>
                <a:ext cx="0" cy="71393"/>
              </a:xfrm>
              <a:prstGeom prst="line">
                <a:avLst/>
              </a:prstGeom>
              <a:noFill/>
              <a:ln w="28575" cap="flat" cmpd="sng" algn="ctr">
                <a:solidFill>
                  <a:schemeClr val="bg1"/>
                </a:solidFill>
                <a:prstDash val="solid"/>
                <a:round/>
                <a:headEnd type="none" w="med" len="med"/>
                <a:tailEnd type="none" w="med" len="med"/>
              </a:ln>
              <a:effectLst/>
            </p:spPr>
          </p:cxnSp>
          <p:sp>
            <p:nvSpPr>
              <p:cNvPr id="59" name="TextBox 58">
                <a:extLst>
                  <a:ext uri="{FF2B5EF4-FFF2-40B4-BE49-F238E27FC236}">
                    <a16:creationId xmlns:a16="http://schemas.microsoft.com/office/drawing/2014/main" id="{DE6E6218-0E37-7314-4B4B-62F91B7EF9F6}"/>
                  </a:ext>
                </a:extLst>
              </p:cNvPr>
              <p:cNvSpPr txBox="1"/>
              <p:nvPr/>
            </p:nvSpPr>
            <p:spPr bwMode="auto">
              <a:xfrm>
                <a:off x="5310909" y="21832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20</a:t>
                </a:r>
              </a:p>
            </p:txBody>
          </p:sp>
        </p:grpSp>
        <p:grpSp>
          <p:nvGrpSpPr>
            <p:cNvPr id="49" name="Group 48">
              <a:extLst>
                <a:ext uri="{FF2B5EF4-FFF2-40B4-BE49-F238E27FC236}">
                  <a16:creationId xmlns:a16="http://schemas.microsoft.com/office/drawing/2014/main" id="{A3BA43E9-042F-AC60-F194-B1E0B2A7AD78}"/>
                </a:ext>
              </a:extLst>
            </p:cNvPr>
            <p:cNvGrpSpPr/>
            <p:nvPr/>
          </p:nvGrpSpPr>
          <p:grpSpPr>
            <a:xfrm>
              <a:off x="1607589" y="2221346"/>
              <a:ext cx="641927" cy="261610"/>
              <a:chOff x="5310909" y="2208646"/>
              <a:chExt cx="641927" cy="261610"/>
            </a:xfrm>
          </p:grpSpPr>
          <p:cxnSp>
            <p:nvCxnSpPr>
              <p:cNvPr id="56" name="Straight Connector 55">
                <a:extLst>
                  <a:ext uri="{FF2B5EF4-FFF2-40B4-BE49-F238E27FC236}">
                    <a16:creationId xmlns:a16="http://schemas.microsoft.com/office/drawing/2014/main" id="{161CDA34-5F8B-1F75-24A1-23A2DFE412F6}"/>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57" name="TextBox 56">
                <a:extLst>
                  <a:ext uri="{FF2B5EF4-FFF2-40B4-BE49-F238E27FC236}">
                    <a16:creationId xmlns:a16="http://schemas.microsoft.com/office/drawing/2014/main" id="{31DEC2EC-9A50-C1C3-0A1F-BAF2E66EF1C1}"/>
                  </a:ext>
                </a:extLst>
              </p:cNvPr>
              <p:cNvSpPr txBox="1"/>
              <p:nvPr/>
            </p:nvSpPr>
            <p:spPr bwMode="auto">
              <a:xfrm>
                <a:off x="5310909" y="22086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10</a:t>
                </a:r>
              </a:p>
            </p:txBody>
          </p:sp>
        </p:grpSp>
        <p:grpSp>
          <p:nvGrpSpPr>
            <p:cNvPr id="50" name="Group 49">
              <a:extLst>
                <a:ext uri="{FF2B5EF4-FFF2-40B4-BE49-F238E27FC236}">
                  <a16:creationId xmlns:a16="http://schemas.microsoft.com/office/drawing/2014/main" id="{A69F80E6-F21E-2B9A-0682-A9DCD7FAEDC4}"/>
                </a:ext>
              </a:extLst>
            </p:cNvPr>
            <p:cNvGrpSpPr/>
            <p:nvPr/>
          </p:nvGrpSpPr>
          <p:grpSpPr>
            <a:xfrm>
              <a:off x="1196109" y="2224809"/>
              <a:ext cx="641927" cy="270847"/>
              <a:chOff x="5310909" y="2212109"/>
              <a:chExt cx="641927" cy="270847"/>
            </a:xfrm>
          </p:grpSpPr>
          <p:cxnSp>
            <p:nvCxnSpPr>
              <p:cNvPr id="54" name="Straight Connector 53">
                <a:extLst>
                  <a:ext uri="{FF2B5EF4-FFF2-40B4-BE49-F238E27FC236}">
                    <a16:creationId xmlns:a16="http://schemas.microsoft.com/office/drawing/2014/main" id="{80A78BEF-4B82-F6D2-DD16-125264297A77}"/>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CBDE0BD1-3C22-EC5C-92C8-79FB5C2D9EE6}"/>
                  </a:ext>
                </a:extLst>
              </p:cNvPr>
              <p:cNvSpPr txBox="1"/>
              <p:nvPr/>
            </p:nvSpPr>
            <p:spPr bwMode="auto">
              <a:xfrm>
                <a:off x="5310909" y="22213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0</a:t>
                </a:r>
              </a:p>
            </p:txBody>
          </p:sp>
        </p:grpSp>
        <p:grpSp>
          <p:nvGrpSpPr>
            <p:cNvPr id="51" name="Group 50">
              <a:extLst>
                <a:ext uri="{FF2B5EF4-FFF2-40B4-BE49-F238E27FC236}">
                  <a16:creationId xmlns:a16="http://schemas.microsoft.com/office/drawing/2014/main" id="{EC45F660-B2CC-539B-8F1A-B838EE2298F8}"/>
                </a:ext>
              </a:extLst>
            </p:cNvPr>
            <p:cNvGrpSpPr/>
            <p:nvPr/>
          </p:nvGrpSpPr>
          <p:grpSpPr>
            <a:xfrm>
              <a:off x="4899429" y="2221346"/>
              <a:ext cx="641927" cy="261610"/>
              <a:chOff x="5310909" y="2195946"/>
              <a:chExt cx="641927" cy="261610"/>
            </a:xfrm>
          </p:grpSpPr>
          <p:cxnSp>
            <p:nvCxnSpPr>
              <p:cNvPr id="52" name="Straight Connector 51">
                <a:extLst>
                  <a:ext uri="{FF2B5EF4-FFF2-40B4-BE49-F238E27FC236}">
                    <a16:creationId xmlns:a16="http://schemas.microsoft.com/office/drawing/2014/main" id="{277A5F36-C672-02F6-20BB-5CF640A15A2C}"/>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53" name="TextBox 52">
                <a:extLst>
                  <a:ext uri="{FF2B5EF4-FFF2-40B4-BE49-F238E27FC236}">
                    <a16:creationId xmlns:a16="http://schemas.microsoft.com/office/drawing/2014/main" id="{9E06A841-AC68-43BD-5FD9-2DA1503DCB88}"/>
                  </a:ext>
                </a:extLst>
              </p:cNvPr>
              <p:cNvSpPr txBox="1"/>
              <p:nvPr/>
            </p:nvSpPr>
            <p:spPr bwMode="auto">
              <a:xfrm>
                <a:off x="5310909" y="21959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90</a:t>
                </a:r>
              </a:p>
            </p:txBody>
          </p:sp>
        </p:grpSp>
      </p:grpSp>
      <p:grpSp>
        <p:nvGrpSpPr>
          <p:cNvPr id="74" name="Group 73">
            <a:extLst>
              <a:ext uri="{FF2B5EF4-FFF2-40B4-BE49-F238E27FC236}">
                <a16:creationId xmlns:a16="http://schemas.microsoft.com/office/drawing/2014/main" id="{D69B2840-1DDC-D10D-8E65-7306736F5F2A}"/>
              </a:ext>
            </a:extLst>
          </p:cNvPr>
          <p:cNvGrpSpPr/>
          <p:nvPr/>
        </p:nvGrpSpPr>
        <p:grpSpPr>
          <a:xfrm>
            <a:off x="172045" y="2422004"/>
            <a:ext cx="7430025" cy="2178184"/>
            <a:chOff x="172045" y="2387615"/>
            <a:chExt cx="7616878" cy="2500863"/>
          </a:xfrm>
        </p:grpSpPr>
        <p:sp>
          <p:nvSpPr>
            <p:cNvPr id="75" name="Freeform 74">
              <a:extLst>
                <a:ext uri="{FF2B5EF4-FFF2-40B4-BE49-F238E27FC236}">
                  <a16:creationId xmlns:a16="http://schemas.microsoft.com/office/drawing/2014/main" id="{0CDCB44D-2AB8-E154-0109-40197F540151}"/>
                </a:ext>
              </a:extLst>
            </p:cNvPr>
            <p:cNvSpPr/>
            <p:nvPr/>
          </p:nvSpPr>
          <p:spPr bwMode="auto">
            <a:xfrm>
              <a:off x="1541574" y="2946254"/>
              <a:ext cx="4119612" cy="1492742"/>
            </a:xfrm>
            <a:custGeom>
              <a:avLst/>
              <a:gdLst>
                <a:gd name="connsiteX0" fmla="*/ 0 w 4119612"/>
                <a:gd name="connsiteY0" fmla="*/ 0 h 741145"/>
                <a:gd name="connsiteX1" fmla="*/ 0 w 4119612"/>
                <a:gd name="connsiteY1" fmla="*/ 741145 h 741145"/>
                <a:gd name="connsiteX2" fmla="*/ 4119612 w 4119612"/>
                <a:gd name="connsiteY2" fmla="*/ 741145 h 741145"/>
              </a:gdLst>
              <a:ahLst/>
              <a:cxnLst>
                <a:cxn ang="0">
                  <a:pos x="connsiteX0" y="connsiteY0"/>
                </a:cxn>
                <a:cxn ang="0">
                  <a:pos x="connsiteX1" y="connsiteY1"/>
                </a:cxn>
                <a:cxn ang="0">
                  <a:pos x="connsiteX2" y="connsiteY2"/>
                </a:cxn>
              </a:cxnLst>
              <a:rect l="l" t="t" r="r" b="b"/>
              <a:pathLst>
                <a:path w="4119612" h="741145">
                  <a:moveTo>
                    <a:pt x="0" y="0"/>
                  </a:moveTo>
                  <a:lnTo>
                    <a:pt x="0" y="741145"/>
                  </a:lnTo>
                  <a:lnTo>
                    <a:pt x="4119612" y="741145"/>
                  </a:lnTo>
                </a:path>
              </a:pathLst>
            </a:custGeom>
            <a:noFill/>
            <a:ln w="28575">
              <a:solidFill>
                <a:schemeClr val="bg1"/>
              </a:solidFill>
              <a:miter lim="800000"/>
              <a:headEnd/>
              <a:tailEnd/>
            </a:ln>
          </p:spPr>
          <p:txBody>
            <a:bodyPr rtlCol="0" anchor="ctr"/>
            <a:lstStyle/>
            <a:p>
              <a:pPr algn="ctr"/>
              <a:endParaRPr lang="en-US" sz="1100" dirty="0">
                <a:latin typeface="Calibri" panose="020F0502020204030204" pitchFamily="34" charset="0"/>
                <a:cs typeface="Calibri" panose="020F0502020204030204" pitchFamily="34" charset="0"/>
              </a:endParaRPr>
            </a:p>
          </p:txBody>
        </p:sp>
        <p:grpSp>
          <p:nvGrpSpPr>
            <p:cNvPr id="76" name="Group 75">
              <a:extLst>
                <a:ext uri="{FF2B5EF4-FFF2-40B4-BE49-F238E27FC236}">
                  <a16:creationId xmlns:a16="http://schemas.microsoft.com/office/drawing/2014/main" id="{55894A97-00CD-698F-4B60-A3F132C64619}"/>
                </a:ext>
              </a:extLst>
            </p:cNvPr>
            <p:cNvGrpSpPr/>
            <p:nvPr/>
          </p:nvGrpSpPr>
          <p:grpSpPr>
            <a:xfrm>
              <a:off x="1216891" y="4432531"/>
              <a:ext cx="4756727" cy="322302"/>
              <a:chOff x="1216891" y="3975331"/>
              <a:chExt cx="4756727" cy="322302"/>
            </a:xfrm>
          </p:grpSpPr>
          <p:grpSp>
            <p:nvGrpSpPr>
              <p:cNvPr id="116" name="Group 115">
                <a:extLst>
                  <a:ext uri="{FF2B5EF4-FFF2-40B4-BE49-F238E27FC236}">
                    <a16:creationId xmlns:a16="http://schemas.microsoft.com/office/drawing/2014/main" id="{79E27971-615C-5541-89AE-3B69B51F4D23}"/>
                  </a:ext>
                </a:extLst>
              </p:cNvPr>
              <p:cNvGrpSpPr/>
              <p:nvPr/>
            </p:nvGrpSpPr>
            <p:grpSpPr>
              <a:xfrm>
                <a:off x="5331691" y="3975331"/>
                <a:ext cx="641927" cy="309602"/>
                <a:chOff x="5310909" y="2212109"/>
                <a:chExt cx="641927" cy="309602"/>
              </a:xfrm>
            </p:grpSpPr>
            <p:cxnSp>
              <p:nvCxnSpPr>
                <p:cNvPr id="132" name="Straight Connector 131">
                  <a:extLst>
                    <a:ext uri="{FF2B5EF4-FFF2-40B4-BE49-F238E27FC236}">
                      <a16:creationId xmlns:a16="http://schemas.microsoft.com/office/drawing/2014/main" id="{2A1259C1-F868-626A-1B32-D44BBCDEC059}"/>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33" name="TextBox 132">
                  <a:extLst>
                    <a:ext uri="{FF2B5EF4-FFF2-40B4-BE49-F238E27FC236}">
                      <a16:creationId xmlns:a16="http://schemas.microsoft.com/office/drawing/2014/main" id="{A1D289FD-9C88-61B2-F37C-A0FBB6405243}"/>
                    </a:ext>
                  </a:extLst>
                </p:cNvPr>
                <p:cNvSpPr txBox="1"/>
                <p:nvPr/>
              </p:nvSpPr>
              <p:spPr bwMode="auto">
                <a:xfrm>
                  <a:off x="5310909" y="2221346"/>
                  <a:ext cx="641927"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500</a:t>
                  </a:r>
                </a:p>
              </p:txBody>
            </p:sp>
          </p:grpSp>
          <p:grpSp>
            <p:nvGrpSpPr>
              <p:cNvPr id="117" name="Group 116">
                <a:extLst>
                  <a:ext uri="{FF2B5EF4-FFF2-40B4-BE49-F238E27FC236}">
                    <a16:creationId xmlns:a16="http://schemas.microsoft.com/office/drawing/2014/main" id="{A53907EE-3DD5-245C-1905-589AFEFF772B}"/>
                  </a:ext>
                </a:extLst>
              </p:cNvPr>
              <p:cNvGrpSpPr/>
              <p:nvPr/>
            </p:nvGrpSpPr>
            <p:grpSpPr>
              <a:xfrm>
                <a:off x="4508731" y="3984568"/>
                <a:ext cx="641927" cy="300366"/>
                <a:chOff x="5310909" y="2208646"/>
                <a:chExt cx="641927" cy="300366"/>
              </a:xfrm>
            </p:grpSpPr>
            <p:cxnSp>
              <p:nvCxnSpPr>
                <p:cNvPr id="130" name="Straight Connector 129">
                  <a:extLst>
                    <a:ext uri="{FF2B5EF4-FFF2-40B4-BE49-F238E27FC236}">
                      <a16:creationId xmlns:a16="http://schemas.microsoft.com/office/drawing/2014/main" id="{86A9704E-BEC6-4A7B-9168-934F564EAE1F}"/>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31" name="TextBox 130">
                  <a:extLst>
                    <a:ext uri="{FF2B5EF4-FFF2-40B4-BE49-F238E27FC236}">
                      <a16:creationId xmlns:a16="http://schemas.microsoft.com/office/drawing/2014/main" id="{006E5237-1E77-31BF-39B1-7540FFB5B2BD}"/>
                    </a:ext>
                  </a:extLst>
                </p:cNvPr>
                <p:cNvSpPr txBox="1"/>
                <p:nvPr/>
              </p:nvSpPr>
              <p:spPr bwMode="auto">
                <a:xfrm>
                  <a:off x="5310909" y="2208646"/>
                  <a:ext cx="641927" cy="30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400</a:t>
                  </a:r>
                </a:p>
              </p:txBody>
            </p:sp>
          </p:grpSp>
          <p:grpSp>
            <p:nvGrpSpPr>
              <p:cNvPr id="118" name="Group 117">
                <a:extLst>
                  <a:ext uri="{FF2B5EF4-FFF2-40B4-BE49-F238E27FC236}">
                    <a16:creationId xmlns:a16="http://schemas.microsoft.com/office/drawing/2014/main" id="{58A04D1D-CA4F-620A-DE1C-745C3CC3B6DD}"/>
                  </a:ext>
                </a:extLst>
              </p:cNvPr>
              <p:cNvGrpSpPr/>
              <p:nvPr/>
            </p:nvGrpSpPr>
            <p:grpSpPr>
              <a:xfrm>
                <a:off x="3685771" y="3984568"/>
                <a:ext cx="641927" cy="300366"/>
                <a:chOff x="5310909" y="2195946"/>
                <a:chExt cx="641927" cy="300366"/>
              </a:xfrm>
            </p:grpSpPr>
            <p:cxnSp>
              <p:nvCxnSpPr>
                <p:cNvPr id="128" name="Straight Connector 127">
                  <a:extLst>
                    <a:ext uri="{FF2B5EF4-FFF2-40B4-BE49-F238E27FC236}">
                      <a16:creationId xmlns:a16="http://schemas.microsoft.com/office/drawing/2014/main" id="{E6A61AA1-2D71-BDFF-8F30-916413E9BF39}"/>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29" name="TextBox 128">
                  <a:extLst>
                    <a:ext uri="{FF2B5EF4-FFF2-40B4-BE49-F238E27FC236}">
                      <a16:creationId xmlns:a16="http://schemas.microsoft.com/office/drawing/2014/main" id="{7E5DE106-B6AA-6752-63EC-DD9EE2B12E0B}"/>
                    </a:ext>
                  </a:extLst>
                </p:cNvPr>
                <p:cNvSpPr txBox="1"/>
                <p:nvPr/>
              </p:nvSpPr>
              <p:spPr bwMode="auto">
                <a:xfrm>
                  <a:off x="5310909" y="2195946"/>
                  <a:ext cx="641927" cy="30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300</a:t>
                  </a:r>
                </a:p>
              </p:txBody>
            </p:sp>
          </p:grpSp>
          <p:grpSp>
            <p:nvGrpSpPr>
              <p:cNvPr id="119" name="Group 118">
                <a:extLst>
                  <a:ext uri="{FF2B5EF4-FFF2-40B4-BE49-F238E27FC236}">
                    <a16:creationId xmlns:a16="http://schemas.microsoft.com/office/drawing/2014/main" id="{A720C72C-BECC-DA29-9F83-22EF24709A72}"/>
                  </a:ext>
                </a:extLst>
              </p:cNvPr>
              <p:cNvGrpSpPr/>
              <p:nvPr/>
            </p:nvGrpSpPr>
            <p:grpSpPr>
              <a:xfrm>
                <a:off x="2862811" y="3984568"/>
                <a:ext cx="641927" cy="300366"/>
                <a:chOff x="5310909" y="2183246"/>
                <a:chExt cx="641927" cy="300366"/>
              </a:xfrm>
            </p:grpSpPr>
            <p:cxnSp>
              <p:nvCxnSpPr>
                <p:cNvPr id="126" name="Straight Connector 125">
                  <a:extLst>
                    <a:ext uri="{FF2B5EF4-FFF2-40B4-BE49-F238E27FC236}">
                      <a16:creationId xmlns:a16="http://schemas.microsoft.com/office/drawing/2014/main" id="{DD980EB9-BA5A-4667-8091-AFC70F14A30F}"/>
                    </a:ext>
                  </a:extLst>
                </p:cNvPr>
                <p:cNvCxnSpPr>
                  <a:cxnSpLocks/>
                </p:cNvCxnSpPr>
                <p:nvPr/>
              </p:nvCxnSpPr>
              <p:spPr bwMode="auto">
                <a:xfrm>
                  <a:off x="5631872" y="2183246"/>
                  <a:ext cx="0" cy="71393"/>
                </a:xfrm>
                <a:prstGeom prst="line">
                  <a:avLst/>
                </a:prstGeom>
                <a:noFill/>
                <a:ln w="28575" cap="flat" cmpd="sng" algn="ctr">
                  <a:solidFill>
                    <a:schemeClr val="bg1"/>
                  </a:solidFill>
                  <a:prstDash val="solid"/>
                  <a:round/>
                  <a:headEnd type="none" w="med" len="med"/>
                  <a:tailEnd type="none" w="med" len="med"/>
                </a:ln>
                <a:effectLst/>
              </p:spPr>
            </p:cxnSp>
            <p:sp>
              <p:nvSpPr>
                <p:cNvPr id="127" name="TextBox 126">
                  <a:extLst>
                    <a:ext uri="{FF2B5EF4-FFF2-40B4-BE49-F238E27FC236}">
                      <a16:creationId xmlns:a16="http://schemas.microsoft.com/office/drawing/2014/main" id="{0E2D9653-4ABD-7265-E8B5-0AEEC8A144AC}"/>
                    </a:ext>
                  </a:extLst>
                </p:cNvPr>
                <p:cNvSpPr txBox="1"/>
                <p:nvPr/>
              </p:nvSpPr>
              <p:spPr bwMode="auto">
                <a:xfrm>
                  <a:off x="5310909" y="2183246"/>
                  <a:ext cx="641927" cy="30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200</a:t>
                  </a:r>
                </a:p>
              </p:txBody>
            </p:sp>
          </p:grpSp>
          <p:grpSp>
            <p:nvGrpSpPr>
              <p:cNvPr id="120" name="Group 119">
                <a:extLst>
                  <a:ext uri="{FF2B5EF4-FFF2-40B4-BE49-F238E27FC236}">
                    <a16:creationId xmlns:a16="http://schemas.microsoft.com/office/drawing/2014/main" id="{92F02A78-ADF4-3C06-6069-A9C146D88268}"/>
                  </a:ext>
                </a:extLst>
              </p:cNvPr>
              <p:cNvGrpSpPr/>
              <p:nvPr/>
            </p:nvGrpSpPr>
            <p:grpSpPr>
              <a:xfrm>
                <a:off x="2039851" y="3984568"/>
                <a:ext cx="641927" cy="300366"/>
                <a:chOff x="5310909" y="2208646"/>
                <a:chExt cx="641927" cy="300366"/>
              </a:xfrm>
            </p:grpSpPr>
            <p:cxnSp>
              <p:nvCxnSpPr>
                <p:cNvPr id="124" name="Straight Connector 123">
                  <a:extLst>
                    <a:ext uri="{FF2B5EF4-FFF2-40B4-BE49-F238E27FC236}">
                      <a16:creationId xmlns:a16="http://schemas.microsoft.com/office/drawing/2014/main" id="{13C70783-9379-B489-B734-D191576F75F2}"/>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25" name="TextBox 124">
                  <a:extLst>
                    <a:ext uri="{FF2B5EF4-FFF2-40B4-BE49-F238E27FC236}">
                      <a16:creationId xmlns:a16="http://schemas.microsoft.com/office/drawing/2014/main" id="{7C94C030-440E-32FB-0AAC-2F20C0EDCD52}"/>
                    </a:ext>
                  </a:extLst>
                </p:cNvPr>
                <p:cNvSpPr txBox="1"/>
                <p:nvPr/>
              </p:nvSpPr>
              <p:spPr bwMode="auto">
                <a:xfrm>
                  <a:off x="5310909" y="2208646"/>
                  <a:ext cx="641927" cy="30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100</a:t>
                  </a:r>
                </a:p>
              </p:txBody>
            </p:sp>
          </p:grpSp>
          <p:grpSp>
            <p:nvGrpSpPr>
              <p:cNvPr id="121" name="Group 120">
                <a:extLst>
                  <a:ext uri="{FF2B5EF4-FFF2-40B4-BE49-F238E27FC236}">
                    <a16:creationId xmlns:a16="http://schemas.microsoft.com/office/drawing/2014/main" id="{A432B5D2-4416-07C1-4D12-49ED016BA564}"/>
                  </a:ext>
                </a:extLst>
              </p:cNvPr>
              <p:cNvGrpSpPr/>
              <p:nvPr/>
            </p:nvGrpSpPr>
            <p:grpSpPr>
              <a:xfrm>
                <a:off x="1216891" y="3988031"/>
                <a:ext cx="641927" cy="309602"/>
                <a:chOff x="5310909" y="2212109"/>
                <a:chExt cx="641927" cy="309602"/>
              </a:xfrm>
            </p:grpSpPr>
            <p:cxnSp>
              <p:nvCxnSpPr>
                <p:cNvPr id="122" name="Straight Connector 121">
                  <a:extLst>
                    <a:ext uri="{FF2B5EF4-FFF2-40B4-BE49-F238E27FC236}">
                      <a16:creationId xmlns:a16="http://schemas.microsoft.com/office/drawing/2014/main" id="{C823DEF8-A93B-3AAD-40AE-9037B68D3D89}"/>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23" name="TextBox 122">
                  <a:extLst>
                    <a:ext uri="{FF2B5EF4-FFF2-40B4-BE49-F238E27FC236}">
                      <a16:creationId xmlns:a16="http://schemas.microsoft.com/office/drawing/2014/main" id="{240E5184-8DDF-E868-1B16-E8EA0072D671}"/>
                    </a:ext>
                  </a:extLst>
                </p:cNvPr>
                <p:cNvSpPr txBox="1"/>
                <p:nvPr/>
              </p:nvSpPr>
              <p:spPr bwMode="auto">
                <a:xfrm>
                  <a:off x="5310909" y="2221346"/>
                  <a:ext cx="641927"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0</a:t>
                  </a:r>
                </a:p>
              </p:txBody>
            </p:sp>
          </p:grpSp>
        </p:grpSp>
        <p:sp>
          <p:nvSpPr>
            <p:cNvPr id="77" name="TextBox 76">
              <a:extLst>
                <a:ext uri="{FF2B5EF4-FFF2-40B4-BE49-F238E27FC236}">
                  <a16:creationId xmlns:a16="http://schemas.microsoft.com/office/drawing/2014/main" id="{E2B87B92-22BE-F861-76CD-7EB8C466E814}"/>
                </a:ext>
              </a:extLst>
            </p:cNvPr>
            <p:cNvSpPr txBox="1"/>
            <p:nvPr/>
          </p:nvSpPr>
          <p:spPr bwMode="auto">
            <a:xfrm>
              <a:off x="1385455" y="2720581"/>
              <a:ext cx="4516581"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cs typeface="Calibri" panose="020F0502020204030204" pitchFamily="34" charset="0"/>
                </a:rPr>
                <a:t>Median Time to First Onset of Frequently Occurring AEs</a:t>
              </a:r>
            </a:p>
          </p:txBody>
        </p:sp>
        <p:sp>
          <p:nvSpPr>
            <p:cNvPr id="78" name="TextBox 77">
              <a:extLst>
                <a:ext uri="{FF2B5EF4-FFF2-40B4-BE49-F238E27FC236}">
                  <a16:creationId xmlns:a16="http://schemas.microsoft.com/office/drawing/2014/main" id="{74775127-5319-8654-A8D5-16F68F50E381}"/>
                </a:ext>
              </a:extLst>
            </p:cNvPr>
            <p:cNvSpPr txBox="1"/>
            <p:nvPr/>
          </p:nvSpPr>
          <p:spPr bwMode="auto">
            <a:xfrm>
              <a:off x="5514538" y="2899798"/>
              <a:ext cx="2274385" cy="77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92100" indent="-173038">
                <a:lnSpc>
                  <a:spcPct val="100000"/>
                </a:lnSpc>
                <a:spcAft>
                  <a:spcPts val="600"/>
                </a:spcAft>
                <a:buClr>
                  <a:schemeClr val="bg1"/>
                </a:buClr>
                <a:buFont typeface="System Font Regular"/>
                <a:buChar char="–"/>
              </a:pPr>
              <a:r>
                <a:rPr lang="en-US" sz="1100" b="0" dirty="0">
                  <a:solidFill>
                    <a:schemeClr val="bg1"/>
                  </a:solidFill>
                  <a:latin typeface="Calibri" panose="020F0502020204030204" pitchFamily="34" charset="0"/>
                  <a:cs typeface="Calibri" panose="020F0502020204030204" pitchFamily="34" charset="0"/>
                </a:rPr>
                <a:t>Time to first onset, range</a:t>
              </a:r>
            </a:p>
            <a:p>
              <a:pPr marL="292100" indent="-173038">
                <a:lnSpc>
                  <a:spcPct val="100000"/>
                </a:lnSpc>
                <a:spcAft>
                  <a:spcPts val="600"/>
                </a:spcAft>
                <a:buClr>
                  <a:schemeClr val="tx1"/>
                </a:buClr>
                <a:buFont typeface="Wingdings" pitchFamily="2" charset="2"/>
                <a:buChar char="§"/>
              </a:pPr>
              <a:r>
                <a:rPr lang="en-US" sz="1100" b="0" dirty="0">
                  <a:solidFill>
                    <a:schemeClr val="bg1"/>
                  </a:solidFill>
                  <a:latin typeface="Calibri" panose="020F0502020204030204" pitchFamily="34" charset="0"/>
                  <a:cs typeface="Calibri" panose="020F0502020204030204" pitchFamily="34" charset="0"/>
                </a:rPr>
                <a:t>Median time to onset of </a:t>
              </a:r>
              <a:br>
                <a:rPr lang="en-US" sz="1100" b="0" dirty="0">
                  <a:solidFill>
                    <a:schemeClr val="bg1"/>
                  </a:solidFill>
                  <a:latin typeface="Calibri" panose="020F0502020204030204" pitchFamily="34" charset="0"/>
                  <a:cs typeface="Calibri" panose="020F0502020204030204" pitchFamily="34" charset="0"/>
                </a:rPr>
              </a:br>
              <a:r>
                <a:rPr lang="en-US" sz="1100" b="0" dirty="0">
                  <a:solidFill>
                    <a:schemeClr val="bg1"/>
                  </a:solidFill>
                  <a:latin typeface="Calibri" panose="020F0502020204030204" pitchFamily="34" charset="0"/>
                  <a:cs typeface="Calibri" panose="020F0502020204030204" pitchFamily="34" charset="0"/>
                </a:rPr>
                <a:t>first event</a:t>
              </a:r>
            </a:p>
          </p:txBody>
        </p:sp>
        <p:grpSp>
          <p:nvGrpSpPr>
            <p:cNvPr id="79" name="Group 78">
              <a:extLst>
                <a:ext uri="{FF2B5EF4-FFF2-40B4-BE49-F238E27FC236}">
                  <a16:creationId xmlns:a16="http://schemas.microsoft.com/office/drawing/2014/main" id="{8196A784-D122-DEE1-84BE-47E48B605683}"/>
                </a:ext>
              </a:extLst>
            </p:cNvPr>
            <p:cNvGrpSpPr/>
            <p:nvPr/>
          </p:nvGrpSpPr>
          <p:grpSpPr>
            <a:xfrm>
              <a:off x="172045" y="4006611"/>
              <a:ext cx="4411038" cy="450118"/>
              <a:chOff x="172045" y="3790480"/>
              <a:chExt cx="4411038" cy="450118"/>
            </a:xfrm>
          </p:grpSpPr>
          <p:grpSp>
            <p:nvGrpSpPr>
              <p:cNvPr id="109" name="Group 108">
                <a:extLst>
                  <a:ext uri="{FF2B5EF4-FFF2-40B4-BE49-F238E27FC236}">
                    <a16:creationId xmlns:a16="http://schemas.microsoft.com/office/drawing/2014/main" id="{EA536D0C-6122-F72B-CDF3-A9887627FB18}"/>
                  </a:ext>
                </a:extLst>
              </p:cNvPr>
              <p:cNvGrpSpPr/>
              <p:nvPr/>
            </p:nvGrpSpPr>
            <p:grpSpPr>
              <a:xfrm>
                <a:off x="172045" y="3790480"/>
                <a:ext cx="4411038" cy="300365"/>
                <a:chOff x="172045" y="3433033"/>
                <a:chExt cx="4411038" cy="300365"/>
              </a:xfrm>
            </p:grpSpPr>
            <p:sp>
              <p:nvSpPr>
                <p:cNvPr id="111" name="TextBox 110">
                  <a:extLst>
                    <a:ext uri="{FF2B5EF4-FFF2-40B4-BE49-F238E27FC236}">
                      <a16:creationId xmlns:a16="http://schemas.microsoft.com/office/drawing/2014/main" id="{110D66B8-A1CF-4641-2064-19951C2F1648}"/>
                    </a:ext>
                  </a:extLst>
                </p:cNvPr>
                <p:cNvSpPr txBox="1"/>
                <p:nvPr/>
              </p:nvSpPr>
              <p:spPr bwMode="auto">
                <a:xfrm>
                  <a:off x="172045" y="3433033"/>
                  <a:ext cx="1369325"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Neutropenia</a:t>
                  </a:r>
                </a:p>
              </p:txBody>
            </p:sp>
            <p:grpSp>
              <p:nvGrpSpPr>
                <p:cNvPr id="112" name="Group 111">
                  <a:extLst>
                    <a:ext uri="{FF2B5EF4-FFF2-40B4-BE49-F238E27FC236}">
                      <a16:creationId xmlns:a16="http://schemas.microsoft.com/office/drawing/2014/main" id="{D6134922-DA93-375B-3EAD-348C6C7C8E5F}"/>
                    </a:ext>
                  </a:extLst>
                </p:cNvPr>
                <p:cNvGrpSpPr/>
                <p:nvPr/>
              </p:nvGrpSpPr>
              <p:grpSpPr>
                <a:xfrm>
                  <a:off x="1643148" y="3496718"/>
                  <a:ext cx="2939935" cy="149629"/>
                  <a:chOff x="2563090" y="3006437"/>
                  <a:chExt cx="2939935" cy="149629"/>
                </a:xfrm>
              </p:grpSpPr>
              <p:cxnSp>
                <p:nvCxnSpPr>
                  <p:cNvPr id="113" name="Straight Connector 112">
                    <a:extLst>
                      <a:ext uri="{FF2B5EF4-FFF2-40B4-BE49-F238E27FC236}">
                        <a16:creationId xmlns:a16="http://schemas.microsoft.com/office/drawing/2014/main" id="{3275C7C1-7D48-3544-9D9A-1D9E130A2CEA}"/>
                      </a:ext>
                    </a:extLst>
                  </p:cNvPr>
                  <p:cNvCxnSpPr>
                    <a:cxnSpLocks/>
                  </p:cNvCxnSpPr>
                  <p:nvPr/>
                </p:nvCxnSpPr>
                <p:spPr bwMode="auto">
                  <a:xfrm>
                    <a:off x="2574175" y="3081251"/>
                    <a:ext cx="2914996"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558F0E9-6CAD-82D6-3C07-2F10502897F4}"/>
                      </a:ext>
                    </a:extLst>
                  </p:cNvPr>
                  <p:cNvCxnSpPr>
                    <a:cxnSpLocks/>
                  </p:cNvCxnSpPr>
                  <p:nvPr/>
                </p:nvCxnSpPr>
                <p:spPr bwMode="auto">
                  <a:xfrm>
                    <a:off x="5503025" y="3006437"/>
                    <a:ext cx="0" cy="149629"/>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DEAC91B-1AAE-828C-E6B4-38359BDB65EB}"/>
                      </a:ext>
                    </a:extLst>
                  </p:cNvPr>
                  <p:cNvCxnSpPr>
                    <a:cxnSpLocks/>
                  </p:cNvCxnSpPr>
                  <p:nvPr/>
                </p:nvCxnSpPr>
                <p:spPr bwMode="auto">
                  <a:xfrm>
                    <a:off x="2563090" y="3006437"/>
                    <a:ext cx="0" cy="149629"/>
                  </a:xfrm>
                  <a:prstGeom prst="line">
                    <a:avLst/>
                  </a:prstGeom>
                  <a:noFill/>
                  <a:ln w="28575" cap="flat" cmpd="sng" algn="ctr">
                    <a:solidFill>
                      <a:schemeClr val="bg1"/>
                    </a:solidFill>
                    <a:prstDash val="solid"/>
                    <a:round/>
                    <a:headEnd type="none" w="med" len="med"/>
                    <a:tailEnd type="none" w="med" len="med"/>
                  </a:ln>
                  <a:effectLst/>
                </p:spPr>
              </p:cxnSp>
            </p:grpSp>
          </p:grpSp>
          <p:sp>
            <p:nvSpPr>
              <p:cNvPr id="110" name="TextBox 109">
                <a:extLst>
                  <a:ext uri="{FF2B5EF4-FFF2-40B4-BE49-F238E27FC236}">
                    <a16:creationId xmlns:a16="http://schemas.microsoft.com/office/drawing/2014/main" id="{F22D4176-2235-D6FA-7C20-5F6BA81D06B0}"/>
                  </a:ext>
                </a:extLst>
              </p:cNvPr>
              <p:cNvSpPr txBox="1"/>
              <p:nvPr/>
            </p:nvSpPr>
            <p:spPr bwMode="auto">
              <a:xfrm>
                <a:off x="1546167" y="3940233"/>
                <a:ext cx="2128058"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Median: 127 days</a:t>
                </a:r>
              </a:p>
            </p:txBody>
          </p:sp>
        </p:grpSp>
        <p:grpSp>
          <p:nvGrpSpPr>
            <p:cNvPr id="80" name="Group 79">
              <a:extLst>
                <a:ext uri="{FF2B5EF4-FFF2-40B4-BE49-F238E27FC236}">
                  <a16:creationId xmlns:a16="http://schemas.microsoft.com/office/drawing/2014/main" id="{94C6D49D-F5FE-B539-3770-1713391B0309}"/>
                </a:ext>
              </a:extLst>
            </p:cNvPr>
            <p:cNvGrpSpPr/>
            <p:nvPr/>
          </p:nvGrpSpPr>
          <p:grpSpPr>
            <a:xfrm>
              <a:off x="172045" y="3639926"/>
              <a:ext cx="4738005" cy="421898"/>
              <a:chOff x="172045" y="3432159"/>
              <a:chExt cx="4738005" cy="421898"/>
            </a:xfrm>
          </p:grpSpPr>
          <p:grpSp>
            <p:nvGrpSpPr>
              <p:cNvPr id="103" name="Group 102">
                <a:extLst>
                  <a:ext uri="{FF2B5EF4-FFF2-40B4-BE49-F238E27FC236}">
                    <a16:creationId xmlns:a16="http://schemas.microsoft.com/office/drawing/2014/main" id="{BB97CF9A-0C7E-5595-B838-16B179F32D7F}"/>
                  </a:ext>
                </a:extLst>
              </p:cNvPr>
              <p:cNvGrpSpPr/>
              <p:nvPr/>
            </p:nvGrpSpPr>
            <p:grpSpPr>
              <a:xfrm>
                <a:off x="172045" y="3432159"/>
                <a:ext cx="4738005" cy="300365"/>
                <a:chOff x="172045" y="3265905"/>
                <a:chExt cx="4738005" cy="300365"/>
              </a:xfrm>
            </p:grpSpPr>
            <p:sp>
              <p:nvSpPr>
                <p:cNvPr id="105" name="TextBox 104">
                  <a:extLst>
                    <a:ext uri="{FF2B5EF4-FFF2-40B4-BE49-F238E27FC236}">
                      <a16:creationId xmlns:a16="http://schemas.microsoft.com/office/drawing/2014/main" id="{6DBA88A7-18FD-9656-F766-07C248C58A8C}"/>
                    </a:ext>
                  </a:extLst>
                </p:cNvPr>
                <p:cNvSpPr txBox="1"/>
                <p:nvPr/>
              </p:nvSpPr>
              <p:spPr bwMode="auto">
                <a:xfrm>
                  <a:off x="172045" y="3265905"/>
                  <a:ext cx="1369326"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Nausea</a:t>
                  </a:r>
                </a:p>
              </p:txBody>
            </p:sp>
            <p:grpSp>
              <p:nvGrpSpPr>
                <p:cNvPr id="106" name="Group 105">
                  <a:extLst>
                    <a:ext uri="{FF2B5EF4-FFF2-40B4-BE49-F238E27FC236}">
                      <a16:creationId xmlns:a16="http://schemas.microsoft.com/office/drawing/2014/main" id="{B181B9B6-847A-9475-A4F1-97B912FE4277}"/>
                    </a:ext>
                  </a:extLst>
                </p:cNvPr>
                <p:cNvGrpSpPr/>
                <p:nvPr/>
              </p:nvGrpSpPr>
              <p:grpSpPr>
                <a:xfrm>
                  <a:off x="1546167" y="3329590"/>
                  <a:ext cx="3363883" cy="149629"/>
                  <a:chOff x="2139142" y="3009207"/>
                  <a:chExt cx="3363883" cy="149629"/>
                </a:xfrm>
              </p:grpSpPr>
              <p:cxnSp>
                <p:nvCxnSpPr>
                  <p:cNvPr id="107" name="Straight Connector 106">
                    <a:extLst>
                      <a:ext uri="{FF2B5EF4-FFF2-40B4-BE49-F238E27FC236}">
                        <a16:creationId xmlns:a16="http://schemas.microsoft.com/office/drawing/2014/main" id="{50AEDD46-850C-47D3-78BE-C27727E02D2C}"/>
                      </a:ext>
                    </a:extLst>
                  </p:cNvPr>
                  <p:cNvCxnSpPr>
                    <a:cxnSpLocks/>
                  </p:cNvCxnSpPr>
                  <p:nvPr/>
                </p:nvCxnSpPr>
                <p:spPr bwMode="auto">
                  <a:xfrm>
                    <a:off x="2139142" y="3084021"/>
                    <a:ext cx="3350029"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DC925D55-B6B7-33D2-95A9-3E103F6E50CC}"/>
                      </a:ext>
                    </a:extLst>
                  </p:cNvPr>
                  <p:cNvCxnSpPr>
                    <a:cxnSpLocks/>
                  </p:cNvCxnSpPr>
                  <p:nvPr/>
                </p:nvCxnSpPr>
                <p:spPr bwMode="auto">
                  <a:xfrm>
                    <a:off x="5503025" y="3009207"/>
                    <a:ext cx="0" cy="149629"/>
                  </a:xfrm>
                  <a:prstGeom prst="line">
                    <a:avLst/>
                  </a:prstGeom>
                  <a:noFill/>
                  <a:ln w="28575" cap="flat" cmpd="sng" algn="ctr">
                    <a:solidFill>
                      <a:schemeClr val="bg1"/>
                    </a:solidFill>
                    <a:prstDash val="solid"/>
                    <a:round/>
                    <a:headEnd type="none" w="med" len="med"/>
                    <a:tailEnd type="none" w="med" len="med"/>
                  </a:ln>
                  <a:effectLst/>
                </p:spPr>
              </p:cxnSp>
            </p:grpSp>
          </p:grpSp>
          <p:sp>
            <p:nvSpPr>
              <p:cNvPr id="104" name="TextBox 103">
                <a:extLst>
                  <a:ext uri="{FF2B5EF4-FFF2-40B4-BE49-F238E27FC236}">
                    <a16:creationId xmlns:a16="http://schemas.microsoft.com/office/drawing/2014/main" id="{1784C635-8D02-F279-231A-8F50B6008DE2}"/>
                  </a:ext>
                </a:extLst>
              </p:cNvPr>
              <p:cNvSpPr txBox="1"/>
              <p:nvPr/>
            </p:nvSpPr>
            <p:spPr bwMode="auto">
              <a:xfrm>
                <a:off x="1546167" y="3553691"/>
                <a:ext cx="2128058" cy="30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Median: 100 days</a:t>
                </a:r>
              </a:p>
            </p:txBody>
          </p:sp>
        </p:grpSp>
        <p:grpSp>
          <p:nvGrpSpPr>
            <p:cNvPr id="81" name="Group 80">
              <a:extLst>
                <a:ext uri="{FF2B5EF4-FFF2-40B4-BE49-F238E27FC236}">
                  <a16:creationId xmlns:a16="http://schemas.microsoft.com/office/drawing/2014/main" id="{CEDAF989-1259-A588-B20C-8E9519A213F3}"/>
                </a:ext>
              </a:extLst>
            </p:cNvPr>
            <p:cNvGrpSpPr/>
            <p:nvPr/>
          </p:nvGrpSpPr>
          <p:grpSpPr>
            <a:xfrm>
              <a:off x="172045" y="3293152"/>
              <a:ext cx="5330980" cy="401987"/>
              <a:chOff x="172045" y="3098778"/>
              <a:chExt cx="5330980" cy="401987"/>
            </a:xfrm>
          </p:grpSpPr>
          <p:grpSp>
            <p:nvGrpSpPr>
              <p:cNvPr id="97" name="Group 96">
                <a:extLst>
                  <a:ext uri="{FF2B5EF4-FFF2-40B4-BE49-F238E27FC236}">
                    <a16:creationId xmlns:a16="http://schemas.microsoft.com/office/drawing/2014/main" id="{7C232132-1250-CC0E-7E62-256410F33DC5}"/>
                  </a:ext>
                </a:extLst>
              </p:cNvPr>
              <p:cNvGrpSpPr/>
              <p:nvPr/>
            </p:nvGrpSpPr>
            <p:grpSpPr>
              <a:xfrm>
                <a:off x="172045" y="3098778"/>
                <a:ext cx="5330980" cy="300365"/>
                <a:chOff x="172045" y="3098778"/>
                <a:chExt cx="5330980" cy="300365"/>
              </a:xfrm>
            </p:grpSpPr>
            <p:sp>
              <p:nvSpPr>
                <p:cNvPr id="99" name="TextBox 98">
                  <a:extLst>
                    <a:ext uri="{FF2B5EF4-FFF2-40B4-BE49-F238E27FC236}">
                      <a16:creationId xmlns:a16="http://schemas.microsoft.com/office/drawing/2014/main" id="{3B2E7AED-580C-DA20-7707-CE87FE897585}"/>
                    </a:ext>
                  </a:extLst>
                </p:cNvPr>
                <p:cNvSpPr txBox="1"/>
                <p:nvPr/>
              </p:nvSpPr>
              <p:spPr bwMode="auto">
                <a:xfrm>
                  <a:off x="172045" y="3098778"/>
                  <a:ext cx="1369325"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Diarrhea</a:t>
                  </a:r>
                </a:p>
              </p:txBody>
            </p:sp>
            <p:grpSp>
              <p:nvGrpSpPr>
                <p:cNvPr id="100" name="Group 99">
                  <a:extLst>
                    <a:ext uri="{FF2B5EF4-FFF2-40B4-BE49-F238E27FC236}">
                      <a16:creationId xmlns:a16="http://schemas.microsoft.com/office/drawing/2014/main" id="{134C3A45-3E68-F84E-B5AF-9CA3E0D5F78A}"/>
                    </a:ext>
                  </a:extLst>
                </p:cNvPr>
                <p:cNvGrpSpPr/>
                <p:nvPr/>
              </p:nvGrpSpPr>
              <p:grpSpPr>
                <a:xfrm>
                  <a:off x="1540626" y="3162463"/>
                  <a:ext cx="3962399" cy="149629"/>
                  <a:chOff x="1540626" y="3009207"/>
                  <a:chExt cx="3962399" cy="149629"/>
                </a:xfrm>
              </p:grpSpPr>
              <p:cxnSp>
                <p:nvCxnSpPr>
                  <p:cNvPr id="101" name="Straight Connector 100">
                    <a:extLst>
                      <a:ext uri="{FF2B5EF4-FFF2-40B4-BE49-F238E27FC236}">
                        <a16:creationId xmlns:a16="http://schemas.microsoft.com/office/drawing/2014/main" id="{8907AB4D-8078-D034-A26E-1D46003A6BBE}"/>
                      </a:ext>
                    </a:extLst>
                  </p:cNvPr>
                  <p:cNvCxnSpPr>
                    <a:cxnSpLocks/>
                  </p:cNvCxnSpPr>
                  <p:nvPr/>
                </p:nvCxnSpPr>
                <p:spPr bwMode="auto">
                  <a:xfrm>
                    <a:off x="1540626" y="3084021"/>
                    <a:ext cx="3948545"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91F0CF19-DC4B-14A6-8C39-B6DFABDD5ABA}"/>
                      </a:ext>
                    </a:extLst>
                  </p:cNvPr>
                  <p:cNvCxnSpPr>
                    <a:cxnSpLocks/>
                  </p:cNvCxnSpPr>
                  <p:nvPr/>
                </p:nvCxnSpPr>
                <p:spPr bwMode="auto">
                  <a:xfrm>
                    <a:off x="5503025" y="3009207"/>
                    <a:ext cx="0" cy="149629"/>
                  </a:xfrm>
                  <a:prstGeom prst="line">
                    <a:avLst/>
                  </a:prstGeom>
                  <a:noFill/>
                  <a:ln w="28575" cap="flat" cmpd="sng" algn="ctr">
                    <a:solidFill>
                      <a:schemeClr val="bg1"/>
                    </a:solidFill>
                    <a:prstDash val="solid"/>
                    <a:round/>
                    <a:headEnd type="none" w="med" len="med"/>
                    <a:tailEnd type="none" w="med" len="med"/>
                  </a:ln>
                  <a:effectLst/>
                </p:spPr>
              </p:cxnSp>
            </p:grpSp>
          </p:grpSp>
          <p:sp>
            <p:nvSpPr>
              <p:cNvPr id="98" name="TextBox 97">
                <a:extLst>
                  <a:ext uri="{FF2B5EF4-FFF2-40B4-BE49-F238E27FC236}">
                    <a16:creationId xmlns:a16="http://schemas.microsoft.com/office/drawing/2014/main" id="{E84C9618-D83D-50DD-42AC-79A47A5B4718}"/>
                  </a:ext>
                </a:extLst>
              </p:cNvPr>
              <p:cNvSpPr txBox="1"/>
              <p:nvPr/>
            </p:nvSpPr>
            <p:spPr bwMode="auto">
              <a:xfrm>
                <a:off x="1546167" y="3200400"/>
                <a:ext cx="2128058"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Median: 102 days</a:t>
                </a:r>
              </a:p>
            </p:txBody>
          </p:sp>
        </p:grpSp>
        <p:grpSp>
          <p:nvGrpSpPr>
            <p:cNvPr id="82" name="Group 81">
              <a:extLst>
                <a:ext uri="{FF2B5EF4-FFF2-40B4-BE49-F238E27FC236}">
                  <a16:creationId xmlns:a16="http://schemas.microsoft.com/office/drawing/2014/main" id="{AC52A5ED-D05C-F13C-84F6-DB0063751535}"/>
                </a:ext>
              </a:extLst>
            </p:cNvPr>
            <p:cNvGrpSpPr/>
            <p:nvPr/>
          </p:nvGrpSpPr>
          <p:grpSpPr>
            <a:xfrm>
              <a:off x="172045" y="2931651"/>
              <a:ext cx="5001242" cy="449964"/>
              <a:chOff x="172045" y="2931651"/>
              <a:chExt cx="5001242" cy="449964"/>
            </a:xfrm>
          </p:grpSpPr>
          <p:grpSp>
            <p:nvGrpSpPr>
              <p:cNvPr id="91" name="Group 90">
                <a:extLst>
                  <a:ext uri="{FF2B5EF4-FFF2-40B4-BE49-F238E27FC236}">
                    <a16:creationId xmlns:a16="http://schemas.microsoft.com/office/drawing/2014/main" id="{811C53A4-9176-3EC0-4DCB-206338D9D03B}"/>
                  </a:ext>
                </a:extLst>
              </p:cNvPr>
              <p:cNvGrpSpPr/>
              <p:nvPr/>
            </p:nvGrpSpPr>
            <p:grpSpPr>
              <a:xfrm>
                <a:off x="172045" y="2931651"/>
                <a:ext cx="5001242" cy="300365"/>
                <a:chOff x="172045" y="2931651"/>
                <a:chExt cx="5001242" cy="300365"/>
              </a:xfrm>
            </p:grpSpPr>
            <p:sp>
              <p:nvSpPr>
                <p:cNvPr id="93" name="TextBox 92">
                  <a:extLst>
                    <a:ext uri="{FF2B5EF4-FFF2-40B4-BE49-F238E27FC236}">
                      <a16:creationId xmlns:a16="http://schemas.microsoft.com/office/drawing/2014/main" id="{54AA2AC4-6B60-BE75-58FF-610591900B07}"/>
                    </a:ext>
                  </a:extLst>
                </p:cNvPr>
                <p:cNvSpPr txBox="1"/>
                <p:nvPr/>
              </p:nvSpPr>
              <p:spPr bwMode="auto">
                <a:xfrm>
                  <a:off x="172045" y="2931651"/>
                  <a:ext cx="1369325"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Arthralgia</a:t>
                  </a:r>
                </a:p>
              </p:txBody>
            </p:sp>
            <p:grpSp>
              <p:nvGrpSpPr>
                <p:cNvPr id="94" name="Group 93">
                  <a:extLst>
                    <a:ext uri="{FF2B5EF4-FFF2-40B4-BE49-F238E27FC236}">
                      <a16:creationId xmlns:a16="http://schemas.microsoft.com/office/drawing/2014/main" id="{CDCCFC98-B2E9-D498-325C-E68B64C20E5D}"/>
                    </a:ext>
                  </a:extLst>
                </p:cNvPr>
                <p:cNvGrpSpPr/>
                <p:nvPr/>
              </p:nvGrpSpPr>
              <p:grpSpPr>
                <a:xfrm>
                  <a:off x="1541370" y="2995336"/>
                  <a:ext cx="3631917" cy="149629"/>
                  <a:chOff x="1871108" y="3009207"/>
                  <a:chExt cx="3631917" cy="149629"/>
                </a:xfrm>
              </p:grpSpPr>
              <p:cxnSp>
                <p:nvCxnSpPr>
                  <p:cNvPr id="95" name="Straight Connector 94">
                    <a:extLst>
                      <a:ext uri="{FF2B5EF4-FFF2-40B4-BE49-F238E27FC236}">
                        <a16:creationId xmlns:a16="http://schemas.microsoft.com/office/drawing/2014/main" id="{7DB41C91-3E1B-681D-C1C9-FA38DE32CD45}"/>
                      </a:ext>
                    </a:extLst>
                  </p:cNvPr>
                  <p:cNvCxnSpPr>
                    <a:cxnSpLocks/>
                    <a:stCxn id="93" idx="3"/>
                  </p:cNvCxnSpPr>
                  <p:nvPr/>
                </p:nvCxnSpPr>
                <p:spPr bwMode="auto">
                  <a:xfrm flipV="1">
                    <a:off x="1871108" y="3084022"/>
                    <a:ext cx="3618063" cy="11684"/>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8774CCEE-E2FB-08C7-AC93-DC8F7C9AC669}"/>
                      </a:ext>
                    </a:extLst>
                  </p:cNvPr>
                  <p:cNvCxnSpPr>
                    <a:cxnSpLocks/>
                  </p:cNvCxnSpPr>
                  <p:nvPr/>
                </p:nvCxnSpPr>
                <p:spPr bwMode="auto">
                  <a:xfrm>
                    <a:off x="5503025" y="3009207"/>
                    <a:ext cx="0" cy="149629"/>
                  </a:xfrm>
                  <a:prstGeom prst="line">
                    <a:avLst/>
                  </a:prstGeom>
                  <a:noFill/>
                  <a:ln w="28575" cap="flat" cmpd="sng" algn="ctr">
                    <a:solidFill>
                      <a:schemeClr val="bg1"/>
                    </a:solidFill>
                    <a:prstDash val="solid"/>
                    <a:round/>
                    <a:headEnd type="none" w="med" len="med"/>
                    <a:tailEnd type="none" w="med" len="med"/>
                  </a:ln>
                  <a:effectLst/>
                </p:spPr>
              </p:cxnSp>
            </p:grpSp>
          </p:grpSp>
          <p:sp>
            <p:nvSpPr>
              <p:cNvPr id="92" name="TextBox 91">
                <a:extLst>
                  <a:ext uri="{FF2B5EF4-FFF2-40B4-BE49-F238E27FC236}">
                    <a16:creationId xmlns:a16="http://schemas.microsoft.com/office/drawing/2014/main" id="{553AB8A9-16A6-AD1D-0715-D5D9D845183F}"/>
                  </a:ext>
                </a:extLst>
              </p:cNvPr>
              <p:cNvSpPr txBox="1"/>
              <p:nvPr/>
            </p:nvSpPr>
            <p:spPr bwMode="auto">
              <a:xfrm>
                <a:off x="1546167" y="3081250"/>
                <a:ext cx="2128058"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Median: 30 days</a:t>
                </a:r>
              </a:p>
            </p:txBody>
          </p:sp>
        </p:grpSp>
        <p:sp>
          <p:nvSpPr>
            <p:cNvPr id="83" name="Rectangle 82">
              <a:extLst>
                <a:ext uri="{FF2B5EF4-FFF2-40B4-BE49-F238E27FC236}">
                  <a16:creationId xmlns:a16="http://schemas.microsoft.com/office/drawing/2014/main" id="{E37A411F-1D7D-6B0D-C2D6-B78F8D338D1F}"/>
                </a:ext>
              </a:extLst>
            </p:cNvPr>
            <p:cNvSpPr/>
            <p:nvPr/>
          </p:nvSpPr>
          <p:spPr bwMode="auto">
            <a:xfrm rot="18900000">
              <a:off x="1650403" y="3025325"/>
              <a:ext cx="89479" cy="1002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cs typeface="Calibri" panose="020F0502020204030204" pitchFamily="34" charset="0"/>
              </a:endParaRPr>
            </a:p>
          </p:txBody>
        </p:sp>
        <p:sp>
          <p:nvSpPr>
            <p:cNvPr id="84" name="Rectangle 83">
              <a:extLst>
                <a:ext uri="{FF2B5EF4-FFF2-40B4-BE49-F238E27FC236}">
                  <a16:creationId xmlns:a16="http://schemas.microsoft.com/office/drawing/2014/main" id="{15D798B2-D143-CBE7-5FF1-F1F41F44BE28}"/>
                </a:ext>
              </a:extLst>
            </p:cNvPr>
            <p:cNvSpPr/>
            <p:nvPr/>
          </p:nvSpPr>
          <p:spPr bwMode="auto">
            <a:xfrm rot="18900000">
              <a:off x="2351444" y="3385320"/>
              <a:ext cx="89479" cy="1002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cs typeface="Calibri" panose="020F0502020204030204" pitchFamily="34" charset="0"/>
              </a:endParaRPr>
            </a:p>
          </p:txBody>
        </p:sp>
        <p:sp>
          <p:nvSpPr>
            <p:cNvPr id="85" name="Rectangle 84">
              <a:extLst>
                <a:ext uri="{FF2B5EF4-FFF2-40B4-BE49-F238E27FC236}">
                  <a16:creationId xmlns:a16="http://schemas.microsoft.com/office/drawing/2014/main" id="{2840E58C-3191-682D-FCBA-157B4523EAA8}"/>
                </a:ext>
              </a:extLst>
            </p:cNvPr>
            <p:cNvSpPr/>
            <p:nvPr/>
          </p:nvSpPr>
          <p:spPr bwMode="auto">
            <a:xfrm rot="18900000">
              <a:off x="2316022" y="3720601"/>
              <a:ext cx="89479" cy="1002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cs typeface="Calibri" panose="020F0502020204030204" pitchFamily="34" charset="0"/>
              </a:endParaRPr>
            </a:p>
          </p:txBody>
        </p:sp>
        <p:sp>
          <p:nvSpPr>
            <p:cNvPr id="86" name="Rectangle 85">
              <a:extLst>
                <a:ext uri="{FF2B5EF4-FFF2-40B4-BE49-F238E27FC236}">
                  <a16:creationId xmlns:a16="http://schemas.microsoft.com/office/drawing/2014/main" id="{9136B184-C98F-AD49-BE39-F22A5BA5ABFB}"/>
                </a:ext>
              </a:extLst>
            </p:cNvPr>
            <p:cNvSpPr/>
            <p:nvPr/>
          </p:nvSpPr>
          <p:spPr bwMode="auto">
            <a:xfrm rot="18900000">
              <a:off x="2483250" y="4095425"/>
              <a:ext cx="89479" cy="1002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cs typeface="Calibri" panose="020F0502020204030204" pitchFamily="34" charset="0"/>
              </a:endParaRPr>
            </a:p>
          </p:txBody>
        </p:sp>
        <p:cxnSp>
          <p:nvCxnSpPr>
            <p:cNvPr id="87" name="Straight Connector 86">
              <a:extLst>
                <a:ext uri="{FF2B5EF4-FFF2-40B4-BE49-F238E27FC236}">
                  <a16:creationId xmlns:a16="http://schemas.microsoft.com/office/drawing/2014/main" id="{4736713D-28C8-5108-1191-BEAEA2F9F116}"/>
                </a:ext>
              </a:extLst>
            </p:cNvPr>
            <p:cNvCxnSpPr/>
            <p:nvPr/>
          </p:nvCxnSpPr>
          <p:spPr bwMode="auto">
            <a:xfrm flipV="1">
              <a:off x="5012267" y="2997200"/>
              <a:ext cx="0" cy="1439333"/>
            </a:xfrm>
            <a:prstGeom prst="line">
              <a:avLst/>
            </a:prstGeom>
            <a:noFill/>
            <a:ln w="28575" cap="flat" cmpd="sng" algn="ctr">
              <a:solidFill>
                <a:schemeClr val="bg1"/>
              </a:solidFill>
              <a:prstDash val="sysDash"/>
              <a:round/>
              <a:headEnd type="none" w="med" len="med"/>
              <a:tailEnd type="none" w="med" len="med"/>
            </a:ln>
            <a:effectLst/>
          </p:spPr>
        </p:cxnSp>
        <p:sp>
          <p:nvSpPr>
            <p:cNvPr id="88" name="Rectangle 87">
              <a:extLst>
                <a:ext uri="{FF2B5EF4-FFF2-40B4-BE49-F238E27FC236}">
                  <a16:creationId xmlns:a16="http://schemas.microsoft.com/office/drawing/2014/main" id="{91630D9F-A539-8946-D09B-CF56D620BB0E}"/>
                </a:ext>
              </a:extLst>
            </p:cNvPr>
            <p:cNvSpPr/>
            <p:nvPr/>
          </p:nvSpPr>
          <p:spPr bwMode="auto">
            <a:xfrm rot="18900000">
              <a:off x="5728031" y="3307762"/>
              <a:ext cx="65582" cy="734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cs typeface="Calibri" panose="020F0502020204030204" pitchFamily="34" charset="0"/>
              </a:endParaRPr>
            </a:p>
          </p:txBody>
        </p:sp>
        <p:sp>
          <p:nvSpPr>
            <p:cNvPr id="89" name="TextBox 88">
              <a:extLst>
                <a:ext uri="{FF2B5EF4-FFF2-40B4-BE49-F238E27FC236}">
                  <a16:creationId xmlns:a16="http://schemas.microsoft.com/office/drawing/2014/main" id="{3C259F71-0CC9-B2D4-34C1-FB35DE53B956}"/>
                </a:ext>
              </a:extLst>
            </p:cNvPr>
            <p:cNvSpPr txBox="1"/>
            <p:nvPr/>
          </p:nvSpPr>
          <p:spPr bwMode="auto">
            <a:xfrm>
              <a:off x="1385455" y="2387615"/>
              <a:ext cx="4516581"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cs typeface="Calibri" panose="020F0502020204030204" pitchFamily="34" charset="0"/>
                </a:rPr>
                <a:t>Patients (%)</a:t>
              </a:r>
            </a:p>
          </p:txBody>
        </p:sp>
        <p:sp>
          <p:nvSpPr>
            <p:cNvPr id="90" name="TextBox 89">
              <a:extLst>
                <a:ext uri="{FF2B5EF4-FFF2-40B4-BE49-F238E27FC236}">
                  <a16:creationId xmlns:a16="http://schemas.microsoft.com/office/drawing/2014/main" id="{B6F8D087-4F9C-8A96-4B04-D06D899DAFDA}"/>
                </a:ext>
              </a:extLst>
            </p:cNvPr>
            <p:cNvSpPr txBox="1"/>
            <p:nvPr/>
          </p:nvSpPr>
          <p:spPr bwMode="auto">
            <a:xfrm>
              <a:off x="1385455" y="4588113"/>
              <a:ext cx="4516581"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cs typeface="Calibri" panose="020F0502020204030204" pitchFamily="34" charset="0"/>
                </a:rPr>
                <a:t>Study Day</a:t>
              </a:r>
            </a:p>
          </p:txBody>
        </p:sp>
      </p:grpSp>
      <p:grpSp>
        <p:nvGrpSpPr>
          <p:cNvPr id="134" name="Group 133">
            <a:extLst>
              <a:ext uri="{FF2B5EF4-FFF2-40B4-BE49-F238E27FC236}">
                <a16:creationId xmlns:a16="http://schemas.microsoft.com/office/drawing/2014/main" id="{C1228662-744B-6C89-366C-13B9F2B495CC}"/>
              </a:ext>
            </a:extLst>
          </p:cNvPr>
          <p:cNvGrpSpPr/>
          <p:nvPr/>
        </p:nvGrpSpPr>
        <p:grpSpPr>
          <a:xfrm>
            <a:off x="192584" y="4675967"/>
            <a:ext cx="7363674" cy="1788501"/>
            <a:chOff x="181009" y="4525489"/>
            <a:chExt cx="8221887" cy="1996942"/>
          </a:xfrm>
        </p:grpSpPr>
        <p:sp>
          <p:nvSpPr>
            <p:cNvPr id="135" name="Freeform 134">
              <a:extLst>
                <a:ext uri="{FF2B5EF4-FFF2-40B4-BE49-F238E27FC236}">
                  <a16:creationId xmlns:a16="http://schemas.microsoft.com/office/drawing/2014/main" id="{B79166D6-2EA7-AA70-BE75-38F956BBBE7B}"/>
                </a:ext>
              </a:extLst>
            </p:cNvPr>
            <p:cNvSpPr/>
            <p:nvPr/>
          </p:nvSpPr>
          <p:spPr bwMode="auto">
            <a:xfrm>
              <a:off x="1516941" y="4710469"/>
              <a:ext cx="4018552" cy="1300138"/>
            </a:xfrm>
            <a:custGeom>
              <a:avLst/>
              <a:gdLst>
                <a:gd name="connsiteX0" fmla="*/ 0 w 4119612"/>
                <a:gd name="connsiteY0" fmla="*/ 0 h 741145"/>
                <a:gd name="connsiteX1" fmla="*/ 0 w 4119612"/>
                <a:gd name="connsiteY1" fmla="*/ 741145 h 741145"/>
                <a:gd name="connsiteX2" fmla="*/ 4119612 w 4119612"/>
                <a:gd name="connsiteY2" fmla="*/ 741145 h 741145"/>
              </a:gdLst>
              <a:ahLst/>
              <a:cxnLst>
                <a:cxn ang="0">
                  <a:pos x="connsiteX0" y="connsiteY0"/>
                </a:cxn>
                <a:cxn ang="0">
                  <a:pos x="connsiteX1" y="connsiteY1"/>
                </a:cxn>
                <a:cxn ang="0">
                  <a:pos x="connsiteX2" y="connsiteY2"/>
                </a:cxn>
              </a:cxnLst>
              <a:rect l="l" t="t" r="r" b="b"/>
              <a:pathLst>
                <a:path w="4119612" h="741145">
                  <a:moveTo>
                    <a:pt x="0" y="0"/>
                  </a:moveTo>
                  <a:lnTo>
                    <a:pt x="0" y="741145"/>
                  </a:lnTo>
                  <a:lnTo>
                    <a:pt x="4119612" y="741145"/>
                  </a:lnTo>
                </a:path>
              </a:pathLst>
            </a:custGeom>
            <a:noFill/>
            <a:ln w="28575">
              <a:solidFill>
                <a:schemeClr val="bg1"/>
              </a:solidFill>
              <a:miter lim="800000"/>
              <a:headEnd/>
              <a:tailEnd/>
            </a:ln>
          </p:spPr>
          <p:txBody>
            <a:bodyPr rtlCol="0" anchor="ctr"/>
            <a:lstStyle/>
            <a:p>
              <a:pPr algn="ctr"/>
              <a:endParaRPr lang="en-US" sz="1050" dirty="0"/>
            </a:p>
          </p:txBody>
        </p:sp>
        <p:grpSp>
          <p:nvGrpSpPr>
            <p:cNvPr id="136" name="Group 135">
              <a:extLst>
                <a:ext uri="{FF2B5EF4-FFF2-40B4-BE49-F238E27FC236}">
                  <a16:creationId xmlns:a16="http://schemas.microsoft.com/office/drawing/2014/main" id="{680110DE-0154-081A-8795-46AE20605397}"/>
                </a:ext>
              </a:extLst>
            </p:cNvPr>
            <p:cNvGrpSpPr/>
            <p:nvPr/>
          </p:nvGrpSpPr>
          <p:grpSpPr>
            <a:xfrm>
              <a:off x="5214080" y="6000575"/>
              <a:ext cx="626180" cy="283509"/>
              <a:chOff x="5310909" y="2207050"/>
              <a:chExt cx="641927" cy="325507"/>
            </a:xfrm>
          </p:grpSpPr>
          <p:cxnSp>
            <p:nvCxnSpPr>
              <p:cNvPr id="213" name="Straight Connector 212">
                <a:extLst>
                  <a:ext uri="{FF2B5EF4-FFF2-40B4-BE49-F238E27FC236}">
                    <a16:creationId xmlns:a16="http://schemas.microsoft.com/office/drawing/2014/main" id="{83D538C3-3170-CC0A-1A09-CE9D9F768B46}"/>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214" name="TextBox 213">
                <a:extLst>
                  <a:ext uri="{FF2B5EF4-FFF2-40B4-BE49-F238E27FC236}">
                    <a16:creationId xmlns:a16="http://schemas.microsoft.com/office/drawing/2014/main" id="{C855833D-3518-4742-AAAE-586DBED6A35F}"/>
                  </a:ext>
                </a:extLst>
              </p:cNvPr>
              <p:cNvSpPr txBox="1"/>
              <p:nvPr/>
            </p:nvSpPr>
            <p:spPr bwMode="auto">
              <a:xfrm>
                <a:off x="5310909" y="2207050"/>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1200</a:t>
                </a:r>
              </a:p>
            </p:txBody>
          </p:sp>
        </p:grpSp>
        <p:grpSp>
          <p:nvGrpSpPr>
            <p:cNvPr id="137" name="Group 136">
              <a:extLst>
                <a:ext uri="{FF2B5EF4-FFF2-40B4-BE49-F238E27FC236}">
                  <a16:creationId xmlns:a16="http://schemas.microsoft.com/office/drawing/2014/main" id="{E49DD685-F36D-6C34-CA2A-BD167A8DCB1D}"/>
                </a:ext>
              </a:extLst>
            </p:cNvPr>
            <p:cNvGrpSpPr/>
            <p:nvPr/>
          </p:nvGrpSpPr>
          <p:grpSpPr>
            <a:xfrm>
              <a:off x="2538175" y="6004979"/>
              <a:ext cx="626180" cy="283509"/>
              <a:chOff x="5310909" y="2208646"/>
              <a:chExt cx="641927" cy="325507"/>
            </a:xfrm>
          </p:grpSpPr>
          <p:cxnSp>
            <p:nvCxnSpPr>
              <p:cNvPr id="211" name="Straight Connector 210">
                <a:extLst>
                  <a:ext uri="{FF2B5EF4-FFF2-40B4-BE49-F238E27FC236}">
                    <a16:creationId xmlns:a16="http://schemas.microsoft.com/office/drawing/2014/main" id="{30B23E15-16E3-14A5-DE91-E32DA4BFBC2C}"/>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212" name="TextBox 211">
                <a:extLst>
                  <a:ext uri="{FF2B5EF4-FFF2-40B4-BE49-F238E27FC236}">
                    <a16:creationId xmlns:a16="http://schemas.microsoft.com/office/drawing/2014/main" id="{1FE7BD0D-6CA9-085D-9808-D7319C057431}"/>
                  </a:ext>
                </a:extLst>
              </p:cNvPr>
              <p:cNvSpPr txBox="1"/>
              <p:nvPr/>
            </p:nvSpPr>
            <p:spPr bwMode="auto">
              <a:xfrm>
                <a:off x="5310909" y="22086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400</a:t>
                </a:r>
              </a:p>
            </p:txBody>
          </p:sp>
        </p:grpSp>
        <p:grpSp>
          <p:nvGrpSpPr>
            <p:cNvPr id="138" name="Group 137">
              <a:extLst>
                <a:ext uri="{FF2B5EF4-FFF2-40B4-BE49-F238E27FC236}">
                  <a16:creationId xmlns:a16="http://schemas.microsoft.com/office/drawing/2014/main" id="{FF003F26-DEA1-428F-77AC-262B0EB98769}"/>
                </a:ext>
              </a:extLst>
            </p:cNvPr>
            <p:cNvGrpSpPr/>
            <p:nvPr/>
          </p:nvGrpSpPr>
          <p:grpSpPr>
            <a:xfrm>
              <a:off x="2203687" y="6004979"/>
              <a:ext cx="626180" cy="283509"/>
              <a:chOff x="5310909" y="2195946"/>
              <a:chExt cx="641927" cy="325507"/>
            </a:xfrm>
          </p:grpSpPr>
          <p:cxnSp>
            <p:nvCxnSpPr>
              <p:cNvPr id="209" name="Straight Connector 208">
                <a:extLst>
                  <a:ext uri="{FF2B5EF4-FFF2-40B4-BE49-F238E27FC236}">
                    <a16:creationId xmlns:a16="http://schemas.microsoft.com/office/drawing/2014/main" id="{6F8A2206-C959-2542-FC38-E9ABC868A2F0}"/>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210" name="TextBox 209">
                <a:extLst>
                  <a:ext uri="{FF2B5EF4-FFF2-40B4-BE49-F238E27FC236}">
                    <a16:creationId xmlns:a16="http://schemas.microsoft.com/office/drawing/2014/main" id="{CE95ABC3-A6CD-8A83-0F90-352D2E87C528}"/>
                  </a:ext>
                </a:extLst>
              </p:cNvPr>
              <p:cNvSpPr txBox="1"/>
              <p:nvPr/>
            </p:nvSpPr>
            <p:spPr bwMode="auto">
              <a:xfrm>
                <a:off x="5310909" y="21959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300</a:t>
                </a:r>
              </a:p>
            </p:txBody>
          </p:sp>
        </p:grpSp>
        <p:grpSp>
          <p:nvGrpSpPr>
            <p:cNvPr id="139" name="Group 138">
              <a:extLst>
                <a:ext uri="{FF2B5EF4-FFF2-40B4-BE49-F238E27FC236}">
                  <a16:creationId xmlns:a16="http://schemas.microsoft.com/office/drawing/2014/main" id="{AE989994-9923-089A-EB7F-A7B75F513839}"/>
                </a:ext>
              </a:extLst>
            </p:cNvPr>
            <p:cNvGrpSpPr/>
            <p:nvPr/>
          </p:nvGrpSpPr>
          <p:grpSpPr>
            <a:xfrm>
              <a:off x="1869199" y="6004979"/>
              <a:ext cx="626180" cy="283509"/>
              <a:chOff x="5310909" y="2183246"/>
              <a:chExt cx="641927" cy="325507"/>
            </a:xfrm>
          </p:grpSpPr>
          <p:cxnSp>
            <p:nvCxnSpPr>
              <p:cNvPr id="207" name="Straight Connector 206">
                <a:extLst>
                  <a:ext uri="{FF2B5EF4-FFF2-40B4-BE49-F238E27FC236}">
                    <a16:creationId xmlns:a16="http://schemas.microsoft.com/office/drawing/2014/main" id="{B0C77104-C13E-2457-EBBB-9B39ADD5F513}"/>
                  </a:ext>
                </a:extLst>
              </p:cNvPr>
              <p:cNvCxnSpPr>
                <a:cxnSpLocks/>
              </p:cNvCxnSpPr>
              <p:nvPr/>
            </p:nvCxnSpPr>
            <p:spPr bwMode="auto">
              <a:xfrm>
                <a:off x="5631872" y="2183246"/>
                <a:ext cx="0" cy="71393"/>
              </a:xfrm>
              <a:prstGeom prst="line">
                <a:avLst/>
              </a:prstGeom>
              <a:noFill/>
              <a:ln w="28575" cap="flat" cmpd="sng" algn="ctr">
                <a:solidFill>
                  <a:schemeClr val="bg1"/>
                </a:solidFill>
                <a:prstDash val="solid"/>
                <a:round/>
                <a:headEnd type="none" w="med" len="med"/>
                <a:tailEnd type="none" w="med" len="med"/>
              </a:ln>
              <a:effectLst/>
            </p:spPr>
          </p:cxnSp>
          <p:sp>
            <p:nvSpPr>
              <p:cNvPr id="208" name="TextBox 207">
                <a:extLst>
                  <a:ext uri="{FF2B5EF4-FFF2-40B4-BE49-F238E27FC236}">
                    <a16:creationId xmlns:a16="http://schemas.microsoft.com/office/drawing/2014/main" id="{D88EBCD5-6D62-2682-0354-6928B0D7F9D9}"/>
                  </a:ext>
                </a:extLst>
              </p:cNvPr>
              <p:cNvSpPr txBox="1"/>
              <p:nvPr/>
            </p:nvSpPr>
            <p:spPr bwMode="auto">
              <a:xfrm>
                <a:off x="5310909" y="21832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200</a:t>
                </a:r>
              </a:p>
            </p:txBody>
          </p:sp>
        </p:grpSp>
        <p:grpSp>
          <p:nvGrpSpPr>
            <p:cNvPr id="140" name="Group 139">
              <a:extLst>
                <a:ext uri="{FF2B5EF4-FFF2-40B4-BE49-F238E27FC236}">
                  <a16:creationId xmlns:a16="http://schemas.microsoft.com/office/drawing/2014/main" id="{F403D76D-948D-BD95-016B-DCF4E2E50BF8}"/>
                </a:ext>
              </a:extLst>
            </p:cNvPr>
            <p:cNvGrpSpPr/>
            <p:nvPr/>
          </p:nvGrpSpPr>
          <p:grpSpPr>
            <a:xfrm>
              <a:off x="1534711" y="6004979"/>
              <a:ext cx="626180" cy="283509"/>
              <a:chOff x="5310909" y="2208646"/>
              <a:chExt cx="641927" cy="325507"/>
            </a:xfrm>
          </p:grpSpPr>
          <p:cxnSp>
            <p:nvCxnSpPr>
              <p:cNvPr id="205" name="Straight Connector 204">
                <a:extLst>
                  <a:ext uri="{FF2B5EF4-FFF2-40B4-BE49-F238E27FC236}">
                    <a16:creationId xmlns:a16="http://schemas.microsoft.com/office/drawing/2014/main" id="{252A3755-0C0F-E4BD-8DF4-A31C9661CA6B}"/>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206" name="TextBox 205">
                <a:extLst>
                  <a:ext uri="{FF2B5EF4-FFF2-40B4-BE49-F238E27FC236}">
                    <a16:creationId xmlns:a16="http://schemas.microsoft.com/office/drawing/2014/main" id="{167E65E6-7AC7-272A-5018-DEB8A367A517}"/>
                  </a:ext>
                </a:extLst>
              </p:cNvPr>
              <p:cNvSpPr txBox="1"/>
              <p:nvPr/>
            </p:nvSpPr>
            <p:spPr bwMode="auto">
              <a:xfrm>
                <a:off x="5310909" y="22086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100</a:t>
                </a:r>
              </a:p>
            </p:txBody>
          </p:sp>
        </p:grpSp>
        <p:grpSp>
          <p:nvGrpSpPr>
            <p:cNvPr id="141" name="Group 140">
              <a:extLst>
                <a:ext uri="{FF2B5EF4-FFF2-40B4-BE49-F238E27FC236}">
                  <a16:creationId xmlns:a16="http://schemas.microsoft.com/office/drawing/2014/main" id="{549A7666-AB2C-4E1A-4D64-ABEDAB2997CA}"/>
                </a:ext>
              </a:extLst>
            </p:cNvPr>
            <p:cNvGrpSpPr/>
            <p:nvPr/>
          </p:nvGrpSpPr>
          <p:grpSpPr>
            <a:xfrm>
              <a:off x="1200223" y="6004978"/>
              <a:ext cx="626180" cy="291553"/>
              <a:chOff x="5310909" y="2212109"/>
              <a:chExt cx="641927" cy="334743"/>
            </a:xfrm>
          </p:grpSpPr>
          <p:cxnSp>
            <p:nvCxnSpPr>
              <p:cNvPr id="203" name="Straight Connector 202">
                <a:extLst>
                  <a:ext uri="{FF2B5EF4-FFF2-40B4-BE49-F238E27FC236}">
                    <a16:creationId xmlns:a16="http://schemas.microsoft.com/office/drawing/2014/main" id="{DD9BD4D7-63C1-C4DE-994D-19CAEED73C8C}"/>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204" name="TextBox 203">
                <a:extLst>
                  <a:ext uri="{FF2B5EF4-FFF2-40B4-BE49-F238E27FC236}">
                    <a16:creationId xmlns:a16="http://schemas.microsoft.com/office/drawing/2014/main" id="{B12BFFDE-9DD1-AEA5-394B-A67C8ABBEC44}"/>
                  </a:ext>
                </a:extLst>
              </p:cNvPr>
              <p:cNvSpPr txBox="1"/>
              <p:nvPr/>
            </p:nvSpPr>
            <p:spPr bwMode="auto">
              <a:xfrm>
                <a:off x="5310909" y="2221345"/>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0</a:t>
                </a:r>
              </a:p>
            </p:txBody>
          </p:sp>
        </p:grpSp>
        <p:sp>
          <p:nvSpPr>
            <p:cNvPr id="142" name="TextBox 141">
              <a:extLst>
                <a:ext uri="{FF2B5EF4-FFF2-40B4-BE49-F238E27FC236}">
                  <a16:creationId xmlns:a16="http://schemas.microsoft.com/office/drawing/2014/main" id="{6BE40D5A-3072-90DC-8D0D-9CD7F839E2CC}"/>
                </a:ext>
              </a:extLst>
            </p:cNvPr>
            <p:cNvSpPr txBox="1"/>
            <p:nvPr/>
          </p:nvSpPr>
          <p:spPr bwMode="auto">
            <a:xfrm>
              <a:off x="1364652" y="4525489"/>
              <a:ext cx="5453243" cy="283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1" dirty="0">
                  <a:solidFill>
                    <a:schemeClr val="bg1"/>
                  </a:solidFill>
                </a:rPr>
                <a:t>Median Time to First Onset to Resolution of Frequently Occurring AEs</a:t>
              </a:r>
            </a:p>
          </p:txBody>
        </p:sp>
        <p:grpSp>
          <p:nvGrpSpPr>
            <p:cNvPr id="143" name="Group 142">
              <a:extLst>
                <a:ext uri="{FF2B5EF4-FFF2-40B4-BE49-F238E27FC236}">
                  <a16:creationId xmlns:a16="http://schemas.microsoft.com/office/drawing/2014/main" id="{3FE63A9A-FC9B-17D2-CD97-1D87BAE97A72}"/>
                </a:ext>
              </a:extLst>
            </p:cNvPr>
            <p:cNvGrpSpPr/>
            <p:nvPr/>
          </p:nvGrpSpPr>
          <p:grpSpPr>
            <a:xfrm>
              <a:off x="181009" y="5634014"/>
              <a:ext cx="3792277" cy="422531"/>
              <a:chOff x="172045" y="3790480"/>
              <a:chExt cx="3887646" cy="485125"/>
            </a:xfrm>
          </p:grpSpPr>
          <p:grpSp>
            <p:nvGrpSpPr>
              <p:cNvPr id="197" name="Group 196">
                <a:extLst>
                  <a:ext uri="{FF2B5EF4-FFF2-40B4-BE49-F238E27FC236}">
                    <a16:creationId xmlns:a16="http://schemas.microsoft.com/office/drawing/2014/main" id="{45D15B8D-2A42-EAFD-5821-2F315BFDD11A}"/>
                  </a:ext>
                </a:extLst>
              </p:cNvPr>
              <p:cNvGrpSpPr/>
              <p:nvPr/>
            </p:nvGrpSpPr>
            <p:grpSpPr>
              <a:xfrm>
                <a:off x="172045" y="3790480"/>
                <a:ext cx="3887646" cy="325508"/>
                <a:chOff x="172045" y="3433033"/>
                <a:chExt cx="3887646" cy="325508"/>
              </a:xfrm>
            </p:grpSpPr>
            <p:sp>
              <p:nvSpPr>
                <p:cNvPr id="199" name="TextBox 198">
                  <a:extLst>
                    <a:ext uri="{FF2B5EF4-FFF2-40B4-BE49-F238E27FC236}">
                      <a16:creationId xmlns:a16="http://schemas.microsoft.com/office/drawing/2014/main" id="{A7866B0B-C7E3-BDA6-0B3C-700489F87D26}"/>
                    </a:ext>
                  </a:extLst>
                </p:cNvPr>
                <p:cNvSpPr txBox="1"/>
                <p:nvPr/>
              </p:nvSpPr>
              <p:spPr bwMode="auto">
                <a:xfrm>
                  <a:off x="172045" y="3433033"/>
                  <a:ext cx="1369325" cy="325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50" b="0" dirty="0">
                      <a:solidFill>
                        <a:schemeClr val="bg1"/>
                      </a:solidFill>
                      <a:latin typeface="+mn-lt"/>
                    </a:rPr>
                    <a:t>Neutropenia</a:t>
                  </a:r>
                </a:p>
              </p:txBody>
            </p:sp>
            <p:grpSp>
              <p:nvGrpSpPr>
                <p:cNvPr id="200" name="Group 199">
                  <a:extLst>
                    <a:ext uri="{FF2B5EF4-FFF2-40B4-BE49-F238E27FC236}">
                      <a16:creationId xmlns:a16="http://schemas.microsoft.com/office/drawing/2014/main" id="{E30DDD15-C85F-8EBC-CBAA-4568A7BCF68F}"/>
                    </a:ext>
                  </a:extLst>
                </p:cNvPr>
                <p:cNvGrpSpPr/>
                <p:nvPr/>
              </p:nvGrpSpPr>
              <p:grpSpPr>
                <a:xfrm>
                  <a:off x="1541370" y="3496718"/>
                  <a:ext cx="2518321" cy="149629"/>
                  <a:chOff x="2461312" y="3006437"/>
                  <a:chExt cx="2518321" cy="149629"/>
                </a:xfrm>
              </p:grpSpPr>
              <p:cxnSp>
                <p:nvCxnSpPr>
                  <p:cNvPr id="201" name="Straight Connector 200">
                    <a:extLst>
                      <a:ext uri="{FF2B5EF4-FFF2-40B4-BE49-F238E27FC236}">
                        <a16:creationId xmlns:a16="http://schemas.microsoft.com/office/drawing/2014/main" id="{97C58D3F-D37A-7E19-C657-AA65A3D2C7EF}"/>
                      </a:ext>
                    </a:extLst>
                  </p:cNvPr>
                  <p:cNvCxnSpPr>
                    <a:cxnSpLocks/>
                    <a:stCxn id="199" idx="3"/>
                  </p:cNvCxnSpPr>
                  <p:nvPr/>
                </p:nvCxnSpPr>
                <p:spPr bwMode="auto">
                  <a:xfrm flipV="1">
                    <a:off x="2461312" y="3081252"/>
                    <a:ext cx="2518321" cy="24254"/>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45C46440-DE11-6B5D-3A28-4078080B40FB}"/>
                      </a:ext>
                    </a:extLst>
                  </p:cNvPr>
                  <p:cNvCxnSpPr>
                    <a:cxnSpLocks/>
                  </p:cNvCxnSpPr>
                  <p:nvPr/>
                </p:nvCxnSpPr>
                <p:spPr bwMode="auto">
                  <a:xfrm>
                    <a:off x="4978528" y="3006437"/>
                    <a:ext cx="0" cy="149629"/>
                  </a:xfrm>
                  <a:prstGeom prst="line">
                    <a:avLst/>
                  </a:prstGeom>
                  <a:noFill/>
                  <a:ln w="28575" cap="flat" cmpd="sng" algn="ctr">
                    <a:solidFill>
                      <a:schemeClr val="bg1"/>
                    </a:solidFill>
                    <a:prstDash val="solid"/>
                    <a:round/>
                    <a:headEnd type="none" w="med" len="med"/>
                    <a:tailEnd type="none" w="med" len="med"/>
                  </a:ln>
                  <a:effectLst/>
                </p:spPr>
              </p:cxnSp>
            </p:grpSp>
          </p:grpSp>
          <p:sp>
            <p:nvSpPr>
              <p:cNvPr id="198" name="TextBox 197">
                <a:extLst>
                  <a:ext uri="{FF2B5EF4-FFF2-40B4-BE49-F238E27FC236}">
                    <a16:creationId xmlns:a16="http://schemas.microsoft.com/office/drawing/2014/main" id="{A5F5AB28-48D4-8F32-F814-11722F51B1F9}"/>
                  </a:ext>
                </a:extLst>
              </p:cNvPr>
              <p:cNvSpPr txBox="1"/>
              <p:nvPr/>
            </p:nvSpPr>
            <p:spPr bwMode="auto">
              <a:xfrm>
                <a:off x="1546167" y="3940233"/>
                <a:ext cx="2128058" cy="335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50" b="0" dirty="0">
                    <a:solidFill>
                      <a:schemeClr val="bg1"/>
                    </a:solidFill>
                    <a:latin typeface="+mn-lt"/>
                  </a:rPr>
                  <a:t>Median: 17 days</a:t>
                </a:r>
              </a:p>
            </p:txBody>
          </p:sp>
        </p:grpSp>
        <p:grpSp>
          <p:nvGrpSpPr>
            <p:cNvPr id="144" name="Group 143">
              <a:extLst>
                <a:ext uri="{FF2B5EF4-FFF2-40B4-BE49-F238E27FC236}">
                  <a16:creationId xmlns:a16="http://schemas.microsoft.com/office/drawing/2014/main" id="{B4EB3939-A028-29B7-3231-1A7920D54CEA}"/>
                </a:ext>
              </a:extLst>
            </p:cNvPr>
            <p:cNvGrpSpPr/>
            <p:nvPr/>
          </p:nvGrpSpPr>
          <p:grpSpPr>
            <a:xfrm>
              <a:off x="181009" y="5314633"/>
              <a:ext cx="3621316" cy="397950"/>
              <a:chOff x="172045" y="3432159"/>
              <a:chExt cx="3712386" cy="456904"/>
            </a:xfrm>
          </p:grpSpPr>
          <p:grpSp>
            <p:nvGrpSpPr>
              <p:cNvPr id="191" name="Group 190">
                <a:extLst>
                  <a:ext uri="{FF2B5EF4-FFF2-40B4-BE49-F238E27FC236}">
                    <a16:creationId xmlns:a16="http://schemas.microsoft.com/office/drawing/2014/main" id="{2341F37A-FF23-1400-DDA0-78C0D1DE371E}"/>
                  </a:ext>
                </a:extLst>
              </p:cNvPr>
              <p:cNvGrpSpPr/>
              <p:nvPr/>
            </p:nvGrpSpPr>
            <p:grpSpPr>
              <a:xfrm>
                <a:off x="172045" y="3432159"/>
                <a:ext cx="3712386" cy="325510"/>
                <a:chOff x="172045" y="3265905"/>
                <a:chExt cx="3712386" cy="325510"/>
              </a:xfrm>
            </p:grpSpPr>
            <p:sp>
              <p:nvSpPr>
                <p:cNvPr id="193" name="TextBox 192">
                  <a:extLst>
                    <a:ext uri="{FF2B5EF4-FFF2-40B4-BE49-F238E27FC236}">
                      <a16:creationId xmlns:a16="http://schemas.microsoft.com/office/drawing/2014/main" id="{9C634704-CFB5-520D-869B-0EB37B19175F}"/>
                    </a:ext>
                  </a:extLst>
                </p:cNvPr>
                <p:cNvSpPr txBox="1"/>
                <p:nvPr/>
              </p:nvSpPr>
              <p:spPr bwMode="auto">
                <a:xfrm>
                  <a:off x="172045" y="3265905"/>
                  <a:ext cx="1369325" cy="325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50" b="0" dirty="0">
                      <a:solidFill>
                        <a:schemeClr val="bg1"/>
                      </a:solidFill>
                      <a:latin typeface="+mn-lt"/>
                    </a:rPr>
                    <a:t>Nausea</a:t>
                  </a:r>
                </a:p>
              </p:txBody>
            </p:sp>
            <p:grpSp>
              <p:nvGrpSpPr>
                <p:cNvPr id="194" name="Group 193">
                  <a:extLst>
                    <a:ext uri="{FF2B5EF4-FFF2-40B4-BE49-F238E27FC236}">
                      <a16:creationId xmlns:a16="http://schemas.microsoft.com/office/drawing/2014/main" id="{1E9F830A-C33A-5874-A1E2-A7B1131A7F48}"/>
                    </a:ext>
                  </a:extLst>
                </p:cNvPr>
                <p:cNvGrpSpPr/>
                <p:nvPr/>
              </p:nvGrpSpPr>
              <p:grpSpPr>
                <a:xfrm>
                  <a:off x="1546167" y="3329590"/>
                  <a:ext cx="2338264" cy="149629"/>
                  <a:chOff x="2139142" y="3009207"/>
                  <a:chExt cx="2338264" cy="149629"/>
                </a:xfrm>
              </p:grpSpPr>
              <p:cxnSp>
                <p:nvCxnSpPr>
                  <p:cNvPr id="195" name="Straight Connector 194">
                    <a:extLst>
                      <a:ext uri="{FF2B5EF4-FFF2-40B4-BE49-F238E27FC236}">
                        <a16:creationId xmlns:a16="http://schemas.microsoft.com/office/drawing/2014/main" id="{38D3F77C-8598-D31B-6D6E-C66B36D4398C}"/>
                      </a:ext>
                    </a:extLst>
                  </p:cNvPr>
                  <p:cNvCxnSpPr>
                    <a:cxnSpLocks/>
                  </p:cNvCxnSpPr>
                  <p:nvPr/>
                </p:nvCxnSpPr>
                <p:spPr bwMode="auto">
                  <a:xfrm>
                    <a:off x="2139142" y="3084022"/>
                    <a:ext cx="2338264"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5EC15820-8066-4073-5610-378DE47A9F87}"/>
                      </a:ext>
                    </a:extLst>
                  </p:cNvPr>
                  <p:cNvCxnSpPr>
                    <a:cxnSpLocks/>
                  </p:cNvCxnSpPr>
                  <p:nvPr/>
                </p:nvCxnSpPr>
                <p:spPr bwMode="auto">
                  <a:xfrm>
                    <a:off x="4457728" y="3009207"/>
                    <a:ext cx="0" cy="149629"/>
                  </a:xfrm>
                  <a:prstGeom prst="line">
                    <a:avLst/>
                  </a:prstGeom>
                  <a:noFill/>
                  <a:ln w="28575" cap="flat" cmpd="sng" algn="ctr">
                    <a:solidFill>
                      <a:schemeClr val="bg1"/>
                    </a:solidFill>
                    <a:prstDash val="solid"/>
                    <a:round/>
                    <a:headEnd type="none" w="med" len="med"/>
                    <a:tailEnd type="none" w="med" len="med"/>
                  </a:ln>
                  <a:effectLst/>
                </p:spPr>
              </p:cxnSp>
            </p:grpSp>
          </p:grpSp>
          <p:sp>
            <p:nvSpPr>
              <p:cNvPr id="192" name="TextBox 191">
                <a:extLst>
                  <a:ext uri="{FF2B5EF4-FFF2-40B4-BE49-F238E27FC236}">
                    <a16:creationId xmlns:a16="http://schemas.microsoft.com/office/drawing/2014/main" id="{207B9C49-7B57-0C57-8277-A6B6987A3981}"/>
                  </a:ext>
                </a:extLst>
              </p:cNvPr>
              <p:cNvSpPr txBox="1"/>
              <p:nvPr/>
            </p:nvSpPr>
            <p:spPr bwMode="auto">
              <a:xfrm>
                <a:off x="1546167" y="3553691"/>
                <a:ext cx="2128058" cy="335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50" b="0" dirty="0">
                    <a:solidFill>
                      <a:schemeClr val="bg1"/>
                    </a:solidFill>
                    <a:latin typeface="+mn-lt"/>
                  </a:rPr>
                  <a:t>Median: 40.5 days</a:t>
                </a:r>
              </a:p>
            </p:txBody>
          </p:sp>
        </p:grpSp>
        <p:grpSp>
          <p:nvGrpSpPr>
            <p:cNvPr id="145" name="Group 144">
              <a:extLst>
                <a:ext uri="{FF2B5EF4-FFF2-40B4-BE49-F238E27FC236}">
                  <a16:creationId xmlns:a16="http://schemas.microsoft.com/office/drawing/2014/main" id="{E87C50BF-85AD-6F34-F57B-F35B863EE510}"/>
                </a:ext>
              </a:extLst>
            </p:cNvPr>
            <p:cNvGrpSpPr/>
            <p:nvPr/>
          </p:nvGrpSpPr>
          <p:grpSpPr>
            <a:xfrm>
              <a:off x="181009" y="5012610"/>
              <a:ext cx="3416266" cy="380610"/>
              <a:chOff x="172045" y="3098778"/>
              <a:chExt cx="3502180" cy="436994"/>
            </a:xfrm>
          </p:grpSpPr>
          <p:grpSp>
            <p:nvGrpSpPr>
              <p:cNvPr id="185" name="Group 184">
                <a:extLst>
                  <a:ext uri="{FF2B5EF4-FFF2-40B4-BE49-F238E27FC236}">
                    <a16:creationId xmlns:a16="http://schemas.microsoft.com/office/drawing/2014/main" id="{948AE0B2-5263-5107-B768-6258B38B68C8}"/>
                  </a:ext>
                </a:extLst>
              </p:cNvPr>
              <p:cNvGrpSpPr/>
              <p:nvPr/>
            </p:nvGrpSpPr>
            <p:grpSpPr>
              <a:xfrm>
                <a:off x="172045" y="3098778"/>
                <a:ext cx="3435957" cy="325509"/>
                <a:chOff x="172045" y="3098778"/>
                <a:chExt cx="3435957" cy="325509"/>
              </a:xfrm>
            </p:grpSpPr>
            <p:sp>
              <p:nvSpPr>
                <p:cNvPr id="187" name="TextBox 186">
                  <a:extLst>
                    <a:ext uri="{FF2B5EF4-FFF2-40B4-BE49-F238E27FC236}">
                      <a16:creationId xmlns:a16="http://schemas.microsoft.com/office/drawing/2014/main" id="{C0AF97B2-571C-C619-36DE-B71553A1739F}"/>
                    </a:ext>
                  </a:extLst>
                </p:cNvPr>
                <p:cNvSpPr txBox="1"/>
                <p:nvPr/>
              </p:nvSpPr>
              <p:spPr bwMode="auto">
                <a:xfrm>
                  <a:off x="172045" y="3098778"/>
                  <a:ext cx="1369325" cy="32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50" b="0" dirty="0">
                      <a:solidFill>
                        <a:schemeClr val="bg1"/>
                      </a:solidFill>
                      <a:latin typeface="+mn-lt"/>
                    </a:rPr>
                    <a:t>Diarrhea</a:t>
                  </a:r>
                </a:p>
              </p:txBody>
            </p:sp>
            <p:grpSp>
              <p:nvGrpSpPr>
                <p:cNvPr id="188" name="Group 187">
                  <a:extLst>
                    <a:ext uri="{FF2B5EF4-FFF2-40B4-BE49-F238E27FC236}">
                      <a16:creationId xmlns:a16="http://schemas.microsoft.com/office/drawing/2014/main" id="{55DA2A08-4ABE-2CED-94EA-90AD4E2FF8AD}"/>
                    </a:ext>
                  </a:extLst>
                </p:cNvPr>
                <p:cNvGrpSpPr/>
                <p:nvPr/>
              </p:nvGrpSpPr>
              <p:grpSpPr>
                <a:xfrm>
                  <a:off x="1540626" y="3162463"/>
                  <a:ext cx="2067376" cy="149629"/>
                  <a:chOff x="1540626" y="3009207"/>
                  <a:chExt cx="2067376" cy="149629"/>
                </a:xfrm>
              </p:grpSpPr>
              <p:cxnSp>
                <p:nvCxnSpPr>
                  <p:cNvPr id="189" name="Straight Connector 188">
                    <a:extLst>
                      <a:ext uri="{FF2B5EF4-FFF2-40B4-BE49-F238E27FC236}">
                        <a16:creationId xmlns:a16="http://schemas.microsoft.com/office/drawing/2014/main" id="{FD07152A-BD94-2BF0-A572-45F253B7DA19}"/>
                      </a:ext>
                    </a:extLst>
                  </p:cNvPr>
                  <p:cNvCxnSpPr>
                    <a:cxnSpLocks/>
                  </p:cNvCxnSpPr>
                  <p:nvPr/>
                </p:nvCxnSpPr>
                <p:spPr bwMode="auto">
                  <a:xfrm>
                    <a:off x="1540626" y="3084021"/>
                    <a:ext cx="2053819"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D4CF03C4-641B-E87A-3D1E-928D10A75651}"/>
                      </a:ext>
                    </a:extLst>
                  </p:cNvPr>
                  <p:cNvCxnSpPr>
                    <a:cxnSpLocks/>
                  </p:cNvCxnSpPr>
                  <p:nvPr/>
                </p:nvCxnSpPr>
                <p:spPr bwMode="auto">
                  <a:xfrm>
                    <a:off x="3608002" y="3009207"/>
                    <a:ext cx="0" cy="149629"/>
                  </a:xfrm>
                  <a:prstGeom prst="line">
                    <a:avLst/>
                  </a:prstGeom>
                  <a:noFill/>
                  <a:ln w="28575" cap="flat" cmpd="sng" algn="ctr">
                    <a:solidFill>
                      <a:schemeClr val="bg1"/>
                    </a:solidFill>
                    <a:prstDash val="solid"/>
                    <a:round/>
                    <a:headEnd type="none" w="med" len="med"/>
                    <a:tailEnd type="none" w="med" len="med"/>
                  </a:ln>
                  <a:effectLst/>
                </p:spPr>
              </p:cxnSp>
            </p:grpSp>
          </p:grpSp>
          <p:sp>
            <p:nvSpPr>
              <p:cNvPr id="186" name="TextBox 185">
                <a:extLst>
                  <a:ext uri="{FF2B5EF4-FFF2-40B4-BE49-F238E27FC236}">
                    <a16:creationId xmlns:a16="http://schemas.microsoft.com/office/drawing/2014/main" id="{7234517C-523E-406B-1C23-93C9AB927B20}"/>
                  </a:ext>
                </a:extLst>
              </p:cNvPr>
              <p:cNvSpPr txBox="1"/>
              <p:nvPr/>
            </p:nvSpPr>
            <p:spPr bwMode="auto">
              <a:xfrm>
                <a:off x="1546167" y="3200400"/>
                <a:ext cx="2128058" cy="335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50" b="0" dirty="0">
                    <a:solidFill>
                      <a:schemeClr val="bg1"/>
                    </a:solidFill>
                    <a:latin typeface="+mn-lt"/>
                  </a:rPr>
                  <a:t>Median: 16.5 days</a:t>
                </a:r>
              </a:p>
            </p:txBody>
          </p:sp>
        </p:grpSp>
        <p:grpSp>
          <p:nvGrpSpPr>
            <p:cNvPr id="146" name="Group 145">
              <a:extLst>
                <a:ext uri="{FF2B5EF4-FFF2-40B4-BE49-F238E27FC236}">
                  <a16:creationId xmlns:a16="http://schemas.microsoft.com/office/drawing/2014/main" id="{A7351968-022D-7C00-82E0-8AB7ADA6E5A9}"/>
                </a:ext>
              </a:extLst>
            </p:cNvPr>
            <p:cNvGrpSpPr/>
            <p:nvPr/>
          </p:nvGrpSpPr>
          <p:grpSpPr>
            <a:xfrm>
              <a:off x="181009" y="4706460"/>
              <a:ext cx="5259554" cy="283509"/>
              <a:chOff x="172045" y="2931651"/>
              <a:chExt cx="5391824" cy="325508"/>
            </a:xfrm>
          </p:grpSpPr>
          <p:sp>
            <p:nvSpPr>
              <p:cNvPr id="181" name="TextBox 180">
                <a:extLst>
                  <a:ext uri="{FF2B5EF4-FFF2-40B4-BE49-F238E27FC236}">
                    <a16:creationId xmlns:a16="http://schemas.microsoft.com/office/drawing/2014/main" id="{139C0811-08AA-0612-EB7C-E2F1B80156ED}"/>
                  </a:ext>
                </a:extLst>
              </p:cNvPr>
              <p:cNvSpPr txBox="1"/>
              <p:nvPr/>
            </p:nvSpPr>
            <p:spPr bwMode="auto">
              <a:xfrm>
                <a:off x="172045" y="2931651"/>
                <a:ext cx="1369325" cy="325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50" b="0" dirty="0">
                    <a:solidFill>
                      <a:schemeClr val="bg1"/>
                    </a:solidFill>
                    <a:latin typeface="+mn-lt"/>
                  </a:rPr>
                  <a:t>Arthralgia</a:t>
                </a:r>
              </a:p>
            </p:txBody>
          </p:sp>
          <p:grpSp>
            <p:nvGrpSpPr>
              <p:cNvPr id="182" name="Group 181">
                <a:extLst>
                  <a:ext uri="{FF2B5EF4-FFF2-40B4-BE49-F238E27FC236}">
                    <a16:creationId xmlns:a16="http://schemas.microsoft.com/office/drawing/2014/main" id="{BDA653F1-86BD-8B28-2BD9-884D7520E673}"/>
                  </a:ext>
                </a:extLst>
              </p:cNvPr>
              <p:cNvGrpSpPr/>
              <p:nvPr/>
            </p:nvGrpSpPr>
            <p:grpSpPr>
              <a:xfrm>
                <a:off x="1541370" y="2995336"/>
                <a:ext cx="4022499" cy="149629"/>
                <a:chOff x="1871108" y="3009207"/>
                <a:chExt cx="4022499" cy="149629"/>
              </a:xfrm>
            </p:grpSpPr>
            <p:cxnSp>
              <p:nvCxnSpPr>
                <p:cNvPr id="183" name="Straight Connector 182">
                  <a:extLst>
                    <a:ext uri="{FF2B5EF4-FFF2-40B4-BE49-F238E27FC236}">
                      <a16:creationId xmlns:a16="http://schemas.microsoft.com/office/drawing/2014/main" id="{FF3F8D5B-D659-7D0D-8836-85FC02039D86}"/>
                    </a:ext>
                  </a:extLst>
                </p:cNvPr>
                <p:cNvCxnSpPr>
                  <a:cxnSpLocks/>
                  <a:stCxn id="181" idx="3"/>
                </p:cNvCxnSpPr>
                <p:nvPr/>
              </p:nvCxnSpPr>
              <p:spPr bwMode="auto">
                <a:xfrm flipV="1">
                  <a:off x="1871108" y="3092317"/>
                  <a:ext cx="4010901" cy="15959"/>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4AADE02F-CA28-E37D-35BB-B495CA9B71DC}"/>
                    </a:ext>
                  </a:extLst>
                </p:cNvPr>
                <p:cNvCxnSpPr>
                  <a:cxnSpLocks/>
                </p:cNvCxnSpPr>
                <p:nvPr/>
              </p:nvCxnSpPr>
              <p:spPr bwMode="auto">
                <a:xfrm>
                  <a:off x="5893607" y="3009207"/>
                  <a:ext cx="0" cy="149629"/>
                </a:xfrm>
                <a:prstGeom prst="line">
                  <a:avLst/>
                </a:prstGeom>
                <a:noFill/>
                <a:ln w="28575" cap="flat" cmpd="sng" algn="ctr">
                  <a:solidFill>
                    <a:schemeClr val="bg1"/>
                  </a:solidFill>
                  <a:prstDash val="solid"/>
                  <a:round/>
                  <a:headEnd type="none" w="med" len="med"/>
                  <a:tailEnd type="none" w="med" len="med"/>
                </a:ln>
                <a:effectLst/>
              </p:spPr>
            </p:cxnSp>
          </p:grpSp>
        </p:grpSp>
        <p:sp>
          <p:nvSpPr>
            <p:cNvPr id="147" name="TextBox 146">
              <a:extLst>
                <a:ext uri="{FF2B5EF4-FFF2-40B4-BE49-F238E27FC236}">
                  <a16:creationId xmlns:a16="http://schemas.microsoft.com/office/drawing/2014/main" id="{19EE452E-452F-7865-E09A-AE0F403587C5}"/>
                </a:ext>
              </a:extLst>
            </p:cNvPr>
            <p:cNvSpPr txBox="1"/>
            <p:nvPr/>
          </p:nvSpPr>
          <p:spPr bwMode="auto">
            <a:xfrm>
              <a:off x="1521422" y="4828050"/>
              <a:ext cx="207585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50" b="0" dirty="0">
                  <a:solidFill>
                    <a:schemeClr val="bg1"/>
                  </a:solidFill>
                  <a:latin typeface="+mn-lt"/>
                </a:rPr>
                <a:t>Median: 42.5 days</a:t>
              </a:r>
            </a:p>
          </p:txBody>
        </p:sp>
        <p:sp>
          <p:nvSpPr>
            <p:cNvPr id="148" name="TextBox 147">
              <a:extLst>
                <a:ext uri="{FF2B5EF4-FFF2-40B4-BE49-F238E27FC236}">
                  <a16:creationId xmlns:a16="http://schemas.microsoft.com/office/drawing/2014/main" id="{80008F27-B136-59BD-5236-4831E9866ADB}"/>
                </a:ext>
              </a:extLst>
            </p:cNvPr>
            <p:cNvSpPr txBox="1"/>
            <p:nvPr/>
          </p:nvSpPr>
          <p:spPr bwMode="auto">
            <a:xfrm>
              <a:off x="3349673" y="4828048"/>
              <a:ext cx="207585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50" b="0" dirty="0">
                  <a:solidFill>
                    <a:schemeClr val="bg1"/>
                  </a:solidFill>
                  <a:latin typeface="+mn-lt"/>
                </a:rPr>
                <a:t>Resolution rate: 87%</a:t>
              </a:r>
            </a:p>
          </p:txBody>
        </p:sp>
        <p:sp>
          <p:nvSpPr>
            <p:cNvPr id="149" name="Rectangle 148">
              <a:extLst>
                <a:ext uri="{FF2B5EF4-FFF2-40B4-BE49-F238E27FC236}">
                  <a16:creationId xmlns:a16="http://schemas.microsoft.com/office/drawing/2014/main" id="{D7248BEB-AB3A-89F2-BF50-54B80769C9D1}"/>
                </a:ext>
              </a:extLst>
            </p:cNvPr>
            <p:cNvSpPr/>
            <p:nvPr/>
          </p:nvSpPr>
          <p:spPr bwMode="auto">
            <a:xfrm rot="18900000">
              <a:off x="1623100" y="4779336"/>
              <a:ext cx="87284" cy="872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endParaRPr>
            </a:p>
          </p:txBody>
        </p:sp>
        <p:sp>
          <p:nvSpPr>
            <p:cNvPr id="150" name="Rectangle 149">
              <a:extLst>
                <a:ext uri="{FF2B5EF4-FFF2-40B4-BE49-F238E27FC236}">
                  <a16:creationId xmlns:a16="http://schemas.microsoft.com/office/drawing/2014/main" id="{30576238-E357-3051-BEB5-8D87B70E4D80}"/>
                </a:ext>
              </a:extLst>
            </p:cNvPr>
            <p:cNvSpPr/>
            <p:nvPr/>
          </p:nvSpPr>
          <p:spPr bwMode="auto">
            <a:xfrm rot="18900000">
              <a:off x="1518440" y="5092882"/>
              <a:ext cx="87284" cy="872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endParaRPr>
            </a:p>
          </p:txBody>
        </p:sp>
        <p:sp>
          <p:nvSpPr>
            <p:cNvPr id="151" name="Rectangle 150">
              <a:extLst>
                <a:ext uri="{FF2B5EF4-FFF2-40B4-BE49-F238E27FC236}">
                  <a16:creationId xmlns:a16="http://schemas.microsoft.com/office/drawing/2014/main" id="{4020090F-90A1-A2C0-538A-BA722B7BFD01}"/>
                </a:ext>
              </a:extLst>
            </p:cNvPr>
            <p:cNvSpPr/>
            <p:nvPr/>
          </p:nvSpPr>
          <p:spPr bwMode="auto">
            <a:xfrm rot="18900000">
              <a:off x="1596529" y="5384903"/>
              <a:ext cx="87284" cy="872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endParaRPr>
            </a:p>
          </p:txBody>
        </p:sp>
        <p:sp>
          <p:nvSpPr>
            <p:cNvPr id="152" name="Rectangle 151">
              <a:extLst>
                <a:ext uri="{FF2B5EF4-FFF2-40B4-BE49-F238E27FC236}">
                  <a16:creationId xmlns:a16="http://schemas.microsoft.com/office/drawing/2014/main" id="{0BC9483E-0102-A522-75F8-59E1E7B7FF72}"/>
                </a:ext>
              </a:extLst>
            </p:cNvPr>
            <p:cNvSpPr/>
            <p:nvPr/>
          </p:nvSpPr>
          <p:spPr bwMode="auto">
            <a:xfrm rot="18900000">
              <a:off x="1534368" y="5711364"/>
              <a:ext cx="87284" cy="872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endParaRPr>
            </a:p>
          </p:txBody>
        </p:sp>
        <p:grpSp>
          <p:nvGrpSpPr>
            <p:cNvPr id="153" name="Group 152">
              <a:extLst>
                <a:ext uri="{FF2B5EF4-FFF2-40B4-BE49-F238E27FC236}">
                  <a16:creationId xmlns:a16="http://schemas.microsoft.com/office/drawing/2014/main" id="{3176AF1D-BC07-AE36-FBCF-2BE656E78125}"/>
                </a:ext>
              </a:extLst>
            </p:cNvPr>
            <p:cNvGrpSpPr/>
            <p:nvPr/>
          </p:nvGrpSpPr>
          <p:grpSpPr>
            <a:xfrm>
              <a:off x="6184306" y="4817612"/>
              <a:ext cx="2218590" cy="1091079"/>
              <a:chOff x="6628443" y="4808903"/>
              <a:chExt cx="2218590" cy="1091079"/>
            </a:xfrm>
          </p:grpSpPr>
          <p:sp>
            <p:nvSpPr>
              <p:cNvPr id="179" name="TextBox 178">
                <a:extLst>
                  <a:ext uri="{FF2B5EF4-FFF2-40B4-BE49-F238E27FC236}">
                    <a16:creationId xmlns:a16="http://schemas.microsoft.com/office/drawing/2014/main" id="{EF142C8C-8E4E-4BB2-94EE-FEDEDB6D6928}"/>
                  </a:ext>
                </a:extLst>
              </p:cNvPr>
              <p:cNvSpPr txBox="1"/>
              <p:nvPr/>
            </p:nvSpPr>
            <p:spPr bwMode="auto">
              <a:xfrm>
                <a:off x="6628443" y="4808903"/>
                <a:ext cx="2218590" cy="109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92100" indent="-173038">
                  <a:lnSpc>
                    <a:spcPct val="100000"/>
                  </a:lnSpc>
                  <a:spcAft>
                    <a:spcPts val="600"/>
                  </a:spcAft>
                  <a:buClr>
                    <a:schemeClr val="bg1"/>
                  </a:buClr>
                  <a:buFont typeface="System Font Regular"/>
                  <a:buChar char="–"/>
                </a:pPr>
                <a:r>
                  <a:rPr lang="en-US" sz="1050" b="0" dirty="0">
                    <a:solidFill>
                      <a:schemeClr val="bg1"/>
                    </a:solidFill>
                    <a:latin typeface="+mn-lt"/>
                  </a:rPr>
                  <a:t>Time from onset </a:t>
                </a:r>
                <a:br>
                  <a:rPr lang="en-US" sz="1050" b="0" dirty="0">
                    <a:solidFill>
                      <a:schemeClr val="bg1"/>
                    </a:solidFill>
                    <a:latin typeface="+mn-lt"/>
                  </a:rPr>
                </a:br>
                <a:r>
                  <a:rPr lang="en-US" sz="1050" b="0" dirty="0">
                    <a:solidFill>
                      <a:schemeClr val="bg1"/>
                    </a:solidFill>
                    <a:latin typeface="+mn-lt"/>
                  </a:rPr>
                  <a:t>to resolution or improvement, range</a:t>
                </a:r>
              </a:p>
              <a:p>
                <a:pPr marL="292100" indent="-173038">
                  <a:lnSpc>
                    <a:spcPct val="100000"/>
                  </a:lnSpc>
                  <a:spcAft>
                    <a:spcPts val="600"/>
                  </a:spcAft>
                  <a:buClr>
                    <a:schemeClr val="tx1"/>
                  </a:buClr>
                  <a:buFont typeface="Wingdings" pitchFamily="2" charset="2"/>
                  <a:buChar char="§"/>
                </a:pPr>
                <a:r>
                  <a:rPr lang="en-US" sz="1050" b="0" dirty="0">
                    <a:solidFill>
                      <a:schemeClr val="bg1"/>
                    </a:solidFill>
                    <a:latin typeface="+mn-lt"/>
                  </a:rPr>
                  <a:t>Median time to onset of first event</a:t>
                </a:r>
              </a:p>
            </p:txBody>
          </p:sp>
          <p:sp>
            <p:nvSpPr>
              <p:cNvPr id="180" name="Rectangle 179">
                <a:extLst>
                  <a:ext uri="{FF2B5EF4-FFF2-40B4-BE49-F238E27FC236}">
                    <a16:creationId xmlns:a16="http://schemas.microsoft.com/office/drawing/2014/main" id="{071ED9D4-5FF5-046A-E5C1-7A45E63960C8}"/>
                  </a:ext>
                </a:extLst>
              </p:cNvPr>
              <p:cNvSpPr/>
              <p:nvPr/>
            </p:nvSpPr>
            <p:spPr bwMode="auto">
              <a:xfrm rot="18900000">
                <a:off x="6836696" y="5563733"/>
                <a:ext cx="63973" cy="6397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endParaRPr>
              </a:p>
            </p:txBody>
          </p:sp>
        </p:grpSp>
        <p:grpSp>
          <p:nvGrpSpPr>
            <p:cNvPr id="154" name="Group 153">
              <a:extLst>
                <a:ext uri="{FF2B5EF4-FFF2-40B4-BE49-F238E27FC236}">
                  <a16:creationId xmlns:a16="http://schemas.microsoft.com/office/drawing/2014/main" id="{83A808F6-31F9-CFBE-846F-0A172B6E0B8D}"/>
                </a:ext>
              </a:extLst>
            </p:cNvPr>
            <p:cNvGrpSpPr/>
            <p:nvPr/>
          </p:nvGrpSpPr>
          <p:grpSpPr>
            <a:xfrm>
              <a:off x="3876127" y="6004981"/>
              <a:ext cx="626180" cy="283509"/>
              <a:chOff x="5310909" y="2208646"/>
              <a:chExt cx="641927" cy="325507"/>
            </a:xfrm>
          </p:grpSpPr>
          <p:cxnSp>
            <p:nvCxnSpPr>
              <p:cNvPr id="177" name="Straight Connector 176">
                <a:extLst>
                  <a:ext uri="{FF2B5EF4-FFF2-40B4-BE49-F238E27FC236}">
                    <a16:creationId xmlns:a16="http://schemas.microsoft.com/office/drawing/2014/main" id="{C6895C20-F558-A66F-BDE2-7FD057071EE8}"/>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78" name="TextBox 177">
                <a:extLst>
                  <a:ext uri="{FF2B5EF4-FFF2-40B4-BE49-F238E27FC236}">
                    <a16:creationId xmlns:a16="http://schemas.microsoft.com/office/drawing/2014/main" id="{F8F72A13-4735-1086-5AE1-634A606866B4}"/>
                  </a:ext>
                </a:extLst>
              </p:cNvPr>
              <p:cNvSpPr txBox="1"/>
              <p:nvPr/>
            </p:nvSpPr>
            <p:spPr bwMode="auto">
              <a:xfrm>
                <a:off x="5310909" y="22086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800</a:t>
                </a:r>
              </a:p>
            </p:txBody>
          </p:sp>
        </p:grpSp>
        <p:grpSp>
          <p:nvGrpSpPr>
            <p:cNvPr id="155" name="Group 154">
              <a:extLst>
                <a:ext uri="{FF2B5EF4-FFF2-40B4-BE49-F238E27FC236}">
                  <a16:creationId xmlns:a16="http://schemas.microsoft.com/office/drawing/2014/main" id="{7B0D1D71-C8FD-726A-3FB7-B880AD9DAE83}"/>
                </a:ext>
              </a:extLst>
            </p:cNvPr>
            <p:cNvGrpSpPr/>
            <p:nvPr/>
          </p:nvGrpSpPr>
          <p:grpSpPr>
            <a:xfrm>
              <a:off x="3541639" y="6004981"/>
              <a:ext cx="626180" cy="283509"/>
              <a:chOff x="5310909" y="2195946"/>
              <a:chExt cx="641927" cy="325507"/>
            </a:xfrm>
          </p:grpSpPr>
          <p:cxnSp>
            <p:nvCxnSpPr>
              <p:cNvPr id="175" name="Straight Connector 174">
                <a:extLst>
                  <a:ext uri="{FF2B5EF4-FFF2-40B4-BE49-F238E27FC236}">
                    <a16:creationId xmlns:a16="http://schemas.microsoft.com/office/drawing/2014/main" id="{62D2B697-EC8F-38A6-B8E2-DD7AC07C6E09}"/>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76" name="TextBox 175">
                <a:extLst>
                  <a:ext uri="{FF2B5EF4-FFF2-40B4-BE49-F238E27FC236}">
                    <a16:creationId xmlns:a16="http://schemas.microsoft.com/office/drawing/2014/main" id="{6DE5F3C5-1944-888A-2BC8-386004DECB59}"/>
                  </a:ext>
                </a:extLst>
              </p:cNvPr>
              <p:cNvSpPr txBox="1"/>
              <p:nvPr/>
            </p:nvSpPr>
            <p:spPr bwMode="auto">
              <a:xfrm>
                <a:off x="5310909" y="21959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700</a:t>
                </a:r>
              </a:p>
            </p:txBody>
          </p:sp>
        </p:grpSp>
        <p:grpSp>
          <p:nvGrpSpPr>
            <p:cNvPr id="156" name="Group 155">
              <a:extLst>
                <a:ext uri="{FF2B5EF4-FFF2-40B4-BE49-F238E27FC236}">
                  <a16:creationId xmlns:a16="http://schemas.microsoft.com/office/drawing/2014/main" id="{50453E98-1C4D-F000-9FFC-E1D371B24691}"/>
                </a:ext>
              </a:extLst>
            </p:cNvPr>
            <p:cNvGrpSpPr/>
            <p:nvPr/>
          </p:nvGrpSpPr>
          <p:grpSpPr>
            <a:xfrm>
              <a:off x="3207151" y="6004981"/>
              <a:ext cx="626180" cy="283509"/>
              <a:chOff x="5310909" y="2183246"/>
              <a:chExt cx="641927" cy="325507"/>
            </a:xfrm>
          </p:grpSpPr>
          <p:cxnSp>
            <p:nvCxnSpPr>
              <p:cNvPr id="173" name="Straight Connector 172">
                <a:extLst>
                  <a:ext uri="{FF2B5EF4-FFF2-40B4-BE49-F238E27FC236}">
                    <a16:creationId xmlns:a16="http://schemas.microsoft.com/office/drawing/2014/main" id="{B6FCC6EC-5072-8AD0-7DFA-4062B2E31899}"/>
                  </a:ext>
                </a:extLst>
              </p:cNvPr>
              <p:cNvCxnSpPr>
                <a:cxnSpLocks/>
              </p:cNvCxnSpPr>
              <p:nvPr/>
            </p:nvCxnSpPr>
            <p:spPr bwMode="auto">
              <a:xfrm>
                <a:off x="5631872" y="2183246"/>
                <a:ext cx="0" cy="71393"/>
              </a:xfrm>
              <a:prstGeom prst="line">
                <a:avLst/>
              </a:prstGeom>
              <a:noFill/>
              <a:ln w="28575" cap="flat" cmpd="sng" algn="ctr">
                <a:solidFill>
                  <a:schemeClr val="bg1"/>
                </a:solidFill>
                <a:prstDash val="solid"/>
                <a:round/>
                <a:headEnd type="none" w="med" len="med"/>
                <a:tailEnd type="none" w="med" len="med"/>
              </a:ln>
              <a:effectLst/>
            </p:spPr>
          </p:cxnSp>
          <p:sp>
            <p:nvSpPr>
              <p:cNvPr id="174" name="TextBox 173">
                <a:extLst>
                  <a:ext uri="{FF2B5EF4-FFF2-40B4-BE49-F238E27FC236}">
                    <a16:creationId xmlns:a16="http://schemas.microsoft.com/office/drawing/2014/main" id="{418083F2-E384-B259-75F1-BB5A9C253CD9}"/>
                  </a:ext>
                </a:extLst>
              </p:cNvPr>
              <p:cNvSpPr txBox="1"/>
              <p:nvPr/>
            </p:nvSpPr>
            <p:spPr bwMode="auto">
              <a:xfrm>
                <a:off x="5310909" y="21832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600</a:t>
                </a:r>
              </a:p>
            </p:txBody>
          </p:sp>
        </p:grpSp>
        <p:grpSp>
          <p:nvGrpSpPr>
            <p:cNvPr id="157" name="Group 156">
              <a:extLst>
                <a:ext uri="{FF2B5EF4-FFF2-40B4-BE49-F238E27FC236}">
                  <a16:creationId xmlns:a16="http://schemas.microsoft.com/office/drawing/2014/main" id="{FABAD37D-53F6-48C8-6557-A37132005D7B}"/>
                </a:ext>
              </a:extLst>
            </p:cNvPr>
            <p:cNvGrpSpPr/>
            <p:nvPr/>
          </p:nvGrpSpPr>
          <p:grpSpPr>
            <a:xfrm>
              <a:off x="2872663" y="6004981"/>
              <a:ext cx="626180" cy="283509"/>
              <a:chOff x="5310909" y="2208646"/>
              <a:chExt cx="641927" cy="325507"/>
            </a:xfrm>
          </p:grpSpPr>
          <p:cxnSp>
            <p:nvCxnSpPr>
              <p:cNvPr id="171" name="Straight Connector 170">
                <a:extLst>
                  <a:ext uri="{FF2B5EF4-FFF2-40B4-BE49-F238E27FC236}">
                    <a16:creationId xmlns:a16="http://schemas.microsoft.com/office/drawing/2014/main" id="{48D1A84C-4388-3257-46E8-5300C82416F3}"/>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72" name="TextBox 171">
                <a:extLst>
                  <a:ext uri="{FF2B5EF4-FFF2-40B4-BE49-F238E27FC236}">
                    <a16:creationId xmlns:a16="http://schemas.microsoft.com/office/drawing/2014/main" id="{1B9F16B6-3A2C-199A-AC3B-971D09402681}"/>
                  </a:ext>
                </a:extLst>
              </p:cNvPr>
              <p:cNvSpPr txBox="1"/>
              <p:nvPr/>
            </p:nvSpPr>
            <p:spPr bwMode="auto">
              <a:xfrm>
                <a:off x="5310909" y="22086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500</a:t>
                </a:r>
              </a:p>
            </p:txBody>
          </p:sp>
        </p:grpSp>
        <p:grpSp>
          <p:nvGrpSpPr>
            <p:cNvPr id="158" name="Group 157">
              <a:extLst>
                <a:ext uri="{FF2B5EF4-FFF2-40B4-BE49-F238E27FC236}">
                  <a16:creationId xmlns:a16="http://schemas.microsoft.com/office/drawing/2014/main" id="{95BE7474-378F-53CE-8787-AFA59F22E722}"/>
                </a:ext>
              </a:extLst>
            </p:cNvPr>
            <p:cNvGrpSpPr/>
            <p:nvPr/>
          </p:nvGrpSpPr>
          <p:grpSpPr>
            <a:xfrm>
              <a:off x="4210615" y="6004981"/>
              <a:ext cx="626180" cy="283509"/>
              <a:chOff x="5310909" y="2208646"/>
              <a:chExt cx="641927" cy="325507"/>
            </a:xfrm>
          </p:grpSpPr>
          <p:cxnSp>
            <p:nvCxnSpPr>
              <p:cNvPr id="169" name="Straight Connector 168">
                <a:extLst>
                  <a:ext uri="{FF2B5EF4-FFF2-40B4-BE49-F238E27FC236}">
                    <a16:creationId xmlns:a16="http://schemas.microsoft.com/office/drawing/2014/main" id="{B5003879-69A4-4E4A-FB15-C92E3744A3AA}"/>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70" name="TextBox 169">
                <a:extLst>
                  <a:ext uri="{FF2B5EF4-FFF2-40B4-BE49-F238E27FC236}">
                    <a16:creationId xmlns:a16="http://schemas.microsoft.com/office/drawing/2014/main" id="{5ADBDAA0-16EE-BFF7-D1C0-CFEC46702125}"/>
                  </a:ext>
                </a:extLst>
              </p:cNvPr>
              <p:cNvSpPr txBox="1"/>
              <p:nvPr/>
            </p:nvSpPr>
            <p:spPr bwMode="auto">
              <a:xfrm>
                <a:off x="5310909" y="22086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900</a:t>
                </a:r>
              </a:p>
            </p:txBody>
          </p:sp>
        </p:grpSp>
        <p:grpSp>
          <p:nvGrpSpPr>
            <p:cNvPr id="159" name="Group 158">
              <a:extLst>
                <a:ext uri="{FF2B5EF4-FFF2-40B4-BE49-F238E27FC236}">
                  <a16:creationId xmlns:a16="http://schemas.microsoft.com/office/drawing/2014/main" id="{34E43BD5-6083-DE27-1E3D-8068AAD5EF26}"/>
                </a:ext>
              </a:extLst>
            </p:cNvPr>
            <p:cNvGrpSpPr/>
            <p:nvPr/>
          </p:nvGrpSpPr>
          <p:grpSpPr>
            <a:xfrm>
              <a:off x="4545103" y="6000575"/>
              <a:ext cx="626180" cy="283509"/>
              <a:chOff x="5310909" y="2207050"/>
              <a:chExt cx="641927" cy="325507"/>
            </a:xfrm>
          </p:grpSpPr>
          <p:cxnSp>
            <p:nvCxnSpPr>
              <p:cNvPr id="167" name="Straight Connector 166">
                <a:extLst>
                  <a:ext uri="{FF2B5EF4-FFF2-40B4-BE49-F238E27FC236}">
                    <a16:creationId xmlns:a16="http://schemas.microsoft.com/office/drawing/2014/main" id="{81A376F5-821F-A516-3E2A-050EB0AF874D}"/>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68" name="TextBox 167">
                <a:extLst>
                  <a:ext uri="{FF2B5EF4-FFF2-40B4-BE49-F238E27FC236}">
                    <a16:creationId xmlns:a16="http://schemas.microsoft.com/office/drawing/2014/main" id="{8747E7A5-9B63-6C89-2939-64F0BC43D6BE}"/>
                  </a:ext>
                </a:extLst>
              </p:cNvPr>
              <p:cNvSpPr txBox="1"/>
              <p:nvPr/>
            </p:nvSpPr>
            <p:spPr bwMode="auto">
              <a:xfrm>
                <a:off x="5310909" y="2207050"/>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1000</a:t>
                </a:r>
              </a:p>
            </p:txBody>
          </p:sp>
        </p:grpSp>
        <p:grpSp>
          <p:nvGrpSpPr>
            <p:cNvPr id="160" name="Group 159">
              <a:extLst>
                <a:ext uri="{FF2B5EF4-FFF2-40B4-BE49-F238E27FC236}">
                  <a16:creationId xmlns:a16="http://schemas.microsoft.com/office/drawing/2014/main" id="{3521615D-DD10-1F93-630C-60C120655C9A}"/>
                </a:ext>
              </a:extLst>
            </p:cNvPr>
            <p:cNvGrpSpPr/>
            <p:nvPr/>
          </p:nvGrpSpPr>
          <p:grpSpPr>
            <a:xfrm>
              <a:off x="4879591" y="6000575"/>
              <a:ext cx="626180" cy="283509"/>
              <a:chOff x="5310909" y="2207050"/>
              <a:chExt cx="641927" cy="325507"/>
            </a:xfrm>
          </p:grpSpPr>
          <p:cxnSp>
            <p:nvCxnSpPr>
              <p:cNvPr id="165" name="Straight Connector 164">
                <a:extLst>
                  <a:ext uri="{FF2B5EF4-FFF2-40B4-BE49-F238E27FC236}">
                    <a16:creationId xmlns:a16="http://schemas.microsoft.com/office/drawing/2014/main" id="{99659E0B-CBFE-77B2-7B74-6631E88E046F}"/>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66" name="TextBox 165">
                <a:extLst>
                  <a:ext uri="{FF2B5EF4-FFF2-40B4-BE49-F238E27FC236}">
                    <a16:creationId xmlns:a16="http://schemas.microsoft.com/office/drawing/2014/main" id="{444DC97A-9785-E6DB-3035-63816B4CD2A3}"/>
                  </a:ext>
                </a:extLst>
              </p:cNvPr>
              <p:cNvSpPr txBox="1"/>
              <p:nvPr/>
            </p:nvSpPr>
            <p:spPr bwMode="auto">
              <a:xfrm>
                <a:off x="5310909" y="2207050"/>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1100</a:t>
                </a:r>
              </a:p>
            </p:txBody>
          </p:sp>
        </p:grpSp>
        <p:sp>
          <p:nvSpPr>
            <p:cNvPr id="161" name="TextBox 160">
              <a:extLst>
                <a:ext uri="{FF2B5EF4-FFF2-40B4-BE49-F238E27FC236}">
                  <a16:creationId xmlns:a16="http://schemas.microsoft.com/office/drawing/2014/main" id="{81841F45-0E2F-BF76-7885-67B495887C8B}"/>
                </a:ext>
              </a:extLst>
            </p:cNvPr>
            <p:cNvSpPr txBox="1"/>
            <p:nvPr/>
          </p:nvSpPr>
          <p:spPr bwMode="auto">
            <a:xfrm>
              <a:off x="3973767" y="5041650"/>
              <a:ext cx="1678461"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050" b="0" dirty="0">
                  <a:solidFill>
                    <a:schemeClr val="bg1"/>
                  </a:solidFill>
                  <a:latin typeface="+mn-lt"/>
                </a:rPr>
                <a:t>Resolution rate: 95%</a:t>
              </a:r>
            </a:p>
          </p:txBody>
        </p:sp>
        <p:sp>
          <p:nvSpPr>
            <p:cNvPr id="162" name="TextBox 161">
              <a:extLst>
                <a:ext uri="{FF2B5EF4-FFF2-40B4-BE49-F238E27FC236}">
                  <a16:creationId xmlns:a16="http://schemas.microsoft.com/office/drawing/2014/main" id="{C839EF76-8BC1-B51D-C944-DA1A339957F2}"/>
                </a:ext>
              </a:extLst>
            </p:cNvPr>
            <p:cNvSpPr txBox="1"/>
            <p:nvPr/>
          </p:nvSpPr>
          <p:spPr bwMode="auto">
            <a:xfrm>
              <a:off x="3953691" y="5315971"/>
              <a:ext cx="1482517" cy="283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050" b="0" dirty="0">
                  <a:solidFill>
                    <a:schemeClr val="bg1"/>
                  </a:solidFill>
                  <a:latin typeface="+mn-lt"/>
                </a:rPr>
                <a:t>Resolution rate: 96%</a:t>
              </a:r>
            </a:p>
          </p:txBody>
        </p:sp>
        <p:sp>
          <p:nvSpPr>
            <p:cNvPr id="163" name="TextBox 162">
              <a:extLst>
                <a:ext uri="{FF2B5EF4-FFF2-40B4-BE49-F238E27FC236}">
                  <a16:creationId xmlns:a16="http://schemas.microsoft.com/office/drawing/2014/main" id="{2B0CD00D-4399-D904-3F7C-E57E6935FE4A}"/>
                </a:ext>
              </a:extLst>
            </p:cNvPr>
            <p:cNvSpPr txBox="1"/>
            <p:nvPr/>
          </p:nvSpPr>
          <p:spPr bwMode="auto">
            <a:xfrm>
              <a:off x="3428471" y="5621383"/>
              <a:ext cx="207585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50" b="0" dirty="0">
                  <a:solidFill>
                    <a:schemeClr val="bg1"/>
                  </a:solidFill>
                  <a:latin typeface="+mn-lt"/>
                </a:rPr>
                <a:t>Resolution rate: 100%</a:t>
              </a:r>
            </a:p>
          </p:txBody>
        </p:sp>
        <p:sp>
          <p:nvSpPr>
            <p:cNvPr id="164" name="TextBox 163">
              <a:extLst>
                <a:ext uri="{FF2B5EF4-FFF2-40B4-BE49-F238E27FC236}">
                  <a16:creationId xmlns:a16="http://schemas.microsoft.com/office/drawing/2014/main" id="{E3B1215C-AC1D-0577-CD5A-43B5BEA2E36D}"/>
                </a:ext>
              </a:extLst>
            </p:cNvPr>
            <p:cNvSpPr txBox="1"/>
            <p:nvPr/>
          </p:nvSpPr>
          <p:spPr bwMode="auto">
            <a:xfrm>
              <a:off x="1364652" y="6238922"/>
              <a:ext cx="5453243" cy="283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1" dirty="0">
                  <a:solidFill>
                    <a:schemeClr val="bg1"/>
                  </a:solidFill>
                </a:rPr>
                <a:t>Days From First Onset</a:t>
              </a:r>
            </a:p>
          </p:txBody>
        </p:sp>
      </p:grpSp>
      <p:sp>
        <p:nvSpPr>
          <p:cNvPr id="2" name="TextBox 1">
            <a:extLst>
              <a:ext uri="{FF2B5EF4-FFF2-40B4-BE49-F238E27FC236}">
                <a16:creationId xmlns:a16="http://schemas.microsoft.com/office/drawing/2014/main" id="{50D71518-2C18-0798-CA7A-1D17EEC2612E}"/>
              </a:ext>
            </a:extLst>
          </p:cNvPr>
          <p:cNvSpPr txBox="1"/>
          <p:nvPr/>
        </p:nvSpPr>
        <p:spPr bwMode="auto">
          <a:xfrm>
            <a:off x="2286000" y="29718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1164487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3-Yr Update: </a:t>
            </a:r>
            <a:br>
              <a:rPr lang="en-US" dirty="0"/>
            </a:br>
            <a:r>
              <a:rPr lang="en-US" dirty="0"/>
              <a:t>Retreatment With Ibrutinib</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r>
              <a:rPr lang="en-US" sz="2600" dirty="0"/>
              <a:t>As of April 2022, 12 patients with PD after FD ibrutinib + venetoclax were retreated with ibrutinib monotherapy</a:t>
            </a:r>
          </a:p>
          <a:p>
            <a:pPr lvl="1"/>
            <a:r>
              <a:rPr lang="en-US" sz="2400" dirty="0"/>
              <a:t>Best response to FD ibrutinib + venetoclax ranged from PR to CR</a:t>
            </a:r>
            <a:endParaRPr lang="en-US" sz="2400" i="1" dirty="0"/>
          </a:p>
          <a:p>
            <a:pPr lvl="1"/>
            <a:r>
              <a:rPr lang="en-US" sz="2400" dirty="0"/>
              <a:t>Duration of single-agent ibrutinib retreatment ranged from 6-32 mo</a:t>
            </a:r>
          </a:p>
          <a:p>
            <a:pPr lvl="1"/>
            <a:r>
              <a:rPr lang="en-US" sz="2400" dirty="0"/>
              <a:t>11 of 12 patients were evaluable for response </a:t>
            </a:r>
          </a:p>
          <a:p>
            <a:pPr lvl="2"/>
            <a:r>
              <a:rPr lang="en-US" sz="2200" dirty="0"/>
              <a:t>PR (n = 9), PR-L (n = 1), SD (n = 1)</a:t>
            </a:r>
          </a:p>
        </p:txBody>
      </p:sp>
      <p:sp>
        <p:nvSpPr>
          <p:cNvPr id="11" name="Text Box 11">
            <a:extLst>
              <a:ext uri="{FF2B5EF4-FFF2-40B4-BE49-F238E27FC236}">
                <a16:creationId xmlns:a16="http://schemas.microsoft.com/office/drawing/2014/main" id="{0C217C18-1C7B-D442-A70F-6CC77AFB7404}"/>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Wierda. ASCO 2022. Abstr </a:t>
            </a:r>
            <a:r>
              <a:rPr lang="fr-FR" altLang="en-US" sz="1200" b="0" dirty="0">
                <a:solidFill>
                  <a:srgbClr val="455560"/>
                </a:solidFill>
                <a:latin typeface="Calibri" panose="020F0502020204030204" pitchFamily="34" charset="0"/>
                <a:cs typeface="Arial" panose="020B0604020202020204" pitchFamily="34" charset="0"/>
              </a:rPr>
              <a:t>7519</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328035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A93ADC1-4FC6-1B48-8C36-DF97CE695AD4}"/>
              </a:ext>
            </a:extLst>
          </p:cNvPr>
          <p:cNvSpPr>
            <a:spLocks noGrp="1"/>
          </p:cNvSpPr>
          <p:nvPr>
            <p:ph idx="1"/>
          </p:nvPr>
        </p:nvSpPr>
        <p:spPr>
          <a:xfrm>
            <a:off x="604675" y="1513047"/>
            <a:ext cx="10877529" cy="702286"/>
          </a:xfrm>
        </p:spPr>
        <p:txBody>
          <a:bodyPr/>
          <a:lstStyle/>
          <a:p>
            <a:r>
              <a:rPr lang="en-US" sz="2400" dirty="0"/>
              <a:t>Phase I/II study with dose escalation and expansion in phase I</a:t>
            </a: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a:xfrm>
            <a:off x="609759" y="238127"/>
            <a:ext cx="9719574" cy="1103313"/>
          </a:xfrm>
        </p:spPr>
        <p:txBody>
          <a:bodyPr/>
          <a:lstStyle/>
          <a:p>
            <a:r>
              <a:rPr lang="en-US" dirty="0"/>
              <a:t>BRUIN: Updated Results With Pirtobrutinib (LOXO-305) for Previously Treated CLL/SLL</a:t>
            </a:r>
            <a:endParaRPr lang="en-US" altLang="en-US" dirty="0"/>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EHA 2022. Abstr S147.</a:t>
            </a: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801511" y="2418344"/>
            <a:ext cx="395362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≥18 yr of age with CLL/SLL* or B-cell non-Hodgkin lymphoma; ≥2 prior therapies including BTK inhibitor; ECOG PS 0-2</a:t>
            </a:r>
            <a:b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618)</a:t>
            </a: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4755130" y="3233952"/>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4">
            <a:extLst>
              <a:ext uri="{FF2B5EF4-FFF2-40B4-BE49-F238E27FC236}">
                <a16:creationId xmlns:a16="http://schemas.microsoft.com/office/drawing/2014/main" id="{44489EFA-1967-4034-88AE-08A69E7C0B2B}"/>
              </a:ext>
            </a:extLst>
          </p:cNvPr>
          <p:cNvSpPr>
            <a:spLocks noChangeArrowheads="1"/>
          </p:cNvSpPr>
          <p:nvPr/>
        </p:nvSpPr>
        <p:spPr bwMode="auto">
          <a:xfrm>
            <a:off x="5326182" y="2494195"/>
            <a:ext cx="5201797" cy="1369395"/>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Pirtobrutinib</a:t>
            </a: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Phase I: 25 to 300 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Phase II: 200 mg QD</a:t>
            </a:r>
          </a:p>
        </p:txBody>
      </p:sp>
      <p:sp>
        <p:nvSpPr>
          <p:cNvPr id="3" name="TextBox 2">
            <a:extLst>
              <a:ext uri="{FF2B5EF4-FFF2-40B4-BE49-F238E27FC236}">
                <a16:creationId xmlns:a16="http://schemas.microsoft.com/office/drawing/2014/main" id="{8F9713E7-236F-4EBD-ADFF-DA8FE57DE26C}"/>
              </a:ext>
            </a:extLst>
          </p:cNvPr>
          <p:cNvSpPr txBox="1"/>
          <p:nvPr/>
        </p:nvSpPr>
        <p:spPr bwMode="auto">
          <a:xfrm>
            <a:off x="1091787" y="4107846"/>
            <a:ext cx="73266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*Safety population: n = 296; efficacy population: n = 252 (all previously treated with BTK inhibitor).</a:t>
            </a:r>
          </a:p>
        </p:txBody>
      </p:sp>
      <p:grpSp>
        <p:nvGrpSpPr>
          <p:cNvPr id="13" name="Group 12">
            <a:extLst>
              <a:ext uri="{FF2B5EF4-FFF2-40B4-BE49-F238E27FC236}">
                <a16:creationId xmlns:a16="http://schemas.microsoft.com/office/drawing/2014/main" id="{670F8ABB-AD01-2E88-B965-53270A2B1C2A}"/>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2703F491-C842-2765-0231-9781DB36D3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EBE52CA2-F11E-CABB-B9FE-625CEE5E5FD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7" name="Content Placeholder 4">
            <a:extLst>
              <a:ext uri="{FF2B5EF4-FFF2-40B4-BE49-F238E27FC236}">
                <a16:creationId xmlns:a16="http://schemas.microsoft.com/office/drawing/2014/main" id="{D75FE0C2-9635-6E47-5D50-6878988A62D5}"/>
              </a:ext>
            </a:extLst>
          </p:cNvPr>
          <p:cNvSpPr txBox="1">
            <a:spLocks/>
          </p:cNvSpPr>
          <p:nvPr/>
        </p:nvSpPr>
        <p:spPr bwMode="auto">
          <a:xfrm>
            <a:off x="604675" y="4659879"/>
            <a:ext cx="1087752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MTD and recommended phase II dose (phase I), ORR (phase II)</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safety, PK, ORR by investigator, DoR, PFS, OS</a:t>
            </a:r>
          </a:p>
        </p:txBody>
      </p:sp>
    </p:spTree>
    <p:extLst>
      <p:ext uri="{BB962C8B-B14F-4D97-AF65-F5344CB8AC3E}">
        <p14:creationId xmlns:p14="http://schemas.microsoft.com/office/powerpoint/2010/main" val="38767517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CLL/SLL: Baseline Characteristics</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EHA 2022. Abstr S147.</a:t>
            </a:r>
          </a:p>
        </p:txBody>
      </p:sp>
      <p:graphicFrame>
        <p:nvGraphicFramePr>
          <p:cNvPr id="7" name="Group 32">
            <a:extLst>
              <a:ext uri="{FF2B5EF4-FFF2-40B4-BE49-F238E27FC236}">
                <a16:creationId xmlns:a16="http://schemas.microsoft.com/office/drawing/2014/main" id="{0E35E37C-760E-899E-0FF1-56E59488939D}"/>
              </a:ext>
            </a:extLst>
          </p:cNvPr>
          <p:cNvGraphicFramePr>
            <a:graphicFrameLocks noGrp="1"/>
          </p:cNvGraphicFramePr>
          <p:nvPr>
            <p:extLst>
              <p:ext uri="{D42A27DB-BD31-4B8C-83A1-F6EECF244321}">
                <p14:modId xmlns:p14="http://schemas.microsoft.com/office/powerpoint/2010/main" val="3740474579"/>
              </p:ext>
            </p:extLst>
          </p:nvPr>
        </p:nvGraphicFramePr>
        <p:xfrm>
          <a:off x="719137" y="1477482"/>
          <a:ext cx="5261506" cy="4694016"/>
        </p:xfrm>
        <a:graphic>
          <a:graphicData uri="http://schemas.openxmlformats.org/drawingml/2006/table">
            <a:tbl>
              <a:tblPr/>
              <a:tblGrid>
                <a:gridCol w="3143264">
                  <a:extLst>
                    <a:ext uri="{9D8B030D-6E8A-4147-A177-3AD203B41FA5}">
                      <a16:colId xmlns:a16="http://schemas.microsoft.com/office/drawing/2014/main" val="20000"/>
                    </a:ext>
                  </a:extLst>
                </a:gridCol>
                <a:gridCol w="2118242">
                  <a:extLst>
                    <a:ext uri="{9D8B030D-6E8A-4147-A177-3AD203B41FA5}">
                      <a16:colId xmlns:a16="http://schemas.microsoft.com/office/drawing/2014/main" val="20001"/>
                    </a:ext>
                  </a:extLst>
                </a:gridCol>
              </a:tblGrid>
              <a:tr h="232485">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32485">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(36-88)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32485">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177 (68) / 84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32485">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0/1/2,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53/40/7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01557">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prior lines systemic therapy,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92320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therapy, n (%)</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BTKi</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CD20 antibody</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Chemotherapy</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BCL-2 inhibitor</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PI3K inhibitor</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SCT</a:t>
                      </a:r>
                    </a:p>
                    <a:p>
                      <a:pPr marL="742950" marR="0" lvl="1" indent="-285750" algn="l" defTabSz="914400" rtl="0" eaLnBrk="1" fontAlgn="base" latinLnBrk="0" hangingPunct="1">
                        <a:lnSpc>
                          <a:spcPct val="100000"/>
                        </a:lnSpc>
                        <a:spcBef>
                          <a:spcPts val="0"/>
                        </a:spcBef>
                        <a:spcAft>
                          <a:spcPct val="25000"/>
                        </a:spcAft>
                        <a:buClrTx/>
                        <a:buSzTx/>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Allogeneic</a:t>
                      </a:r>
                    </a:p>
                    <a:p>
                      <a:pPr marL="742950" marR="0" lvl="1" indent="-285750" algn="l" defTabSz="914400" rtl="0" eaLnBrk="1" fontAlgn="base" latinLnBrk="0" hangingPunct="1">
                        <a:lnSpc>
                          <a:spcPct val="100000"/>
                        </a:lnSpc>
                        <a:spcBef>
                          <a:spcPts val="0"/>
                        </a:spcBef>
                        <a:spcAft>
                          <a:spcPct val="25000"/>
                        </a:spcAft>
                        <a:buClrTx/>
                        <a:buSzTx/>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Autologous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261 (100)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230 (88)</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207 (79)</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108 (41)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(20)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(6)</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30323769"/>
                  </a:ext>
                </a:extLst>
              </a:tr>
            </a:tbl>
          </a:graphicData>
        </a:graphic>
      </p:graphicFrame>
      <p:sp>
        <p:nvSpPr>
          <p:cNvPr id="3" name="TextBox 2">
            <a:extLst>
              <a:ext uri="{FF2B5EF4-FFF2-40B4-BE49-F238E27FC236}">
                <a16:creationId xmlns:a16="http://schemas.microsoft.com/office/drawing/2014/main" id="{4ABA2650-D725-C5D6-1035-1C04197280E7}"/>
              </a:ext>
            </a:extLst>
          </p:cNvPr>
          <p:cNvSpPr txBox="1"/>
          <p:nvPr/>
        </p:nvSpPr>
        <p:spPr bwMode="auto">
          <a:xfrm>
            <a:off x="4195228" y="6179820"/>
            <a:ext cx="4495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July 16, 2021.</a:t>
            </a:r>
          </a:p>
        </p:txBody>
      </p:sp>
      <p:graphicFrame>
        <p:nvGraphicFramePr>
          <p:cNvPr id="6" name="Group 32">
            <a:extLst>
              <a:ext uri="{FF2B5EF4-FFF2-40B4-BE49-F238E27FC236}">
                <a16:creationId xmlns:a16="http://schemas.microsoft.com/office/drawing/2014/main" id="{E7916353-B26E-D710-4551-B627B9EF9817}"/>
              </a:ext>
            </a:extLst>
          </p:cNvPr>
          <p:cNvGraphicFramePr>
            <a:graphicFrameLocks noGrp="1"/>
          </p:cNvGraphicFramePr>
          <p:nvPr>
            <p:extLst>
              <p:ext uri="{D42A27DB-BD31-4B8C-83A1-F6EECF244321}">
                <p14:modId xmlns:p14="http://schemas.microsoft.com/office/powerpoint/2010/main" val="4152948196"/>
              </p:ext>
            </p:extLst>
          </p:nvPr>
        </p:nvGraphicFramePr>
        <p:xfrm>
          <a:off x="6211359" y="1473059"/>
          <a:ext cx="5261506" cy="4693984"/>
        </p:xfrm>
        <a:graphic>
          <a:graphicData uri="http://schemas.openxmlformats.org/drawingml/2006/table">
            <a:tbl>
              <a:tblPr/>
              <a:tblGrid>
                <a:gridCol w="3528019">
                  <a:extLst>
                    <a:ext uri="{9D8B030D-6E8A-4147-A177-3AD203B41FA5}">
                      <a16:colId xmlns:a16="http://schemas.microsoft.com/office/drawing/2014/main" val="20000"/>
                    </a:ext>
                  </a:extLst>
                </a:gridCol>
                <a:gridCol w="1733487">
                  <a:extLst>
                    <a:ext uri="{9D8B030D-6E8A-4147-A177-3AD203B41FA5}">
                      <a16:colId xmlns:a16="http://schemas.microsoft.com/office/drawing/2014/main" val="20001"/>
                    </a:ext>
                  </a:extLst>
                </a:gridCol>
              </a:tblGrid>
              <a:tr h="262949">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74101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Reason for discontinuing prior BTKi, %</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Toxicity/other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75</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980047">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Mutation status, n (%)</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BTK</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C481 mutant</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BTK</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C481 wild type</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PLCG2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89 (43)</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 (57)</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1697145">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High-risk molecular features, n (%)</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del(17p)</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Mutated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TP53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del(17p) or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a:t>
                      </a:r>
                    </a:p>
                    <a:p>
                      <a:pPr marL="742950" marR="0" lvl="1" indent="-285750" algn="l" defTabSz="914400" rtl="0" eaLnBrk="1" fontAlgn="base" latinLnBrk="0" hangingPunct="1">
                        <a:lnSpc>
                          <a:spcPct val="100000"/>
                        </a:lnSpc>
                        <a:spcBef>
                          <a:spcPts val="0"/>
                        </a:spcBef>
                        <a:spcAft>
                          <a:spcPct val="25000"/>
                        </a:spcAft>
                        <a:buClrTx/>
                        <a:buSzTx/>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Both del(17p) and m</a:t>
                      </a:r>
                      <a:r>
                        <a:rPr kumimoji="0" lang="en-US" sz="1600" b="0" i="1" u="none" strike="noStrike" cap="none" normalizeH="0" baseline="0" dirty="0">
                          <a:ln>
                            <a:noFill/>
                          </a:ln>
                          <a:solidFill>
                            <a:schemeClr val="bg2">
                              <a:lumMod val="10000"/>
                            </a:schemeClr>
                          </a:solidFill>
                          <a:effectLst/>
                          <a:latin typeface="Calibri" panose="020F0502020204030204" pitchFamily="34" charset="0"/>
                        </a:rPr>
                        <a:t>TP53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IGHV</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unmutated</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del(11q)</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51 (28)</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(37)</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77(36)</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(27)</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168 (84)</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095932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CLL/SLL: Response</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EHA 2022. Abstr S147. Reproduced with permission.</a:t>
            </a:r>
          </a:p>
        </p:txBody>
      </p:sp>
      <p:sp>
        <p:nvSpPr>
          <p:cNvPr id="3" name="TextBox 2">
            <a:extLst>
              <a:ext uri="{FF2B5EF4-FFF2-40B4-BE49-F238E27FC236}">
                <a16:creationId xmlns:a16="http://schemas.microsoft.com/office/drawing/2014/main" id="{4ABA2650-D725-C5D6-1035-1C04197280E7}"/>
              </a:ext>
            </a:extLst>
          </p:cNvPr>
          <p:cNvSpPr txBox="1"/>
          <p:nvPr/>
        </p:nvSpPr>
        <p:spPr bwMode="auto">
          <a:xfrm>
            <a:off x="613689" y="6001346"/>
            <a:ext cx="4495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July 16, 2021.</a:t>
            </a:r>
          </a:p>
        </p:txBody>
      </p:sp>
      <p:graphicFrame>
        <p:nvGraphicFramePr>
          <p:cNvPr id="41" name="Table 60">
            <a:extLst>
              <a:ext uri="{FF2B5EF4-FFF2-40B4-BE49-F238E27FC236}">
                <a16:creationId xmlns:a16="http://schemas.microsoft.com/office/drawing/2014/main" id="{DB065262-595A-FDD0-93A7-F4F89E429C71}"/>
              </a:ext>
            </a:extLst>
          </p:cNvPr>
          <p:cNvGraphicFramePr>
            <a:graphicFrameLocks noGrp="1"/>
          </p:cNvGraphicFramePr>
          <p:nvPr>
            <p:extLst>
              <p:ext uri="{D42A27DB-BD31-4B8C-83A1-F6EECF244321}">
                <p14:modId xmlns:p14="http://schemas.microsoft.com/office/powerpoint/2010/main" val="2087366621"/>
              </p:ext>
            </p:extLst>
          </p:nvPr>
        </p:nvGraphicFramePr>
        <p:xfrm>
          <a:off x="6125757" y="1596660"/>
          <a:ext cx="4100402" cy="1892808"/>
        </p:xfrm>
        <a:graphic>
          <a:graphicData uri="http://schemas.openxmlformats.org/drawingml/2006/table">
            <a:tbl>
              <a:tblPr firstRow="1" bandRow="1">
                <a:tableStyleId>{93296810-A885-4BE3-A3E7-6D5BEEA58F35}</a:tableStyleId>
              </a:tblPr>
              <a:tblGrid>
                <a:gridCol w="2713714">
                  <a:extLst>
                    <a:ext uri="{9D8B030D-6E8A-4147-A177-3AD203B41FA5}">
                      <a16:colId xmlns:a16="http://schemas.microsoft.com/office/drawing/2014/main" val="2958253383"/>
                    </a:ext>
                  </a:extLst>
                </a:gridCol>
                <a:gridCol w="1386688">
                  <a:extLst>
                    <a:ext uri="{9D8B030D-6E8A-4147-A177-3AD203B41FA5}">
                      <a16:colId xmlns:a16="http://schemas.microsoft.com/office/drawing/2014/main" val="599074519"/>
                    </a:ext>
                  </a:extLst>
                </a:gridCol>
              </a:tblGrid>
              <a:tr h="205088">
                <a:tc>
                  <a:txBody>
                    <a:bodyPr/>
                    <a:lstStyle/>
                    <a:p>
                      <a:pPr>
                        <a:lnSpc>
                          <a:spcPct val="90000"/>
                        </a:lnSpc>
                      </a:pPr>
                      <a:r>
                        <a:rPr lang="en-US" sz="1400" dirty="0">
                          <a:solidFill>
                            <a:schemeClr val="tx1"/>
                          </a:solidFill>
                          <a:latin typeface="Calibri" panose="020F0502020204030204" pitchFamily="34" charset="0"/>
                          <a:cs typeface="Calibri" panose="020F0502020204030204" pitchFamily="34" charset="0"/>
                        </a:rPr>
                        <a:t>Efficacy-Evaluable BTKi Pretreated Patients With CLL/SLL</a:t>
                      </a:r>
                      <a:endParaRPr lang="en-US" sz="1400" baseline="30000"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dirty="0">
                          <a:solidFill>
                            <a:schemeClr val="tx1"/>
                          </a:solidFill>
                          <a:latin typeface="Calibri" panose="020F0502020204030204" pitchFamily="34" charset="0"/>
                          <a:cs typeface="Calibri" panose="020F0502020204030204" pitchFamily="34" charset="0"/>
                        </a:rPr>
                        <a:t>n = 252</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48351793"/>
                  </a:ext>
                </a:extLst>
              </a:tr>
              <a:tr h="124836">
                <a:tc>
                  <a:txBody>
                    <a:bodyPr/>
                    <a:lstStyle/>
                    <a:p>
                      <a:pPr>
                        <a:lnSpc>
                          <a:spcPct val="90000"/>
                        </a:lnSpc>
                      </a:pPr>
                      <a:r>
                        <a:rPr lang="en-US" sz="1400" b="1" dirty="0">
                          <a:solidFill>
                            <a:schemeClr val="bg1"/>
                          </a:solidFill>
                          <a:latin typeface="Calibri" panose="020F0502020204030204" pitchFamily="34" charset="0"/>
                          <a:cs typeface="Calibri" panose="020F0502020204030204" pitchFamily="34" charset="0"/>
                        </a:rPr>
                        <a:t>ORR, % (95% CI)</a:t>
                      </a:r>
                      <a:endParaRPr lang="en-US" sz="1400" b="1"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68 (62-74)</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124836">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CR, n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2 (1)</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9709458"/>
                  </a:ext>
                </a:extLst>
              </a:tr>
              <a:tr h="124836">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PR, n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137 (54)</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640088"/>
                  </a:ext>
                </a:extLst>
              </a:tr>
              <a:tr h="124836">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PR-L, n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32 (13)</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45246949"/>
                  </a:ext>
                </a:extLst>
              </a:tr>
              <a:tr h="124836">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SD, n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62 (25)</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62159561"/>
                  </a:ext>
                </a:extLst>
              </a:tr>
            </a:tbl>
          </a:graphicData>
        </a:graphic>
      </p:graphicFrame>
      <p:grpSp>
        <p:nvGrpSpPr>
          <p:cNvPr id="2" name="Group 1">
            <a:extLst>
              <a:ext uri="{FF2B5EF4-FFF2-40B4-BE49-F238E27FC236}">
                <a16:creationId xmlns:a16="http://schemas.microsoft.com/office/drawing/2014/main" id="{018659CE-A752-DB51-A316-042A38FC8BC4}"/>
              </a:ext>
            </a:extLst>
          </p:cNvPr>
          <p:cNvGrpSpPr/>
          <p:nvPr/>
        </p:nvGrpSpPr>
        <p:grpSpPr>
          <a:xfrm>
            <a:off x="2183756" y="1896275"/>
            <a:ext cx="6908089" cy="3934630"/>
            <a:chOff x="2183756" y="1595699"/>
            <a:chExt cx="6908089" cy="3934630"/>
          </a:xfrm>
        </p:grpSpPr>
        <p:sp>
          <p:nvSpPr>
            <p:cNvPr id="8" name="TextBox 7">
              <a:extLst>
                <a:ext uri="{FF2B5EF4-FFF2-40B4-BE49-F238E27FC236}">
                  <a16:creationId xmlns:a16="http://schemas.microsoft.com/office/drawing/2014/main" id="{F473521A-074E-E12A-53D1-2F048E5C369B}"/>
                </a:ext>
              </a:extLst>
            </p:cNvPr>
            <p:cNvSpPr txBox="1"/>
            <p:nvPr/>
          </p:nvSpPr>
          <p:spPr bwMode="auto">
            <a:xfrm rot="16200000">
              <a:off x="471844" y="3398892"/>
              <a:ext cx="37623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Maximum % Change in SPD From Baseline</a:t>
              </a:r>
            </a:p>
          </p:txBody>
        </p:sp>
        <p:grpSp>
          <p:nvGrpSpPr>
            <p:cNvPr id="9" name="Group 8">
              <a:extLst>
                <a:ext uri="{FF2B5EF4-FFF2-40B4-BE49-F238E27FC236}">
                  <a16:creationId xmlns:a16="http://schemas.microsoft.com/office/drawing/2014/main" id="{F6FF4089-7F58-0392-8D73-07A00BE6EFF0}"/>
                </a:ext>
              </a:extLst>
            </p:cNvPr>
            <p:cNvGrpSpPr/>
            <p:nvPr/>
          </p:nvGrpSpPr>
          <p:grpSpPr>
            <a:xfrm>
              <a:off x="2472854" y="1595699"/>
              <a:ext cx="560017" cy="1996440"/>
              <a:chOff x="800100" y="2614479"/>
              <a:chExt cx="560017" cy="3171775"/>
            </a:xfrm>
          </p:grpSpPr>
          <p:sp>
            <p:nvSpPr>
              <p:cNvPr id="10" name="TextBox 9">
                <a:extLst>
                  <a:ext uri="{FF2B5EF4-FFF2-40B4-BE49-F238E27FC236}">
                    <a16:creationId xmlns:a16="http://schemas.microsoft.com/office/drawing/2014/main" id="{D593D2B9-F5B6-175C-E75A-818B6FD330E1}"/>
                  </a:ext>
                </a:extLst>
              </p:cNvPr>
              <p:cNvSpPr txBox="1"/>
              <p:nvPr/>
            </p:nvSpPr>
            <p:spPr bwMode="auto">
              <a:xfrm>
                <a:off x="899681" y="5447700"/>
                <a:ext cx="4604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 name="TextBox 10">
                <a:extLst>
                  <a:ext uri="{FF2B5EF4-FFF2-40B4-BE49-F238E27FC236}">
                    <a16:creationId xmlns:a16="http://schemas.microsoft.com/office/drawing/2014/main" id="{871C065F-225E-874F-2563-B0EDD1436321}"/>
                  </a:ext>
                </a:extLst>
              </p:cNvPr>
              <p:cNvSpPr txBox="1"/>
              <p:nvPr/>
            </p:nvSpPr>
            <p:spPr bwMode="auto">
              <a:xfrm>
                <a:off x="899681" y="4889928"/>
                <a:ext cx="4604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2" name="TextBox 11">
                <a:extLst>
                  <a:ext uri="{FF2B5EF4-FFF2-40B4-BE49-F238E27FC236}">
                    <a16:creationId xmlns:a16="http://schemas.microsoft.com/office/drawing/2014/main" id="{8AAD8D81-8FC1-906F-1CA8-7C6EEB0519CF}"/>
                  </a:ext>
                </a:extLst>
              </p:cNvPr>
              <p:cNvSpPr txBox="1"/>
              <p:nvPr/>
            </p:nvSpPr>
            <p:spPr bwMode="auto">
              <a:xfrm>
                <a:off x="899681" y="4322585"/>
                <a:ext cx="4604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3" name="TextBox 12">
                <a:extLst>
                  <a:ext uri="{FF2B5EF4-FFF2-40B4-BE49-F238E27FC236}">
                    <a16:creationId xmlns:a16="http://schemas.microsoft.com/office/drawing/2014/main" id="{5F42780C-25B3-F85D-C56D-4BD4680D6ADC}"/>
                  </a:ext>
                </a:extLst>
              </p:cNvPr>
              <p:cNvSpPr txBox="1"/>
              <p:nvPr/>
            </p:nvSpPr>
            <p:spPr bwMode="auto">
              <a:xfrm>
                <a:off x="899681" y="3764813"/>
                <a:ext cx="4604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4" name="TextBox 13">
                <a:extLst>
                  <a:ext uri="{FF2B5EF4-FFF2-40B4-BE49-F238E27FC236}">
                    <a16:creationId xmlns:a16="http://schemas.microsoft.com/office/drawing/2014/main" id="{08FA8F30-7F3D-3EA3-5F33-3567879DF5C7}"/>
                  </a:ext>
                </a:extLst>
              </p:cNvPr>
              <p:cNvSpPr txBox="1"/>
              <p:nvPr/>
            </p:nvSpPr>
            <p:spPr bwMode="auto">
              <a:xfrm>
                <a:off x="899681" y="3172251"/>
                <a:ext cx="4604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5" name="TextBox 14">
                <a:extLst>
                  <a:ext uri="{FF2B5EF4-FFF2-40B4-BE49-F238E27FC236}">
                    <a16:creationId xmlns:a16="http://schemas.microsoft.com/office/drawing/2014/main" id="{FEFB52C4-0EF2-0AE2-3724-63BF84B5B20A}"/>
                  </a:ext>
                </a:extLst>
              </p:cNvPr>
              <p:cNvSpPr txBox="1"/>
              <p:nvPr/>
            </p:nvSpPr>
            <p:spPr bwMode="auto">
              <a:xfrm>
                <a:off x="800100" y="2614479"/>
                <a:ext cx="5600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16" name="Group 15">
              <a:extLst>
                <a:ext uri="{FF2B5EF4-FFF2-40B4-BE49-F238E27FC236}">
                  <a16:creationId xmlns:a16="http://schemas.microsoft.com/office/drawing/2014/main" id="{BA2627FD-AFD7-D927-D0F8-0473F7E7E30A}"/>
                </a:ext>
              </a:extLst>
            </p:cNvPr>
            <p:cNvGrpSpPr/>
            <p:nvPr/>
          </p:nvGrpSpPr>
          <p:grpSpPr>
            <a:xfrm>
              <a:off x="2949104" y="1767225"/>
              <a:ext cx="99836" cy="1791328"/>
              <a:chOff x="1290001" y="2792324"/>
              <a:chExt cx="772457" cy="2845911"/>
            </a:xfrm>
          </p:grpSpPr>
          <p:cxnSp>
            <p:nvCxnSpPr>
              <p:cNvPr id="17" name="Straight Connector 16">
                <a:extLst>
                  <a:ext uri="{FF2B5EF4-FFF2-40B4-BE49-F238E27FC236}">
                    <a16:creationId xmlns:a16="http://schemas.microsoft.com/office/drawing/2014/main" id="{109CE201-05B6-84F1-DEC5-894510F668AD}"/>
                  </a:ext>
                </a:extLst>
              </p:cNvPr>
              <p:cNvCxnSpPr>
                <a:cxnSpLocks/>
              </p:cNvCxnSpPr>
              <p:nvPr/>
            </p:nvCxnSpPr>
            <p:spPr bwMode="auto">
              <a:xfrm>
                <a:off x="1290001" y="2792324"/>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1255827-D4A2-EDD9-0C2A-C21A2C437A3A}"/>
                  </a:ext>
                </a:extLst>
              </p:cNvPr>
              <p:cNvCxnSpPr>
                <a:cxnSpLocks/>
              </p:cNvCxnSpPr>
              <p:nvPr/>
            </p:nvCxnSpPr>
            <p:spPr bwMode="auto">
              <a:xfrm>
                <a:off x="1290001" y="3358585"/>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8F6E72E-E606-0A02-2C5C-0953FD73C1C8}"/>
                  </a:ext>
                </a:extLst>
              </p:cNvPr>
              <p:cNvCxnSpPr>
                <a:cxnSpLocks/>
              </p:cNvCxnSpPr>
              <p:nvPr/>
            </p:nvCxnSpPr>
            <p:spPr bwMode="auto">
              <a:xfrm>
                <a:off x="1290001" y="3928974"/>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E7C2CCB-0F69-A99B-4ED9-52C9493570E8}"/>
                  </a:ext>
                </a:extLst>
              </p:cNvPr>
              <p:cNvCxnSpPr>
                <a:cxnSpLocks/>
              </p:cNvCxnSpPr>
              <p:nvPr/>
            </p:nvCxnSpPr>
            <p:spPr bwMode="auto">
              <a:xfrm>
                <a:off x="1290001" y="4495235"/>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924CA17-294E-71DE-E62E-21FB4915DB9C}"/>
                  </a:ext>
                </a:extLst>
              </p:cNvPr>
              <p:cNvCxnSpPr>
                <a:cxnSpLocks/>
              </p:cNvCxnSpPr>
              <p:nvPr/>
            </p:nvCxnSpPr>
            <p:spPr bwMode="auto">
              <a:xfrm>
                <a:off x="1290001" y="5071974"/>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5A057AA-B0B4-13F9-CFFE-6F64E006E52F}"/>
                  </a:ext>
                </a:extLst>
              </p:cNvPr>
              <p:cNvCxnSpPr>
                <a:cxnSpLocks/>
              </p:cNvCxnSpPr>
              <p:nvPr/>
            </p:nvCxnSpPr>
            <p:spPr bwMode="auto">
              <a:xfrm>
                <a:off x="1290001" y="5638235"/>
                <a:ext cx="7724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B6EFC189-992B-78C8-1C02-C01341B0CF8A}"/>
                </a:ext>
              </a:extLst>
            </p:cNvPr>
            <p:cNvGrpSpPr/>
            <p:nvPr/>
          </p:nvGrpSpPr>
          <p:grpSpPr>
            <a:xfrm>
              <a:off x="2422342" y="3759518"/>
              <a:ext cx="610529" cy="1770811"/>
              <a:chOff x="749588" y="2614479"/>
              <a:chExt cx="610529" cy="2813315"/>
            </a:xfrm>
          </p:grpSpPr>
          <p:sp>
            <p:nvSpPr>
              <p:cNvPr id="25" name="TextBox 24">
                <a:extLst>
                  <a:ext uri="{FF2B5EF4-FFF2-40B4-BE49-F238E27FC236}">
                    <a16:creationId xmlns:a16="http://schemas.microsoft.com/office/drawing/2014/main" id="{44322CB0-9EF4-18F2-B609-81452187AF69}"/>
                  </a:ext>
                </a:extLst>
              </p:cNvPr>
              <p:cNvSpPr txBox="1"/>
              <p:nvPr/>
            </p:nvSpPr>
            <p:spPr bwMode="auto">
              <a:xfrm>
                <a:off x="749588" y="4889928"/>
                <a:ext cx="610529" cy="53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6" name="TextBox 25">
                <a:extLst>
                  <a:ext uri="{FF2B5EF4-FFF2-40B4-BE49-F238E27FC236}">
                    <a16:creationId xmlns:a16="http://schemas.microsoft.com/office/drawing/2014/main" id="{B9A40BBA-3775-CDCB-3973-0A088624F59F}"/>
                  </a:ext>
                </a:extLst>
              </p:cNvPr>
              <p:cNvSpPr txBox="1"/>
              <p:nvPr/>
            </p:nvSpPr>
            <p:spPr bwMode="auto">
              <a:xfrm>
                <a:off x="899681" y="4322585"/>
                <a:ext cx="460436" cy="53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7" name="TextBox 26">
                <a:extLst>
                  <a:ext uri="{FF2B5EF4-FFF2-40B4-BE49-F238E27FC236}">
                    <a16:creationId xmlns:a16="http://schemas.microsoft.com/office/drawing/2014/main" id="{040C26AD-DF8E-549A-E53D-F343A196B86B}"/>
                  </a:ext>
                </a:extLst>
              </p:cNvPr>
              <p:cNvSpPr txBox="1"/>
              <p:nvPr/>
            </p:nvSpPr>
            <p:spPr bwMode="auto">
              <a:xfrm>
                <a:off x="899681" y="3764812"/>
                <a:ext cx="460436" cy="53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8" name="TextBox 27">
                <a:extLst>
                  <a:ext uri="{FF2B5EF4-FFF2-40B4-BE49-F238E27FC236}">
                    <a16:creationId xmlns:a16="http://schemas.microsoft.com/office/drawing/2014/main" id="{AFBDA5E1-961B-E067-DEA2-FA936D177943}"/>
                  </a:ext>
                </a:extLst>
              </p:cNvPr>
              <p:cNvSpPr txBox="1"/>
              <p:nvPr/>
            </p:nvSpPr>
            <p:spPr bwMode="auto">
              <a:xfrm>
                <a:off x="899681" y="3172252"/>
                <a:ext cx="460436" cy="53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9" name="TextBox 28">
                <a:extLst>
                  <a:ext uri="{FF2B5EF4-FFF2-40B4-BE49-F238E27FC236}">
                    <a16:creationId xmlns:a16="http://schemas.microsoft.com/office/drawing/2014/main" id="{CB0BE260-6C88-5CA6-BEB3-150C9290437D}"/>
                  </a:ext>
                </a:extLst>
              </p:cNvPr>
              <p:cNvSpPr txBox="1"/>
              <p:nvPr/>
            </p:nvSpPr>
            <p:spPr bwMode="auto">
              <a:xfrm>
                <a:off x="800100" y="2614479"/>
                <a:ext cx="560017" cy="53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grpSp>
        <p:grpSp>
          <p:nvGrpSpPr>
            <p:cNvPr id="30" name="Group 29">
              <a:extLst>
                <a:ext uri="{FF2B5EF4-FFF2-40B4-BE49-F238E27FC236}">
                  <a16:creationId xmlns:a16="http://schemas.microsoft.com/office/drawing/2014/main" id="{2EE85FC5-FDD5-ED52-A66D-1265949CC9E5}"/>
                </a:ext>
              </a:extLst>
            </p:cNvPr>
            <p:cNvGrpSpPr/>
            <p:nvPr/>
          </p:nvGrpSpPr>
          <p:grpSpPr>
            <a:xfrm>
              <a:off x="2949104" y="3919455"/>
              <a:ext cx="99836" cy="1434901"/>
              <a:chOff x="1290001" y="2792324"/>
              <a:chExt cx="772457" cy="2279650"/>
            </a:xfrm>
          </p:grpSpPr>
          <p:cxnSp>
            <p:nvCxnSpPr>
              <p:cNvPr id="31" name="Straight Connector 30">
                <a:extLst>
                  <a:ext uri="{FF2B5EF4-FFF2-40B4-BE49-F238E27FC236}">
                    <a16:creationId xmlns:a16="http://schemas.microsoft.com/office/drawing/2014/main" id="{EAEBB867-A150-E5D3-7EC0-5D4EAACE5723}"/>
                  </a:ext>
                </a:extLst>
              </p:cNvPr>
              <p:cNvCxnSpPr>
                <a:cxnSpLocks/>
              </p:cNvCxnSpPr>
              <p:nvPr/>
            </p:nvCxnSpPr>
            <p:spPr bwMode="auto">
              <a:xfrm>
                <a:off x="1290001" y="2792324"/>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BEF90BC-F0EF-0744-A2FD-190019E8F14E}"/>
                  </a:ext>
                </a:extLst>
              </p:cNvPr>
              <p:cNvCxnSpPr>
                <a:cxnSpLocks/>
              </p:cNvCxnSpPr>
              <p:nvPr/>
            </p:nvCxnSpPr>
            <p:spPr bwMode="auto">
              <a:xfrm>
                <a:off x="1290001" y="3358585"/>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CA045BF-1CFB-6884-B73D-D7FA5A064111}"/>
                  </a:ext>
                </a:extLst>
              </p:cNvPr>
              <p:cNvCxnSpPr>
                <a:cxnSpLocks/>
              </p:cNvCxnSpPr>
              <p:nvPr/>
            </p:nvCxnSpPr>
            <p:spPr bwMode="auto">
              <a:xfrm>
                <a:off x="1290001" y="3928974"/>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434EA0F-FF0E-D47A-2BDF-261588A08B4B}"/>
                  </a:ext>
                </a:extLst>
              </p:cNvPr>
              <p:cNvCxnSpPr>
                <a:cxnSpLocks/>
              </p:cNvCxnSpPr>
              <p:nvPr/>
            </p:nvCxnSpPr>
            <p:spPr bwMode="auto">
              <a:xfrm>
                <a:off x="1290001" y="4495235"/>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974846C-3784-04D7-1A03-300041D0DBF6}"/>
                  </a:ext>
                </a:extLst>
              </p:cNvPr>
              <p:cNvCxnSpPr>
                <a:cxnSpLocks/>
              </p:cNvCxnSpPr>
              <p:nvPr/>
            </p:nvCxnSpPr>
            <p:spPr bwMode="auto">
              <a:xfrm>
                <a:off x="1290001" y="5071974"/>
                <a:ext cx="772457" cy="0"/>
              </a:xfrm>
              <a:prstGeom prst="line">
                <a:avLst/>
              </a:prstGeom>
              <a:noFill/>
              <a:ln w="28575" cap="flat" cmpd="sng" algn="ctr">
                <a:solidFill>
                  <a:schemeClr val="bg1"/>
                </a:solidFill>
                <a:prstDash val="solid"/>
                <a:round/>
                <a:headEnd type="none" w="med" len="med"/>
                <a:tailEnd type="none" w="med" len="med"/>
              </a:ln>
              <a:effectLst/>
            </p:spPr>
          </p:cxnSp>
        </p:grpSp>
        <p:cxnSp>
          <p:nvCxnSpPr>
            <p:cNvPr id="36" name="Straight Connector 35">
              <a:extLst>
                <a:ext uri="{FF2B5EF4-FFF2-40B4-BE49-F238E27FC236}">
                  <a16:creationId xmlns:a16="http://schemas.microsoft.com/office/drawing/2014/main" id="{78F45AED-CC41-B057-95BF-82A1A9294987}"/>
                </a:ext>
              </a:extLst>
            </p:cNvPr>
            <p:cNvCxnSpPr>
              <a:cxnSpLocks/>
            </p:cNvCxnSpPr>
            <p:nvPr/>
          </p:nvCxnSpPr>
          <p:spPr bwMode="auto">
            <a:xfrm>
              <a:off x="3048940" y="1767225"/>
              <a:ext cx="11760" cy="3609157"/>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59283C48-0CF7-468D-C508-E85465A6E40A}"/>
                </a:ext>
              </a:extLst>
            </p:cNvPr>
            <p:cNvSpPr txBox="1"/>
            <p:nvPr/>
          </p:nvSpPr>
          <p:spPr bwMode="auto">
            <a:xfrm>
              <a:off x="3652400" y="1691009"/>
              <a:ext cx="169321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 discontinuation for progression</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 discontinuation for toxicity/other</a:t>
              </a:r>
            </a:p>
          </p:txBody>
        </p:sp>
        <p:sp>
          <p:nvSpPr>
            <p:cNvPr id="38" name="Rectangle 37">
              <a:extLst>
                <a:ext uri="{FF2B5EF4-FFF2-40B4-BE49-F238E27FC236}">
                  <a16:creationId xmlns:a16="http://schemas.microsoft.com/office/drawing/2014/main" id="{BF098446-AC1A-B79E-2411-5D9CA7CE0018}"/>
                </a:ext>
              </a:extLst>
            </p:cNvPr>
            <p:cNvSpPr/>
            <p:nvPr/>
          </p:nvSpPr>
          <p:spPr bwMode="auto">
            <a:xfrm>
              <a:off x="3551294" y="1787557"/>
              <a:ext cx="133434" cy="13343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6A734648-4950-E389-B94D-233B5D13622F}"/>
                </a:ext>
              </a:extLst>
            </p:cNvPr>
            <p:cNvSpPr/>
            <p:nvPr/>
          </p:nvSpPr>
          <p:spPr bwMode="auto">
            <a:xfrm>
              <a:off x="3551294" y="2206370"/>
              <a:ext cx="133434" cy="13343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0" name="Straight Connector 39">
              <a:extLst>
                <a:ext uri="{FF2B5EF4-FFF2-40B4-BE49-F238E27FC236}">
                  <a16:creationId xmlns:a16="http://schemas.microsoft.com/office/drawing/2014/main" id="{CD8D0AE3-08F8-467D-03CE-B63A8564CC9F}"/>
                </a:ext>
              </a:extLst>
            </p:cNvPr>
            <p:cNvCxnSpPr/>
            <p:nvPr/>
          </p:nvCxnSpPr>
          <p:spPr bwMode="auto">
            <a:xfrm flipH="1">
              <a:off x="3036686" y="3558553"/>
              <a:ext cx="605515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AAE6A20-E928-1818-0797-CC4067FA986B}"/>
                </a:ext>
              </a:extLst>
            </p:cNvPr>
            <p:cNvCxnSpPr>
              <a:cxnSpLocks/>
            </p:cNvCxnSpPr>
            <p:nvPr/>
          </p:nvCxnSpPr>
          <p:spPr bwMode="auto">
            <a:xfrm>
              <a:off x="3170866" y="3071332"/>
              <a:ext cx="0" cy="473077"/>
            </a:xfrm>
            <a:prstGeom prst="line">
              <a:avLst/>
            </a:prstGeom>
            <a:noFill/>
            <a:ln w="28575" cap="flat" cmpd="sng" algn="ctr">
              <a:solidFill>
                <a:schemeClr val="accent3"/>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550AE8F-386C-2731-25FF-D54BFECF4B67}"/>
                </a:ext>
              </a:extLst>
            </p:cNvPr>
            <p:cNvCxnSpPr>
              <a:cxnSpLocks/>
            </p:cNvCxnSpPr>
            <p:nvPr/>
          </p:nvCxnSpPr>
          <p:spPr bwMode="auto">
            <a:xfrm>
              <a:off x="3200499" y="3473499"/>
              <a:ext cx="0" cy="70910"/>
            </a:xfrm>
            <a:prstGeom prst="line">
              <a:avLst/>
            </a:prstGeom>
            <a:noFill/>
            <a:ln w="28575" cap="flat" cmpd="sng" algn="ctr">
              <a:solidFill>
                <a:schemeClr val="accent3"/>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28185F8-F5A7-037E-0B8C-0B9B7FC22198}"/>
                </a:ext>
              </a:extLst>
            </p:cNvPr>
            <p:cNvCxnSpPr>
              <a:cxnSpLocks/>
            </p:cNvCxnSpPr>
            <p:nvPr/>
          </p:nvCxnSpPr>
          <p:spPr bwMode="auto">
            <a:xfrm>
              <a:off x="3141233" y="2836382"/>
              <a:ext cx="0" cy="708027"/>
            </a:xfrm>
            <a:prstGeom prst="line">
              <a:avLst/>
            </a:prstGeom>
            <a:noFill/>
            <a:ln w="28575"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628CF63-6B50-8871-B027-75AC20A88AF8}"/>
                </a:ext>
              </a:extLst>
            </p:cNvPr>
            <p:cNvCxnSpPr>
              <a:cxnSpLocks/>
            </p:cNvCxnSpPr>
            <p:nvPr/>
          </p:nvCxnSpPr>
          <p:spPr bwMode="auto">
            <a:xfrm>
              <a:off x="3111500" y="1752649"/>
              <a:ext cx="99" cy="1791760"/>
            </a:xfrm>
            <a:prstGeom prst="line">
              <a:avLst/>
            </a:prstGeom>
            <a:noFill/>
            <a:ln w="28575"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2909A06-0B05-FFB8-2BA9-D34AC8636B00}"/>
                </a:ext>
              </a:extLst>
            </p:cNvPr>
            <p:cNvCxnSpPr>
              <a:cxnSpLocks/>
            </p:cNvCxnSpPr>
            <p:nvPr/>
          </p:nvCxnSpPr>
          <p:spPr bwMode="auto">
            <a:xfrm>
              <a:off x="3079868" y="1752649"/>
              <a:ext cx="99" cy="1791760"/>
            </a:xfrm>
            <a:prstGeom prst="line">
              <a:avLst/>
            </a:prstGeom>
            <a:noFill/>
            <a:ln w="28575"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D997B92-DE94-35F2-DAC7-174E2EBCE242}"/>
                </a:ext>
              </a:extLst>
            </p:cNvPr>
            <p:cNvCxnSpPr>
              <a:cxnSpLocks/>
            </p:cNvCxnSpPr>
            <p:nvPr/>
          </p:nvCxnSpPr>
          <p:spPr bwMode="auto">
            <a:xfrm>
              <a:off x="3441799" y="3573515"/>
              <a:ext cx="0" cy="323317"/>
            </a:xfrm>
            <a:prstGeom prst="line">
              <a:avLst/>
            </a:prstGeom>
            <a:noFill/>
            <a:ln w="28575" cap="flat" cmpd="sng" algn="ctr">
              <a:solidFill>
                <a:schemeClr val="accent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E020762-B0F3-6E7F-67A3-97DF0AC5DB63}"/>
                </a:ext>
              </a:extLst>
            </p:cNvPr>
            <p:cNvCxnSpPr>
              <a:cxnSpLocks/>
            </p:cNvCxnSpPr>
            <p:nvPr/>
          </p:nvCxnSpPr>
          <p:spPr bwMode="auto">
            <a:xfrm>
              <a:off x="3579911" y="3573515"/>
              <a:ext cx="0" cy="434442"/>
            </a:xfrm>
            <a:prstGeom prst="line">
              <a:avLst/>
            </a:prstGeom>
            <a:noFill/>
            <a:ln w="28575"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AD66917-8D9A-F611-393C-42A93EFD4300}"/>
                </a:ext>
              </a:extLst>
            </p:cNvPr>
            <p:cNvCxnSpPr>
              <a:cxnSpLocks/>
            </p:cNvCxnSpPr>
            <p:nvPr/>
          </p:nvCxnSpPr>
          <p:spPr bwMode="auto">
            <a:xfrm>
              <a:off x="3632298" y="3573515"/>
              <a:ext cx="0" cy="451905"/>
            </a:xfrm>
            <a:prstGeom prst="line">
              <a:avLst/>
            </a:prstGeom>
            <a:noFill/>
            <a:ln w="28575" cap="flat" cmpd="sng" algn="ctr">
              <a:solidFill>
                <a:schemeClr val="accent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7299E62-EDED-C054-1D05-2ED2C8C445A1}"/>
                </a:ext>
              </a:extLst>
            </p:cNvPr>
            <p:cNvCxnSpPr>
              <a:cxnSpLocks/>
            </p:cNvCxnSpPr>
            <p:nvPr/>
          </p:nvCxnSpPr>
          <p:spPr bwMode="auto">
            <a:xfrm>
              <a:off x="3794221" y="3573515"/>
              <a:ext cx="0" cy="585255"/>
            </a:xfrm>
            <a:prstGeom prst="line">
              <a:avLst/>
            </a:prstGeom>
            <a:noFill/>
            <a:ln w="28575" cap="flat" cmpd="sng" algn="ctr">
              <a:solidFill>
                <a:schemeClr val="accent3"/>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84A13346-76DB-1753-A35B-7D04266C4E18}"/>
                </a:ext>
              </a:extLst>
            </p:cNvPr>
            <p:cNvCxnSpPr>
              <a:cxnSpLocks/>
            </p:cNvCxnSpPr>
            <p:nvPr/>
          </p:nvCxnSpPr>
          <p:spPr bwMode="auto">
            <a:xfrm>
              <a:off x="4010119" y="3573515"/>
              <a:ext cx="0" cy="648755"/>
            </a:xfrm>
            <a:prstGeom prst="line">
              <a:avLst/>
            </a:prstGeom>
            <a:noFill/>
            <a:ln w="28575" cap="flat" cmpd="sng" algn="ctr">
              <a:solidFill>
                <a:schemeClr val="accent3"/>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9866A04-3213-69C7-69A7-B4BBB566739D}"/>
                </a:ext>
              </a:extLst>
            </p:cNvPr>
            <p:cNvCxnSpPr>
              <a:cxnSpLocks/>
            </p:cNvCxnSpPr>
            <p:nvPr/>
          </p:nvCxnSpPr>
          <p:spPr bwMode="auto">
            <a:xfrm>
              <a:off x="4094257" y="3573515"/>
              <a:ext cx="0" cy="672567"/>
            </a:xfrm>
            <a:prstGeom prst="line">
              <a:avLst/>
            </a:prstGeom>
            <a:noFill/>
            <a:ln w="28575" cap="flat" cmpd="sng" algn="ctr">
              <a:solidFill>
                <a:schemeClr val="accent3"/>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5EB31E2-25D4-F7A1-0945-0922D8FFCB2E}"/>
                </a:ext>
              </a:extLst>
            </p:cNvPr>
            <p:cNvCxnSpPr>
              <a:cxnSpLocks/>
            </p:cNvCxnSpPr>
            <p:nvPr/>
          </p:nvCxnSpPr>
          <p:spPr bwMode="auto">
            <a:xfrm>
              <a:off x="4283169" y="3573515"/>
              <a:ext cx="0" cy="785280"/>
            </a:xfrm>
            <a:prstGeom prst="line">
              <a:avLst/>
            </a:prstGeom>
            <a:noFill/>
            <a:ln w="28575"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E7707EA-C1DA-07E4-A900-F39F1AD214F6}"/>
                </a:ext>
              </a:extLst>
            </p:cNvPr>
            <p:cNvCxnSpPr>
              <a:cxnSpLocks/>
            </p:cNvCxnSpPr>
            <p:nvPr/>
          </p:nvCxnSpPr>
          <p:spPr bwMode="auto">
            <a:xfrm>
              <a:off x="4337146" y="3573515"/>
              <a:ext cx="0" cy="834492"/>
            </a:xfrm>
            <a:prstGeom prst="line">
              <a:avLst/>
            </a:prstGeom>
            <a:noFill/>
            <a:ln w="28575"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31BCBA7-2E67-95F4-7CFA-5A8E643F1504}"/>
                </a:ext>
              </a:extLst>
            </p:cNvPr>
            <p:cNvCxnSpPr>
              <a:cxnSpLocks/>
            </p:cNvCxnSpPr>
            <p:nvPr/>
          </p:nvCxnSpPr>
          <p:spPr bwMode="auto">
            <a:xfrm>
              <a:off x="4368896" y="3573515"/>
              <a:ext cx="0" cy="839255"/>
            </a:xfrm>
            <a:prstGeom prst="line">
              <a:avLst/>
            </a:prstGeom>
            <a:noFill/>
            <a:ln w="28575" cap="flat" cmpd="sng" algn="ctr">
              <a:solidFill>
                <a:schemeClr val="accent3"/>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B9314FA-4B93-1F8B-94E5-A2A9D4E0C38F}"/>
                </a:ext>
              </a:extLst>
            </p:cNvPr>
            <p:cNvCxnSpPr>
              <a:cxnSpLocks/>
            </p:cNvCxnSpPr>
            <p:nvPr/>
          </p:nvCxnSpPr>
          <p:spPr bwMode="auto">
            <a:xfrm>
              <a:off x="4496985" y="3573515"/>
              <a:ext cx="0" cy="913867"/>
            </a:xfrm>
            <a:prstGeom prst="line">
              <a:avLst/>
            </a:prstGeom>
            <a:noFill/>
            <a:ln w="28575"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38BBB14-D1A5-62B9-F3EE-55D5AE52961F}"/>
                </a:ext>
              </a:extLst>
            </p:cNvPr>
            <p:cNvCxnSpPr>
              <a:cxnSpLocks/>
            </p:cNvCxnSpPr>
            <p:nvPr/>
          </p:nvCxnSpPr>
          <p:spPr bwMode="auto">
            <a:xfrm>
              <a:off x="4527148" y="3573515"/>
              <a:ext cx="0" cy="920217"/>
            </a:xfrm>
            <a:prstGeom prst="line">
              <a:avLst/>
            </a:prstGeom>
            <a:noFill/>
            <a:ln w="28575"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E1AB595-06D5-4086-2E76-C0984E734DB9}"/>
                </a:ext>
              </a:extLst>
            </p:cNvPr>
            <p:cNvCxnSpPr>
              <a:cxnSpLocks/>
            </p:cNvCxnSpPr>
            <p:nvPr/>
          </p:nvCxnSpPr>
          <p:spPr bwMode="auto">
            <a:xfrm>
              <a:off x="4606523" y="3573515"/>
              <a:ext cx="0" cy="934505"/>
            </a:xfrm>
            <a:prstGeom prst="line">
              <a:avLst/>
            </a:prstGeom>
            <a:noFill/>
            <a:ln w="28575"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5B90C54-BF4F-A236-5369-ECC31327555A}"/>
                </a:ext>
              </a:extLst>
            </p:cNvPr>
            <p:cNvCxnSpPr>
              <a:cxnSpLocks/>
            </p:cNvCxnSpPr>
            <p:nvPr/>
          </p:nvCxnSpPr>
          <p:spPr bwMode="auto">
            <a:xfrm>
              <a:off x="4689075" y="3573515"/>
              <a:ext cx="0" cy="956730"/>
            </a:xfrm>
            <a:prstGeom prst="line">
              <a:avLst/>
            </a:prstGeom>
            <a:noFill/>
            <a:ln w="28575"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74E0C56-87AB-B873-511D-4C5C81AF4618}"/>
                </a:ext>
              </a:extLst>
            </p:cNvPr>
            <p:cNvCxnSpPr>
              <a:cxnSpLocks/>
            </p:cNvCxnSpPr>
            <p:nvPr/>
          </p:nvCxnSpPr>
          <p:spPr bwMode="auto">
            <a:xfrm>
              <a:off x="4768450" y="3573515"/>
              <a:ext cx="0" cy="964667"/>
            </a:xfrm>
            <a:prstGeom prst="line">
              <a:avLst/>
            </a:prstGeom>
            <a:noFill/>
            <a:ln w="28575"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F63C4BE2-0E39-002D-C902-E450542D1920}"/>
                </a:ext>
              </a:extLst>
            </p:cNvPr>
            <p:cNvCxnSpPr>
              <a:cxnSpLocks/>
            </p:cNvCxnSpPr>
            <p:nvPr/>
          </p:nvCxnSpPr>
          <p:spPr bwMode="auto">
            <a:xfrm>
              <a:off x="4801788" y="3573515"/>
              <a:ext cx="0" cy="975780"/>
            </a:xfrm>
            <a:prstGeom prst="line">
              <a:avLst/>
            </a:prstGeom>
            <a:noFill/>
            <a:ln w="28575" cap="flat" cmpd="sng" algn="ctr">
              <a:solidFill>
                <a:schemeClr val="accent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9B8F637-119D-E8CD-A062-A5C132D956B6}"/>
                </a:ext>
              </a:extLst>
            </p:cNvPr>
            <p:cNvCxnSpPr>
              <a:cxnSpLocks/>
            </p:cNvCxnSpPr>
            <p:nvPr/>
          </p:nvCxnSpPr>
          <p:spPr bwMode="auto">
            <a:xfrm>
              <a:off x="4874813" y="3573515"/>
              <a:ext cx="0" cy="990067"/>
            </a:xfrm>
            <a:prstGeom prst="line">
              <a:avLst/>
            </a:prstGeom>
            <a:noFill/>
            <a:ln w="28575"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2E62D2A-3391-6579-340B-8E3E5F357BAC}"/>
                </a:ext>
              </a:extLst>
            </p:cNvPr>
            <p:cNvCxnSpPr>
              <a:cxnSpLocks/>
            </p:cNvCxnSpPr>
            <p:nvPr/>
          </p:nvCxnSpPr>
          <p:spPr bwMode="auto">
            <a:xfrm>
              <a:off x="4906563" y="3573515"/>
              <a:ext cx="0" cy="993242"/>
            </a:xfrm>
            <a:prstGeom prst="line">
              <a:avLst/>
            </a:prstGeom>
            <a:noFill/>
            <a:ln w="28575"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FF433C16-3464-7600-7AE6-004A9B8C0126}"/>
                </a:ext>
              </a:extLst>
            </p:cNvPr>
            <p:cNvCxnSpPr>
              <a:cxnSpLocks/>
            </p:cNvCxnSpPr>
            <p:nvPr/>
          </p:nvCxnSpPr>
          <p:spPr bwMode="auto">
            <a:xfrm>
              <a:off x="4985938" y="3573515"/>
              <a:ext cx="0" cy="1020230"/>
            </a:xfrm>
            <a:prstGeom prst="line">
              <a:avLst/>
            </a:prstGeom>
            <a:noFill/>
            <a:ln w="28575"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44EC7E7-076B-ABB1-7D5C-9AFCBEA12897}"/>
                </a:ext>
              </a:extLst>
            </p:cNvPr>
            <p:cNvCxnSpPr>
              <a:cxnSpLocks/>
            </p:cNvCxnSpPr>
            <p:nvPr/>
          </p:nvCxnSpPr>
          <p:spPr bwMode="auto">
            <a:xfrm>
              <a:off x="5041500" y="3573515"/>
              <a:ext cx="0" cy="1020230"/>
            </a:xfrm>
            <a:prstGeom prst="line">
              <a:avLst/>
            </a:prstGeom>
            <a:noFill/>
            <a:ln w="28575"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8BF8FBE0-ABCD-D691-E211-6EA9460C72EC}"/>
                </a:ext>
              </a:extLst>
            </p:cNvPr>
            <p:cNvCxnSpPr>
              <a:cxnSpLocks/>
            </p:cNvCxnSpPr>
            <p:nvPr/>
          </p:nvCxnSpPr>
          <p:spPr bwMode="auto">
            <a:xfrm>
              <a:off x="5201836" y="3573515"/>
              <a:ext cx="0" cy="1045630"/>
            </a:xfrm>
            <a:prstGeom prst="line">
              <a:avLst/>
            </a:prstGeom>
            <a:noFill/>
            <a:ln w="28575"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05283DE6-AD13-6EF6-B3DA-A15FA3610E7E}"/>
                </a:ext>
              </a:extLst>
            </p:cNvPr>
            <p:cNvCxnSpPr>
              <a:cxnSpLocks/>
            </p:cNvCxnSpPr>
            <p:nvPr/>
          </p:nvCxnSpPr>
          <p:spPr bwMode="auto">
            <a:xfrm>
              <a:off x="5231999" y="3573515"/>
              <a:ext cx="0" cy="1050392"/>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306B69BA-4B55-DFD6-4696-17927ADE8C3E}"/>
                </a:ext>
              </a:extLst>
            </p:cNvPr>
            <p:cNvCxnSpPr>
              <a:cxnSpLocks/>
            </p:cNvCxnSpPr>
            <p:nvPr/>
          </p:nvCxnSpPr>
          <p:spPr bwMode="auto">
            <a:xfrm>
              <a:off x="5336774" y="3573515"/>
              <a:ext cx="0" cy="1075792"/>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07228C7A-E836-FF7D-1C30-29317758C8E5}"/>
                </a:ext>
              </a:extLst>
            </p:cNvPr>
            <p:cNvCxnSpPr>
              <a:cxnSpLocks/>
            </p:cNvCxnSpPr>
            <p:nvPr/>
          </p:nvCxnSpPr>
          <p:spPr bwMode="auto">
            <a:xfrm>
              <a:off x="5474887" y="3573515"/>
              <a:ext cx="0" cy="1093255"/>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D5344D42-E128-B909-2011-5DA96350335B}"/>
                </a:ext>
              </a:extLst>
            </p:cNvPr>
            <p:cNvCxnSpPr>
              <a:cxnSpLocks/>
            </p:cNvCxnSpPr>
            <p:nvPr/>
          </p:nvCxnSpPr>
          <p:spPr bwMode="auto">
            <a:xfrm>
              <a:off x="5528864" y="3573515"/>
              <a:ext cx="0" cy="1128180"/>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75A86AD-674D-740F-A537-1D508B98C1CC}"/>
                </a:ext>
              </a:extLst>
            </p:cNvPr>
            <p:cNvCxnSpPr>
              <a:cxnSpLocks/>
            </p:cNvCxnSpPr>
            <p:nvPr/>
          </p:nvCxnSpPr>
          <p:spPr bwMode="auto">
            <a:xfrm>
              <a:off x="5719364" y="3573515"/>
              <a:ext cx="0" cy="1166280"/>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DF48977-398B-3783-ED84-CD16C3B7415C}"/>
                </a:ext>
              </a:extLst>
            </p:cNvPr>
            <p:cNvCxnSpPr>
              <a:cxnSpLocks/>
            </p:cNvCxnSpPr>
            <p:nvPr/>
          </p:nvCxnSpPr>
          <p:spPr bwMode="auto">
            <a:xfrm>
              <a:off x="5963839" y="3573515"/>
              <a:ext cx="0" cy="1193267"/>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B3878B3-4DE0-FD94-F6F1-8CABC507DD07}"/>
                </a:ext>
              </a:extLst>
            </p:cNvPr>
            <p:cNvCxnSpPr>
              <a:cxnSpLocks/>
            </p:cNvCxnSpPr>
            <p:nvPr/>
          </p:nvCxnSpPr>
          <p:spPr bwMode="auto">
            <a:xfrm>
              <a:off x="6070201" y="3573515"/>
              <a:ext cx="0" cy="1221842"/>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F8BDD01-DF16-50FC-1685-30B9F874D81E}"/>
                </a:ext>
              </a:extLst>
            </p:cNvPr>
            <p:cNvCxnSpPr>
              <a:cxnSpLocks/>
            </p:cNvCxnSpPr>
            <p:nvPr/>
          </p:nvCxnSpPr>
          <p:spPr bwMode="auto">
            <a:xfrm>
              <a:off x="6397228" y="3573515"/>
              <a:ext cx="0" cy="1282167"/>
            </a:xfrm>
            <a:prstGeom prst="line">
              <a:avLst/>
            </a:prstGeom>
            <a:noFill/>
            <a:ln w="28575"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C5C57B1-5F9C-039E-60FF-2BFD60B834EE}"/>
                </a:ext>
              </a:extLst>
            </p:cNvPr>
            <p:cNvCxnSpPr>
              <a:cxnSpLocks/>
            </p:cNvCxnSpPr>
            <p:nvPr/>
          </p:nvCxnSpPr>
          <p:spPr bwMode="auto">
            <a:xfrm>
              <a:off x="6665515" y="3573515"/>
              <a:ext cx="0" cy="1326617"/>
            </a:xfrm>
            <a:prstGeom prst="line">
              <a:avLst/>
            </a:prstGeom>
            <a:no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6454798F-98CA-1A66-68D1-22F6A50149CF}"/>
                </a:ext>
              </a:extLst>
            </p:cNvPr>
            <p:cNvCxnSpPr>
              <a:cxnSpLocks/>
            </p:cNvCxnSpPr>
            <p:nvPr/>
          </p:nvCxnSpPr>
          <p:spPr bwMode="auto">
            <a:xfrm>
              <a:off x="6695679" y="3573515"/>
              <a:ext cx="0" cy="1331380"/>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1F8A77E6-4046-C928-FAA5-721F6815CE33}"/>
                </a:ext>
              </a:extLst>
            </p:cNvPr>
            <p:cNvCxnSpPr>
              <a:cxnSpLocks/>
            </p:cNvCxnSpPr>
            <p:nvPr/>
          </p:nvCxnSpPr>
          <p:spPr bwMode="auto">
            <a:xfrm>
              <a:off x="6881416" y="3573515"/>
              <a:ext cx="0" cy="1356780"/>
            </a:xfrm>
            <a:prstGeom prst="line">
              <a:avLst/>
            </a:prstGeom>
            <a:noFill/>
            <a:ln w="28575"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67282A6E-7397-89C0-98E5-BD7A13EC90FF}"/>
                </a:ext>
              </a:extLst>
            </p:cNvPr>
            <p:cNvCxnSpPr>
              <a:cxnSpLocks/>
            </p:cNvCxnSpPr>
            <p:nvPr/>
          </p:nvCxnSpPr>
          <p:spPr bwMode="auto">
            <a:xfrm>
              <a:off x="6913166" y="3573515"/>
              <a:ext cx="0" cy="1356780"/>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06B0A3D-B952-D8B5-4E8D-D044D267B51C}"/>
                </a:ext>
              </a:extLst>
            </p:cNvPr>
            <p:cNvCxnSpPr>
              <a:cxnSpLocks/>
            </p:cNvCxnSpPr>
            <p:nvPr/>
          </p:nvCxnSpPr>
          <p:spPr bwMode="auto">
            <a:xfrm>
              <a:off x="6944916" y="3573515"/>
              <a:ext cx="0" cy="1356780"/>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16776B82-51AD-04A3-522D-BEC4770EB45B}"/>
                </a:ext>
              </a:extLst>
            </p:cNvPr>
            <p:cNvCxnSpPr>
              <a:cxnSpLocks/>
            </p:cNvCxnSpPr>
            <p:nvPr/>
          </p:nvCxnSpPr>
          <p:spPr bwMode="auto">
            <a:xfrm>
              <a:off x="7290991" y="3573515"/>
              <a:ext cx="0" cy="1432980"/>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94075552-F4CF-35AD-1DB7-41E17CA18ED7}"/>
                </a:ext>
              </a:extLst>
            </p:cNvPr>
            <p:cNvCxnSpPr>
              <a:cxnSpLocks/>
            </p:cNvCxnSpPr>
            <p:nvPr/>
          </p:nvCxnSpPr>
          <p:spPr bwMode="auto">
            <a:xfrm>
              <a:off x="7395766" y="3573515"/>
              <a:ext cx="0" cy="1444092"/>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002A952-75F1-7C34-EFB6-C906711BA22E}"/>
                </a:ext>
              </a:extLst>
            </p:cNvPr>
            <p:cNvCxnSpPr>
              <a:cxnSpLocks/>
            </p:cNvCxnSpPr>
            <p:nvPr/>
          </p:nvCxnSpPr>
          <p:spPr bwMode="auto">
            <a:xfrm>
              <a:off x="7452916" y="3573515"/>
              <a:ext cx="0" cy="1452030"/>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8E05398B-2E9C-8099-9F7C-74D62B58D7F8}"/>
                </a:ext>
              </a:extLst>
            </p:cNvPr>
            <p:cNvCxnSpPr>
              <a:cxnSpLocks/>
            </p:cNvCxnSpPr>
            <p:nvPr/>
          </p:nvCxnSpPr>
          <p:spPr bwMode="auto">
            <a:xfrm>
              <a:off x="7505304" y="3573515"/>
              <a:ext cx="0" cy="1452030"/>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6A42D17-1885-09DA-FD85-950C7E9C210C}"/>
                </a:ext>
              </a:extLst>
            </p:cNvPr>
            <p:cNvCxnSpPr>
              <a:cxnSpLocks/>
            </p:cNvCxnSpPr>
            <p:nvPr/>
          </p:nvCxnSpPr>
          <p:spPr bwMode="auto">
            <a:xfrm>
              <a:off x="7586266" y="3573515"/>
              <a:ext cx="0" cy="1455205"/>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8686BFE-964D-8B84-5D99-1DF35D5A2F0E}"/>
                </a:ext>
              </a:extLst>
            </p:cNvPr>
            <p:cNvCxnSpPr>
              <a:cxnSpLocks/>
            </p:cNvCxnSpPr>
            <p:nvPr/>
          </p:nvCxnSpPr>
          <p:spPr bwMode="auto">
            <a:xfrm>
              <a:off x="7611666" y="3573515"/>
              <a:ext cx="0" cy="1459967"/>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ACE212F-BF49-A6F0-042F-4A10401EECB4}"/>
                </a:ext>
              </a:extLst>
            </p:cNvPr>
            <p:cNvCxnSpPr>
              <a:cxnSpLocks/>
            </p:cNvCxnSpPr>
            <p:nvPr/>
          </p:nvCxnSpPr>
          <p:spPr bwMode="auto">
            <a:xfrm>
              <a:off x="7668817" y="3573515"/>
              <a:ext cx="0" cy="1477430"/>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8DE44BFC-17C0-D931-8FD6-6CCBE1B50354}"/>
                </a:ext>
              </a:extLst>
            </p:cNvPr>
            <p:cNvCxnSpPr>
              <a:cxnSpLocks/>
            </p:cNvCxnSpPr>
            <p:nvPr/>
          </p:nvCxnSpPr>
          <p:spPr bwMode="auto">
            <a:xfrm>
              <a:off x="7752953" y="3573515"/>
              <a:ext cx="0" cy="1504417"/>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CC39081-BEA2-CF25-18CC-0E3E89AF08C7}"/>
                </a:ext>
              </a:extLst>
            </p:cNvPr>
            <p:cNvCxnSpPr>
              <a:cxnSpLocks/>
            </p:cNvCxnSpPr>
            <p:nvPr/>
          </p:nvCxnSpPr>
          <p:spPr bwMode="auto">
            <a:xfrm>
              <a:off x="7779941" y="3573515"/>
              <a:ext cx="0" cy="1504417"/>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63413C7-AC5C-C5B6-4EBA-3C3FF29E2FC1}"/>
                </a:ext>
              </a:extLst>
            </p:cNvPr>
            <p:cNvCxnSpPr>
              <a:cxnSpLocks/>
            </p:cNvCxnSpPr>
            <p:nvPr/>
          </p:nvCxnSpPr>
          <p:spPr bwMode="auto">
            <a:xfrm>
              <a:off x="7830742" y="3573515"/>
              <a:ext cx="0" cy="1517117"/>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0233861-6D78-4FB7-68D9-B9912D743E19}"/>
                </a:ext>
              </a:extLst>
            </p:cNvPr>
            <p:cNvCxnSpPr>
              <a:cxnSpLocks/>
            </p:cNvCxnSpPr>
            <p:nvPr/>
          </p:nvCxnSpPr>
          <p:spPr bwMode="auto">
            <a:xfrm>
              <a:off x="7883129" y="3573515"/>
              <a:ext cx="0" cy="1523467"/>
            </a:xfrm>
            <a:prstGeom prst="line">
              <a:avLst/>
            </a:prstGeom>
            <a:noFill/>
            <a:ln w="28575"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39656800-59F8-362F-1515-5FA1F8B6A9C2}"/>
                </a:ext>
              </a:extLst>
            </p:cNvPr>
            <p:cNvCxnSpPr>
              <a:cxnSpLocks/>
            </p:cNvCxnSpPr>
            <p:nvPr/>
          </p:nvCxnSpPr>
          <p:spPr bwMode="auto">
            <a:xfrm>
              <a:off x="8021242" y="3573515"/>
              <a:ext cx="0" cy="1539342"/>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8EF004B1-176E-32BC-E828-822DBBC35272}"/>
                </a:ext>
              </a:extLst>
            </p:cNvPr>
            <p:cNvCxnSpPr>
              <a:cxnSpLocks/>
            </p:cNvCxnSpPr>
            <p:nvPr/>
          </p:nvCxnSpPr>
          <p:spPr bwMode="auto">
            <a:xfrm>
              <a:off x="8345090" y="3573515"/>
              <a:ext cx="0" cy="1598080"/>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8E36B80-F056-10E4-9890-D99384B201FD}"/>
                </a:ext>
              </a:extLst>
            </p:cNvPr>
            <p:cNvCxnSpPr>
              <a:cxnSpLocks/>
            </p:cNvCxnSpPr>
            <p:nvPr/>
          </p:nvCxnSpPr>
          <p:spPr bwMode="auto">
            <a:xfrm>
              <a:off x="8560990" y="3573515"/>
              <a:ext cx="0" cy="1617130"/>
            </a:xfrm>
            <a:prstGeom prst="line">
              <a:avLst/>
            </a:prstGeom>
            <a:noFill/>
            <a:ln w="28575"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6BFE4DCB-64DA-3521-BCC7-370F0DFF213B}"/>
                </a:ext>
              </a:extLst>
            </p:cNvPr>
            <p:cNvCxnSpPr>
              <a:cxnSpLocks/>
            </p:cNvCxnSpPr>
            <p:nvPr/>
          </p:nvCxnSpPr>
          <p:spPr bwMode="auto">
            <a:xfrm>
              <a:off x="8591151" y="3573515"/>
              <a:ext cx="0" cy="1620305"/>
            </a:xfrm>
            <a:prstGeom prst="line">
              <a:avLst/>
            </a:prstGeom>
            <a:noFill/>
            <a:ln w="28575"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C0DA834-7B70-1667-5E8A-83D55B7BB843}"/>
                </a:ext>
              </a:extLst>
            </p:cNvPr>
            <p:cNvCxnSpPr>
              <a:cxnSpLocks/>
            </p:cNvCxnSpPr>
            <p:nvPr/>
          </p:nvCxnSpPr>
          <p:spPr bwMode="auto">
            <a:xfrm>
              <a:off x="8668938" y="3573515"/>
              <a:ext cx="0" cy="1633005"/>
            </a:xfrm>
            <a:prstGeom prst="line">
              <a:avLst/>
            </a:prstGeom>
            <a:noFill/>
            <a:ln w="28575"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FF76C96-B393-C594-9F2D-38019D8D54AE}"/>
                </a:ext>
              </a:extLst>
            </p:cNvPr>
            <p:cNvCxnSpPr>
              <a:cxnSpLocks/>
            </p:cNvCxnSpPr>
            <p:nvPr/>
          </p:nvCxnSpPr>
          <p:spPr bwMode="auto">
            <a:xfrm>
              <a:off x="8697513" y="3573515"/>
              <a:ext cx="0" cy="1633005"/>
            </a:xfrm>
            <a:prstGeom prst="line">
              <a:avLst/>
            </a:prstGeom>
            <a:noFill/>
            <a:ln w="28575"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9C0B6BDA-6281-A73D-5513-6B204E1FB2D2}"/>
                </a:ext>
              </a:extLst>
            </p:cNvPr>
            <p:cNvCxnSpPr>
              <a:cxnSpLocks/>
            </p:cNvCxnSpPr>
            <p:nvPr/>
          </p:nvCxnSpPr>
          <p:spPr bwMode="auto">
            <a:xfrm>
              <a:off x="8726089" y="3573515"/>
              <a:ext cx="0" cy="1642530"/>
            </a:xfrm>
            <a:prstGeom prst="line">
              <a:avLst/>
            </a:prstGeom>
            <a:noFill/>
            <a:ln w="28575"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BE9B0F95-356A-2291-DF1A-6D61B4898A4E}"/>
                </a:ext>
              </a:extLst>
            </p:cNvPr>
            <p:cNvCxnSpPr>
              <a:cxnSpLocks/>
            </p:cNvCxnSpPr>
            <p:nvPr/>
          </p:nvCxnSpPr>
          <p:spPr bwMode="auto">
            <a:xfrm>
              <a:off x="8776889" y="3573515"/>
              <a:ext cx="0" cy="1653642"/>
            </a:xfrm>
            <a:prstGeom prst="line">
              <a:avLst/>
            </a:prstGeom>
            <a:noFill/>
            <a:ln w="28575"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CB75FB15-5ED0-4463-DE2C-E9B28B0309C0}"/>
                </a:ext>
              </a:extLst>
            </p:cNvPr>
            <p:cNvCxnSpPr>
              <a:cxnSpLocks/>
            </p:cNvCxnSpPr>
            <p:nvPr/>
          </p:nvCxnSpPr>
          <p:spPr bwMode="auto">
            <a:xfrm>
              <a:off x="8807052" y="3573515"/>
              <a:ext cx="0" cy="1664755"/>
            </a:xfrm>
            <a:prstGeom prst="line">
              <a:avLst/>
            </a:prstGeom>
            <a:noFill/>
            <a:ln w="28575"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9EA897E-09B9-C9A7-B429-4C4C6484A7C3}"/>
                </a:ext>
              </a:extLst>
            </p:cNvPr>
            <p:cNvCxnSpPr>
              <a:cxnSpLocks/>
            </p:cNvCxnSpPr>
            <p:nvPr/>
          </p:nvCxnSpPr>
          <p:spPr bwMode="auto">
            <a:xfrm>
              <a:off x="9048352" y="3573515"/>
              <a:ext cx="0" cy="1725080"/>
            </a:xfrm>
            <a:prstGeom prst="line">
              <a:avLst/>
            </a:prstGeom>
            <a:noFill/>
            <a:ln w="28575"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B5C69D2F-1DE6-11BC-0714-3142CD217789}"/>
                </a:ext>
              </a:extLst>
            </p:cNvPr>
            <p:cNvCxnSpPr>
              <a:cxnSpLocks/>
            </p:cNvCxnSpPr>
            <p:nvPr/>
          </p:nvCxnSpPr>
          <p:spPr bwMode="auto">
            <a:xfrm>
              <a:off x="9080101" y="3573515"/>
              <a:ext cx="0" cy="1782230"/>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24A072F5-B42A-94C1-7D37-B22FE4947085}"/>
                </a:ext>
              </a:extLst>
            </p:cNvPr>
            <p:cNvCxnSpPr>
              <a:cxnSpLocks/>
            </p:cNvCxnSpPr>
            <p:nvPr/>
          </p:nvCxnSpPr>
          <p:spPr bwMode="auto">
            <a:xfrm>
              <a:off x="9016601" y="3573515"/>
              <a:ext cx="0" cy="1696505"/>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D058D4CB-D6E7-8D04-CA42-7240B2407606}"/>
                </a:ext>
              </a:extLst>
            </p:cNvPr>
            <p:cNvCxnSpPr>
              <a:cxnSpLocks/>
            </p:cNvCxnSpPr>
            <p:nvPr/>
          </p:nvCxnSpPr>
          <p:spPr bwMode="auto">
            <a:xfrm>
              <a:off x="8989614" y="3573515"/>
              <a:ext cx="0" cy="1696505"/>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19666C4E-B1FC-40A3-E943-0E74164F0FF2}"/>
                </a:ext>
              </a:extLst>
            </p:cNvPr>
            <p:cNvCxnSpPr>
              <a:cxnSpLocks/>
            </p:cNvCxnSpPr>
            <p:nvPr/>
          </p:nvCxnSpPr>
          <p:spPr bwMode="auto">
            <a:xfrm>
              <a:off x="8962627" y="3573515"/>
              <a:ext cx="0" cy="1696505"/>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F2D9A2D-49C9-28E8-75E0-9F29B35F983B}"/>
                </a:ext>
              </a:extLst>
            </p:cNvPr>
            <p:cNvCxnSpPr>
              <a:cxnSpLocks/>
            </p:cNvCxnSpPr>
            <p:nvPr/>
          </p:nvCxnSpPr>
          <p:spPr bwMode="auto">
            <a:xfrm>
              <a:off x="8941989" y="3573515"/>
              <a:ext cx="0" cy="1694917"/>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643E817-EDB8-F279-B9FC-35F0EBC569E6}"/>
                </a:ext>
              </a:extLst>
            </p:cNvPr>
            <p:cNvCxnSpPr>
              <a:cxnSpLocks/>
            </p:cNvCxnSpPr>
            <p:nvPr/>
          </p:nvCxnSpPr>
          <p:spPr bwMode="auto">
            <a:xfrm>
              <a:off x="8911826" y="3573515"/>
              <a:ext cx="0" cy="1686980"/>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5145B41-3CE2-372C-F3A3-13D2224E4C04}"/>
                </a:ext>
              </a:extLst>
            </p:cNvPr>
            <p:cNvCxnSpPr>
              <a:cxnSpLocks/>
            </p:cNvCxnSpPr>
            <p:nvPr/>
          </p:nvCxnSpPr>
          <p:spPr bwMode="auto">
            <a:xfrm>
              <a:off x="8886426" y="3573515"/>
              <a:ext cx="0" cy="1686980"/>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413A160-EA62-7337-7A3F-83123C294C1E}"/>
                </a:ext>
              </a:extLst>
            </p:cNvPr>
            <p:cNvCxnSpPr>
              <a:cxnSpLocks/>
            </p:cNvCxnSpPr>
            <p:nvPr/>
          </p:nvCxnSpPr>
          <p:spPr bwMode="auto">
            <a:xfrm>
              <a:off x="8861026" y="3573515"/>
              <a:ext cx="0" cy="1671105"/>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457E30E-AF91-2FC7-F8DC-FB5F55C75E40}"/>
                </a:ext>
              </a:extLst>
            </p:cNvPr>
            <p:cNvCxnSpPr>
              <a:cxnSpLocks/>
            </p:cNvCxnSpPr>
            <p:nvPr/>
          </p:nvCxnSpPr>
          <p:spPr bwMode="auto">
            <a:xfrm flipH="1">
              <a:off x="8831792" y="3573515"/>
              <a:ext cx="2246" cy="1669517"/>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3354F69F-D455-D002-DF89-81D7388E857E}"/>
                </a:ext>
              </a:extLst>
            </p:cNvPr>
            <p:cNvCxnSpPr>
              <a:cxnSpLocks/>
            </p:cNvCxnSpPr>
            <p:nvPr/>
          </p:nvCxnSpPr>
          <p:spPr bwMode="auto">
            <a:xfrm>
              <a:off x="8751488" y="3573515"/>
              <a:ext cx="0" cy="1650467"/>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AFF88FB-0F4F-39F9-4345-014D8E1579ED}"/>
                </a:ext>
              </a:extLst>
            </p:cNvPr>
            <p:cNvCxnSpPr>
              <a:cxnSpLocks/>
            </p:cNvCxnSpPr>
            <p:nvPr/>
          </p:nvCxnSpPr>
          <p:spPr bwMode="auto">
            <a:xfrm>
              <a:off x="8645125" y="3573515"/>
              <a:ext cx="930" cy="1628242"/>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0C94F13-A141-022E-ED84-D0BF01B2A0C6}"/>
                </a:ext>
              </a:extLst>
            </p:cNvPr>
            <p:cNvCxnSpPr>
              <a:cxnSpLocks/>
            </p:cNvCxnSpPr>
            <p:nvPr/>
          </p:nvCxnSpPr>
          <p:spPr bwMode="auto">
            <a:xfrm>
              <a:off x="8614963" y="3573515"/>
              <a:ext cx="0" cy="1620305"/>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A961FE1-731C-22E9-7F14-4FE1CBE3A3CD}"/>
                </a:ext>
              </a:extLst>
            </p:cNvPr>
            <p:cNvCxnSpPr>
              <a:cxnSpLocks/>
            </p:cNvCxnSpPr>
            <p:nvPr/>
          </p:nvCxnSpPr>
          <p:spPr bwMode="auto">
            <a:xfrm>
              <a:off x="8537176" y="3573515"/>
              <a:ext cx="0" cy="1606017"/>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1D6724BD-3D3F-176E-3F93-327CEF17AD43}"/>
                </a:ext>
              </a:extLst>
            </p:cNvPr>
            <p:cNvCxnSpPr>
              <a:cxnSpLocks/>
            </p:cNvCxnSpPr>
            <p:nvPr/>
          </p:nvCxnSpPr>
          <p:spPr bwMode="auto">
            <a:xfrm>
              <a:off x="8508601" y="3573515"/>
              <a:ext cx="0" cy="1606017"/>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0455119-2DC9-1B6B-C78A-C8E712F7EC03}"/>
                </a:ext>
              </a:extLst>
            </p:cNvPr>
            <p:cNvCxnSpPr>
              <a:cxnSpLocks/>
            </p:cNvCxnSpPr>
            <p:nvPr/>
          </p:nvCxnSpPr>
          <p:spPr bwMode="auto">
            <a:xfrm>
              <a:off x="8481613" y="3573515"/>
              <a:ext cx="0" cy="1606017"/>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166C749D-7424-038A-6AA2-1A4534465435}"/>
                </a:ext>
              </a:extLst>
            </p:cNvPr>
            <p:cNvCxnSpPr>
              <a:cxnSpLocks/>
            </p:cNvCxnSpPr>
            <p:nvPr/>
          </p:nvCxnSpPr>
          <p:spPr bwMode="auto">
            <a:xfrm>
              <a:off x="8454625" y="3573515"/>
              <a:ext cx="0" cy="1606017"/>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0D3DBF78-F5D6-C28A-5779-8D8F02532ADF}"/>
                </a:ext>
              </a:extLst>
            </p:cNvPr>
            <p:cNvCxnSpPr>
              <a:cxnSpLocks/>
            </p:cNvCxnSpPr>
            <p:nvPr/>
          </p:nvCxnSpPr>
          <p:spPr bwMode="auto">
            <a:xfrm>
              <a:off x="8426050" y="3573515"/>
              <a:ext cx="0" cy="1606017"/>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1FA6CA54-F954-9A4D-D623-9E1144194790}"/>
                </a:ext>
              </a:extLst>
            </p:cNvPr>
            <p:cNvCxnSpPr>
              <a:cxnSpLocks/>
            </p:cNvCxnSpPr>
            <p:nvPr/>
          </p:nvCxnSpPr>
          <p:spPr bwMode="auto">
            <a:xfrm>
              <a:off x="8397475" y="3573515"/>
              <a:ext cx="0" cy="1606017"/>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BA01CE5D-CAA1-5F43-592B-5AB58689F3E2}"/>
                </a:ext>
              </a:extLst>
            </p:cNvPr>
            <p:cNvCxnSpPr>
              <a:cxnSpLocks/>
            </p:cNvCxnSpPr>
            <p:nvPr/>
          </p:nvCxnSpPr>
          <p:spPr bwMode="auto">
            <a:xfrm>
              <a:off x="8372075" y="3573515"/>
              <a:ext cx="0" cy="1606017"/>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B9131870-FA75-C906-4F82-0B365979F7B0}"/>
                </a:ext>
              </a:extLst>
            </p:cNvPr>
            <p:cNvCxnSpPr>
              <a:cxnSpLocks/>
            </p:cNvCxnSpPr>
            <p:nvPr/>
          </p:nvCxnSpPr>
          <p:spPr bwMode="auto">
            <a:xfrm>
              <a:off x="8314925" y="3573515"/>
              <a:ext cx="0" cy="1598080"/>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3A8921D-E307-92F2-9655-D69663E2E8F4}"/>
                </a:ext>
              </a:extLst>
            </p:cNvPr>
            <p:cNvCxnSpPr>
              <a:cxnSpLocks/>
            </p:cNvCxnSpPr>
            <p:nvPr/>
          </p:nvCxnSpPr>
          <p:spPr bwMode="auto">
            <a:xfrm>
              <a:off x="8286350" y="3573515"/>
              <a:ext cx="0" cy="1594905"/>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EF1653DC-C031-9FD1-ECED-282CCC2E1182}"/>
                </a:ext>
              </a:extLst>
            </p:cNvPr>
            <p:cNvCxnSpPr>
              <a:cxnSpLocks/>
            </p:cNvCxnSpPr>
            <p:nvPr/>
          </p:nvCxnSpPr>
          <p:spPr bwMode="auto">
            <a:xfrm>
              <a:off x="8256187" y="3573515"/>
              <a:ext cx="0" cy="1586967"/>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73049D01-F609-7AA3-DE97-1E21BEE20F6F}"/>
                </a:ext>
              </a:extLst>
            </p:cNvPr>
            <p:cNvCxnSpPr>
              <a:cxnSpLocks/>
            </p:cNvCxnSpPr>
            <p:nvPr/>
          </p:nvCxnSpPr>
          <p:spPr bwMode="auto">
            <a:xfrm>
              <a:off x="8230787" y="3573515"/>
              <a:ext cx="0" cy="1577442"/>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7C937055-96C5-33A9-0B44-1262125852C9}"/>
                </a:ext>
              </a:extLst>
            </p:cNvPr>
            <p:cNvCxnSpPr>
              <a:cxnSpLocks/>
            </p:cNvCxnSpPr>
            <p:nvPr/>
          </p:nvCxnSpPr>
          <p:spPr bwMode="auto">
            <a:xfrm>
              <a:off x="8211737" y="3573515"/>
              <a:ext cx="0" cy="1574267"/>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92FA203-C109-5149-15F3-5E49365AA114}"/>
                </a:ext>
              </a:extLst>
            </p:cNvPr>
            <p:cNvCxnSpPr>
              <a:cxnSpLocks/>
            </p:cNvCxnSpPr>
            <p:nvPr/>
          </p:nvCxnSpPr>
          <p:spPr bwMode="auto">
            <a:xfrm>
              <a:off x="8183162" y="3573515"/>
              <a:ext cx="0" cy="1559980"/>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9E7FA9B-08FD-C9F2-6B30-3A6104C99A19}"/>
                </a:ext>
              </a:extLst>
            </p:cNvPr>
            <p:cNvCxnSpPr>
              <a:cxnSpLocks/>
            </p:cNvCxnSpPr>
            <p:nvPr/>
          </p:nvCxnSpPr>
          <p:spPr bwMode="auto">
            <a:xfrm>
              <a:off x="8157762" y="3573515"/>
              <a:ext cx="0" cy="1552042"/>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47D6C9C-7547-A611-BB82-967947AC45A3}"/>
                </a:ext>
              </a:extLst>
            </p:cNvPr>
            <p:cNvCxnSpPr>
              <a:cxnSpLocks/>
            </p:cNvCxnSpPr>
            <p:nvPr/>
          </p:nvCxnSpPr>
          <p:spPr bwMode="auto">
            <a:xfrm>
              <a:off x="8127600" y="3573515"/>
              <a:ext cx="0" cy="1540930"/>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2BC7DDC-ED27-E922-507C-B9E198FC1226}"/>
                </a:ext>
              </a:extLst>
            </p:cNvPr>
            <p:cNvCxnSpPr>
              <a:cxnSpLocks/>
            </p:cNvCxnSpPr>
            <p:nvPr/>
          </p:nvCxnSpPr>
          <p:spPr bwMode="auto">
            <a:xfrm>
              <a:off x="8102200" y="3573515"/>
              <a:ext cx="0" cy="1540930"/>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61E0837B-1E46-2837-354C-78A911539D99}"/>
                </a:ext>
              </a:extLst>
            </p:cNvPr>
            <p:cNvCxnSpPr>
              <a:cxnSpLocks/>
            </p:cNvCxnSpPr>
            <p:nvPr/>
          </p:nvCxnSpPr>
          <p:spPr bwMode="auto">
            <a:xfrm>
              <a:off x="8075213" y="3573515"/>
              <a:ext cx="0" cy="1540930"/>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534E10FA-84D2-DBD4-E550-2A1C683FBDAC}"/>
                </a:ext>
              </a:extLst>
            </p:cNvPr>
            <p:cNvCxnSpPr>
              <a:cxnSpLocks/>
            </p:cNvCxnSpPr>
            <p:nvPr/>
          </p:nvCxnSpPr>
          <p:spPr bwMode="auto">
            <a:xfrm>
              <a:off x="8051400" y="3573515"/>
              <a:ext cx="0" cy="1540930"/>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0A06C5A2-7BE2-1ACC-6707-E55D8A60B7EE}"/>
                </a:ext>
              </a:extLst>
            </p:cNvPr>
            <p:cNvCxnSpPr>
              <a:cxnSpLocks/>
            </p:cNvCxnSpPr>
            <p:nvPr/>
          </p:nvCxnSpPr>
          <p:spPr bwMode="auto">
            <a:xfrm>
              <a:off x="7992662" y="3573515"/>
              <a:ext cx="0" cy="1540930"/>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C76C03F3-88AD-AA5E-5A1C-C438A4113B23}"/>
                </a:ext>
              </a:extLst>
            </p:cNvPr>
            <p:cNvCxnSpPr>
              <a:cxnSpLocks/>
            </p:cNvCxnSpPr>
            <p:nvPr/>
          </p:nvCxnSpPr>
          <p:spPr bwMode="auto">
            <a:xfrm>
              <a:off x="7965675" y="3573515"/>
              <a:ext cx="0" cy="1529817"/>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CD7C5DF-F950-2F19-A9F8-EE4F660FD429}"/>
                </a:ext>
              </a:extLst>
            </p:cNvPr>
            <p:cNvCxnSpPr>
              <a:cxnSpLocks/>
            </p:cNvCxnSpPr>
            <p:nvPr/>
          </p:nvCxnSpPr>
          <p:spPr bwMode="auto">
            <a:xfrm>
              <a:off x="7938688" y="3573515"/>
              <a:ext cx="0" cy="1529817"/>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AFD5003-3FE5-BA25-C870-752297EB7819}"/>
                </a:ext>
              </a:extLst>
            </p:cNvPr>
            <p:cNvCxnSpPr>
              <a:cxnSpLocks/>
            </p:cNvCxnSpPr>
            <p:nvPr/>
          </p:nvCxnSpPr>
          <p:spPr bwMode="auto">
            <a:xfrm>
              <a:off x="7911701" y="3573515"/>
              <a:ext cx="0" cy="1525055"/>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A943335-FCE1-A428-4F92-7117E5403891}"/>
                </a:ext>
              </a:extLst>
            </p:cNvPr>
            <p:cNvCxnSpPr>
              <a:cxnSpLocks/>
            </p:cNvCxnSpPr>
            <p:nvPr/>
          </p:nvCxnSpPr>
          <p:spPr bwMode="auto">
            <a:xfrm>
              <a:off x="7859313" y="3573515"/>
              <a:ext cx="0" cy="1525055"/>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59EBF7D6-B107-2846-16A1-9ADBD084B84B}"/>
                </a:ext>
              </a:extLst>
            </p:cNvPr>
            <p:cNvCxnSpPr>
              <a:cxnSpLocks/>
            </p:cNvCxnSpPr>
            <p:nvPr/>
          </p:nvCxnSpPr>
          <p:spPr bwMode="auto">
            <a:xfrm>
              <a:off x="7806925" y="3573515"/>
              <a:ext cx="0" cy="1510767"/>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1865BAA7-8A01-C423-ABFD-929A23A840BB}"/>
                </a:ext>
              </a:extLst>
            </p:cNvPr>
            <p:cNvCxnSpPr>
              <a:cxnSpLocks/>
            </p:cNvCxnSpPr>
            <p:nvPr/>
          </p:nvCxnSpPr>
          <p:spPr bwMode="auto">
            <a:xfrm>
              <a:off x="7724375" y="3573515"/>
              <a:ext cx="0" cy="1496480"/>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A66852D8-F78C-0B1D-4F4E-6CE671005F28}"/>
                </a:ext>
              </a:extLst>
            </p:cNvPr>
            <p:cNvCxnSpPr>
              <a:cxnSpLocks/>
            </p:cNvCxnSpPr>
            <p:nvPr/>
          </p:nvCxnSpPr>
          <p:spPr bwMode="auto">
            <a:xfrm>
              <a:off x="7697387" y="3573515"/>
              <a:ext cx="0" cy="1496480"/>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B04801F4-ADF5-A850-7010-2E89C4E10F1D}"/>
                </a:ext>
              </a:extLst>
            </p:cNvPr>
            <p:cNvCxnSpPr>
              <a:cxnSpLocks/>
            </p:cNvCxnSpPr>
            <p:nvPr/>
          </p:nvCxnSpPr>
          <p:spPr bwMode="auto">
            <a:xfrm>
              <a:off x="7640237" y="3573515"/>
              <a:ext cx="0" cy="1471080"/>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C0609925-BCFF-0C65-E3D3-860A5D7014B7}"/>
                </a:ext>
              </a:extLst>
            </p:cNvPr>
            <p:cNvCxnSpPr>
              <a:cxnSpLocks/>
            </p:cNvCxnSpPr>
            <p:nvPr/>
          </p:nvCxnSpPr>
          <p:spPr bwMode="auto">
            <a:xfrm>
              <a:off x="7560862" y="3573515"/>
              <a:ext cx="0" cy="1452030"/>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A5E7CAEE-CDFF-70F6-B91D-64D02DBC6828}"/>
                </a:ext>
              </a:extLst>
            </p:cNvPr>
            <p:cNvCxnSpPr>
              <a:cxnSpLocks/>
            </p:cNvCxnSpPr>
            <p:nvPr/>
          </p:nvCxnSpPr>
          <p:spPr bwMode="auto">
            <a:xfrm>
              <a:off x="7533874" y="3573515"/>
              <a:ext cx="0" cy="1452030"/>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A2D2F92A-CC73-496F-B897-98EEEA3BB751}"/>
                </a:ext>
              </a:extLst>
            </p:cNvPr>
            <p:cNvCxnSpPr>
              <a:cxnSpLocks/>
            </p:cNvCxnSpPr>
            <p:nvPr/>
          </p:nvCxnSpPr>
          <p:spPr bwMode="auto">
            <a:xfrm>
              <a:off x="7478311" y="3573515"/>
              <a:ext cx="0" cy="1452030"/>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DE13689-0D7E-165D-FFB1-2D1E3AED4E81}"/>
                </a:ext>
              </a:extLst>
            </p:cNvPr>
            <p:cNvCxnSpPr>
              <a:cxnSpLocks/>
            </p:cNvCxnSpPr>
            <p:nvPr/>
          </p:nvCxnSpPr>
          <p:spPr bwMode="auto">
            <a:xfrm>
              <a:off x="7425923" y="3573515"/>
              <a:ext cx="0" cy="1450442"/>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5F4D636E-2F03-2F21-53B0-29758A9A38EA}"/>
                </a:ext>
              </a:extLst>
            </p:cNvPr>
            <p:cNvCxnSpPr>
              <a:cxnSpLocks/>
            </p:cNvCxnSpPr>
            <p:nvPr/>
          </p:nvCxnSpPr>
          <p:spPr bwMode="auto">
            <a:xfrm>
              <a:off x="7341785" y="3573515"/>
              <a:ext cx="0" cy="1444092"/>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5810F6A6-F1F1-E258-8679-DD68CFF9D7C4}"/>
                </a:ext>
              </a:extLst>
            </p:cNvPr>
            <p:cNvCxnSpPr>
              <a:cxnSpLocks/>
            </p:cNvCxnSpPr>
            <p:nvPr/>
          </p:nvCxnSpPr>
          <p:spPr bwMode="auto">
            <a:xfrm>
              <a:off x="7368005" y="3573515"/>
              <a:ext cx="0" cy="1450442"/>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DC2D8EB9-39BF-A885-0E96-4EB1D948141E}"/>
                </a:ext>
              </a:extLst>
            </p:cNvPr>
            <p:cNvCxnSpPr>
              <a:cxnSpLocks/>
            </p:cNvCxnSpPr>
            <p:nvPr/>
          </p:nvCxnSpPr>
          <p:spPr bwMode="auto">
            <a:xfrm>
              <a:off x="7321147" y="3573515"/>
              <a:ext cx="0" cy="1436155"/>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4BFC8416-5A8E-7B56-C866-7ADA61E69E5C}"/>
                </a:ext>
              </a:extLst>
            </p:cNvPr>
            <p:cNvCxnSpPr>
              <a:cxnSpLocks/>
            </p:cNvCxnSpPr>
            <p:nvPr/>
          </p:nvCxnSpPr>
          <p:spPr bwMode="auto">
            <a:xfrm>
              <a:off x="7263997" y="3573515"/>
              <a:ext cx="0" cy="1432980"/>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0A7ABEB-33FF-9124-BC4B-69E9BC214576}"/>
                </a:ext>
              </a:extLst>
            </p:cNvPr>
            <p:cNvCxnSpPr>
              <a:cxnSpLocks/>
            </p:cNvCxnSpPr>
            <p:nvPr/>
          </p:nvCxnSpPr>
          <p:spPr bwMode="auto">
            <a:xfrm>
              <a:off x="7235422" y="3573515"/>
              <a:ext cx="0" cy="1428217"/>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A79F89E5-0D57-0062-77BB-8DDB94FFFFC6}"/>
                </a:ext>
              </a:extLst>
            </p:cNvPr>
            <p:cNvCxnSpPr>
              <a:cxnSpLocks/>
            </p:cNvCxnSpPr>
            <p:nvPr/>
          </p:nvCxnSpPr>
          <p:spPr bwMode="auto">
            <a:xfrm>
              <a:off x="7206847" y="3573515"/>
              <a:ext cx="0" cy="1425042"/>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10E76E5F-B181-DFB8-4500-BCBEE86E1248}"/>
                </a:ext>
              </a:extLst>
            </p:cNvPr>
            <p:cNvCxnSpPr>
              <a:cxnSpLocks/>
            </p:cNvCxnSpPr>
            <p:nvPr/>
          </p:nvCxnSpPr>
          <p:spPr bwMode="auto">
            <a:xfrm>
              <a:off x="7178272" y="3573515"/>
              <a:ext cx="0" cy="1421867"/>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4C01F1AF-E3EB-CD64-6FD8-529FC4C48C66}"/>
                </a:ext>
              </a:extLst>
            </p:cNvPr>
            <p:cNvCxnSpPr>
              <a:cxnSpLocks/>
            </p:cNvCxnSpPr>
            <p:nvPr/>
          </p:nvCxnSpPr>
          <p:spPr bwMode="auto">
            <a:xfrm>
              <a:off x="7152872" y="3573515"/>
              <a:ext cx="0" cy="1412342"/>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CB3003CB-060B-A6BD-6051-DF6DDFE90F62}"/>
                </a:ext>
              </a:extLst>
            </p:cNvPr>
            <p:cNvCxnSpPr>
              <a:cxnSpLocks/>
            </p:cNvCxnSpPr>
            <p:nvPr/>
          </p:nvCxnSpPr>
          <p:spPr bwMode="auto">
            <a:xfrm>
              <a:off x="7125884" y="3573515"/>
              <a:ext cx="0" cy="1402817"/>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B85C22D2-8748-26E0-1750-7C9808164CDE}"/>
                </a:ext>
              </a:extLst>
            </p:cNvPr>
            <p:cNvCxnSpPr>
              <a:cxnSpLocks/>
            </p:cNvCxnSpPr>
            <p:nvPr/>
          </p:nvCxnSpPr>
          <p:spPr bwMode="auto">
            <a:xfrm>
              <a:off x="7097309" y="3573515"/>
              <a:ext cx="0" cy="1394880"/>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FFF43725-F744-A0E1-CB74-30DEE5A58B5F}"/>
                </a:ext>
              </a:extLst>
            </p:cNvPr>
            <p:cNvCxnSpPr>
              <a:cxnSpLocks/>
            </p:cNvCxnSpPr>
            <p:nvPr/>
          </p:nvCxnSpPr>
          <p:spPr bwMode="auto">
            <a:xfrm>
              <a:off x="7073496" y="3573515"/>
              <a:ext cx="0" cy="1394880"/>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BCB7440E-5E98-25F5-4145-4EEEDE3C2BF2}"/>
                </a:ext>
              </a:extLst>
            </p:cNvPr>
            <p:cNvCxnSpPr>
              <a:cxnSpLocks/>
            </p:cNvCxnSpPr>
            <p:nvPr/>
          </p:nvCxnSpPr>
          <p:spPr bwMode="auto">
            <a:xfrm>
              <a:off x="7044921" y="3573515"/>
              <a:ext cx="0" cy="1394880"/>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AB4A1C1F-76F5-9ABB-CFE0-824136016FE0}"/>
                </a:ext>
              </a:extLst>
            </p:cNvPr>
            <p:cNvCxnSpPr>
              <a:cxnSpLocks/>
            </p:cNvCxnSpPr>
            <p:nvPr/>
          </p:nvCxnSpPr>
          <p:spPr bwMode="auto">
            <a:xfrm>
              <a:off x="7019521" y="3573515"/>
              <a:ext cx="0" cy="1379005"/>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48673AEF-AB41-71A2-6025-BBD82CEF1AF4}"/>
                </a:ext>
              </a:extLst>
            </p:cNvPr>
            <p:cNvCxnSpPr>
              <a:cxnSpLocks/>
            </p:cNvCxnSpPr>
            <p:nvPr/>
          </p:nvCxnSpPr>
          <p:spPr bwMode="auto">
            <a:xfrm>
              <a:off x="6994121" y="3573515"/>
              <a:ext cx="0" cy="1374242"/>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83232751-909C-8BFD-E88B-A58C23ED4A6E}"/>
                </a:ext>
              </a:extLst>
            </p:cNvPr>
            <p:cNvCxnSpPr>
              <a:cxnSpLocks/>
            </p:cNvCxnSpPr>
            <p:nvPr/>
          </p:nvCxnSpPr>
          <p:spPr bwMode="auto">
            <a:xfrm>
              <a:off x="6965546" y="3573515"/>
              <a:ext cx="0" cy="1366305"/>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08D6471D-7194-D94C-4230-E713481C68E3}"/>
                </a:ext>
              </a:extLst>
            </p:cNvPr>
            <p:cNvCxnSpPr>
              <a:cxnSpLocks/>
            </p:cNvCxnSpPr>
            <p:nvPr/>
          </p:nvCxnSpPr>
          <p:spPr bwMode="auto">
            <a:xfrm>
              <a:off x="6854421" y="3573515"/>
              <a:ext cx="0" cy="1353605"/>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46D7F4AA-12E2-3238-FD3B-D29E898E1A4A}"/>
                </a:ext>
              </a:extLst>
            </p:cNvPr>
            <p:cNvCxnSpPr>
              <a:cxnSpLocks/>
            </p:cNvCxnSpPr>
            <p:nvPr/>
          </p:nvCxnSpPr>
          <p:spPr bwMode="auto">
            <a:xfrm>
              <a:off x="6827433" y="3573515"/>
              <a:ext cx="0" cy="1353605"/>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004FCC9-9299-4EB9-D5D0-3EDE15284F9F}"/>
                </a:ext>
              </a:extLst>
            </p:cNvPr>
            <p:cNvCxnSpPr>
              <a:cxnSpLocks/>
            </p:cNvCxnSpPr>
            <p:nvPr/>
          </p:nvCxnSpPr>
          <p:spPr bwMode="auto">
            <a:xfrm>
              <a:off x="6805208" y="3573515"/>
              <a:ext cx="0" cy="1348842"/>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19E2079-CF32-4785-EA99-1834B85196CF}"/>
                </a:ext>
              </a:extLst>
            </p:cNvPr>
            <p:cNvCxnSpPr>
              <a:cxnSpLocks/>
            </p:cNvCxnSpPr>
            <p:nvPr/>
          </p:nvCxnSpPr>
          <p:spPr bwMode="auto">
            <a:xfrm>
              <a:off x="6775045" y="3573515"/>
              <a:ext cx="0" cy="1347255"/>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CA3E808A-E534-6D11-E6F8-1ED1183DEEF2}"/>
                </a:ext>
              </a:extLst>
            </p:cNvPr>
            <p:cNvCxnSpPr>
              <a:cxnSpLocks/>
            </p:cNvCxnSpPr>
            <p:nvPr/>
          </p:nvCxnSpPr>
          <p:spPr bwMode="auto">
            <a:xfrm>
              <a:off x="6749645" y="3573515"/>
              <a:ext cx="0" cy="1329792"/>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1B708321-B66A-EED7-6AC6-C628B27BB01B}"/>
                </a:ext>
              </a:extLst>
            </p:cNvPr>
            <p:cNvCxnSpPr>
              <a:cxnSpLocks/>
            </p:cNvCxnSpPr>
            <p:nvPr/>
          </p:nvCxnSpPr>
          <p:spPr bwMode="auto">
            <a:xfrm>
              <a:off x="6721070" y="3573515"/>
              <a:ext cx="0" cy="1329792"/>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86C91AEC-1373-1287-C24E-619519C56C45}"/>
                </a:ext>
              </a:extLst>
            </p:cNvPr>
            <p:cNvCxnSpPr>
              <a:cxnSpLocks/>
            </p:cNvCxnSpPr>
            <p:nvPr/>
          </p:nvCxnSpPr>
          <p:spPr bwMode="auto">
            <a:xfrm>
              <a:off x="6635345" y="3573515"/>
              <a:ext cx="0" cy="1323442"/>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814B9D62-EBE3-A42B-E4B1-37AC7C6F1588}"/>
                </a:ext>
              </a:extLst>
            </p:cNvPr>
            <p:cNvCxnSpPr>
              <a:cxnSpLocks/>
            </p:cNvCxnSpPr>
            <p:nvPr/>
          </p:nvCxnSpPr>
          <p:spPr bwMode="auto">
            <a:xfrm>
              <a:off x="6608357" y="3573515"/>
              <a:ext cx="0" cy="1323442"/>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C1B7E772-41BF-A188-0506-FC136364D871}"/>
                </a:ext>
              </a:extLst>
            </p:cNvPr>
            <p:cNvCxnSpPr>
              <a:cxnSpLocks/>
            </p:cNvCxnSpPr>
            <p:nvPr/>
          </p:nvCxnSpPr>
          <p:spPr bwMode="auto">
            <a:xfrm>
              <a:off x="6582957" y="3573515"/>
              <a:ext cx="0" cy="1323442"/>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247D035D-9EA1-6970-A2AD-810A80D43873}"/>
                </a:ext>
              </a:extLst>
            </p:cNvPr>
            <p:cNvCxnSpPr>
              <a:cxnSpLocks/>
            </p:cNvCxnSpPr>
            <p:nvPr/>
          </p:nvCxnSpPr>
          <p:spPr bwMode="auto">
            <a:xfrm>
              <a:off x="6554382" y="3573515"/>
              <a:ext cx="0" cy="1320267"/>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05E0BE6-A259-0C86-BB44-45CE604E8467}"/>
                </a:ext>
              </a:extLst>
            </p:cNvPr>
            <p:cNvCxnSpPr>
              <a:cxnSpLocks/>
            </p:cNvCxnSpPr>
            <p:nvPr/>
          </p:nvCxnSpPr>
          <p:spPr bwMode="auto">
            <a:xfrm>
              <a:off x="6525807" y="3573515"/>
              <a:ext cx="0" cy="1315505"/>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732782CD-80A5-8D83-8C5C-80ABD50F3FF3}"/>
                </a:ext>
              </a:extLst>
            </p:cNvPr>
            <p:cNvCxnSpPr>
              <a:cxnSpLocks/>
            </p:cNvCxnSpPr>
            <p:nvPr/>
          </p:nvCxnSpPr>
          <p:spPr bwMode="auto">
            <a:xfrm>
              <a:off x="6500407" y="3573515"/>
              <a:ext cx="0" cy="1305980"/>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3ADACD7C-5B98-60F8-A11D-2DC30544844D}"/>
                </a:ext>
              </a:extLst>
            </p:cNvPr>
            <p:cNvCxnSpPr>
              <a:cxnSpLocks/>
            </p:cNvCxnSpPr>
            <p:nvPr/>
          </p:nvCxnSpPr>
          <p:spPr bwMode="auto">
            <a:xfrm>
              <a:off x="6471832" y="3573515"/>
              <a:ext cx="0" cy="1302805"/>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4C145875-2013-6D92-C1AC-F31E63DF9166}"/>
                </a:ext>
              </a:extLst>
            </p:cNvPr>
            <p:cNvCxnSpPr>
              <a:cxnSpLocks/>
            </p:cNvCxnSpPr>
            <p:nvPr/>
          </p:nvCxnSpPr>
          <p:spPr bwMode="auto">
            <a:xfrm>
              <a:off x="6448020" y="3573515"/>
              <a:ext cx="0" cy="1296455"/>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C80D9294-2062-7C30-9FF1-B618C1A3FA56}"/>
                </a:ext>
              </a:extLst>
            </p:cNvPr>
            <p:cNvCxnSpPr>
              <a:cxnSpLocks/>
            </p:cNvCxnSpPr>
            <p:nvPr/>
          </p:nvCxnSpPr>
          <p:spPr bwMode="auto">
            <a:xfrm>
              <a:off x="6421033" y="3573515"/>
              <a:ext cx="0" cy="1288517"/>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07F03F2B-29BB-7788-E39D-A5BC8C7B1A27}"/>
                </a:ext>
              </a:extLst>
            </p:cNvPr>
            <p:cNvCxnSpPr>
              <a:cxnSpLocks/>
            </p:cNvCxnSpPr>
            <p:nvPr/>
          </p:nvCxnSpPr>
          <p:spPr bwMode="auto">
            <a:xfrm>
              <a:off x="6365471" y="3573515"/>
              <a:ext cx="0" cy="1283755"/>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6E28FBBB-9D32-3E40-213D-7940D73DBFC6}"/>
                </a:ext>
              </a:extLst>
            </p:cNvPr>
            <p:cNvCxnSpPr>
              <a:cxnSpLocks/>
            </p:cNvCxnSpPr>
            <p:nvPr/>
          </p:nvCxnSpPr>
          <p:spPr bwMode="auto">
            <a:xfrm>
              <a:off x="6336896" y="3573515"/>
              <a:ext cx="0" cy="1283755"/>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248A8CEA-49C2-1215-44D0-DD7544315F4A}"/>
                </a:ext>
              </a:extLst>
            </p:cNvPr>
            <p:cNvCxnSpPr>
              <a:cxnSpLocks/>
            </p:cNvCxnSpPr>
            <p:nvPr/>
          </p:nvCxnSpPr>
          <p:spPr bwMode="auto">
            <a:xfrm>
              <a:off x="6309908" y="3573515"/>
              <a:ext cx="0" cy="1264705"/>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72F282DD-4997-E70C-697C-8FDAD94E31DB}"/>
                </a:ext>
              </a:extLst>
            </p:cNvPr>
            <p:cNvCxnSpPr>
              <a:cxnSpLocks/>
            </p:cNvCxnSpPr>
            <p:nvPr/>
          </p:nvCxnSpPr>
          <p:spPr bwMode="auto">
            <a:xfrm>
              <a:off x="6286095" y="3573515"/>
              <a:ext cx="0" cy="1244067"/>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AD43E3E7-C0F1-8FED-163D-7F15F42D345A}"/>
                </a:ext>
              </a:extLst>
            </p:cNvPr>
            <p:cNvCxnSpPr>
              <a:cxnSpLocks/>
            </p:cNvCxnSpPr>
            <p:nvPr/>
          </p:nvCxnSpPr>
          <p:spPr bwMode="auto">
            <a:xfrm>
              <a:off x="6257520" y="3573515"/>
              <a:ext cx="0" cy="1240892"/>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63E1A7D9-E0C1-BD9A-8E05-094B3F66F447}"/>
                </a:ext>
              </a:extLst>
            </p:cNvPr>
            <p:cNvCxnSpPr>
              <a:cxnSpLocks/>
            </p:cNvCxnSpPr>
            <p:nvPr/>
          </p:nvCxnSpPr>
          <p:spPr bwMode="auto">
            <a:xfrm>
              <a:off x="6228945" y="3573515"/>
              <a:ext cx="0" cy="1240892"/>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538A1213-CD49-31EE-30DA-03DD624313D9}"/>
                </a:ext>
              </a:extLst>
            </p:cNvPr>
            <p:cNvCxnSpPr>
              <a:cxnSpLocks/>
            </p:cNvCxnSpPr>
            <p:nvPr/>
          </p:nvCxnSpPr>
          <p:spPr bwMode="auto">
            <a:xfrm>
              <a:off x="6201957" y="3573515"/>
              <a:ext cx="0" cy="1240892"/>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202A6A86-078A-0827-2CCF-DE2E671AC1FB}"/>
                </a:ext>
              </a:extLst>
            </p:cNvPr>
            <p:cNvCxnSpPr>
              <a:cxnSpLocks/>
            </p:cNvCxnSpPr>
            <p:nvPr/>
          </p:nvCxnSpPr>
          <p:spPr bwMode="auto">
            <a:xfrm>
              <a:off x="6178144" y="3573515"/>
              <a:ext cx="0" cy="1240892"/>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7E72DE7B-F02C-19FE-C844-03F318F9E754}"/>
                </a:ext>
              </a:extLst>
            </p:cNvPr>
            <p:cNvCxnSpPr>
              <a:cxnSpLocks/>
            </p:cNvCxnSpPr>
            <p:nvPr/>
          </p:nvCxnSpPr>
          <p:spPr bwMode="auto">
            <a:xfrm>
              <a:off x="6154332" y="3573515"/>
              <a:ext cx="0" cy="1240892"/>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ACB05415-0E89-9041-6081-0335181E2933}"/>
                </a:ext>
              </a:extLst>
            </p:cNvPr>
            <p:cNvCxnSpPr>
              <a:cxnSpLocks/>
            </p:cNvCxnSpPr>
            <p:nvPr/>
          </p:nvCxnSpPr>
          <p:spPr bwMode="auto">
            <a:xfrm>
              <a:off x="6125757" y="3573515"/>
              <a:ext cx="0" cy="1236130"/>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9721E39D-59EB-5B8A-5A00-1D559A910834}"/>
                </a:ext>
              </a:extLst>
            </p:cNvPr>
            <p:cNvCxnSpPr>
              <a:cxnSpLocks/>
            </p:cNvCxnSpPr>
            <p:nvPr/>
          </p:nvCxnSpPr>
          <p:spPr bwMode="auto">
            <a:xfrm>
              <a:off x="6101944" y="3573515"/>
              <a:ext cx="0" cy="1220255"/>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C6EFB912-8F0D-E2A6-DBF9-573852474208}"/>
                </a:ext>
              </a:extLst>
            </p:cNvPr>
            <p:cNvCxnSpPr>
              <a:cxnSpLocks/>
            </p:cNvCxnSpPr>
            <p:nvPr/>
          </p:nvCxnSpPr>
          <p:spPr bwMode="auto">
            <a:xfrm>
              <a:off x="6043206" y="3573515"/>
              <a:ext cx="0" cy="1215492"/>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BE129E45-798A-999E-9A66-C38CD92A2884}"/>
                </a:ext>
              </a:extLst>
            </p:cNvPr>
            <p:cNvCxnSpPr>
              <a:cxnSpLocks/>
            </p:cNvCxnSpPr>
            <p:nvPr/>
          </p:nvCxnSpPr>
          <p:spPr bwMode="auto">
            <a:xfrm>
              <a:off x="6016218" y="3573515"/>
              <a:ext cx="0" cy="1204380"/>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13CD996A-DAD8-DD91-2C70-DE5F23419F1D}"/>
                </a:ext>
              </a:extLst>
            </p:cNvPr>
            <p:cNvCxnSpPr>
              <a:cxnSpLocks/>
            </p:cNvCxnSpPr>
            <p:nvPr/>
          </p:nvCxnSpPr>
          <p:spPr bwMode="auto">
            <a:xfrm>
              <a:off x="5992406" y="3573515"/>
              <a:ext cx="0" cy="1198030"/>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C780B090-4B4C-DCDE-5655-2D77EB972C1F}"/>
                </a:ext>
              </a:extLst>
            </p:cNvPr>
            <p:cNvCxnSpPr>
              <a:cxnSpLocks/>
            </p:cNvCxnSpPr>
            <p:nvPr/>
          </p:nvCxnSpPr>
          <p:spPr bwMode="auto">
            <a:xfrm>
              <a:off x="5935256" y="3573515"/>
              <a:ext cx="0" cy="1191680"/>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A70CD0B1-D409-15F6-43C5-A457878A57C0}"/>
                </a:ext>
              </a:extLst>
            </p:cNvPr>
            <p:cNvCxnSpPr>
              <a:cxnSpLocks/>
            </p:cNvCxnSpPr>
            <p:nvPr/>
          </p:nvCxnSpPr>
          <p:spPr bwMode="auto">
            <a:xfrm>
              <a:off x="5906681" y="3573515"/>
              <a:ext cx="0" cy="1182155"/>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7E65B258-9299-2D43-36D8-15972FA94326}"/>
                </a:ext>
              </a:extLst>
            </p:cNvPr>
            <p:cNvCxnSpPr>
              <a:cxnSpLocks/>
            </p:cNvCxnSpPr>
            <p:nvPr/>
          </p:nvCxnSpPr>
          <p:spPr bwMode="auto">
            <a:xfrm>
              <a:off x="5878106" y="3573515"/>
              <a:ext cx="0" cy="1183742"/>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D001A117-868F-99B8-B8B8-EC747B23E2AD}"/>
                </a:ext>
              </a:extLst>
            </p:cNvPr>
            <p:cNvCxnSpPr>
              <a:cxnSpLocks/>
            </p:cNvCxnSpPr>
            <p:nvPr/>
          </p:nvCxnSpPr>
          <p:spPr bwMode="auto">
            <a:xfrm>
              <a:off x="5851119" y="3573515"/>
              <a:ext cx="0" cy="1183742"/>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7BE0EA08-8C09-5533-6488-F6946ED00893}"/>
                </a:ext>
              </a:extLst>
            </p:cNvPr>
            <p:cNvCxnSpPr>
              <a:cxnSpLocks/>
            </p:cNvCxnSpPr>
            <p:nvPr/>
          </p:nvCxnSpPr>
          <p:spPr bwMode="auto">
            <a:xfrm>
              <a:off x="5822544" y="3573515"/>
              <a:ext cx="0" cy="1182155"/>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FC9121FF-2603-0692-150F-230EE6F172BB}"/>
                </a:ext>
              </a:extLst>
            </p:cNvPr>
            <p:cNvCxnSpPr>
              <a:cxnSpLocks/>
            </p:cNvCxnSpPr>
            <p:nvPr/>
          </p:nvCxnSpPr>
          <p:spPr bwMode="auto">
            <a:xfrm>
              <a:off x="5795556" y="3573515"/>
              <a:ext cx="0" cy="1174217"/>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A5B27763-1A33-96A1-C5A1-1970A71A9DE9}"/>
                </a:ext>
              </a:extLst>
            </p:cNvPr>
            <p:cNvCxnSpPr>
              <a:cxnSpLocks/>
            </p:cNvCxnSpPr>
            <p:nvPr/>
          </p:nvCxnSpPr>
          <p:spPr bwMode="auto">
            <a:xfrm>
              <a:off x="5771743" y="3573515"/>
              <a:ext cx="0" cy="1171042"/>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D87E2553-C08F-A752-5A8D-483B3B232DD6}"/>
                </a:ext>
              </a:extLst>
            </p:cNvPr>
            <p:cNvCxnSpPr>
              <a:cxnSpLocks/>
            </p:cNvCxnSpPr>
            <p:nvPr/>
          </p:nvCxnSpPr>
          <p:spPr bwMode="auto">
            <a:xfrm>
              <a:off x="5744756" y="3573515"/>
              <a:ext cx="0" cy="1166280"/>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E2E14C1C-2FA5-ABBF-FF72-0B6D390FEC07}"/>
                </a:ext>
              </a:extLst>
            </p:cNvPr>
            <p:cNvCxnSpPr>
              <a:cxnSpLocks/>
            </p:cNvCxnSpPr>
            <p:nvPr/>
          </p:nvCxnSpPr>
          <p:spPr bwMode="auto">
            <a:xfrm>
              <a:off x="5690781" y="3573515"/>
              <a:ext cx="0" cy="1156755"/>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12CE1732-3FE7-DE50-F49B-DB296FDE7C76}"/>
                </a:ext>
              </a:extLst>
            </p:cNvPr>
            <p:cNvCxnSpPr>
              <a:cxnSpLocks/>
            </p:cNvCxnSpPr>
            <p:nvPr/>
          </p:nvCxnSpPr>
          <p:spPr bwMode="auto">
            <a:xfrm>
              <a:off x="5662206" y="3573515"/>
              <a:ext cx="0" cy="1156755"/>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EB1602EF-CBF4-74F1-4F3D-EE872E329D15}"/>
                </a:ext>
              </a:extLst>
            </p:cNvPr>
            <p:cNvCxnSpPr>
              <a:cxnSpLocks/>
            </p:cNvCxnSpPr>
            <p:nvPr/>
          </p:nvCxnSpPr>
          <p:spPr bwMode="auto">
            <a:xfrm>
              <a:off x="5635219" y="3573515"/>
              <a:ext cx="0" cy="1148817"/>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4FD4E8D0-F93B-29C6-0959-7E9B77D9A7AA}"/>
                </a:ext>
              </a:extLst>
            </p:cNvPr>
            <p:cNvCxnSpPr>
              <a:cxnSpLocks/>
            </p:cNvCxnSpPr>
            <p:nvPr/>
          </p:nvCxnSpPr>
          <p:spPr bwMode="auto">
            <a:xfrm>
              <a:off x="5609819" y="3573515"/>
              <a:ext cx="0" cy="1140880"/>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67BDA52D-D7C4-EF97-61A3-779F8BFB7D9D}"/>
                </a:ext>
              </a:extLst>
            </p:cNvPr>
            <p:cNvCxnSpPr>
              <a:cxnSpLocks/>
            </p:cNvCxnSpPr>
            <p:nvPr/>
          </p:nvCxnSpPr>
          <p:spPr bwMode="auto">
            <a:xfrm>
              <a:off x="5584419" y="3573515"/>
              <a:ext cx="0" cy="1140880"/>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A2B8A50-F26E-E1EE-8C95-0AAEC3D41270}"/>
                </a:ext>
              </a:extLst>
            </p:cNvPr>
            <p:cNvCxnSpPr>
              <a:cxnSpLocks/>
            </p:cNvCxnSpPr>
            <p:nvPr/>
          </p:nvCxnSpPr>
          <p:spPr bwMode="auto">
            <a:xfrm>
              <a:off x="5557432" y="3573515"/>
              <a:ext cx="0" cy="1139292"/>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A5645FBF-4C4B-2277-BC12-1709BAFBBB2F}"/>
                </a:ext>
              </a:extLst>
            </p:cNvPr>
            <p:cNvCxnSpPr>
              <a:cxnSpLocks/>
            </p:cNvCxnSpPr>
            <p:nvPr/>
          </p:nvCxnSpPr>
          <p:spPr bwMode="auto">
            <a:xfrm>
              <a:off x="5503456" y="3573515"/>
              <a:ext cx="0" cy="1098017"/>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0CCC73EB-59DD-0D83-6E0E-245C265D376F}"/>
                </a:ext>
              </a:extLst>
            </p:cNvPr>
            <p:cNvCxnSpPr>
              <a:cxnSpLocks/>
            </p:cNvCxnSpPr>
            <p:nvPr/>
          </p:nvCxnSpPr>
          <p:spPr bwMode="auto">
            <a:xfrm>
              <a:off x="5446308" y="3573515"/>
              <a:ext cx="0" cy="1096430"/>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1F370B8E-FDD8-A8B4-E0A9-183D338B01A6}"/>
                </a:ext>
              </a:extLst>
            </p:cNvPr>
            <p:cNvCxnSpPr>
              <a:cxnSpLocks/>
            </p:cNvCxnSpPr>
            <p:nvPr/>
          </p:nvCxnSpPr>
          <p:spPr bwMode="auto">
            <a:xfrm>
              <a:off x="5419321" y="3573515"/>
              <a:ext cx="0" cy="1078967"/>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5AD06290-532F-A7A7-C917-EDA7690D89A3}"/>
                </a:ext>
              </a:extLst>
            </p:cNvPr>
            <p:cNvCxnSpPr>
              <a:cxnSpLocks/>
            </p:cNvCxnSpPr>
            <p:nvPr/>
          </p:nvCxnSpPr>
          <p:spPr bwMode="auto">
            <a:xfrm>
              <a:off x="5393921" y="3573515"/>
              <a:ext cx="0" cy="1078967"/>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081CE71D-9E85-CCF9-28C9-765A90C77F0D}"/>
                </a:ext>
              </a:extLst>
            </p:cNvPr>
            <p:cNvCxnSpPr>
              <a:cxnSpLocks/>
            </p:cNvCxnSpPr>
            <p:nvPr/>
          </p:nvCxnSpPr>
          <p:spPr bwMode="auto">
            <a:xfrm>
              <a:off x="5363759" y="3573515"/>
              <a:ext cx="0" cy="1078967"/>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6F6B6F81-926E-4D57-7CF0-E4285AA9826E}"/>
                </a:ext>
              </a:extLst>
            </p:cNvPr>
            <p:cNvCxnSpPr>
              <a:cxnSpLocks/>
            </p:cNvCxnSpPr>
            <p:nvPr/>
          </p:nvCxnSpPr>
          <p:spPr bwMode="auto">
            <a:xfrm>
              <a:off x="5312959" y="3573515"/>
              <a:ext cx="0" cy="1072617"/>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32483958-171D-C265-80E1-D15E5EA4C934}"/>
                </a:ext>
              </a:extLst>
            </p:cNvPr>
            <p:cNvCxnSpPr>
              <a:cxnSpLocks/>
            </p:cNvCxnSpPr>
            <p:nvPr/>
          </p:nvCxnSpPr>
          <p:spPr bwMode="auto">
            <a:xfrm>
              <a:off x="5282797" y="3573515"/>
              <a:ext cx="0" cy="1056742"/>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145BA6BF-86E7-F284-CF91-5152A2F965C8}"/>
                </a:ext>
              </a:extLst>
            </p:cNvPr>
            <p:cNvCxnSpPr>
              <a:cxnSpLocks/>
            </p:cNvCxnSpPr>
            <p:nvPr/>
          </p:nvCxnSpPr>
          <p:spPr bwMode="auto">
            <a:xfrm>
              <a:off x="5262159" y="3573515"/>
              <a:ext cx="0" cy="1053567"/>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88CB1661-3364-6C6C-3EDF-50D6B86E2660}"/>
                </a:ext>
              </a:extLst>
            </p:cNvPr>
            <p:cNvCxnSpPr>
              <a:cxnSpLocks/>
            </p:cNvCxnSpPr>
            <p:nvPr/>
          </p:nvCxnSpPr>
          <p:spPr bwMode="auto">
            <a:xfrm>
              <a:off x="5176434" y="3573515"/>
              <a:ext cx="0" cy="1039280"/>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D7F64EB2-A5B0-AE95-E40F-146DE88D84FD}"/>
                </a:ext>
              </a:extLst>
            </p:cNvPr>
            <p:cNvCxnSpPr>
              <a:cxnSpLocks/>
            </p:cNvCxnSpPr>
            <p:nvPr/>
          </p:nvCxnSpPr>
          <p:spPr bwMode="auto">
            <a:xfrm>
              <a:off x="5149446" y="3573515"/>
              <a:ext cx="0" cy="1039280"/>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6238797E-BDB6-14DF-8AA3-49532F249B57}"/>
                </a:ext>
              </a:extLst>
            </p:cNvPr>
            <p:cNvCxnSpPr>
              <a:cxnSpLocks/>
            </p:cNvCxnSpPr>
            <p:nvPr/>
          </p:nvCxnSpPr>
          <p:spPr bwMode="auto">
            <a:xfrm>
              <a:off x="5124046" y="3573515"/>
              <a:ext cx="0" cy="1039280"/>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52824B20-ED06-5A5B-6CDC-992989A0899A}"/>
                </a:ext>
              </a:extLst>
            </p:cNvPr>
            <p:cNvCxnSpPr>
              <a:cxnSpLocks/>
            </p:cNvCxnSpPr>
            <p:nvPr/>
          </p:nvCxnSpPr>
          <p:spPr bwMode="auto">
            <a:xfrm>
              <a:off x="5095471" y="3573515"/>
              <a:ext cx="0" cy="1023405"/>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66E33CFE-16E1-8D78-2017-E07C93B7197F}"/>
                </a:ext>
              </a:extLst>
            </p:cNvPr>
            <p:cNvCxnSpPr>
              <a:cxnSpLocks/>
            </p:cNvCxnSpPr>
            <p:nvPr/>
          </p:nvCxnSpPr>
          <p:spPr bwMode="auto">
            <a:xfrm>
              <a:off x="5070071" y="3573515"/>
              <a:ext cx="0" cy="1023405"/>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30E2AF99-7544-40A2-D930-4674E2271380}"/>
                </a:ext>
              </a:extLst>
            </p:cNvPr>
            <p:cNvCxnSpPr>
              <a:cxnSpLocks/>
            </p:cNvCxnSpPr>
            <p:nvPr/>
          </p:nvCxnSpPr>
          <p:spPr bwMode="auto">
            <a:xfrm>
              <a:off x="5014508" y="3573515"/>
              <a:ext cx="0" cy="1023405"/>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D383A780-2E7C-4B80-CCC0-925A208EFD14}"/>
                </a:ext>
              </a:extLst>
            </p:cNvPr>
            <p:cNvCxnSpPr>
              <a:cxnSpLocks/>
            </p:cNvCxnSpPr>
            <p:nvPr/>
          </p:nvCxnSpPr>
          <p:spPr bwMode="auto">
            <a:xfrm>
              <a:off x="4960533" y="3573515"/>
              <a:ext cx="0" cy="1009117"/>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129D0279-9F63-3FAA-BA92-6C557B38A571}"/>
                </a:ext>
              </a:extLst>
            </p:cNvPr>
            <p:cNvCxnSpPr>
              <a:cxnSpLocks/>
            </p:cNvCxnSpPr>
            <p:nvPr/>
          </p:nvCxnSpPr>
          <p:spPr bwMode="auto">
            <a:xfrm>
              <a:off x="4930370" y="3573515"/>
              <a:ext cx="0" cy="999592"/>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9D5362C4-FFEF-6724-C3BB-1C2C5F32EDD4}"/>
                </a:ext>
              </a:extLst>
            </p:cNvPr>
            <p:cNvCxnSpPr>
              <a:cxnSpLocks/>
            </p:cNvCxnSpPr>
            <p:nvPr/>
          </p:nvCxnSpPr>
          <p:spPr bwMode="auto">
            <a:xfrm>
              <a:off x="4850995" y="3573515"/>
              <a:ext cx="0" cy="986892"/>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C26764E7-5C93-006E-5E2D-18D34F821C55}"/>
                </a:ext>
              </a:extLst>
            </p:cNvPr>
            <p:cNvCxnSpPr>
              <a:cxnSpLocks/>
            </p:cNvCxnSpPr>
            <p:nvPr/>
          </p:nvCxnSpPr>
          <p:spPr bwMode="auto">
            <a:xfrm>
              <a:off x="4828770" y="3573515"/>
              <a:ext cx="0" cy="983717"/>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487D9516-095A-BBBD-D5D2-00A3BDB623CA}"/>
                </a:ext>
              </a:extLst>
            </p:cNvPr>
            <p:cNvCxnSpPr>
              <a:cxnSpLocks/>
            </p:cNvCxnSpPr>
            <p:nvPr/>
          </p:nvCxnSpPr>
          <p:spPr bwMode="auto">
            <a:xfrm>
              <a:off x="4746220" y="3573515"/>
              <a:ext cx="0" cy="964667"/>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D600274A-E92C-0D1F-398D-E43F4DB44929}"/>
                </a:ext>
              </a:extLst>
            </p:cNvPr>
            <p:cNvCxnSpPr>
              <a:cxnSpLocks/>
            </p:cNvCxnSpPr>
            <p:nvPr/>
          </p:nvCxnSpPr>
          <p:spPr bwMode="auto">
            <a:xfrm>
              <a:off x="4712882" y="3573515"/>
              <a:ext cx="0" cy="956730"/>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C9F2DA91-D03D-A2AA-3218-39B08DF842FC}"/>
                </a:ext>
              </a:extLst>
            </p:cNvPr>
            <p:cNvCxnSpPr>
              <a:cxnSpLocks/>
            </p:cNvCxnSpPr>
            <p:nvPr/>
          </p:nvCxnSpPr>
          <p:spPr bwMode="auto">
            <a:xfrm>
              <a:off x="4665257" y="3573515"/>
              <a:ext cx="0" cy="950380"/>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743E598A-46F3-666C-7151-1FE8E5830368}"/>
                </a:ext>
              </a:extLst>
            </p:cNvPr>
            <p:cNvCxnSpPr>
              <a:cxnSpLocks/>
            </p:cNvCxnSpPr>
            <p:nvPr/>
          </p:nvCxnSpPr>
          <p:spPr bwMode="auto">
            <a:xfrm>
              <a:off x="4633507" y="3573515"/>
              <a:ext cx="0" cy="936092"/>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23E4651E-CFD2-8A8F-B5F1-E3DCB7339BDB}"/>
                </a:ext>
              </a:extLst>
            </p:cNvPr>
            <p:cNvCxnSpPr>
              <a:cxnSpLocks/>
            </p:cNvCxnSpPr>
            <p:nvPr/>
          </p:nvCxnSpPr>
          <p:spPr bwMode="auto">
            <a:xfrm>
              <a:off x="4584294" y="3573515"/>
              <a:ext cx="0" cy="921805"/>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B7EF299D-0C59-3A54-3E0C-AC8E867490EA}"/>
                </a:ext>
              </a:extLst>
            </p:cNvPr>
            <p:cNvCxnSpPr>
              <a:cxnSpLocks/>
            </p:cNvCxnSpPr>
            <p:nvPr/>
          </p:nvCxnSpPr>
          <p:spPr bwMode="auto">
            <a:xfrm>
              <a:off x="4552544" y="3573515"/>
              <a:ext cx="0" cy="923392"/>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F057354B-5E44-7CB3-A08A-B99ABB656901}"/>
                </a:ext>
              </a:extLst>
            </p:cNvPr>
            <p:cNvCxnSpPr>
              <a:cxnSpLocks/>
            </p:cNvCxnSpPr>
            <p:nvPr/>
          </p:nvCxnSpPr>
          <p:spPr bwMode="auto">
            <a:xfrm>
              <a:off x="4468406" y="3573515"/>
              <a:ext cx="0" cy="907517"/>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20A99A26-3EC1-2663-7EFF-9F8F1EEFDDCD}"/>
                </a:ext>
              </a:extLst>
            </p:cNvPr>
            <p:cNvCxnSpPr>
              <a:cxnSpLocks/>
            </p:cNvCxnSpPr>
            <p:nvPr/>
          </p:nvCxnSpPr>
          <p:spPr bwMode="auto">
            <a:xfrm>
              <a:off x="4439831" y="3573515"/>
              <a:ext cx="0" cy="901167"/>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FF6B426F-421E-8797-ACD5-C06D112DA6AD}"/>
                </a:ext>
              </a:extLst>
            </p:cNvPr>
            <p:cNvCxnSpPr>
              <a:cxnSpLocks/>
            </p:cNvCxnSpPr>
            <p:nvPr/>
          </p:nvCxnSpPr>
          <p:spPr bwMode="auto">
            <a:xfrm>
              <a:off x="4420781" y="3573515"/>
              <a:ext cx="0" cy="883705"/>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D99C2422-818E-0AC1-E346-55CF539921E8}"/>
                </a:ext>
              </a:extLst>
            </p:cNvPr>
            <p:cNvCxnSpPr>
              <a:cxnSpLocks/>
            </p:cNvCxnSpPr>
            <p:nvPr/>
          </p:nvCxnSpPr>
          <p:spPr bwMode="auto">
            <a:xfrm>
              <a:off x="4396969" y="3573515"/>
              <a:ext cx="0" cy="872592"/>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0B6FAFCD-028E-F2C4-9150-18B4CF7DC6BB}"/>
                </a:ext>
              </a:extLst>
            </p:cNvPr>
            <p:cNvCxnSpPr>
              <a:cxnSpLocks/>
            </p:cNvCxnSpPr>
            <p:nvPr/>
          </p:nvCxnSpPr>
          <p:spPr bwMode="auto">
            <a:xfrm>
              <a:off x="4316007" y="3573515"/>
              <a:ext cx="0" cy="824967"/>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14B79C2B-5377-8131-C5C2-09BCFF8B6982}"/>
                </a:ext>
              </a:extLst>
            </p:cNvPr>
            <p:cNvCxnSpPr>
              <a:cxnSpLocks/>
            </p:cNvCxnSpPr>
            <p:nvPr/>
          </p:nvCxnSpPr>
          <p:spPr bwMode="auto">
            <a:xfrm>
              <a:off x="4255682" y="3573515"/>
              <a:ext cx="0" cy="777342"/>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D7BDD51F-1A21-4D97-A71A-A3156C87789F}"/>
                </a:ext>
              </a:extLst>
            </p:cNvPr>
            <p:cNvCxnSpPr>
              <a:cxnSpLocks/>
            </p:cNvCxnSpPr>
            <p:nvPr/>
          </p:nvCxnSpPr>
          <p:spPr bwMode="auto">
            <a:xfrm>
              <a:off x="4227107" y="3573515"/>
              <a:ext cx="0" cy="758292"/>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638C0C44-7E26-311B-F167-E57314A52FE6}"/>
                </a:ext>
              </a:extLst>
            </p:cNvPr>
            <p:cNvCxnSpPr>
              <a:cxnSpLocks/>
            </p:cNvCxnSpPr>
            <p:nvPr/>
          </p:nvCxnSpPr>
          <p:spPr bwMode="auto">
            <a:xfrm>
              <a:off x="4198532" y="3573515"/>
              <a:ext cx="0" cy="750355"/>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3DC4C4BA-38DF-2FD8-8D7E-FF46291F168E}"/>
                </a:ext>
              </a:extLst>
            </p:cNvPr>
            <p:cNvCxnSpPr>
              <a:cxnSpLocks/>
            </p:cNvCxnSpPr>
            <p:nvPr/>
          </p:nvCxnSpPr>
          <p:spPr bwMode="auto">
            <a:xfrm>
              <a:off x="4171544" y="3573515"/>
              <a:ext cx="0" cy="737655"/>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87833ACD-D68E-6069-A1C9-375303143D22}"/>
                </a:ext>
              </a:extLst>
            </p:cNvPr>
            <p:cNvCxnSpPr>
              <a:cxnSpLocks/>
            </p:cNvCxnSpPr>
            <p:nvPr/>
          </p:nvCxnSpPr>
          <p:spPr bwMode="auto">
            <a:xfrm>
              <a:off x="4146144" y="3573515"/>
              <a:ext cx="0" cy="736067"/>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95C5CAAC-3CD9-A95A-2059-618F5BA31D38}"/>
                </a:ext>
              </a:extLst>
            </p:cNvPr>
            <p:cNvCxnSpPr>
              <a:cxnSpLocks/>
            </p:cNvCxnSpPr>
            <p:nvPr/>
          </p:nvCxnSpPr>
          <p:spPr bwMode="auto">
            <a:xfrm>
              <a:off x="4119156" y="3573515"/>
              <a:ext cx="0" cy="688442"/>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9045F88A-F89F-76C4-1CF7-DA0297CC8DDE}"/>
                </a:ext>
              </a:extLst>
            </p:cNvPr>
            <p:cNvCxnSpPr>
              <a:cxnSpLocks/>
            </p:cNvCxnSpPr>
            <p:nvPr/>
          </p:nvCxnSpPr>
          <p:spPr bwMode="auto">
            <a:xfrm>
              <a:off x="4070473" y="3573515"/>
              <a:ext cx="0" cy="655634"/>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EBE7A97F-301E-9ED0-2CAB-269EF782C7B1}"/>
                </a:ext>
              </a:extLst>
            </p:cNvPr>
            <p:cNvCxnSpPr>
              <a:cxnSpLocks/>
            </p:cNvCxnSpPr>
            <p:nvPr/>
          </p:nvCxnSpPr>
          <p:spPr bwMode="auto">
            <a:xfrm>
              <a:off x="4038723" y="3573515"/>
              <a:ext cx="0" cy="636055"/>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45F7F92C-B19B-0ADE-C383-FBCF9EDB0ABE}"/>
                </a:ext>
              </a:extLst>
            </p:cNvPr>
            <p:cNvCxnSpPr>
              <a:cxnSpLocks/>
            </p:cNvCxnSpPr>
            <p:nvPr/>
          </p:nvCxnSpPr>
          <p:spPr bwMode="auto">
            <a:xfrm>
              <a:off x="3981574" y="3573515"/>
              <a:ext cx="0" cy="636055"/>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A92B354F-D69C-EEBC-59AC-A892D5FB3B5F}"/>
                </a:ext>
              </a:extLst>
            </p:cNvPr>
            <p:cNvCxnSpPr>
              <a:cxnSpLocks/>
            </p:cNvCxnSpPr>
            <p:nvPr/>
          </p:nvCxnSpPr>
          <p:spPr bwMode="auto">
            <a:xfrm>
              <a:off x="3951411" y="3573515"/>
              <a:ext cx="0" cy="636055"/>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8CA607F5-27A7-298D-717C-61B29047BF06}"/>
                </a:ext>
              </a:extLst>
            </p:cNvPr>
            <p:cNvCxnSpPr>
              <a:cxnSpLocks/>
            </p:cNvCxnSpPr>
            <p:nvPr/>
          </p:nvCxnSpPr>
          <p:spPr bwMode="auto">
            <a:xfrm>
              <a:off x="3922836" y="3573515"/>
              <a:ext cx="0" cy="621767"/>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F3F10117-A44C-61DF-E52F-B158BE6EDCE1}"/>
                </a:ext>
              </a:extLst>
            </p:cNvPr>
            <p:cNvCxnSpPr>
              <a:cxnSpLocks/>
            </p:cNvCxnSpPr>
            <p:nvPr/>
          </p:nvCxnSpPr>
          <p:spPr bwMode="auto">
            <a:xfrm>
              <a:off x="3903786" y="3573515"/>
              <a:ext cx="0" cy="607480"/>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7F82B903-2567-21A8-B549-C783AC2A6FF1}"/>
                </a:ext>
              </a:extLst>
            </p:cNvPr>
            <p:cNvCxnSpPr>
              <a:cxnSpLocks/>
            </p:cNvCxnSpPr>
            <p:nvPr/>
          </p:nvCxnSpPr>
          <p:spPr bwMode="auto">
            <a:xfrm>
              <a:off x="3876828" y="3573515"/>
              <a:ext cx="0" cy="607480"/>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2A3050C9-1327-E9F5-FA94-D4CFB5DE2F87}"/>
                </a:ext>
              </a:extLst>
            </p:cNvPr>
            <p:cNvCxnSpPr>
              <a:cxnSpLocks/>
            </p:cNvCxnSpPr>
            <p:nvPr/>
          </p:nvCxnSpPr>
          <p:spPr bwMode="auto">
            <a:xfrm>
              <a:off x="3849841" y="3573515"/>
              <a:ext cx="0" cy="585255"/>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F76DF487-D4E5-2671-A744-04841DAFAD8A}"/>
                </a:ext>
              </a:extLst>
            </p:cNvPr>
            <p:cNvCxnSpPr>
              <a:cxnSpLocks/>
            </p:cNvCxnSpPr>
            <p:nvPr/>
          </p:nvCxnSpPr>
          <p:spPr bwMode="auto">
            <a:xfrm>
              <a:off x="3824441" y="3573515"/>
              <a:ext cx="0" cy="585255"/>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BD78277A-4789-50AC-C66A-E8009A009176}"/>
                </a:ext>
              </a:extLst>
            </p:cNvPr>
            <p:cNvCxnSpPr>
              <a:cxnSpLocks/>
            </p:cNvCxnSpPr>
            <p:nvPr/>
          </p:nvCxnSpPr>
          <p:spPr bwMode="auto">
            <a:xfrm>
              <a:off x="3764116" y="3573515"/>
              <a:ext cx="0" cy="585255"/>
            </a:xfrm>
            <a:prstGeom prst="line">
              <a:avLst/>
            </a:prstGeom>
            <a:noFill/>
            <a:ln w="28575"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AC971EC1-4922-C985-ABC3-FC86FC3EA33A}"/>
                </a:ext>
              </a:extLst>
            </p:cNvPr>
            <p:cNvCxnSpPr>
              <a:cxnSpLocks/>
            </p:cNvCxnSpPr>
            <p:nvPr/>
          </p:nvCxnSpPr>
          <p:spPr bwMode="auto">
            <a:xfrm>
              <a:off x="3735542" y="3573515"/>
              <a:ext cx="0" cy="569380"/>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6B44EF0C-CBDD-6DE7-7DCC-E04C400B40E8}"/>
                </a:ext>
              </a:extLst>
            </p:cNvPr>
            <p:cNvCxnSpPr>
              <a:cxnSpLocks/>
            </p:cNvCxnSpPr>
            <p:nvPr/>
          </p:nvCxnSpPr>
          <p:spPr bwMode="auto">
            <a:xfrm>
              <a:off x="3708554" y="3573515"/>
              <a:ext cx="0" cy="537087"/>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8B71E1A1-B9AA-4DB0-DC7D-17D850BE211F}"/>
                </a:ext>
              </a:extLst>
            </p:cNvPr>
            <p:cNvCxnSpPr>
              <a:cxnSpLocks/>
            </p:cNvCxnSpPr>
            <p:nvPr/>
          </p:nvCxnSpPr>
          <p:spPr bwMode="auto">
            <a:xfrm>
              <a:off x="3676415" y="3573515"/>
              <a:ext cx="0" cy="537087"/>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19F10592-3765-88C8-D19B-29B633412D48}"/>
                </a:ext>
              </a:extLst>
            </p:cNvPr>
            <p:cNvCxnSpPr>
              <a:cxnSpLocks/>
            </p:cNvCxnSpPr>
            <p:nvPr/>
          </p:nvCxnSpPr>
          <p:spPr bwMode="auto">
            <a:xfrm>
              <a:off x="3657985" y="3573515"/>
              <a:ext cx="0" cy="488417"/>
            </a:xfrm>
            <a:prstGeom prst="line">
              <a:avLst/>
            </a:prstGeom>
            <a:noFill/>
            <a:ln w="28575"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A69A3803-53F4-10E4-E693-723679BCFD38}"/>
                </a:ext>
              </a:extLst>
            </p:cNvPr>
            <p:cNvCxnSpPr>
              <a:cxnSpLocks/>
            </p:cNvCxnSpPr>
            <p:nvPr/>
          </p:nvCxnSpPr>
          <p:spPr bwMode="auto">
            <a:xfrm>
              <a:off x="3602422" y="3573515"/>
              <a:ext cx="0" cy="451905"/>
            </a:xfrm>
            <a:prstGeom prst="line">
              <a:avLst/>
            </a:prstGeom>
            <a:noFill/>
            <a:ln w="28575"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09FD70DC-9DA2-3F4B-7D1A-087E461672E0}"/>
                </a:ext>
              </a:extLst>
            </p:cNvPr>
            <p:cNvCxnSpPr>
              <a:cxnSpLocks/>
            </p:cNvCxnSpPr>
            <p:nvPr/>
          </p:nvCxnSpPr>
          <p:spPr bwMode="auto">
            <a:xfrm>
              <a:off x="3551294" y="3573515"/>
              <a:ext cx="0" cy="434442"/>
            </a:xfrm>
            <a:prstGeom prst="line">
              <a:avLst/>
            </a:prstGeom>
            <a:noFill/>
            <a:ln w="28575"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F54A975F-75B8-E032-8219-51D65DEDEA41}"/>
                </a:ext>
              </a:extLst>
            </p:cNvPr>
            <p:cNvCxnSpPr>
              <a:cxnSpLocks/>
            </p:cNvCxnSpPr>
            <p:nvPr/>
          </p:nvCxnSpPr>
          <p:spPr bwMode="auto">
            <a:xfrm>
              <a:off x="3522719" y="3573515"/>
              <a:ext cx="0" cy="434442"/>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9BC43A04-F1B3-74BD-ED53-95678FBEA361}"/>
                </a:ext>
              </a:extLst>
            </p:cNvPr>
            <p:cNvCxnSpPr>
              <a:cxnSpLocks/>
            </p:cNvCxnSpPr>
            <p:nvPr/>
          </p:nvCxnSpPr>
          <p:spPr bwMode="auto">
            <a:xfrm>
              <a:off x="3494144" y="3573515"/>
              <a:ext cx="0" cy="434442"/>
            </a:xfrm>
            <a:prstGeom prst="line">
              <a:avLst/>
            </a:prstGeom>
            <a:noFill/>
            <a:ln w="28575"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68490DFB-735F-A4F2-C42F-BCE7824B9BA1}"/>
                </a:ext>
              </a:extLst>
            </p:cNvPr>
            <p:cNvCxnSpPr>
              <a:cxnSpLocks/>
            </p:cNvCxnSpPr>
            <p:nvPr/>
          </p:nvCxnSpPr>
          <p:spPr bwMode="auto">
            <a:xfrm>
              <a:off x="3468744" y="3573515"/>
              <a:ext cx="0" cy="421742"/>
            </a:xfrm>
            <a:prstGeom prst="line">
              <a:avLst/>
            </a:prstGeom>
            <a:noFill/>
            <a:ln w="28575"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C8778386-20A5-038C-BADD-3F28F303D048}"/>
                </a:ext>
              </a:extLst>
            </p:cNvPr>
            <p:cNvCxnSpPr>
              <a:cxnSpLocks/>
            </p:cNvCxnSpPr>
            <p:nvPr/>
          </p:nvCxnSpPr>
          <p:spPr bwMode="auto">
            <a:xfrm>
              <a:off x="3413182" y="3573515"/>
              <a:ext cx="0" cy="323317"/>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774A2EC7-88D5-4BD8-7E78-2DEB0DB6C281}"/>
                </a:ext>
              </a:extLst>
            </p:cNvPr>
            <p:cNvCxnSpPr>
              <a:cxnSpLocks/>
            </p:cNvCxnSpPr>
            <p:nvPr/>
          </p:nvCxnSpPr>
          <p:spPr bwMode="auto">
            <a:xfrm>
              <a:off x="3386194" y="3573515"/>
              <a:ext cx="0" cy="297459"/>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3CF193A5-A527-361F-B6C7-057EE81B3327}"/>
                </a:ext>
              </a:extLst>
            </p:cNvPr>
            <p:cNvCxnSpPr>
              <a:cxnSpLocks/>
            </p:cNvCxnSpPr>
            <p:nvPr/>
          </p:nvCxnSpPr>
          <p:spPr bwMode="auto">
            <a:xfrm>
              <a:off x="3356032" y="3573515"/>
              <a:ext cx="0" cy="297459"/>
            </a:xfrm>
            <a:prstGeom prst="line">
              <a:avLst/>
            </a:prstGeom>
            <a:noFill/>
            <a:ln w="28575"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E505347F-3652-97C8-43CA-335DFE0C6BF7}"/>
                </a:ext>
              </a:extLst>
            </p:cNvPr>
            <p:cNvCxnSpPr>
              <a:cxnSpLocks/>
            </p:cNvCxnSpPr>
            <p:nvPr/>
          </p:nvCxnSpPr>
          <p:spPr bwMode="auto">
            <a:xfrm>
              <a:off x="3330632" y="3573515"/>
              <a:ext cx="0" cy="275692"/>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59E4E639-9B1B-F997-98DB-B4DEC305165A}"/>
                </a:ext>
              </a:extLst>
            </p:cNvPr>
            <p:cNvCxnSpPr>
              <a:cxnSpLocks/>
            </p:cNvCxnSpPr>
            <p:nvPr/>
          </p:nvCxnSpPr>
          <p:spPr bwMode="auto">
            <a:xfrm>
              <a:off x="3305232" y="3573515"/>
              <a:ext cx="0" cy="251747"/>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3EC86B0B-23E5-3B83-3BBD-EFE59E663E7A}"/>
                </a:ext>
              </a:extLst>
            </p:cNvPr>
            <p:cNvCxnSpPr>
              <a:cxnSpLocks/>
            </p:cNvCxnSpPr>
            <p:nvPr/>
          </p:nvCxnSpPr>
          <p:spPr bwMode="auto">
            <a:xfrm>
              <a:off x="3279832" y="3573515"/>
              <a:ext cx="0" cy="186003"/>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D3AB934F-612E-ADDF-4D2A-0679A0E362CF}"/>
                </a:ext>
              </a:extLst>
            </p:cNvPr>
            <p:cNvCxnSpPr>
              <a:cxnSpLocks/>
            </p:cNvCxnSpPr>
            <p:nvPr/>
          </p:nvCxnSpPr>
          <p:spPr bwMode="auto">
            <a:xfrm>
              <a:off x="3256019" y="3573515"/>
              <a:ext cx="0" cy="155042"/>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0D303AAD-8772-861A-8918-282C6F56B37F}"/>
                </a:ext>
              </a:extLst>
            </p:cNvPr>
            <p:cNvCxnSpPr>
              <a:cxnSpLocks/>
            </p:cNvCxnSpPr>
            <p:nvPr/>
          </p:nvCxnSpPr>
          <p:spPr bwMode="auto">
            <a:xfrm>
              <a:off x="3227444" y="3573515"/>
              <a:ext cx="0" cy="88367"/>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1671627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CLL/SLL: ORR Subgroup Analysis and Responses Over Time</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EHA 2022. Abstr S147. Reproduced with permission.</a:t>
            </a:r>
          </a:p>
        </p:txBody>
      </p:sp>
      <p:sp>
        <p:nvSpPr>
          <p:cNvPr id="14" name="TextBox 13">
            <a:extLst>
              <a:ext uri="{FF2B5EF4-FFF2-40B4-BE49-F238E27FC236}">
                <a16:creationId xmlns:a16="http://schemas.microsoft.com/office/drawing/2014/main" id="{44F8663B-C7C2-4CC1-E54F-2F41CEF0C9B7}"/>
              </a:ext>
            </a:extLst>
          </p:cNvPr>
          <p:cNvSpPr txBox="1"/>
          <p:nvPr/>
        </p:nvSpPr>
        <p:spPr bwMode="auto">
          <a:xfrm>
            <a:off x="7814269" y="1756088"/>
            <a:ext cx="46675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 Over Time</a:t>
            </a:r>
          </a:p>
        </p:txBody>
      </p:sp>
      <p:grpSp>
        <p:nvGrpSpPr>
          <p:cNvPr id="6" name="Group 5">
            <a:extLst>
              <a:ext uri="{FF2B5EF4-FFF2-40B4-BE49-F238E27FC236}">
                <a16:creationId xmlns:a16="http://schemas.microsoft.com/office/drawing/2014/main" id="{225278B4-A36F-004D-0F23-F9B3164F0641}"/>
              </a:ext>
            </a:extLst>
          </p:cNvPr>
          <p:cNvGrpSpPr/>
          <p:nvPr/>
        </p:nvGrpSpPr>
        <p:grpSpPr>
          <a:xfrm>
            <a:off x="-222134" y="1585577"/>
            <a:ext cx="12671735" cy="4497354"/>
            <a:chOff x="-222134" y="1585577"/>
            <a:chExt cx="12671735" cy="4497354"/>
          </a:xfrm>
        </p:grpSpPr>
        <p:sp>
          <p:nvSpPr>
            <p:cNvPr id="8" name="TextBox 7">
              <a:extLst>
                <a:ext uri="{FF2B5EF4-FFF2-40B4-BE49-F238E27FC236}">
                  <a16:creationId xmlns:a16="http://schemas.microsoft.com/office/drawing/2014/main" id="{5EECEE29-61AF-322E-FF97-CCBE86437133}"/>
                </a:ext>
              </a:extLst>
            </p:cNvPr>
            <p:cNvSpPr txBox="1"/>
            <p:nvPr/>
          </p:nvSpPr>
          <p:spPr bwMode="auto">
            <a:xfrm>
              <a:off x="-222134" y="2598132"/>
              <a:ext cx="3162643" cy="938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BTK</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pretreated patients</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&gt;12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follow-up</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del</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(17p)</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and/or </a:t>
              </a:r>
              <a:r>
                <a:rPr kumimoji="0" lang="en-AR"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TP53</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a:t>
              </a:r>
              <a:r>
                <a:rPr kumimoji="0" lang="en-AR"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C481 and </a:t>
              </a:r>
              <a:r>
                <a:rPr kumimoji="0" lang="en-AR"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PLCG2</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mutated</a:t>
              </a:r>
            </a:p>
          </p:txBody>
        </p:sp>
        <p:sp>
          <p:nvSpPr>
            <p:cNvPr id="9" name="TextBox 8">
              <a:extLst>
                <a:ext uri="{FF2B5EF4-FFF2-40B4-BE49-F238E27FC236}">
                  <a16:creationId xmlns:a16="http://schemas.microsoft.com/office/drawing/2014/main" id="{B900F4C0-E86E-49E5-36E6-A717AA950D24}"/>
                </a:ext>
              </a:extLst>
            </p:cNvPr>
            <p:cNvSpPr txBox="1"/>
            <p:nvPr/>
          </p:nvSpPr>
          <p:spPr bwMode="auto">
            <a:xfrm>
              <a:off x="-160072" y="3838830"/>
              <a:ext cx="3100582" cy="1313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BCL</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a:t>
              </a:r>
              <a:endPar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PI3K</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a:t>
              </a:r>
              <a:endPar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hemot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erapy +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CD20</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hemot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erapy +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CD20 + BCL</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a:t>
              </a:r>
              <a:endPar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hemotherapy +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CD20 + BCL</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a:t>
              </a: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PI3</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Ki</a:t>
              </a:r>
              <a:endPar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5D816274-616B-48CF-17C8-9E2C675E89B2}"/>
                </a:ext>
              </a:extLst>
            </p:cNvPr>
            <p:cNvSpPr txBox="1"/>
            <p:nvPr/>
          </p:nvSpPr>
          <p:spPr bwMode="auto">
            <a:xfrm>
              <a:off x="-222134" y="5294182"/>
              <a:ext cx="3162644" cy="47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Progression</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Toxicity/other</a:t>
              </a:r>
            </a:p>
          </p:txBody>
        </p:sp>
        <p:cxnSp>
          <p:nvCxnSpPr>
            <p:cNvPr id="11" name="Straight Connector 10">
              <a:extLst>
                <a:ext uri="{FF2B5EF4-FFF2-40B4-BE49-F238E27FC236}">
                  <a16:creationId xmlns:a16="http://schemas.microsoft.com/office/drawing/2014/main" id="{8D4C585F-5C5A-DFB5-050A-B360607DA79C}"/>
                </a:ext>
              </a:extLst>
            </p:cNvPr>
            <p:cNvCxnSpPr>
              <a:cxnSpLocks/>
            </p:cNvCxnSpPr>
            <p:nvPr/>
          </p:nvCxnSpPr>
          <p:spPr bwMode="auto">
            <a:xfrm>
              <a:off x="3024657" y="2429483"/>
              <a:ext cx="0" cy="3446536"/>
            </a:xfrm>
            <a:prstGeom prst="line">
              <a:avLst/>
            </a:prstGeom>
            <a:noFill/>
            <a:ln w="28575" cap="flat" cmpd="sng" algn="ctr">
              <a:solidFill>
                <a:schemeClr val="bg1"/>
              </a:solidFill>
              <a:prstDash val="solid"/>
              <a:round/>
              <a:headEnd type="none" w="med" len="med"/>
              <a:tailEnd type="none" w="med" len="med"/>
            </a:ln>
            <a:effectLst/>
          </p:spPr>
        </p:cxnSp>
        <p:grpSp>
          <p:nvGrpSpPr>
            <p:cNvPr id="12" name="Group 11">
              <a:extLst>
                <a:ext uri="{FF2B5EF4-FFF2-40B4-BE49-F238E27FC236}">
                  <a16:creationId xmlns:a16="http://schemas.microsoft.com/office/drawing/2014/main" id="{B8591A32-D00F-3AC5-1A62-F7D6B65CBFE6}"/>
                </a:ext>
              </a:extLst>
            </p:cNvPr>
            <p:cNvGrpSpPr/>
            <p:nvPr/>
          </p:nvGrpSpPr>
          <p:grpSpPr>
            <a:xfrm>
              <a:off x="162011" y="2429483"/>
              <a:ext cx="7979239" cy="2720278"/>
              <a:chOff x="388333" y="2429483"/>
              <a:chExt cx="10654803" cy="2720278"/>
            </a:xfrm>
          </p:grpSpPr>
          <p:cxnSp>
            <p:nvCxnSpPr>
              <p:cNvPr id="174" name="Straight Connector 173">
                <a:extLst>
                  <a:ext uri="{FF2B5EF4-FFF2-40B4-BE49-F238E27FC236}">
                    <a16:creationId xmlns:a16="http://schemas.microsoft.com/office/drawing/2014/main" id="{F9D38FE3-907B-E595-3FD7-7D6FEF16B2B0}"/>
                  </a:ext>
                </a:extLst>
              </p:cNvPr>
              <p:cNvCxnSpPr>
                <a:cxnSpLocks/>
              </p:cNvCxnSpPr>
              <p:nvPr/>
            </p:nvCxnSpPr>
            <p:spPr bwMode="auto">
              <a:xfrm>
                <a:off x="388333" y="3656400"/>
                <a:ext cx="10654803"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EF6AA652-5B10-9BCA-F373-635150EF0CFD}"/>
                  </a:ext>
                </a:extLst>
              </p:cNvPr>
              <p:cNvCxnSpPr>
                <a:cxnSpLocks/>
              </p:cNvCxnSpPr>
              <p:nvPr/>
            </p:nvCxnSpPr>
            <p:spPr bwMode="auto">
              <a:xfrm>
                <a:off x="388333" y="2429483"/>
                <a:ext cx="10654803"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FFEA26C8-0A8F-D353-7B34-52AE4F665B81}"/>
                  </a:ext>
                </a:extLst>
              </p:cNvPr>
              <p:cNvCxnSpPr>
                <a:cxnSpLocks/>
              </p:cNvCxnSpPr>
              <p:nvPr/>
            </p:nvCxnSpPr>
            <p:spPr bwMode="auto">
              <a:xfrm>
                <a:off x="388333" y="5149761"/>
                <a:ext cx="10654803" cy="0"/>
              </a:xfrm>
              <a:prstGeom prst="line">
                <a:avLst/>
              </a:prstGeom>
              <a:noFill/>
              <a:ln w="28575" cap="flat" cmpd="sng" algn="ctr">
                <a:solidFill>
                  <a:schemeClr val="bg1"/>
                </a:solidFill>
                <a:prstDash val="solid"/>
                <a:round/>
                <a:headEnd type="none" w="med" len="med"/>
                <a:tailEnd type="none" w="med" len="med"/>
              </a:ln>
              <a:effectLst/>
            </p:spPr>
          </p:cxnSp>
        </p:grpSp>
        <p:cxnSp>
          <p:nvCxnSpPr>
            <p:cNvPr id="13" name="Straight Connector 12">
              <a:extLst>
                <a:ext uri="{FF2B5EF4-FFF2-40B4-BE49-F238E27FC236}">
                  <a16:creationId xmlns:a16="http://schemas.microsoft.com/office/drawing/2014/main" id="{F572810A-7097-9627-51AC-A3BDC9C84490}"/>
                </a:ext>
              </a:extLst>
            </p:cNvPr>
            <p:cNvCxnSpPr>
              <a:cxnSpLocks/>
            </p:cNvCxnSpPr>
            <p:nvPr/>
          </p:nvCxnSpPr>
          <p:spPr bwMode="auto">
            <a:xfrm flipH="1">
              <a:off x="2940514" y="2694811"/>
              <a:ext cx="84143"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7E5C573-08DF-E13C-33CA-3844F01EDB18}"/>
                </a:ext>
              </a:extLst>
            </p:cNvPr>
            <p:cNvCxnSpPr>
              <a:cxnSpLocks/>
            </p:cNvCxnSpPr>
            <p:nvPr/>
          </p:nvCxnSpPr>
          <p:spPr bwMode="auto">
            <a:xfrm flipH="1">
              <a:off x="2940514" y="2930776"/>
              <a:ext cx="84143"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3F94F68-6A67-71FE-EE52-6424B4839CE4}"/>
                </a:ext>
              </a:extLst>
            </p:cNvPr>
            <p:cNvCxnSpPr>
              <a:cxnSpLocks/>
            </p:cNvCxnSpPr>
            <p:nvPr/>
          </p:nvCxnSpPr>
          <p:spPr bwMode="auto">
            <a:xfrm flipH="1">
              <a:off x="2940514" y="3166741"/>
              <a:ext cx="84143"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DD7B3334-7D91-297E-9FCC-AE24FBC6CB58}"/>
                </a:ext>
              </a:extLst>
            </p:cNvPr>
            <p:cNvCxnSpPr>
              <a:cxnSpLocks/>
            </p:cNvCxnSpPr>
            <p:nvPr/>
          </p:nvCxnSpPr>
          <p:spPr bwMode="auto">
            <a:xfrm flipH="1">
              <a:off x="2940514" y="3402705"/>
              <a:ext cx="8414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49F7014-D176-1DF6-5487-83673FAC5D8A}"/>
                </a:ext>
              </a:extLst>
            </p:cNvPr>
            <p:cNvCxnSpPr>
              <a:cxnSpLocks/>
            </p:cNvCxnSpPr>
            <p:nvPr/>
          </p:nvCxnSpPr>
          <p:spPr bwMode="auto">
            <a:xfrm flipH="1">
              <a:off x="2940514" y="3939841"/>
              <a:ext cx="8414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CD3EC2C-7068-FDBA-89CC-A645C9D6415C}"/>
                </a:ext>
              </a:extLst>
            </p:cNvPr>
            <p:cNvCxnSpPr>
              <a:cxnSpLocks/>
            </p:cNvCxnSpPr>
            <p:nvPr/>
          </p:nvCxnSpPr>
          <p:spPr bwMode="auto">
            <a:xfrm flipH="1">
              <a:off x="2940514" y="4175806"/>
              <a:ext cx="8414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4B2E99F-2684-65B0-4D66-5236C1ECECF5}"/>
                </a:ext>
              </a:extLst>
            </p:cNvPr>
            <p:cNvCxnSpPr>
              <a:cxnSpLocks/>
            </p:cNvCxnSpPr>
            <p:nvPr/>
          </p:nvCxnSpPr>
          <p:spPr bwMode="auto">
            <a:xfrm flipH="1">
              <a:off x="2940514" y="4411771"/>
              <a:ext cx="8414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D5250FD-CB75-CDDE-5DCE-82897D1A2635}"/>
                </a:ext>
              </a:extLst>
            </p:cNvPr>
            <p:cNvCxnSpPr>
              <a:cxnSpLocks/>
            </p:cNvCxnSpPr>
            <p:nvPr/>
          </p:nvCxnSpPr>
          <p:spPr bwMode="auto">
            <a:xfrm flipH="1">
              <a:off x="2940514" y="4647735"/>
              <a:ext cx="8414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0EF8203-DCCD-C561-2275-93CC8424C22C}"/>
                </a:ext>
              </a:extLst>
            </p:cNvPr>
            <p:cNvCxnSpPr>
              <a:cxnSpLocks/>
            </p:cNvCxnSpPr>
            <p:nvPr/>
          </p:nvCxnSpPr>
          <p:spPr bwMode="auto">
            <a:xfrm flipH="1">
              <a:off x="2898438" y="5416035"/>
              <a:ext cx="8414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2C06FB6-A61F-2DBF-7427-A6C38E3B8C64}"/>
                </a:ext>
              </a:extLst>
            </p:cNvPr>
            <p:cNvCxnSpPr>
              <a:cxnSpLocks/>
            </p:cNvCxnSpPr>
            <p:nvPr/>
          </p:nvCxnSpPr>
          <p:spPr bwMode="auto">
            <a:xfrm flipH="1">
              <a:off x="2940514" y="5646620"/>
              <a:ext cx="84143"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2A0AAE25-0673-FBDF-FA7C-804A7ACD1673}"/>
                </a:ext>
              </a:extLst>
            </p:cNvPr>
            <p:cNvSpPr txBox="1"/>
            <p:nvPr/>
          </p:nvSpPr>
          <p:spPr bwMode="auto">
            <a:xfrm>
              <a:off x="2907749" y="2067634"/>
              <a:ext cx="2519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6" name="TextBox 25">
              <a:extLst>
                <a:ext uri="{FF2B5EF4-FFF2-40B4-BE49-F238E27FC236}">
                  <a16:creationId xmlns:a16="http://schemas.microsoft.com/office/drawing/2014/main" id="{07F19F73-3747-E009-3377-059B787CD056}"/>
                </a:ext>
              </a:extLst>
            </p:cNvPr>
            <p:cNvSpPr txBox="1"/>
            <p:nvPr/>
          </p:nvSpPr>
          <p:spPr bwMode="auto">
            <a:xfrm>
              <a:off x="3416064" y="2067634"/>
              <a:ext cx="351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27" name="TextBox 26">
              <a:extLst>
                <a:ext uri="{FF2B5EF4-FFF2-40B4-BE49-F238E27FC236}">
                  <a16:creationId xmlns:a16="http://schemas.microsoft.com/office/drawing/2014/main" id="{CE3FF3FD-E71D-8341-8A3F-8F719AF132A0}"/>
                </a:ext>
              </a:extLst>
            </p:cNvPr>
            <p:cNvSpPr txBox="1"/>
            <p:nvPr/>
          </p:nvSpPr>
          <p:spPr bwMode="auto">
            <a:xfrm>
              <a:off x="3967376" y="2067634"/>
              <a:ext cx="351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28" name="TextBox 27">
              <a:extLst>
                <a:ext uri="{FF2B5EF4-FFF2-40B4-BE49-F238E27FC236}">
                  <a16:creationId xmlns:a16="http://schemas.microsoft.com/office/drawing/2014/main" id="{FA9D7DBD-E12F-41A6-9FFC-417FC1CD2852}"/>
                </a:ext>
              </a:extLst>
            </p:cNvPr>
            <p:cNvSpPr txBox="1"/>
            <p:nvPr/>
          </p:nvSpPr>
          <p:spPr bwMode="auto">
            <a:xfrm>
              <a:off x="4526660" y="2067634"/>
              <a:ext cx="3407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29" name="TextBox 28">
              <a:extLst>
                <a:ext uri="{FF2B5EF4-FFF2-40B4-BE49-F238E27FC236}">
                  <a16:creationId xmlns:a16="http://schemas.microsoft.com/office/drawing/2014/main" id="{35B4D9BD-A414-2BCC-6A6F-12BC81A0714D}"/>
                </a:ext>
              </a:extLst>
            </p:cNvPr>
            <p:cNvSpPr txBox="1"/>
            <p:nvPr/>
          </p:nvSpPr>
          <p:spPr bwMode="auto">
            <a:xfrm>
              <a:off x="5061322" y="2067634"/>
              <a:ext cx="423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cxnSp>
          <p:nvCxnSpPr>
            <p:cNvPr id="30" name="Straight Connector 29">
              <a:extLst>
                <a:ext uri="{FF2B5EF4-FFF2-40B4-BE49-F238E27FC236}">
                  <a16:creationId xmlns:a16="http://schemas.microsoft.com/office/drawing/2014/main" id="{ACCF34FF-2010-7838-038A-B8E45B2D37BE}"/>
                </a:ext>
              </a:extLst>
            </p:cNvPr>
            <p:cNvCxnSpPr>
              <a:cxnSpLocks/>
            </p:cNvCxnSpPr>
            <p:nvPr/>
          </p:nvCxnSpPr>
          <p:spPr bwMode="auto">
            <a:xfrm rot="5400000" flipH="1">
              <a:off x="2982585" y="2375731"/>
              <a:ext cx="8414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73407E4-6BA0-1CDC-5CA4-1711C6A4D837}"/>
                </a:ext>
              </a:extLst>
            </p:cNvPr>
            <p:cNvCxnSpPr>
              <a:cxnSpLocks/>
            </p:cNvCxnSpPr>
            <p:nvPr/>
          </p:nvCxnSpPr>
          <p:spPr bwMode="auto">
            <a:xfrm rot="5400000" flipH="1">
              <a:off x="3531632" y="2375731"/>
              <a:ext cx="8414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9B5952B-6B72-DDA0-BF90-E89EC946BED5}"/>
                </a:ext>
              </a:extLst>
            </p:cNvPr>
            <p:cNvCxnSpPr>
              <a:cxnSpLocks/>
            </p:cNvCxnSpPr>
            <p:nvPr/>
          </p:nvCxnSpPr>
          <p:spPr bwMode="auto">
            <a:xfrm rot="5400000" flipH="1">
              <a:off x="4080679" y="2375731"/>
              <a:ext cx="8414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262F5CD-14AC-43D2-48D5-DC936DF31C45}"/>
                </a:ext>
              </a:extLst>
            </p:cNvPr>
            <p:cNvCxnSpPr>
              <a:cxnSpLocks/>
            </p:cNvCxnSpPr>
            <p:nvPr/>
          </p:nvCxnSpPr>
          <p:spPr bwMode="auto">
            <a:xfrm rot="5400000" flipH="1">
              <a:off x="4629726" y="2375731"/>
              <a:ext cx="8414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F28BE90-FA20-02FE-F81E-148FA41B9885}"/>
                </a:ext>
              </a:extLst>
            </p:cNvPr>
            <p:cNvCxnSpPr>
              <a:cxnSpLocks/>
            </p:cNvCxnSpPr>
            <p:nvPr/>
          </p:nvCxnSpPr>
          <p:spPr bwMode="auto">
            <a:xfrm rot="5400000" flipH="1">
              <a:off x="5178771" y="2375731"/>
              <a:ext cx="84143" cy="0"/>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C61D01F1-9328-1910-9D84-8AC4FFC0CFC8}"/>
                </a:ext>
              </a:extLst>
            </p:cNvPr>
            <p:cNvSpPr txBox="1"/>
            <p:nvPr/>
          </p:nvSpPr>
          <p:spPr bwMode="auto">
            <a:xfrm>
              <a:off x="5242413" y="2598132"/>
              <a:ext cx="994340" cy="938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(1-11)</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(1-11)</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(1-10)</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(1-9)</a:t>
              </a:r>
            </a:p>
          </p:txBody>
        </p:sp>
        <p:sp>
          <p:nvSpPr>
            <p:cNvPr id="36" name="TextBox 35">
              <a:extLst>
                <a:ext uri="{FF2B5EF4-FFF2-40B4-BE49-F238E27FC236}">
                  <a16:creationId xmlns:a16="http://schemas.microsoft.com/office/drawing/2014/main" id="{3F2C8577-9177-164A-4C02-C828F6EE0CE8}"/>
                </a:ext>
              </a:extLst>
            </p:cNvPr>
            <p:cNvSpPr txBox="1"/>
            <p:nvPr/>
          </p:nvSpPr>
          <p:spPr bwMode="auto">
            <a:xfrm>
              <a:off x="5471036" y="3838830"/>
              <a:ext cx="765717" cy="1172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 (1-11)</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 (2-11)</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 (2-11)</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 (3-11)</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 (3-11)</a:t>
              </a:r>
            </a:p>
          </p:txBody>
        </p:sp>
        <p:sp>
          <p:nvSpPr>
            <p:cNvPr id="37" name="TextBox 36">
              <a:extLst>
                <a:ext uri="{FF2B5EF4-FFF2-40B4-BE49-F238E27FC236}">
                  <a16:creationId xmlns:a16="http://schemas.microsoft.com/office/drawing/2014/main" id="{5F11B5E9-8056-1C01-FD51-BBDB318D74A5}"/>
                </a:ext>
              </a:extLst>
            </p:cNvPr>
            <p:cNvSpPr txBox="1"/>
            <p:nvPr/>
          </p:nvSpPr>
          <p:spPr bwMode="auto">
            <a:xfrm>
              <a:off x="5471036" y="5308005"/>
              <a:ext cx="765717" cy="47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 (1-11)</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(2-11)</a:t>
              </a:r>
            </a:p>
          </p:txBody>
        </p:sp>
        <p:cxnSp>
          <p:nvCxnSpPr>
            <p:cNvPr id="38" name="Straight Connector 37">
              <a:extLst>
                <a:ext uri="{FF2B5EF4-FFF2-40B4-BE49-F238E27FC236}">
                  <a16:creationId xmlns:a16="http://schemas.microsoft.com/office/drawing/2014/main" id="{BE7F16EB-F60A-EAF0-D76D-C1566F3AE1CF}"/>
                </a:ext>
              </a:extLst>
            </p:cNvPr>
            <p:cNvCxnSpPr>
              <a:cxnSpLocks/>
            </p:cNvCxnSpPr>
            <p:nvPr/>
          </p:nvCxnSpPr>
          <p:spPr bwMode="auto">
            <a:xfrm flipH="1">
              <a:off x="2940514" y="4882866"/>
              <a:ext cx="84143" cy="0"/>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4D1CAF76-C5A6-07F3-3C2E-AC9557187E43}"/>
                </a:ext>
              </a:extLst>
            </p:cNvPr>
            <p:cNvSpPr txBox="1"/>
            <p:nvPr/>
          </p:nvSpPr>
          <p:spPr bwMode="auto">
            <a:xfrm>
              <a:off x="6138802" y="2598132"/>
              <a:ext cx="994340" cy="938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261</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119</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77</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40" name="TextBox 39">
              <a:extLst>
                <a:ext uri="{FF2B5EF4-FFF2-40B4-BE49-F238E27FC236}">
                  <a16:creationId xmlns:a16="http://schemas.microsoft.com/office/drawing/2014/main" id="{719C105B-26F7-D34B-276D-EE28A6BB25DD}"/>
                </a:ext>
              </a:extLst>
            </p:cNvPr>
            <p:cNvSpPr txBox="1"/>
            <p:nvPr/>
          </p:nvSpPr>
          <p:spPr bwMode="auto">
            <a:xfrm>
              <a:off x="6399558" y="3838830"/>
              <a:ext cx="765717" cy="1172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108</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92</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41" name="TextBox 40">
              <a:extLst>
                <a:ext uri="{FF2B5EF4-FFF2-40B4-BE49-F238E27FC236}">
                  <a16:creationId xmlns:a16="http://schemas.microsoft.com/office/drawing/2014/main" id="{C9817F57-90B0-E019-3F29-C93D0ABDFFD6}"/>
                </a:ext>
              </a:extLst>
            </p:cNvPr>
            <p:cNvSpPr txBox="1"/>
            <p:nvPr/>
          </p:nvSpPr>
          <p:spPr bwMode="auto">
            <a:xfrm>
              <a:off x="6399558" y="5308005"/>
              <a:ext cx="765717" cy="47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196</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65</a:t>
              </a:r>
            </a:p>
          </p:txBody>
        </p:sp>
        <p:sp>
          <p:nvSpPr>
            <p:cNvPr id="42" name="TextBox 41">
              <a:extLst>
                <a:ext uri="{FF2B5EF4-FFF2-40B4-BE49-F238E27FC236}">
                  <a16:creationId xmlns:a16="http://schemas.microsoft.com/office/drawing/2014/main" id="{EF11CB0E-854D-79D1-8F5F-1C75DB2F553E}"/>
                </a:ext>
              </a:extLst>
            </p:cNvPr>
            <p:cNvSpPr txBox="1"/>
            <p:nvPr/>
          </p:nvSpPr>
          <p:spPr bwMode="auto">
            <a:xfrm>
              <a:off x="6945301" y="2598132"/>
              <a:ext cx="994340" cy="938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252</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119</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76</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43" name="TextBox 42">
              <a:extLst>
                <a:ext uri="{FF2B5EF4-FFF2-40B4-BE49-F238E27FC236}">
                  <a16:creationId xmlns:a16="http://schemas.microsoft.com/office/drawing/2014/main" id="{49AB0646-6403-7C1B-44D4-0191F6276E6F}"/>
                </a:ext>
              </a:extLst>
            </p:cNvPr>
            <p:cNvSpPr txBox="1"/>
            <p:nvPr/>
          </p:nvSpPr>
          <p:spPr bwMode="auto">
            <a:xfrm>
              <a:off x="7173924" y="3838830"/>
              <a:ext cx="765717" cy="1172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102</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192</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86</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44" name="TextBox 43">
              <a:extLst>
                <a:ext uri="{FF2B5EF4-FFF2-40B4-BE49-F238E27FC236}">
                  <a16:creationId xmlns:a16="http://schemas.microsoft.com/office/drawing/2014/main" id="{CD788C52-6665-C09B-7925-23E25BEC643A}"/>
                </a:ext>
              </a:extLst>
            </p:cNvPr>
            <p:cNvSpPr txBox="1"/>
            <p:nvPr/>
          </p:nvSpPr>
          <p:spPr bwMode="auto">
            <a:xfrm>
              <a:off x="7173924" y="5308005"/>
              <a:ext cx="765717" cy="47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190</a:t>
              </a:r>
            </a:p>
            <a:p>
              <a:pPr marL="0" marR="0" lvl="0" indent="0" algn="r" defTabSz="914400" rtl="0" eaLnBrk="0" fontAlgn="base" latinLnBrk="0" hangingPunct="0">
                <a:lnSpc>
                  <a:spcPts val="1140"/>
                </a:lnSpc>
                <a:spcBef>
                  <a:spcPct val="50000"/>
                </a:spcBef>
                <a:spcAft>
                  <a:spcPct val="0"/>
                </a:spcAft>
                <a:buClrTx/>
                <a:buSzTx/>
                <a:buFontTx/>
                <a:buNone/>
                <a:tabLst/>
                <a:defRPr/>
              </a:pPr>
              <a:r>
                <a:rPr kumimoji="0" lang="en-AR"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62</a:t>
              </a:r>
            </a:p>
          </p:txBody>
        </p:sp>
        <p:sp>
          <p:nvSpPr>
            <p:cNvPr id="45" name="TextBox 44">
              <a:extLst>
                <a:ext uri="{FF2B5EF4-FFF2-40B4-BE49-F238E27FC236}">
                  <a16:creationId xmlns:a16="http://schemas.microsoft.com/office/drawing/2014/main" id="{7EAEE91B-B5EB-8002-5F91-33D59F55898E}"/>
                </a:ext>
              </a:extLst>
            </p:cNvPr>
            <p:cNvSpPr txBox="1"/>
            <p:nvPr/>
          </p:nvSpPr>
          <p:spPr bwMode="auto">
            <a:xfrm>
              <a:off x="3507445" y="1691352"/>
              <a:ext cx="2001591" cy="255070"/>
            </a:xfrm>
            <a:prstGeom prst="rect">
              <a:avLst/>
            </a:prstGeom>
            <a:solidFill>
              <a:schemeClr val="tx1">
                <a:alpha val="0"/>
              </a:schemeClr>
            </a:solidFill>
            <a:ln>
              <a:noFill/>
            </a:ln>
          </p:spPr>
          <p:txBody>
            <a:bodyPr wrap="square" rtlCol="0">
              <a:spAutoFit/>
            </a:bodyPr>
            <a:lstStyle/>
            <a:p>
              <a:pPr marL="0" marR="0" lvl="0" indent="0" algn="ctr" defTabSz="914400" rtl="0" eaLnBrk="0" fontAlgn="base" latinLnBrk="0" hangingPunct="0">
                <a:lnSpc>
                  <a:spcPts val="118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 % (95% CI)</a:t>
              </a:r>
            </a:p>
          </p:txBody>
        </p:sp>
        <p:sp>
          <p:nvSpPr>
            <p:cNvPr id="46" name="TextBox 45">
              <a:extLst>
                <a:ext uri="{FF2B5EF4-FFF2-40B4-BE49-F238E27FC236}">
                  <a16:creationId xmlns:a16="http://schemas.microsoft.com/office/drawing/2014/main" id="{885056BE-B825-BFC8-CC79-96912E550CF9}"/>
                </a:ext>
              </a:extLst>
            </p:cNvPr>
            <p:cNvSpPr txBox="1"/>
            <p:nvPr/>
          </p:nvSpPr>
          <p:spPr bwMode="auto">
            <a:xfrm>
              <a:off x="5446721" y="1585577"/>
              <a:ext cx="1056162" cy="863954"/>
            </a:xfrm>
            <a:prstGeom prst="rect">
              <a:avLst/>
            </a:prstGeom>
            <a:solidFill>
              <a:schemeClr val="tx1">
                <a:alpha val="0"/>
              </a:schemeClr>
            </a:solidFill>
            <a:ln>
              <a:noFill/>
            </a:ln>
          </p:spPr>
          <p:txBody>
            <a:bodyPr wrap="square" rtlCol="0">
              <a:spAutoFit/>
            </a:bodyPr>
            <a:lstStyle/>
            <a:p>
              <a:pPr marL="0" marR="0" lvl="0" indent="0" algn="ctr" defTabSz="914400" rtl="0" eaLnBrk="0" fontAlgn="base" latinLnBrk="0" hangingPunct="0">
                <a:lnSpc>
                  <a:spcPts val="118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Lines of Prior Therapy, Median (Range)</a:t>
              </a:r>
            </a:p>
          </p:txBody>
        </p:sp>
        <p:sp>
          <p:nvSpPr>
            <p:cNvPr id="47" name="TextBox 46">
              <a:extLst>
                <a:ext uri="{FF2B5EF4-FFF2-40B4-BE49-F238E27FC236}">
                  <a16:creationId xmlns:a16="http://schemas.microsoft.com/office/drawing/2014/main" id="{FBDAF136-7410-F036-6B74-4B79519BAC3B}"/>
                </a:ext>
              </a:extLst>
            </p:cNvPr>
            <p:cNvSpPr txBox="1"/>
            <p:nvPr/>
          </p:nvSpPr>
          <p:spPr bwMode="auto">
            <a:xfrm>
              <a:off x="6471550" y="1733630"/>
              <a:ext cx="866187" cy="404791"/>
            </a:xfrm>
            <a:prstGeom prst="rect">
              <a:avLst/>
            </a:prstGeom>
            <a:solidFill>
              <a:schemeClr val="tx1">
                <a:alpha val="0"/>
              </a:schemeClr>
            </a:solidFill>
            <a:ln>
              <a:noFill/>
            </a:ln>
          </p:spPr>
          <p:txBody>
            <a:bodyPr wrap="square" rtlCol="0">
              <a:spAutoFit/>
            </a:bodyPr>
            <a:lstStyle/>
            <a:p>
              <a:pPr marL="0" marR="0" lvl="0" indent="0" algn="ctr" defTabSz="914400" rtl="0" eaLnBrk="0" fontAlgn="base" latinLnBrk="0" hangingPunct="0">
                <a:lnSpc>
                  <a:spcPts val="78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Treated,</a:t>
              </a:r>
            </a:p>
            <a:p>
              <a:pPr marL="0" marR="0" lvl="0" indent="0" algn="ctr" defTabSz="914400" rtl="0" eaLnBrk="0" fontAlgn="base" latinLnBrk="0" hangingPunct="0">
                <a:lnSpc>
                  <a:spcPts val="78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48" name="TextBox 47">
              <a:extLst>
                <a:ext uri="{FF2B5EF4-FFF2-40B4-BE49-F238E27FC236}">
                  <a16:creationId xmlns:a16="http://schemas.microsoft.com/office/drawing/2014/main" id="{7DB1E108-D275-46E6-CB0E-557A981C236D}"/>
                </a:ext>
              </a:extLst>
            </p:cNvPr>
            <p:cNvSpPr txBox="1"/>
            <p:nvPr/>
          </p:nvSpPr>
          <p:spPr bwMode="auto">
            <a:xfrm>
              <a:off x="7173924" y="1596504"/>
              <a:ext cx="1123795" cy="556178"/>
            </a:xfrm>
            <a:prstGeom prst="rect">
              <a:avLst/>
            </a:prstGeom>
            <a:solidFill>
              <a:schemeClr val="tx1">
                <a:alpha val="0"/>
              </a:schemeClr>
            </a:solidFill>
            <a:ln>
              <a:noFill/>
            </a:ln>
          </p:spPr>
          <p:txBody>
            <a:bodyPr wrap="square" rtlCol="0">
              <a:spAutoFit/>
            </a:bodyPr>
            <a:lstStyle/>
            <a:p>
              <a:pPr marL="0" marR="0" lvl="0" indent="0" algn="ctr" defTabSz="914400" rtl="0" eaLnBrk="0" fontAlgn="base" latinLnBrk="0" hangingPunct="0">
                <a:lnSpc>
                  <a:spcPts val="118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Efficacy-evaluable,</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grpSp>
          <p:nvGrpSpPr>
            <p:cNvPr id="49" name="Group 48">
              <a:extLst>
                <a:ext uri="{FF2B5EF4-FFF2-40B4-BE49-F238E27FC236}">
                  <a16:creationId xmlns:a16="http://schemas.microsoft.com/office/drawing/2014/main" id="{D9688A2E-3DBA-198C-25AD-4580A574BAB5}"/>
                </a:ext>
              </a:extLst>
            </p:cNvPr>
            <p:cNvGrpSpPr/>
            <p:nvPr/>
          </p:nvGrpSpPr>
          <p:grpSpPr>
            <a:xfrm>
              <a:off x="3845834" y="2617715"/>
              <a:ext cx="1159123" cy="3133139"/>
              <a:chOff x="4382811" y="2758100"/>
              <a:chExt cx="1279013" cy="3133139"/>
            </a:xfrm>
            <a:solidFill>
              <a:srgbClr val="015873"/>
            </a:solidFill>
          </p:grpSpPr>
          <p:cxnSp>
            <p:nvCxnSpPr>
              <p:cNvPr id="130" name="Straight Connector 129">
                <a:extLst>
                  <a:ext uri="{FF2B5EF4-FFF2-40B4-BE49-F238E27FC236}">
                    <a16:creationId xmlns:a16="http://schemas.microsoft.com/office/drawing/2014/main" id="{5E6F4FD0-DABE-925C-EB95-C236973D4796}"/>
                  </a:ext>
                </a:extLst>
              </p:cNvPr>
              <p:cNvCxnSpPr>
                <a:cxnSpLocks/>
              </p:cNvCxnSpPr>
              <p:nvPr/>
            </p:nvCxnSpPr>
            <p:spPr bwMode="auto">
              <a:xfrm>
                <a:off x="4946168" y="2815718"/>
                <a:ext cx="325120" cy="0"/>
              </a:xfrm>
              <a:prstGeom prst="line">
                <a:avLst/>
              </a:prstGeom>
              <a:grpFill/>
              <a:ln w="28575" cap="flat" cmpd="sng" algn="ctr">
                <a:solidFill>
                  <a:schemeClr val="accent1"/>
                </a:solidFill>
                <a:prstDash val="solid"/>
                <a:round/>
                <a:headEnd type="none" w="med" len="med"/>
                <a:tailEnd type="none" w="med" len="med"/>
              </a:ln>
              <a:effectLst/>
            </p:spPr>
          </p:cxnSp>
          <p:sp>
            <p:nvSpPr>
              <p:cNvPr id="131" name="Oval 130">
                <a:extLst>
                  <a:ext uri="{FF2B5EF4-FFF2-40B4-BE49-F238E27FC236}">
                    <a16:creationId xmlns:a16="http://schemas.microsoft.com/office/drawing/2014/main" id="{71C215BA-4B76-2182-F073-CFA1B002FB45}"/>
                  </a:ext>
                </a:extLst>
              </p:cNvPr>
              <p:cNvSpPr/>
              <p:nvPr/>
            </p:nvSpPr>
            <p:spPr bwMode="auto">
              <a:xfrm>
                <a:off x="5051110" y="2758100"/>
                <a:ext cx="115237" cy="115237"/>
              </a:xfrm>
              <a:prstGeom prst="ellipse">
                <a:avLst/>
              </a:prstGeom>
              <a:grp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2" name="Straight Connector 131">
                <a:extLst>
                  <a:ext uri="{FF2B5EF4-FFF2-40B4-BE49-F238E27FC236}">
                    <a16:creationId xmlns:a16="http://schemas.microsoft.com/office/drawing/2014/main" id="{A4554E1A-6D67-5BD3-D89F-ACB62860BE42}"/>
                  </a:ext>
                </a:extLst>
              </p:cNvPr>
              <p:cNvCxnSpPr>
                <a:cxnSpLocks/>
              </p:cNvCxnSpPr>
              <p:nvPr/>
            </p:nvCxnSpPr>
            <p:spPr bwMode="auto">
              <a:xfrm>
                <a:off x="4946168" y="2768163"/>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02F6579-F5E5-93DA-FDE3-8C23C3C61081}"/>
                  </a:ext>
                </a:extLst>
              </p:cNvPr>
              <p:cNvCxnSpPr>
                <a:cxnSpLocks/>
              </p:cNvCxnSpPr>
              <p:nvPr/>
            </p:nvCxnSpPr>
            <p:spPr bwMode="auto">
              <a:xfrm>
                <a:off x="5263519" y="2768163"/>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C2838E3D-15D1-32B2-0022-66214E247A5C}"/>
                  </a:ext>
                </a:extLst>
              </p:cNvPr>
              <p:cNvCxnSpPr>
                <a:cxnSpLocks/>
              </p:cNvCxnSpPr>
              <p:nvPr/>
            </p:nvCxnSpPr>
            <p:spPr bwMode="auto">
              <a:xfrm>
                <a:off x="4989199" y="3063143"/>
                <a:ext cx="451821" cy="0"/>
              </a:xfrm>
              <a:prstGeom prst="line">
                <a:avLst/>
              </a:prstGeom>
              <a:grpFill/>
              <a:ln w="28575" cap="flat" cmpd="sng" algn="ctr">
                <a:solidFill>
                  <a:schemeClr val="accent1"/>
                </a:solidFill>
                <a:prstDash val="solid"/>
                <a:round/>
                <a:headEnd type="none" w="med" len="med"/>
                <a:tailEnd type="none" w="med" len="med"/>
              </a:ln>
              <a:effectLst/>
            </p:spPr>
          </p:cxnSp>
          <p:sp>
            <p:nvSpPr>
              <p:cNvPr id="135" name="Oval 134">
                <a:extLst>
                  <a:ext uri="{FF2B5EF4-FFF2-40B4-BE49-F238E27FC236}">
                    <a16:creationId xmlns:a16="http://schemas.microsoft.com/office/drawing/2014/main" id="{3CF49C96-9C12-EE91-9D37-9CC5AB8C1D84}"/>
                  </a:ext>
                </a:extLst>
              </p:cNvPr>
              <p:cNvSpPr/>
              <p:nvPr/>
            </p:nvSpPr>
            <p:spPr bwMode="auto">
              <a:xfrm>
                <a:off x="5166545" y="3005525"/>
                <a:ext cx="115237" cy="115237"/>
              </a:xfrm>
              <a:prstGeom prst="ellipse">
                <a:avLst/>
              </a:prstGeom>
              <a:grp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6" name="Straight Connector 135">
                <a:extLst>
                  <a:ext uri="{FF2B5EF4-FFF2-40B4-BE49-F238E27FC236}">
                    <a16:creationId xmlns:a16="http://schemas.microsoft.com/office/drawing/2014/main" id="{589AE87B-D313-3460-4769-846EA99F6625}"/>
                  </a:ext>
                </a:extLst>
              </p:cNvPr>
              <p:cNvCxnSpPr>
                <a:cxnSpLocks/>
              </p:cNvCxnSpPr>
              <p:nvPr/>
            </p:nvCxnSpPr>
            <p:spPr bwMode="auto">
              <a:xfrm>
                <a:off x="4989199" y="3015588"/>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6B35E8FE-DAD7-EB5C-CABA-D98B3298F0CC}"/>
                  </a:ext>
                </a:extLst>
              </p:cNvPr>
              <p:cNvCxnSpPr>
                <a:cxnSpLocks/>
              </p:cNvCxnSpPr>
              <p:nvPr/>
            </p:nvCxnSpPr>
            <p:spPr bwMode="auto">
              <a:xfrm>
                <a:off x="5441020" y="3015588"/>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7C03D507-8CC4-15A2-F280-F7BA8B13935A}"/>
                  </a:ext>
                </a:extLst>
              </p:cNvPr>
              <p:cNvCxnSpPr>
                <a:cxnSpLocks/>
              </p:cNvCxnSpPr>
              <p:nvPr/>
            </p:nvCxnSpPr>
            <p:spPr bwMode="auto">
              <a:xfrm>
                <a:off x="4997292" y="3315949"/>
                <a:ext cx="521747" cy="0"/>
              </a:xfrm>
              <a:prstGeom prst="line">
                <a:avLst/>
              </a:prstGeom>
              <a:grpFill/>
              <a:ln w="28575" cap="flat" cmpd="sng" algn="ctr">
                <a:solidFill>
                  <a:schemeClr val="accent1"/>
                </a:solidFill>
                <a:prstDash val="solid"/>
                <a:round/>
                <a:headEnd type="none" w="med" len="med"/>
                <a:tailEnd type="none" w="med" len="med"/>
              </a:ln>
              <a:effectLst/>
            </p:spPr>
          </p:cxnSp>
          <p:sp>
            <p:nvSpPr>
              <p:cNvPr id="139" name="Oval 138">
                <a:extLst>
                  <a:ext uri="{FF2B5EF4-FFF2-40B4-BE49-F238E27FC236}">
                    <a16:creationId xmlns:a16="http://schemas.microsoft.com/office/drawing/2014/main" id="{AD0BEEFF-D433-8DAF-C449-47292B504C89}"/>
                  </a:ext>
                </a:extLst>
              </p:cNvPr>
              <p:cNvSpPr/>
              <p:nvPr/>
            </p:nvSpPr>
            <p:spPr bwMode="auto">
              <a:xfrm>
                <a:off x="5217669" y="3258331"/>
                <a:ext cx="115237" cy="115237"/>
              </a:xfrm>
              <a:prstGeom prst="ellipse">
                <a:avLst/>
              </a:prstGeom>
              <a:grp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0" name="Straight Connector 139">
                <a:extLst>
                  <a:ext uri="{FF2B5EF4-FFF2-40B4-BE49-F238E27FC236}">
                    <a16:creationId xmlns:a16="http://schemas.microsoft.com/office/drawing/2014/main" id="{9C779102-24F4-55AD-6150-3D59D587BBBA}"/>
                  </a:ext>
                </a:extLst>
              </p:cNvPr>
              <p:cNvCxnSpPr>
                <a:cxnSpLocks/>
              </p:cNvCxnSpPr>
              <p:nvPr/>
            </p:nvCxnSpPr>
            <p:spPr bwMode="auto">
              <a:xfrm>
                <a:off x="4997291" y="3268394"/>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1D044646-BBD6-C9C4-B725-F627710E501A}"/>
                  </a:ext>
                </a:extLst>
              </p:cNvPr>
              <p:cNvCxnSpPr>
                <a:cxnSpLocks/>
              </p:cNvCxnSpPr>
              <p:nvPr/>
            </p:nvCxnSpPr>
            <p:spPr bwMode="auto">
              <a:xfrm>
                <a:off x="5519038" y="3268394"/>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DDF9439-93C3-408E-66D0-03ABDD7943F2}"/>
                  </a:ext>
                </a:extLst>
              </p:cNvPr>
              <p:cNvCxnSpPr>
                <a:cxnSpLocks/>
              </p:cNvCxnSpPr>
              <p:nvPr/>
            </p:nvCxnSpPr>
            <p:spPr bwMode="auto">
              <a:xfrm>
                <a:off x="4382812" y="3563374"/>
                <a:ext cx="1041076" cy="0"/>
              </a:xfrm>
              <a:prstGeom prst="line">
                <a:avLst/>
              </a:prstGeom>
              <a:grpFill/>
              <a:ln w="28575" cap="flat" cmpd="sng" algn="ctr">
                <a:solidFill>
                  <a:schemeClr val="accent1"/>
                </a:solidFill>
                <a:prstDash val="solid"/>
                <a:round/>
                <a:headEnd type="none" w="med" len="med"/>
                <a:tailEnd type="none" w="med" len="med"/>
              </a:ln>
              <a:effectLst/>
            </p:spPr>
          </p:cxnSp>
          <p:sp>
            <p:nvSpPr>
              <p:cNvPr id="143" name="Oval 142">
                <a:extLst>
                  <a:ext uri="{FF2B5EF4-FFF2-40B4-BE49-F238E27FC236}">
                    <a16:creationId xmlns:a16="http://schemas.microsoft.com/office/drawing/2014/main" id="{026624D8-4D16-8DCB-FEE6-91EDF4FDCCBF}"/>
                  </a:ext>
                </a:extLst>
              </p:cNvPr>
              <p:cNvSpPr/>
              <p:nvPr/>
            </p:nvSpPr>
            <p:spPr bwMode="auto">
              <a:xfrm>
                <a:off x="4888550" y="3505756"/>
                <a:ext cx="115237" cy="115237"/>
              </a:xfrm>
              <a:prstGeom prst="ellipse">
                <a:avLst/>
              </a:prstGeom>
              <a:grp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4" name="Straight Connector 143">
                <a:extLst>
                  <a:ext uri="{FF2B5EF4-FFF2-40B4-BE49-F238E27FC236}">
                    <a16:creationId xmlns:a16="http://schemas.microsoft.com/office/drawing/2014/main" id="{48A1C258-63AF-F15F-6A14-AFE3501D7D7B}"/>
                  </a:ext>
                </a:extLst>
              </p:cNvPr>
              <p:cNvCxnSpPr>
                <a:cxnSpLocks/>
              </p:cNvCxnSpPr>
              <p:nvPr/>
            </p:nvCxnSpPr>
            <p:spPr bwMode="auto">
              <a:xfrm>
                <a:off x="4382811" y="3515819"/>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B5ED8D7-28AF-AD4B-B54C-4CB8EF56854B}"/>
                  </a:ext>
                </a:extLst>
              </p:cNvPr>
              <p:cNvCxnSpPr>
                <a:cxnSpLocks/>
              </p:cNvCxnSpPr>
              <p:nvPr/>
            </p:nvCxnSpPr>
            <p:spPr bwMode="auto">
              <a:xfrm>
                <a:off x="5423887" y="3515819"/>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78885B5C-15AD-417F-7395-BBA0B0F3E59E}"/>
                  </a:ext>
                </a:extLst>
              </p:cNvPr>
              <p:cNvCxnSpPr>
                <a:cxnSpLocks/>
              </p:cNvCxnSpPr>
              <p:nvPr/>
            </p:nvCxnSpPr>
            <p:spPr bwMode="auto">
              <a:xfrm>
                <a:off x="4844829" y="4068984"/>
                <a:ext cx="494852" cy="0"/>
              </a:xfrm>
              <a:prstGeom prst="line">
                <a:avLst/>
              </a:prstGeom>
              <a:grpFill/>
              <a:ln w="28575" cap="flat" cmpd="sng" algn="ctr">
                <a:solidFill>
                  <a:schemeClr val="accent1"/>
                </a:solidFill>
                <a:prstDash val="solid"/>
                <a:round/>
                <a:headEnd type="none" w="med" len="med"/>
                <a:tailEnd type="none" w="med" len="med"/>
              </a:ln>
              <a:effectLst/>
            </p:spPr>
          </p:cxnSp>
          <p:sp>
            <p:nvSpPr>
              <p:cNvPr id="147" name="Oval 146">
                <a:extLst>
                  <a:ext uri="{FF2B5EF4-FFF2-40B4-BE49-F238E27FC236}">
                    <a16:creationId xmlns:a16="http://schemas.microsoft.com/office/drawing/2014/main" id="{44581524-6B59-8AEC-E84E-F48833366083}"/>
                  </a:ext>
                </a:extLst>
              </p:cNvPr>
              <p:cNvSpPr/>
              <p:nvPr/>
            </p:nvSpPr>
            <p:spPr bwMode="auto">
              <a:xfrm>
                <a:off x="5049762" y="4011366"/>
                <a:ext cx="115237" cy="115237"/>
              </a:xfrm>
              <a:prstGeom prst="ellipse">
                <a:avLst/>
              </a:prstGeom>
              <a:grp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8" name="Straight Connector 147">
                <a:extLst>
                  <a:ext uri="{FF2B5EF4-FFF2-40B4-BE49-F238E27FC236}">
                    <a16:creationId xmlns:a16="http://schemas.microsoft.com/office/drawing/2014/main" id="{4059E6FF-0453-7719-6AE4-FC3049B75775}"/>
                  </a:ext>
                </a:extLst>
              </p:cNvPr>
              <p:cNvCxnSpPr>
                <a:cxnSpLocks/>
              </p:cNvCxnSpPr>
              <p:nvPr/>
            </p:nvCxnSpPr>
            <p:spPr bwMode="auto">
              <a:xfrm>
                <a:off x="4844829" y="4021429"/>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AA7EFDCB-6A20-97D2-444B-9DDA65926246}"/>
                  </a:ext>
                </a:extLst>
              </p:cNvPr>
              <p:cNvCxnSpPr>
                <a:cxnSpLocks/>
              </p:cNvCxnSpPr>
              <p:nvPr/>
            </p:nvCxnSpPr>
            <p:spPr bwMode="auto">
              <a:xfrm>
                <a:off x="5339681" y="4021429"/>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D4FD32E6-0054-5296-32B3-95BD6A203569}"/>
                  </a:ext>
                </a:extLst>
              </p:cNvPr>
              <p:cNvCxnSpPr>
                <a:cxnSpLocks/>
              </p:cNvCxnSpPr>
              <p:nvPr/>
            </p:nvCxnSpPr>
            <p:spPr bwMode="auto">
              <a:xfrm>
                <a:off x="4664996" y="4316409"/>
                <a:ext cx="747657" cy="0"/>
              </a:xfrm>
              <a:prstGeom prst="line">
                <a:avLst/>
              </a:prstGeom>
              <a:grpFill/>
              <a:ln w="28575" cap="flat" cmpd="sng" algn="ctr">
                <a:solidFill>
                  <a:schemeClr val="accent1"/>
                </a:solidFill>
                <a:prstDash val="solid"/>
                <a:round/>
                <a:headEnd type="none" w="med" len="med"/>
                <a:tailEnd type="none" w="med" len="med"/>
              </a:ln>
              <a:effectLst/>
            </p:spPr>
          </p:cxnSp>
          <p:sp>
            <p:nvSpPr>
              <p:cNvPr id="151" name="Oval 150">
                <a:extLst>
                  <a:ext uri="{FF2B5EF4-FFF2-40B4-BE49-F238E27FC236}">
                    <a16:creationId xmlns:a16="http://schemas.microsoft.com/office/drawing/2014/main" id="{58A33123-A0DD-EB29-509D-5B6F4AD334D2}"/>
                  </a:ext>
                </a:extLst>
              </p:cNvPr>
              <p:cNvSpPr/>
              <p:nvPr/>
            </p:nvSpPr>
            <p:spPr bwMode="auto">
              <a:xfrm>
                <a:off x="5013071" y="4258791"/>
                <a:ext cx="115237" cy="115237"/>
              </a:xfrm>
              <a:prstGeom prst="ellipse">
                <a:avLst/>
              </a:prstGeom>
              <a:grp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52" name="Straight Connector 151">
                <a:extLst>
                  <a:ext uri="{FF2B5EF4-FFF2-40B4-BE49-F238E27FC236}">
                    <a16:creationId xmlns:a16="http://schemas.microsoft.com/office/drawing/2014/main" id="{C04D5817-A386-FD60-A43B-BC4F487B5182}"/>
                  </a:ext>
                </a:extLst>
              </p:cNvPr>
              <p:cNvCxnSpPr>
                <a:cxnSpLocks/>
              </p:cNvCxnSpPr>
              <p:nvPr/>
            </p:nvCxnSpPr>
            <p:spPr bwMode="auto">
              <a:xfrm>
                <a:off x="4664996" y="4268854"/>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9EB5574E-9A23-CD8E-E6E5-D8F82821A213}"/>
                  </a:ext>
                </a:extLst>
              </p:cNvPr>
              <p:cNvCxnSpPr>
                <a:cxnSpLocks/>
              </p:cNvCxnSpPr>
              <p:nvPr/>
            </p:nvCxnSpPr>
            <p:spPr bwMode="auto">
              <a:xfrm>
                <a:off x="5406277" y="4268854"/>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DBA200A5-37A4-5CE8-9E94-980CE1E17857}"/>
                  </a:ext>
                </a:extLst>
              </p:cNvPr>
              <p:cNvCxnSpPr>
                <a:cxnSpLocks/>
              </p:cNvCxnSpPr>
              <p:nvPr/>
            </p:nvCxnSpPr>
            <p:spPr bwMode="auto">
              <a:xfrm>
                <a:off x="4965893" y="4569215"/>
                <a:ext cx="364764" cy="0"/>
              </a:xfrm>
              <a:prstGeom prst="line">
                <a:avLst/>
              </a:prstGeom>
              <a:grpFill/>
              <a:ln w="28575" cap="flat" cmpd="sng" algn="ctr">
                <a:solidFill>
                  <a:schemeClr val="accent1"/>
                </a:solidFill>
                <a:prstDash val="solid"/>
                <a:round/>
                <a:headEnd type="none" w="med" len="med"/>
                <a:tailEnd type="none" w="med" len="med"/>
              </a:ln>
              <a:effectLst/>
            </p:spPr>
          </p:cxnSp>
          <p:sp>
            <p:nvSpPr>
              <p:cNvPr id="155" name="Oval 154">
                <a:extLst>
                  <a:ext uri="{FF2B5EF4-FFF2-40B4-BE49-F238E27FC236}">
                    <a16:creationId xmlns:a16="http://schemas.microsoft.com/office/drawing/2014/main" id="{B55CAF23-A866-5475-FCA6-69E4C482FFF5}"/>
                  </a:ext>
                </a:extLst>
              </p:cNvPr>
              <p:cNvSpPr/>
              <p:nvPr/>
            </p:nvSpPr>
            <p:spPr bwMode="auto">
              <a:xfrm>
                <a:off x="5121725" y="4511597"/>
                <a:ext cx="115237" cy="115237"/>
              </a:xfrm>
              <a:prstGeom prst="ellipse">
                <a:avLst/>
              </a:prstGeom>
              <a:grp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56" name="Straight Connector 155">
                <a:extLst>
                  <a:ext uri="{FF2B5EF4-FFF2-40B4-BE49-F238E27FC236}">
                    <a16:creationId xmlns:a16="http://schemas.microsoft.com/office/drawing/2014/main" id="{2442366B-F566-334C-27E9-4CFCCEC14FE9}"/>
                  </a:ext>
                </a:extLst>
              </p:cNvPr>
              <p:cNvCxnSpPr>
                <a:cxnSpLocks/>
              </p:cNvCxnSpPr>
              <p:nvPr/>
            </p:nvCxnSpPr>
            <p:spPr bwMode="auto">
              <a:xfrm>
                <a:off x="4971272" y="4521660"/>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74B93D6E-50D1-21BB-7F43-84E234D38CC8}"/>
                  </a:ext>
                </a:extLst>
              </p:cNvPr>
              <p:cNvCxnSpPr>
                <a:cxnSpLocks/>
              </p:cNvCxnSpPr>
              <p:nvPr/>
            </p:nvCxnSpPr>
            <p:spPr bwMode="auto">
              <a:xfrm>
                <a:off x="5330657" y="4521660"/>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18F9807-008B-7FCF-994B-DDF1BC3E793D}"/>
                  </a:ext>
                </a:extLst>
              </p:cNvPr>
              <p:cNvCxnSpPr>
                <a:cxnSpLocks/>
              </p:cNvCxnSpPr>
              <p:nvPr/>
            </p:nvCxnSpPr>
            <p:spPr bwMode="auto">
              <a:xfrm>
                <a:off x="4854304" y="4816640"/>
                <a:ext cx="543890" cy="0"/>
              </a:xfrm>
              <a:prstGeom prst="line">
                <a:avLst/>
              </a:prstGeom>
              <a:grpFill/>
              <a:ln w="28575" cap="flat" cmpd="sng" algn="ctr">
                <a:solidFill>
                  <a:schemeClr val="accent1"/>
                </a:solidFill>
                <a:prstDash val="solid"/>
                <a:round/>
                <a:headEnd type="none" w="med" len="med"/>
                <a:tailEnd type="none" w="med" len="med"/>
              </a:ln>
              <a:effectLst/>
            </p:spPr>
          </p:cxnSp>
          <p:sp>
            <p:nvSpPr>
              <p:cNvPr id="159" name="Oval 158">
                <a:extLst>
                  <a:ext uri="{FF2B5EF4-FFF2-40B4-BE49-F238E27FC236}">
                    <a16:creationId xmlns:a16="http://schemas.microsoft.com/office/drawing/2014/main" id="{C27FF26E-CE64-230B-D1F3-F1F59035EDE4}"/>
                  </a:ext>
                </a:extLst>
              </p:cNvPr>
              <p:cNvSpPr/>
              <p:nvPr/>
            </p:nvSpPr>
            <p:spPr bwMode="auto">
              <a:xfrm>
                <a:off x="5095353" y="4759022"/>
                <a:ext cx="115237" cy="115237"/>
              </a:xfrm>
              <a:prstGeom prst="ellipse">
                <a:avLst/>
              </a:prstGeom>
              <a:grp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60" name="Straight Connector 159">
                <a:extLst>
                  <a:ext uri="{FF2B5EF4-FFF2-40B4-BE49-F238E27FC236}">
                    <a16:creationId xmlns:a16="http://schemas.microsoft.com/office/drawing/2014/main" id="{3299A5D0-6DA9-C473-A180-527E1DC99C4F}"/>
                  </a:ext>
                </a:extLst>
              </p:cNvPr>
              <p:cNvCxnSpPr>
                <a:cxnSpLocks/>
              </p:cNvCxnSpPr>
              <p:nvPr/>
            </p:nvCxnSpPr>
            <p:spPr bwMode="auto">
              <a:xfrm>
                <a:off x="4838590" y="4769085"/>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5786AFE7-942B-FC32-E7A6-55AC5A777C61}"/>
                  </a:ext>
                </a:extLst>
              </p:cNvPr>
              <p:cNvCxnSpPr>
                <a:cxnSpLocks/>
              </p:cNvCxnSpPr>
              <p:nvPr/>
            </p:nvCxnSpPr>
            <p:spPr bwMode="auto">
              <a:xfrm>
                <a:off x="5398194" y="4769085"/>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E7F786E9-2DE1-B020-B562-B73AAF811AD5}"/>
                  </a:ext>
                </a:extLst>
              </p:cNvPr>
              <p:cNvCxnSpPr>
                <a:cxnSpLocks/>
              </p:cNvCxnSpPr>
              <p:nvPr/>
            </p:nvCxnSpPr>
            <p:spPr bwMode="auto">
              <a:xfrm>
                <a:off x="4741500" y="5071540"/>
                <a:ext cx="920324" cy="0"/>
              </a:xfrm>
              <a:prstGeom prst="line">
                <a:avLst/>
              </a:prstGeom>
              <a:grpFill/>
              <a:ln w="28575" cap="flat" cmpd="sng" algn="ctr">
                <a:solidFill>
                  <a:schemeClr val="accent1"/>
                </a:solidFill>
                <a:prstDash val="solid"/>
                <a:round/>
                <a:headEnd type="none" w="med" len="med"/>
                <a:tailEnd type="none" w="med" len="med"/>
              </a:ln>
              <a:effectLst/>
            </p:spPr>
          </p:cxnSp>
          <p:sp>
            <p:nvSpPr>
              <p:cNvPr id="163" name="Oval 162">
                <a:extLst>
                  <a:ext uri="{FF2B5EF4-FFF2-40B4-BE49-F238E27FC236}">
                    <a16:creationId xmlns:a16="http://schemas.microsoft.com/office/drawing/2014/main" id="{983A68D7-B3DF-CF39-BEDE-57193CEBC483}"/>
                  </a:ext>
                </a:extLst>
              </p:cNvPr>
              <p:cNvSpPr/>
              <p:nvPr/>
            </p:nvSpPr>
            <p:spPr bwMode="auto">
              <a:xfrm>
                <a:off x="5208694" y="5013922"/>
                <a:ext cx="115237" cy="115237"/>
              </a:xfrm>
              <a:prstGeom prst="ellipse">
                <a:avLst/>
              </a:prstGeom>
              <a:grp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64" name="Straight Connector 163">
                <a:extLst>
                  <a:ext uri="{FF2B5EF4-FFF2-40B4-BE49-F238E27FC236}">
                    <a16:creationId xmlns:a16="http://schemas.microsoft.com/office/drawing/2014/main" id="{40EB854A-CBF1-24F8-9DFC-4E8179BA2080}"/>
                  </a:ext>
                </a:extLst>
              </p:cNvPr>
              <p:cNvCxnSpPr>
                <a:cxnSpLocks/>
              </p:cNvCxnSpPr>
              <p:nvPr/>
            </p:nvCxnSpPr>
            <p:spPr bwMode="auto">
              <a:xfrm>
                <a:off x="4741500" y="5023985"/>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91800460-2329-3BB6-AC1C-91E50B26109E}"/>
                  </a:ext>
                </a:extLst>
              </p:cNvPr>
              <p:cNvCxnSpPr>
                <a:cxnSpLocks/>
              </p:cNvCxnSpPr>
              <p:nvPr/>
            </p:nvCxnSpPr>
            <p:spPr bwMode="auto">
              <a:xfrm>
                <a:off x="5661823" y="5023985"/>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0A7140D3-1CDB-170D-E2E6-E37A4E7C5FC0}"/>
                  </a:ext>
                </a:extLst>
              </p:cNvPr>
              <p:cNvCxnSpPr>
                <a:cxnSpLocks/>
              </p:cNvCxnSpPr>
              <p:nvPr/>
            </p:nvCxnSpPr>
            <p:spPr bwMode="auto">
              <a:xfrm>
                <a:off x="4919013" y="5578719"/>
                <a:ext cx="364764" cy="0"/>
              </a:xfrm>
              <a:prstGeom prst="line">
                <a:avLst/>
              </a:prstGeom>
              <a:grpFill/>
              <a:ln w="28575" cap="flat" cmpd="sng" algn="ctr">
                <a:solidFill>
                  <a:schemeClr val="accent1"/>
                </a:solidFill>
                <a:prstDash val="solid"/>
                <a:round/>
                <a:headEnd type="none" w="med" len="med"/>
                <a:tailEnd type="none" w="med" len="med"/>
              </a:ln>
              <a:effectLst/>
            </p:spPr>
          </p:cxnSp>
          <p:sp>
            <p:nvSpPr>
              <p:cNvPr id="167" name="Oval 166">
                <a:extLst>
                  <a:ext uri="{FF2B5EF4-FFF2-40B4-BE49-F238E27FC236}">
                    <a16:creationId xmlns:a16="http://schemas.microsoft.com/office/drawing/2014/main" id="{AA2BF2A7-7BEC-4B77-B7D2-7099B7718B25}"/>
                  </a:ext>
                </a:extLst>
              </p:cNvPr>
              <p:cNvSpPr/>
              <p:nvPr/>
            </p:nvSpPr>
            <p:spPr bwMode="auto">
              <a:xfrm>
                <a:off x="5074845" y="5521101"/>
                <a:ext cx="115237" cy="115237"/>
              </a:xfrm>
              <a:prstGeom prst="ellipse">
                <a:avLst/>
              </a:prstGeom>
              <a:grp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68" name="Straight Connector 167">
                <a:extLst>
                  <a:ext uri="{FF2B5EF4-FFF2-40B4-BE49-F238E27FC236}">
                    <a16:creationId xmlns:a16="http://schemas.microsoft.com/office/drawing/2014/main" id="{16D0BD72-AB95-A009-6663-E7C4CAC5A5AA}"/>
                  </a:ext>
                </a:extLst>
              </p:cNvPr>
              <p:cNvCxnSpPr>
                <a:cxnSpLocks/>
              </p:cNvCxnSpPr>
              <p:nvPr/>
            </p:nvCxnSpPr>
            <p:spPr bwMode="auto">
              <a:xfrm>
                <a:off x="4924392" y="5531164"/>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C04B4A33-7FFE-28E2-9083-419324105E65}"/>
                  </a:ext>
                </a:extLst>
              </p:cNvPr>
              <p:cNvCxnSpPr>
                <a:cxnSpLocks/>
              </p:cNvCxnSpPr>
              <p:nvPr/>
            </p:nvCxnSpPr>
            <p:spPr bwMode="auto">
              <a:xfrm>
                <a:off x="5289279" y="5531164"/>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ED97F0DE-D213-EE58-AEF8-6103EE07BA64}"/>
                  </a:ext>
                </a:extLst>
              </p:cNvPr>
              <p:cNvCxnSpPr>
                <a:cxnSpLocks/>
              </p:cNvCxnSpPr>
              <p:nvPr/>
            </p:nvCxnSpPr>
            <p:spPr bwMode="auto">
              <a:xfrm>
                <a:off x="4906442" y="5833620"/>
                <a:ext cx="628533" cy="0"/>
              </a:xfrm>
              <a:prstGeom prst="line">
                <a:avLst/>
              </a:prstGeom>
              <a:grpFill/>
              <a:ln w="28575" cap="flat" cmpd="sng" algn="ctr">
                <a:solidFill>
                  <a:schemeClr val="accent1"/>
                </a:solidFill>
                <a:prstDash val="solid"/>
                <a:round/>
                <a:headEnd type="none" w="med" len="med"/>
                <a:tailEnd type="none" w="med" len="med"/>
              </a:ln>
              <a:effectLst/>
            </p:spPr>
          </p:cxnSp>
          <p:sp>
            <p:nvSpPr>
              <p:cNvPr id="171" name="Oval 170">
                <a:extLst>
                  <a:ext uri="{FF2B5EF4-FFF2-40B4-BE49-F238E27FC236}">
                    <a16:creationId xmlns:a16="http://schemas.microsoft.com/office/drawing/2014/main" id="{80187476-2AE4-91ED-336C-A84AF18DB0DD}"/>
                  </a:ext>
                </a:extLst>
              </p:cNvPr>
              <p:cNvSpPr/>
              <p:nvPr/>
            </p:nvSpPr>
            <p:spPr bwMode="auto">
              <a:xfrm>
                <a:off x="5179343" y="5776002"/>
                <a:ext cx="115237" cy="115237"/>
              </a:xfrm>
              <a:prstGeom prst="ellipse">
                <a:avLst/>
              </a:prstGeom>
              <a:grp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72" name="Straight Connector 171">
                <a:extLst>
                  <a:ext uri="{FF2B5EF4-FFF2-40B4-BE49-F238E27FC236}">
                    <a16:creationId xmlns:a16="http://schemas.microsoft.com/office/drawing/2014/main" id="{865B076C-01F6-FB22-EF6E-E76BEB7B5E2D}"/>
                  </a:ext>
                </a:extLst>
              </p:cNvPr>
              <p:cNvCxnSpPr>
                <a:cxnSpLocks/>
              </p:cNvCxnSpPr>
              <p:nvPr/>
            </p:nvCxnSpPr>
            <p:spPr bwMode="auto">
              <a:xfrm>
                <a:off x="4906442" y="5786065"/>
                <a:ext cx="0" cy="105174"/>
              </a:xfrm>
              <a:prstGeom prst="line">
                <a:avLst/>
              </a:prstGeom>
              <a:grpFill/>
              <a:ln w="2540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7B8C0EA6-FB19-1408-32EE-F7F88A32529E}"/>
                  </a:ext>
                </a:extLst>
              </p:cNvPr>
              <p:cNvCxnSpPr>
                <a:cxnSpLocks/>
              </p:cNvCxnSpPr>
              <p:nvPr/>
            </p:nvCxnSpPr>
            <p:spPr bwMode="auto">
              <a:xfrm>
                <a:off x="5534976" y="5786065"/>
                <a:ext cx="0" cy="105174"/>
              </a:xfrm>
              <a:prstGeom prst="line">
                <a:avLst/>
              </a:prstGeom>
              <a:grpFill/>
              <a:ln w="25400" cap="flat" cmpd="sng" algn="ctr">
                <a:solidFill>
                  <a:schemeClr val="accent1"/>
                </a:solidFill>
                <a:prstDash val="solid"/>
                <a:round/>
                <a:headEnd type="none" w="med" len="med"/>
                <a:tailEnd type="none" w="med" len="med"/>
              </a:ln>
              <a:effectLst/>
            </p:spPr>
          </p:cxnSp>
        </p:grpSp>
        <p:sp>
          <p:nvSpPr>
            <p:cNvPr id="50" name="TextBox 49">
              <a:extLst>
                <a:ext uri="{FF2B5EF4-FFF2-40B4-BE49-F238E27FC236}">
                  <a16:creationId xmlns:a16="http://schemas.microsoft.com/office/drawing/2014/main" id="{3A11E211-706A-1FFB-E803-A7782766490E}"/>
                </a:ext>
              </a:extLst>
            </p:cNvPr>
            <p:cNvSpPr txBox="1"/>
            <p:nvPr/>
          </p:nvSpPr>
          <p:spPr bwMode="auto">
            <a:xfrm>
              <a:off x="130094" y="3847815"/>
              <a:ext cx="2001591" cy="255070"/>
            </a:xfrm>
            <a:prstGeom prst="rect">
              <a:avLst/>
            </a:prstGeom>
            <a:solidFill>
              <a:schemeClr val="tx1">
                <a:alpha val="0"/>
              </a:schemeClr>
            </a:solidFill>
            <a:ln>
              <a:noFill/>
            </a:ln>
          </p:spPr>
          <p:txBody>
            <a:bodyPr wrap="square" rtlCol="0">
              <a:spAutoFit/>
            </a:bodyPr>
            <a:lstStyle/>
            <a:p>
              <a:pPr marL="0" marR="0" lvl="0" indent="0" algn="l" defTabSz="914400" rtl="0" eaLnBrk="0" fontAlgn="base" latinLnBrk="0" hangingPunct="0">
                <a:lnSpc>
                  <a:spcPts val="118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Prior therapy</a:t>
              </a:r>
            </a:p>
          </p:txBody>
        </p:sp>
        <p:sp>
          <p:nvSpPr>
            <p:cNvPr id="51" name="TextBox 50">
              <a:extLst>
                <a:ext uri="{FF2B5EF4-FFF2-40B4-BE49-F238E27FC236}">
                  <a16:creationId xmlns:a16="http://schemas.microsoft.com/office/drawing/2014/main" id="{B31A26B1-27C6-FD34-4BD1-A4325617D2AA}"/>
                </a:ext>
              </a:extLst>
            </p:cNvPr>
            <p:cNvSpPr txBox="1"/>
            <p:nvPr/>
          </p:nvSpPr>
          <p:spPr bwMode="auto">
            <a:xfrm>
              <a:off x="130094" y="5347421"/>
              <a:ext cx="2001591" cy="402226"/>
            </a:xfrm>
            <a:prstGeom prst="rect">
              <a:avLst/>
            </a:prstGeom>
            <a:solidFill>
              <a:schemeClr val="tx1">
                <a:alpha val="0"/>
              </a:schemeClr>
            </a:solidFill>
            <a:ln>
              <a:noFill/>
            </a:ln>
          </p:spPr>
          <p:txBody>
            <a:bodyPr wrap="square" rtlCol="0">
              <a:spAutoFit/>
            </a:bodyPr>
            <a:lstStyle/>
            <a:p>
              <a:pPr marL="0" marR="0" lvl="0" indent="0" algn="l" defTabSz="914400" rtl="0" eaLnBrk="0" fontAlgn="base" latinLnBrk="0" hangingPunct="0">
                <a:lnSpc>
                  <a:spcPts val="118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Reason for prior BTKi discontinuation</a:t>
              </a:r>
            </a:p>
          </p:txBody>
        </p:sp>
        <p:grpSp>
          <p:nvGrpSpPr>
            <p:cNvPr id="52" name="Group 51">
              <a:extLst>
                <a:ext uri="{FF2B5EF4-FFF2-40B4-BE49-F238E27FC236}">
                  <a16:creationId xmlns:a16="http://schemas.microsoft.com/office/drawing/2014/main" id="{AE5172E3-2DA7-533B-0324-754716778C39}"/>
                </a:ext>
              </a:extLst>
            </p:cNvPr>
            <p:cNvGrpSpPr/>
            <p:nvPr/>
          </p:nvGrpSpPr>
          <p:grpSpPr>
            <a:xfrm>
              <a:off x="8209644" y="2103723"/>
              <a:ext cx="4239957" cy="3979208"/>
              <a:chOff x="767520" y="1915056"/>
              <a:chExt cx="4239957" cy="3979208"/>
            </a:xfrm>
          </p:grpSpPr>
          <p:sp>
            <p:nvSpPr>
              <p:cNvPr id="53" name="Text Box 9">
                <a:extLst>
                  <a:ext uri="{FF2B5EF4-FFF2-40B4-BE49-F238E27FC236}">
                    <a16:creationId xmlns:a16="http://schemas.microsoft.com/office/drawing/2014/main" id="{9180B51A-F2FF-EE72-3014-F82F45CCF4F0}"/>
                  </a:ext>
                </a:extLst>
              </p:cNvPr>
              <p:cNvSpPr txBox="1">
                <a:spLocks noChangeArrowheads="1"/>
              </p:cNvSpPr>
              <p:nvPr/>
            </p:nvSpPr>
            <p:spPr bwMode="auto">
              <a:xfrm>
                <a:off x="4320222" y="2497280"/>
                <a:ext cx="6872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a:t>
                </a:r>
              </a:p>
            </p:txBody>
          </p:sp>
          <p:sp>
            <p:nvSpPr>
              <p:cNvPr id="54" name="Text Box 9">
                <a:extLst>
                  <a:ext uri="{FF2B5EF4-FFF2-40B4-BE49-F238E27FC236}">
                    <a16:creationId xmlns:a16="http://schemas.microsoft.com/office/drawing/2014/main" id="{AB111F6C-CD60-5B8A-D0C6-13ADF5B61833}"/>
                  </a:ext>
                </a:extLst>
              </p:cNvPr>
              <p:cNvSpPr txBox="1">
                <a:spLocks noChangeArrowheads="1"/>
              </p:cNvSpPr>
              <p:nvPr/>
            </p:nvSpPr>
            <p:spPr bwMode="auto">
              <a:xfrm>
                <a:off x="4320222" y="2848411"/>
                <a:ext cx="6872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55" name="Text Box 9">
                <a:extLst>
                  <a:ext uri="{FF2B5EF4-FFF2-40B4-BE49-F238E27FC236}">
                    <a16:creationId xmlns:a16="http://schemas.microsoft.com/office/drawing/2014/main" id="{5617DA96-1394-D333-8FD3-CDF10D85A07A}"/>
                  </a:ext>
                </a:extLst>
              </p:cNvPr>
              <p:cNvSpPr txBox="1">
                <a:spLocks noChangeArrowheads="1"/>
              </p:cNvSpPr>
              <p:nvPr/>
            </p:nvSpPr>
            <p:spPr bwMode="auto">
              <a:xfrm>
                <a:off x="4320222" y="3230376"/>
                <a:ext cx="6872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PR-L</a:t>
                </a:r>
              </a:p>
            </p:txBody>
          </p:sp>
          <p:sp>
            <p:nvSpPr>
              <p:cNvPr id="56" name="Text Box 9">
                <a:extLst>
                  <a:ext uri="{FF2B5EF4-FFF2-40B4-BE49-F238E27FC236}">
                    <a16:creationId xmlns:a16="http://schemas.microsoft.com/office/drawing/2014/main" id="{93CC9057-D77C-A99C-E025-A678A9E87255}"/>
                  </a:ext>
                </a:extLst>
              </p:cNvPr>
              <p:cNvSpPr txBox="1">
                <a:spLocks noChangeArrowheads="1"/>
              </p:cNvSpPr>
              <p:nvPr/>
            </p:nvSpPr>
            <p:spPr bwMode="auto">
              <a:xfrm>
                <a:off x="4320222" y="3604657"/>
                <a:ext cx="6872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57" name="Text Box 9">
                <a:extLst>
                  <a:ext uri="{FF2B5EF4-FFF2-40B4-BE49-F238E27FC236}">
                    <a16:creationId xmlns:a16="http://schemas.microsoft.com/office/drawing/2014/main" id="{E260D83C-0437-A906-7B44-7FCB3A0F81E8}"/>
                  </a:ext>
                </a:extLst>
              </p:cNvPr>
              <p:cNvSpPr txBox="1">
                <a:spLocks noChangeArrowheads="1"/>
              </p:cNvSpPr>
              <p:nvPr/>
            </p:nvSpPr>
            <p:spPr bwMode="auto">
              <a:xfrm>
                <a:off x="4320222" y="4021869"/>
                <a:ext cx="6872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a:t>
                </a:r>
              </a:p>
            </p:txBody>
          </p:sp>
          <p:sp>
            <p:nvSpPr>
              <p:cNvPr id="58" name="Text Box 9">
                <a:extLst>
                  <a:ext uri="{FF2B5EF4-FFF2-40B4-BE49-F238E27FC236}">
                    <a16:creationId xmlns:a16="http://schemas.microsoft.com/office/drawing/2014/main" id="{3683A354-39BE-EDD7-1952-8209580B85C5}"/>
                  </a:ext>
                </a:extLst>
              </p:cNvPr>
              <p:cNvSpPr txBox="1">
                <a:spLocks noChangeArrowheads="1"/>
              </p:cNvSpPr>
              <p:nvPr/>
            </p:nvSpPr>
            <p:spPr bwMode="auto">
              <a:xfrm>
                <a:off x="4320222" y="4380288"/>
                <a:ext cx="6872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sp>
            <p:nvSpPr>
              <p:cNvPr id="59" name="Line 38">
                <a:extLst>
                  <a:ext uri="{FF2B5EF4-FFF2-40B4-BE49-F238E27FC236}">
                    <a16:creationId xmlns:a16="http://schemas.microsoft.com/office/drawing/2014/main" id="{51BD012B-838F-7424-0C19-AD3EF0E76E6C}"/>
                  </a:ext>
                </a:extLst>
              </p:cNvPr>
              <p:cNvSpPr>
                <a:spLocks noChangeShapeType="1"/>
              </p:cNvSpPr>
              <p:nvPr/>
            </p:nvSpPr>
            <p:spPr bwMode="auto">
              <a:xfrm flipV="1">
                <a:off x="1297074" y="2068944"/>
                <a:ext cx="0" cy="285303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0" name="Line 89">
                <a:extLst>
                  <a:ext uri="{FF2B5EF4-FFF2-40B4-BE49-F238E27FC236}">
                    <a16:creationId xmlns:a16="http://schemas.microsoft.com/office/drawing/2014/main" id="{FD4305C8-5CD2-64BF-0DA2-4A91BDCC51AA}"/>
                  </a:ext>
                </a:extLst>
              </p:cNvPr>
              <p:cNvSpPr>
                <a:spLocks noChangeShapeType="1"/>
              </p:cNvSpPr>
              <p:nvPr/>
            </p:nvSpPr>
            <p:spPr bwMode="auto">
              <a:xfrm>
                <a:off x="1232873" y="4914233"/>
                <a:ext cx="284976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1" name="Rectangle 49">
                <a:extLst>
                  <a:ext uri="{FF2B5EF4-FFF2-40B4-BE49-F238E27FC236}">
                    <a16:creationId xmlns:a16="http://schemas.microsoft.com/office/drawing/2014/main" id="{42EF9775-F01A-CC22-D2C0-BF375969BE2E}"/>
                  </a:ext>
                </a:extLst>
              </p:cNvPr>
              <p:cNvSpPr>
                <a:spLocks noChangeArrowheads="1"/>
              </p:cNvSpPr>
              <p:nvPr/>
            </p:nvSpPr>
            <p:spPr bwMode="auto">
              <a:xfrm rot="16200000">
                <a:off x="-559665" y="3407958"/>
                <a:ext cx="2841210" cy="186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Response (%)</a:t>
                </a:r>
              </a:p>
            </p:txBody>
          </p:sp>
          <p:sp>
            <p:nvSpPr>
              <p:cNvPr id="62" name="Line 79">
                <a:extLst>
                  <a:ext uri="{FF2B5EF4-FFF2-40B4-BE49-F238E27FC236}">
                    <a16:creationId xmlns:a16="http://schemas.microsoft.com/office/drawing/2014/main" id="{A09E7903-6FD0-4E68-68E7-63685A57D228}"/>
                  </a:ext>
                </a:extLst>
              </p:cNvPr>
              <p:cNvSpPr>
                <a:spLocks noChangeShapeType="1"/>
              </p:cNvSpPr>
              <p:nvPr/>
            </p:nvSpPr>
            <p:spPr bwMode="auto">
              <a:xfrm flipH="1">
                <a:off x="1232871" y="2080773"/>
                <a:ext cx="54641"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 name="Line 85">
                <a:extLst>
                  <a:ext uri="{FF2B5EF4-FFF2-40B4-BE49-F238E27FC236}">
                    <a16:creationId xmlns:a16="http://schemas.microsoft.com/office/drawing/2014/main" id="{0485C86A-6066-4418-654D-2BC95C9A0CA3}"/>
                  </a:ext>
                </a:extLst>
              </p:cNvPr>
              <p:cNvSpPr>
                <a:spLocks noChangeShapeType="1"/>
              </p:cNvSpPr>
              <p:nvPr/>
            </p:nvSpPr>
            <p:spPr bwMode="auto">
              <a:xfrm flipH="1">
                <a:off x="1232871" y="4360835"/>
                <a:ext cx="54641"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 name="Rectangle 12">
                <a:extLst>
                  <a:ext uri="{FF2B5EF4-FFF2-40B4-BE49-F238E27FC236}">
                    <a16:creationId xmlns:a16="http://schemas.microsoft.com/office/drawing/2014/main" id="{165E5DF7-B391-3527-8F25-73593227BDFD}"/>
                  </a:ext>
                </a:extLst>
              </p:cNvPr>
              <p:cNvSpPr>
                <a:spLocks noChangeArrowheads="1"/>
              </p:cNvSpPr>
              <p:nvPr/>
            </p:nvSpPr>
            <p:spPr bwMode="auto">
              <a:xfrm>
                <a:off x="4082638" y="2551485"/>
                <a:ext cx="193992" cy="186195"/>
              </a:xfrm>
              <a:prstGeom prst="rect">
                <a:avLst/>
              </a:prstGeom>
              <a:solidFill>
                <a:srgbClr val="FDB338"/>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 name="Rectangle 12">
                <a:extLst>
                  <a:ext uri="{FF2B5EF4-FFF2-40B4-BE49-F238E27FC236}">
                    <a16:creationId xmlns:a16="http://schemas.microsoft.com/office/drawing/2014/main" id="{C0AF40E1-64B7-806E-6455-A55B6D49865A}"/>
                  </a:ext>
                </a:extLst>
              </p:cNvPr>
              <p:cNvSpPr>
                <a:spLocks noChangeArrowheads="1"/>
              </p:cNvSpPr>
              <p:nvPr/>
            </p:nvSpPr>
            <p:spPr bwMode="auto">
              <a:xfrm>
                <a:off x="4082638" y="2910300"/>
                <a:ext cx="193992" cy="186195"/>
              </a:xfrm>
              <a:prstGeom prst="rect">
                <a:avLst/>
              </a:prstGeom>
              <a:solidFill>
                <a:srgbClr val="682E74"/>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 name="Rectangle 12">
                <a:extLst>
                  <a:ext uri="{FF2B5EF4-FFF2-40B4-BE49-F238E27FC236}">
                    <a16:creationId xmlns:a16="http://schemas.microsoft.com/office/drawing/2014/main" id="{E518259F-51A4-02FC-878F-6838F95D58D8}"/>
                  </a:ext>
                </a:extLst>
              </p:cNvPr>
              <p:cNvSpPr>
                <a:spLocks noChangeArrowheads="1"/>
              </p:cNvSpPr>
              <p:nvPr/>
            </p:nvSpPr>
            <p:spPr bwMode="auto">
              <a:xfrm>
                <a:off x="4082638" y="3292265"/>
                <a:ext cx="193992" cy="186195"/>
              </a:xfrm>
              <a:prstGeom prst="rect">
                <a:avLst/>
              </a:prstGeom>
              <a:pattFill prst="pct60">
                <a:fgClr>
                  <a:srgbClr val="682E74"/>
                </a:fgClr>
                <a:bgClr>
                  <a:schemeClr val="tx1"/>
                </a:bgClr>
              </a:patt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 name="Rectangle 12">
                <a:extLst>
                  <a:ext uri="{FF2B5EF4-FFF2-40B4-BE49-F238E27FC236}">
                    <a16:creationId xmlns:a16="http://schemas.microsoft.com/office/drawing/2014/main" id="{ADA0A190-A2CE-C2A9-3184-27E33CDBEA1A}"/>
                  </a:ext>
                </a:extLst>
              </p:cNvPr>
              <p:cNvSpPr>
                <a:spLocks noChangeArrowheads="1"/>
              </p:cNvSpPr>
              <p:nvPr/>
            </p:nvSpPr>
            <p:spPr bwMode="auto">
              <a:xfrm>
                <a:off x="4082638" y="3651080"/>
                <a:ext cx="193992" cy="186195"/>
              </a:xfrm>
              <a:prstGeom prst="rect">
                <a:avLst/>
              </a:prstGeom>
              <a:solidFill>
                <a:srgbClr val="00823B"/>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 name="Rectangle 12">
                <a:extLst>
                  <a:ext uri="{FF2B5EF4-FFF2-40B4-BE49-F238E27FC236}">
                    <a16:creationId xmlns:a16="http://schemas.microsoft.com/office/drawing/2014/main" id="{48DB6DD8-32EA-9E5A-7399-0971DC2E90FE}"/>
                  </a:ext>
                </a:extLst>
              </p:cNvPr>
              <p:cNvSpPr>
                <a:spLocks noChangeArrowheads="1"/>
              </p:cNvSpPr>
              <p:nvPr/>
            </p:nvSpPr>
            <p:spPr bwMode="auto">
              <a:xfrm>
                <a:off x="4082638" y="4052917"/>
                <a:ext cx="193992" cy="186195"/>
              </a:xfrm>
              <a:prstGeom prst="rect">
                <a:avLst/>
              </a:prstGeom>
              <a:solidFill>
                <a:srgbClr val="E1471D"/>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 name="Rectangle 12">
                <a:extLst>
                  <a:ext uri="{FF2B5EF4-FFF2-40B4-BE49-F238E27FC236}">
                    <a16:creationId xmlns:a16="http://schemas.microsoft.com/office/drawing/2014/main" id="{55658A07-D658-6A30-9A8E-AAC9EC092E53}"/>
                  </a:ext>
                </a:extLst>
              </p:cNvPr>
              <p:cNvSpPr>
                <a:spLocks noChangeArrowheads="1"/>
              </p:cNvSpPr>
              <p:nvPr/>
            </p:nvSpPr>
            <p:spPr bwMode="auto">
              <a:xfrm>
                <a:off x="4082638" y="4411732"/>
                <a:ext cx="193992" cy="186195"/>
              </a:xfrm>
              <a:prstGeom prst="rect">
                <a:avLst/>
              </a:prstGeom>
              <a:solidFill>
                <a:srgbClr val="015873"/>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0" name="Group 69">
                <a:extLst>
                  <a:ext uri="{FF2B5EF4-FFF2-40B4-BE49-F238E27FC236}">
                    <a16:creationId xmlns:a16="http://schemas.microsoft.com/office/drawing/2014/main" id="{82C32C68-AFC5-15A6-42CF-4441723D3189}"/>
                  </a:ext>
                </a:extLst>
              </p:cNvPr>
              <p:cNvGrpSpPr/>
              <p:nvPr/>
            </p:nvGrpSpPr>
            <p:grpSpPr>
              <a:xfrm>
                <a:off x="1429964" y="1915056"/>
                <a:ext cx="2636000" cy="2985645"/>
                <a:chOff x="1426228" y="1915056"/>
                <a:chExt cx="2969480" cy="2985645"/>
              </a:xfrm>
            </p:grpSpPr>
            <p:sp>
              <p:nvSpPr>
                <p:cNvPr id="89" name="Rectangle 88">
                  <a:extLst>
                    <a:ext uri="{FF2B5EF4-FFF2-40B4-BE49-F238E27FC236}">
                      <a16:creationId xmlns:a16="http://schemas.microsoft.com/office/drawing/2014/main" id="{B5BDC5DE-D48F-837E-A6D3-25856BD2E293}"/>
                    </a:ext>
                  </a:extLst>
                </p:cNvPr>
                <p:cNvSpPr/>
                <p:nvPr/>
              </p:nvSpPr>
              <p:spPr bwMode="auto">
                <a:xfrm>
                  <a:off x="2930155" y="2331709"/>
                  <a:ext cx="645978" cy="557703"/>
                </a:xfrm>
                <a:prstGeom prst="rect">
                  <a:avLst/>
                </a:prstGeom>
                <a:solidFill>
                  <a:srgbClr val="00823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CD674C29-6A88-2255-40FB-8075D3AB9761}"/>
                    </a:ext>
                  </a:extLst>
                </p:cNvPr>
                <p:cNvSpPr/>
                <p:nvPr/>
              </p:nvSpPr>
              <p:spPr bwMode="auto">
                <a:xfrm>
                  <a:off x="1464235" y="4854981"/>
                  <a:ext cx="644343" cy="45719"/>
                </a:xfrm>
                <a:prstGeom prst="rect">
                  <a:avLst/>
                </a:prstGeom>
                <a:solidFill>
                  <a:srgbClr val="FDB338"/>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Rectangle 90">
                  <a:extLst>
                    <a:ext uri="{FF2B5EF4-FFF2-40B4-BE49-F238E27FC236}">
                      <a16:creationId xmlns:a16="http://schemas.microsoft.com/office/drawing/2014/main" id="{A56A21C7-5AFE-8F74-69ED-824B8BED2C64}"/>
                    </a:ext>
                  </a:extLst>
                </p:cNvPr>
                <p:cNvSpPr/>
                <p:nvPr/>
              </p:nvSpPr>
              <p:spPr bwMode="auto">
                <a:xfrm>
                  <a:off x="1463173" y="3104252"/>
                  <a:ext cx="645978" cy="1750729"/>
                </a:xfrm>
                <a:prstGeom prst="rect">
                  <a:avLst/>
                </a:prstGeom>
                <a:solidFill>
                  <a:srgbClr val="682E7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C2E7A116-D269-FC4E-200C-6B8EAB5748A4}"/>
                    </a:ext>
                  </a:extLst>
                </p:cNvPr>
                <p:cNvSpPr/>
                <p:nvPr/>
              </p:nvSpPr>
              <p:spPr bwMode="auto">
                <a:xfrm>
                  <a:off x="1463173" y="2445323"/>
                  <a:ext cx="645978" cy="657874"/>
                </a:xfrm>
                <a:prstGeom prst="rect">
                  <a:avLst/>
                </a:prstGeom>
                <a:solidFill>
                  <a:srgbClr val="00823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TextBox 92">
                  <a:extLst>
                    <a:ext uri="{FF2B5EF4-FFF2-40B4-BE49-F238E27FC236}">
                      <a16:creationId xmlns:a16="http://schemas.microsoft.com/office/drawing/2014/main" id="{7E3DC137-3D7D-FD99-E00A-FEEF2FB6D611}"/>
                    </a:ext>
                  </a:extLst>
                </p:cNvPr>
                <p:cNvSpPr txBox="1"/>
                <p:nvPr/>
              </p:nvSpPr>
              <p:spPr bwMode="auto">
                <a:xfrm>
                  <a:off x="1463173" y="2518983"/>
                  <a:ext cx="645416" cy="427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92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ORR</a:t>
                  </a:r>
                </a:p>
                <a:p>
                  <a:pPr marL="0" marR="0" lvl="0" indent="0" algn="ctr" defTabSz="914400" rtl="0" eaLnBrk="0" fontAlgn="base" latinLnBrk="0" hangingPunct="0">
                    <a:lnSpc>
                      <a:spcPts val="92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68%</a:t>
                  </a:r>
                </a:p>
              </p:txBody>
            </p:sp>
            <p:sp>
              <p:nvSpPr>
                <p:cNvPr id="94" name="TextBox 93">
                  <a:extLst>
                    <a:ext uri="{FF2B5EF4-FFF2-40B4-BE49-F238E27FC236}">
                      <a16:creationId xmlns:a16="http://schemas.microsoft.com/office/drawing/2014/main" id="{C9493F97-445D-239F-6528-F9193DB882B0}"/>
                    </a:ext>
                  </a:extLst>
                </p:cNvPr>
                <p:cNvSpPr txBox="1"/>
                <p:nvPr/>
              </p:nvSpPr>
              <p:spPr bwMode="auto">
                <a:xfrm>
                  <a:off x="1426228" y="1915056"/>
                  <a:ext cx="7756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252</a:t>
                  </a:r>
                </a:p>
              </p:txBody>
            </p:sp>
            <p:sp>
              <p:nvSpPr>
                <p:cNvPr id="95" name="Rectangle 94">
                  <a:extLst>
                    <a:ext uri="{FF2B5EF4-FFF2-40B4-BE49-F238E27FC236}">
                      <a16:creationId xmlns:a16="http://schemas.microsoft.com/office/drawing/2014/main" id="{713CB7BC-BCFD-FA9B-932C-0368AB1F4A85}"/>
                    </a:ext>
                  </a:extLst>
                </p:cNvPr>
                <p:cNvSpPr/>
                <p:nvPr/>
              </p:nvSpPr>
              <p:spPr bwMode="auto">
                <a:xfrm>
                  <a:off x="1463173" y="2283903"/>
                  <a:ext cx="645978" cy="160366"/>
                </a:xfrm>
                <a:prstGeom prst="rect">
                  <a:avLst/>
                </a:prstGeom>
                <a:solidFill>
                  <a:srgbClr val="E1471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Rectangle 95">
                  <a:extLst>
                    <a:ext uri="{FF2B5EF4-FFF2-40B4-BE49-F238E27FC236}">
                      <a16:creationId xmlns:a16="http://schemas.microsoft.com/office/drawing/2014/main" id="{D1049FF3-9F91-0CF8-194B-3F1D7549F294}"/>
                    </a:ext>
                  </a:extLst>
                </p:cNvPr>
                <p:cNvSpPr/>
                <p:nvPr/>
              </p:nvSpPr>
              <p:spPr bwMode="auto">
                <a:xfrm>
                  <a:off x="1463173" y="2202531"/>
                  <a:ext cx="645978" cy="90824"/>
                </a:xfrm>
                <a:prstGeom prst="rect">
                  <a:avLst/>
                </a:prstGeom>
                <a:solidFill>
                  <a:srgbClr val="01587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TextBox 96">
                  <a:extLst>
                    <a:ext uri="{FF2B5EF4-FFF2-40B4-BE49-F238E27FC236}">
                      <a16:creationId xmlns:a16="http://schemas.microsoft.com/office/drawing/2014/main" id="{FE449B46-A732-D264-710A-331A70A0AECB}"/>
                    </a:ext>
                  </a:extLst>
                </p:cNvPr>
                <p:cNvSpPr txBox="1"/>
                <p:nvPr/>
              </p:nvSpPr>
              <p:spPr bwMode="auto">
                <a:xfrm>
                  <a:off x="1463173" y="3770831"/>
                  <a:ext cx="645416" cy="427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92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a:p>
                  <a:pPr marL="0" marR="0" lvl="0" indent="0" algn="ctr" defTabSz="914400" rtl="0" eaLnBrk="0" fontAlgn="base" latinLnBrk="0" hangingPunct="0">
                    <a:lnSpc>
                      <a:spcPts val="92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54%</a:t>
                  </a:r>
                </a:p>
              </p:txBody>
            </p:sp>
            <p:sp>
              <p:nvSpPr>
                <p:cNvPr id="98" name="Rectangle 97">
                  <a:extLst>
                    <a:ext uri="{FF2B5EF4-FFF2-40B4-BE49-F238E27FC236}">
                      <a16:creationId xmlns:a16="http://schemas.microsoft.com/office/drawing/2014/main" id="{8622229C-FFD2-836E-6A6A-5A5BE56B05BE}"/>
                    </a:ext>
                  </a:extLst>
                </p:cNvPr>
                <p:cNvSpPr/>
                <p:nvPr/>
              </p:nvSpPr>
              <p:spPr bwMode="auto">
                <a:xfrm>
                  <a:off x="1463176" y="3103197"/>
                  <a:ext cx="645403" cy="318174"/>
                </a:xfrm>
                <a:prstGeom prst="rect">
                  <a:avLst/>
                </a:prstGeom>
                <a:pattFill prst="pct70">
                  <a:fgClr>
                    <a:srgbClr val="682E74"/>
                  </a:fgClr>
                  <a:bgClr>
                    <a:schemeClr val="tx1"/>
                  </a:bgClr>
                </a:pattFill>
                <a:ln w="0">
                  <a:solidFill>
                    <a:srgbClr val="682E7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Rectangle 98">
                  <a:extLst>
                    <a:ext uri="{FF2B5EF4-FFF2-40B4-BE49-F238E27FC236}">
                      <a16:creationId xmlns:a16="http://schemas.microsoft.com/office/drawing/2014/main" id="{12C4BD42-4EC6-B1E3-E46F-1421A8D209C6}"/>
                    </a:ext>
                  </a:extLst>
                </p:cNvPr>
                <p:cNvSpPr/>
                <p:nvPr/>
              </p:nvSpPr>
              <p:spPr bwMode="auto">
                <a:xfrm>
                  <a:off x="2203332" y="3104252"/>
                  <a:ext cx="645978" cy="1794789"/>
                </a:xfrm>
                <a:prstGeom prst="rect">
                  <a:avLst/>
                </a:prstGeom>
                <a:solidFill>
                  <a:srgbClr val="682E7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Rectangle 99">
                  <a:extLst>
                    <a:ext uri="{FF2B5EF4-FFF2-40B4-BE49-F238E27FC236}">
                      <a16:creationId xmlns:a16="http://schemas.microsoft.com/office/drawing/2014/main" id="{E33B5779-3AD1-87E9-47EC-EC7C07D2164B}"/>
                    </a:ext>
                  </a:extLst>
                </p:cNvPr>
                <p:cNvSpPr/>
                <p:nvPr/>
              </p:nvSpPr>
              <p:spPr bwMode="auto">
                <a:xfrm>
                  <a:off x="2203332" y="2339682"/>
                  <a:ext cx="645978" cy="763515"/>
                </a:xfrm>
                <a:prstGeom prst="rect">
                  <a:avLst/>
                </a:prstGeom>
                <a:solidFill>
                  <a:srgbClr val="00823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TextBox 100">
                  <a:extLst>
                    <a:ext uri="{FF2B5EF4-FFF2-40B4-BE49-F238E27FC236}">
                      <a16:creationId xmlns:a16="http://schemas.microsoft.com/office/drawing/2014/main" id="{D7DEA730-6E7E-92AA-2250-DC653441D657}"/>
                    </a:ext>
                  </a:extLst>
                </p:cNvPr>
                <p:cNvSpPr txBox="1"/>
                <p:nvPr/>
              </p:nvSpPr>
              <p:spPr bwMode="auto">
                <a:xfrm>
                  <a:off x="2203331" y="2392655"/>
                  <a:ext cx="645416" cy="427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92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ORR</a:t>
                  </a:r>
                </a:p>
                <a:p>
                  <a:pPr marL="0" marR="0" lvl="0" indent="0" algn="ctr" defTabSz="914400" rtl="0" eaLnBrk="0" fontAlgn="base" latinLnBrk="0" hangingPunct="0">
                    <a:lnSpc>
                      <a:spcPts val="92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73%</a:t>
                  </a:r>
                </a:p>
              </p:txBody>
            </p:sp>
            <p:sp>
              <p:nvSpPr>
                <p:cNvPr id="102" name="TextBox 101">
                  <a:extLst>
                    <a:ext uri="{FF2B5EF4-FFF2-40B4-BE49-F238E27FC236}">
                      <a16:creationId xmlns:a16="http://schemas.microsoft.com/office/drawing/2014/main" id="{906C4453-8656-EE1F-7AE0-C803F02FF9F7}"/>
                    </a:ext>
                  </a:extLst>
                </p:cNvPr>
                <p:cNvSpPr txBox="1"/>
                <p:nvPr/>
              </p:nvSpPr>
              <p:spPr bwMode="auto">
                <a:xfrm>
                  <a:off x="2166386" y="1915056"/>
                  <a:ext cx="7756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187</a:t>
                  </a:r>
                </a:p>
              </p:txBody>
            </p:sp>
            <p:sp>
              <p:nvSpPr>
                <p:cNvPr id="103" name="Rectangle 102">
                  <a:extLst>
                    <a:ext uri="{FF2B5EF4-FFF2-40B4-BE49-F238E27FC236}">
                      <a16:creationId xmlns:a16="http://schemas.microsoft.com/office/drawing/2014/main" id="{8B11DAD6-5091-3099-9AB2-C007D7B656BD}"/>
                    </a:ext>
                  </a:extLst>
                </p:cNvPr>
                <p:cNvSpPr/>
                <p:nvPr/>
              </p:nvSpPr>
              <p:spPr bwMode="auto">
                <a:xfrm>
                  <a:off x="2203332" y="2283903"/>
                  <a:ext cx="645978" cy="89769"/>
                </a:xfrm>
                <a:prstGeom prst="rect">
                  <a:avLst/>
                </a:prstGeom>
                <a:solidFill>
                  <a:srgbClr val="E1471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Rectangle 103">
                  <a:extLst>
                    <a:ext uri="{FF2B5EF4-FFF2-40B4-BE49-F238E27FC236}">
                      <a16:creationId xmlns:a16="http://schemas.microsoft.com/office/drawing/2014/main" id="{F8F9E80F-9CD1-B756-80F0-A22700769958}"/>
                    </a:ext>
                  </a:extLst>
                </p:cNvPr>
                <p:cNvSpPr/>
                <p:nvPr/>
              </p:nvSpPr>
              <p:spPr bwMode="auto">
                <a:xfrm>
                  <a:off x="2203332" y="2202531"/>
                  <a:ext cx="645978" cy="90824"/>
                </a:xfrm>
                <a:prstGeom prst="rect">
                  <a:avLst/>
                </a:prstGeom>
                <a:solidFill>
                  <a:srgbClr val="01587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TextBox 104">
                  <a:extLst>
                    <a:ext uri="{FF2B5EF4-FFF2-40B4-BE49-F238E27FC236}">
                      <a16:creationId xmlns:a16="http://schemas.microsoft.com/office/drawing/2014/main" id="{CE41E4AD-D527-DE57-048B-7B529D51DAEF}"/>
                    </a:ext>
                  </a:extLst>
                </p:cNvPr>
                <p:cNvSpPr txBox="1"/>
                <p:nvPr/>
              </p:nvSpPr>
              <p:spPr bwMode="auto">
                <a:xfrm>
                  <a:off x="2203331" y="3770831"/>
                  <a:ext cx="645416" cy="427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92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a:p>
                  <a:pPr marL="0" marR="0" lvl="0" indent="0" algn="ctr" defTabSz="914400" rtl="0" eaLnBrk="0" fontAlgn="base" latinLnBrk="0" hangingPunct="0">
                    <a:lnSpc>
                      <a:spcPts val="92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63%</a:t>
                  </a:r>
                </a:p>
              </p:txBody>
            </p:sp>
            <p:sp>
              <p:nvSpPr>
                <p:cNvPr id="106" name="Rectangle 105">
                  <a:extLst>
                    <a:ext uri="{FF2B5EF4-FFF2-40B4-BE49-F238E27FC236}">
                      <a16:creationId xmlns:a16="http://schemas.microsoft.com/office/drawing/2014/main" id="{A53CFC4A-E9C0-6D87-257D-1D3844784FEB}"/>
                    </a:ext>
                  </a:extLst>
                </p:cNvPr>
                <p:cNvSpPr/>
                <p:nvPr/>
              </p:nvSpPr>
              <p:spPr bwMode="auto">
                <a:xfrm>
                  <a:off x="2203335" y="2987403"/>
                  <a:ext cx="645403" cy="433968"/>
                </a:xfrm>
                <a:prstGeom prst="rect">
                  <a:avLst/>
                </a:prstGeom>
                <a:pattFill prst="pct70">
                  <a:fgClr>
                    <a:srgbClr val="682E74"/>
                  </a:fgClr>
                  <a:bgClr>
                    <a:schemeClr val="tx1"/>
                  </a:bgClr>
                </a:pattFill>
                <a:ln w="0">
                  <a:solidFill>
                    <a:srgbClr val="682E7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B3B7D9FD-D78E-4D0C-1BCA-047DDAF5EB56}"/>
                    </a:ext>
                  </a:extLst>
                </p:cNvPr>
                <p:cNvSpPr/>
                <p:nvPr/>
              </p:nvSpPr>
              <p:spPr bwMode="auto">
                <a:xfrm>
                  <a:off x="2930155" y="3104252"/>
                  <a:ext cx="645978" cy="1794789"/>
                </a:xfrm>
                <a:prstGeom prst="rect">
                  <a:avLst/>
                </a:prstGeom>
                <a:solidFill>
                  <a:srgbClr val="682E7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Rectangle 107">
                  <a:extLst>
                    <a:ext uri="{FF2B5EF4-FFF2-40B4-BE49-F238E27FC236}">
                      <a16:creationId xmlns:a16="http://schemas.microsoft.com/office/drawing/2014/main" id="{3396CC27-BBB5-7A1A-F3A7-7713D39B1FA1}"/>
                    </a:ext>
                  </a:extLst>
                </p:cNvPr>
                <p:cNvSpPr/>
                <p:nvPr/>
              </p:nvSpPr>
              <p:spPr bwMode="auto">
                <a:xfrm>
                  <a:off x="2930155" y="2445323"/>
                  <a:ext cx="645978" cy="482443"/>
                </a:xfrm>
                <a:prstGeom prst="rect">
                  <a:avLst/>
                </a:prstGeom>
                <a:solidFill>
                  <a:srgbClr val="00823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TextBox 108">
                  <a:extLst>
                    <a:ext uri="{FF2B5EF4-FFF2-40B4-BE49-F238E27FC236}">
                      <a16:creationId xmlns:a16="http://schemas.microsoft.com/office/drawing/2014/main" id="{22C2321E-B15B-F3C4-4350-D8DF30238277}"/>
                    </a:ext>
                  </a:extLst>
                </p:cNvPr>
                <p:cNvSpPr txBox="1"/>
                <p:nvPr/>
              </p:nvSpPr>
              <p:spPr bwMode="auto">
                <a:xfrm>
                  <a:off x="2893209" y="1915056"/>
                  <a:ext cx="7756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153</a:t>
                  </a:r>
                </a:p>
              </p:txBody>
            </p:sp>
            <p:sp>
              <p:nvSpPr>
                <p:cNvPr id="110" name="Rectangle 109">
                  <a:extLst>
                    <a:ext uri="{FF2B5EF4-FFF2-40B4-BE49-F238E27FC236}">
                      <a16:creationId xmlns:a16="http://schemas.microsoft.com/office/drawing/2014/main" id="{365A392B-B11F-23CD-AA40-90F5D34C7E07}"/>
                    </a:ext>
                  </a:extLst>
                </p:cNvPr>
                <p:cNvSpPr/>
                <p:nvPr/>
              </p:nvSpPr>
              <p:spPr bwMode="auto">
                <a:xfrm>
                  <a:off x="2930155" y="2283903"/>
                  <a:ext cx="645978" cy="89768"/>
                </a:xfrm>
                <a:prstGeom prst="rect">
                  <a:avLst/>
                </a:prstGeom>
                <a:solidFill>
                  <a:srgbClr val="E1471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9B6CAB96-84CD-137A-F54E-7DB7E228EC28}"/>
                    </a:ext>
                  </a:extLst>
                </p:cNvPr>
                <p:cNvSpPr/>
                <p:nvPr/>
              </p:nvSpPr>
              <p:spPr bwMode="auto">
                <a:xfrm>
                  <a:off x="2930155" y="2202531"/>
                  <a:ext cx="645978" cy="90824"/>
                </a:xfrm>
                <a:prstGeom prst="rect">
                  <a:avLst/>
                </a:prstGeom>
                <a:solidFill>
                  <a:srgbClr val="01587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TextBox 111">
                  <a:extLst>
                    <a:ext uri="{FF2B5EF4-FFF2-40B4-BE49-F238E27FC236}">
                      <a16:creationId xmlns:a16="http://schemas.microsoft.com/office/drawing/2014/main" id="{EBA01C3C-2AA6-F949-049E-377DBA13D452}"/>
                    </a:ext>
                  </a:extLst>
                </p:cNvPr>
                <p:cNvSpPr txBox="1"/>
                <p:nvPr/>
              </p:nvSpPr>
              <p:spPr bwMode="auto">
                <a:xfrm>
                  <a:off x="2930155" y="3770831"/>
                  <a:ext cx="645416" cy="427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92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a:p>
                  <a:pPr marL="0" marR="0" lvl="0" indent="0" algn="ctr" defTabSz="914400" rtl="0" eaLnBrk="0" fontAlgn="base" latinLnBrk="0" hangingPunct="0">
                    <a:lnSpc>
                      <a:spcPts val="92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65%</a:t>
                  </a:r>
                </a:p>
              </p:txBody>
            </p:sp>
            <p:sp>
              <p:nvSpPr>
                <p:cNvPr id="113" name="Rectangle 112">
                  <a:extLst>
                    <a:ext uri="{FF2B5EF4-FFF2-40B4-BE49-F238E27FC236}">
                      <a16:creationId xmlns:a16="http://schemas.microsoft.com/office/drawing/2014/main" id="{1AEC2B84-2709-EC0A-BFB1-B75D4DB1D935}"/>
                    </a:ext>
                  </a:extLst>
                </p:cNvPr>
                <p:cNvSpPr/>
                <p:nvPr/>
              </p:nvSpPr>
              <p:spPr bwMode="auto">
                <a:xfrm>
                  <a:off x="2930158" y="2927766"/>
                  <a:ext cx="645403" cy="493605"/>
                </a:xfrm>
                <a:prstGeom prst="rect">
                  <a:avLst/>
                </a:prstGeom>
                <a:pattFill prst="pct70">
                  <a:fgClr>
                    <a:srgbClr val="682E74"/>
                  </a:fgClr>
                  <a:bgClr>
                    <a:schemeClr val="tx1"/>
                  </a:bgClr>
                </a:pattFill>
                <a:ln w="0">
                  <a:solidFill>
                    <a:srgbClr val="682E7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C3BDC20B-594A-3BDD-958C-14BDA3260AB1}"/>
                    </a:ext>
                  </a:extLst>
                </p:cNvPr>
                <p:cNvSpPr/>
                <p:nvPr/>
              </p:nvSpPr>
              <p:spPr bwMode="auto">
                <a:xfrm>
                  <a:off x="3656978" y="3104252"/>
                  <a:ext cx="645978" cy="1794789"/>
                </a:xfrm>
                <a:prstGeom prst="rect">
                  <a:avLst/>
                </a:prstGeom>
                <a:solidFill>
                  <a:srgbClr val="682E7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Rectangle 114">
                  <a:extLst>
                    <a:ext uri="{FF2B5EF4-FFF2-40B4-BE49-F238E27FC236}">
                      <a16:creationId xmlns:a16="http://schemas.microsoft.com/office/drawing/2014/main" id="{DAC953C2-72E8-CC42-B7AE-A32DB2DFC391}"/>
                    </a:ext>
                  </a:extLst>
                </p:cNvPr>
                <p:cNvSpPr/>
                <p:nvPr/>
              </p:nvSpPr>
              <p:spPr bwMode="auto">
                <a:xfrm>
                  <a:off x="3656978" y="2277015"/>
                  <a:ext cx="645978" cy="826182"/>
                </a:xfrm>
                <a:prstGeom prst="rect">
                  <a:avLst/>
                </a:prstGeom>
                <a:solidFill>
                  <a:srgbClr val="00823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TextBox 115">
                  <a:extLst>
                    <a:ext uri="{FF2B5EF4-FFF2-40B4-BE49-F238E27FC236}">
                      <a16:creationId xmlns:a16="http://schemas.microsoft.com/office/drawing/2014/main" id="{B344AFA8-7A2B-42D7-A7C8-800C93415DD3}"/>
                    </a:ext>
                  </a:extLst>
                </p:cNvPr>
                <p:cNvSpPr txBox="1"/>
                <p:nvPr/>
              </p:nvSpPr>
              <p:spPr bwMode="auto">
                <a:xfrm>
                  <a:off x="3620032" y="1915056"/>
                  <a:ext cx="7756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119</a:t>
                  </a:r>
                </a:p>
              </p:txBody>
            </p:sp>
            <p:sp>
              <p:nvSpPr>
                <p:cNvPr id="117" name="Rectangle 116">
                  <a:extLst>
                    <a:ext uri="{FF2B5EF4-FFF2-40B4-BE49-F238E27FC236}">
                      <a16:creationId xmlns:a16="http://schemas.microsoft.com/office/drawing/2014/main" id="{9871AFD2-E342-2324-ADB3-01337F8361FF}"/>
                    </a:ext>
                  </a:extLst>
                </p:cNvPr>
                <p:cNvSpPr/>
                <p:nvPr/>
              </p:nvSpPr>
              <p:spPr bwMode="auto">
                <a:xfrm>
                  <a:off x="3656978" y="2283903"/>
                  <a:ext cx="645978" cy="89768"/>
                </a:xfrm>
                <a:prstGeom prst="rect">
                  <a:avLst/>
                </a:prstGeom>
                <a:solidFill>
                  <a:srgbClr val="E1471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Rectangle 117">
                  <a:extLst>
                    <a:ext uri="{FF2B5EF4-FFF2-40B4-BE49-F238E27FC236}">
                      <a16:creationId xmlns:a16="http://schemas.microsoft.com/office/drawing/2014/main" id="{961C772C-5015-B98A-4B9A-E371226FC7A6}"/>
                    </a:ext>
                  </a:extLst>
                </p:cNvPr>
                <p:cNvSpPr/>
                <p:nvPr/>
              </p:nvSpPr>
              <p:spPr bwMode="auto">
                <a:xfrm>
                  <a:off x="3656978" y="2202531"/>
                  <a:ext cx="645978" cy="90824"/>
                </a:xfrm>
                <a:prstGeom prst="rect">
                  <a:avLst/>
                </a:prstGeom>
                <a:solidFill>
                  <a:srgbClr val="01587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TextBox 118">
                  <a:extLst>
                    <a:ext uri="{FF2B5EF4-FFF2-40B4-BE49-F238E27FC236}">
                      <a16:creationId xmlns:a16="http://schemas.microsoft.com/office/drawing/2014/main" id="{49EBEC98-68A2-7384-BC7E-5444D3DA42BD}"/>
                    </a:ext>
                  </a:extLst>
                </p:cNvPr>
                <p:cNvSpPr txBox="1"/>
                <p:nvPr/>
              </p:nvSpPr>
              <p:spPr bwMode="auto">
                <a:xfrm>
                  <a:off x="3656978" y="3770831"/>
                  <a:ext cx="645416" cy="427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92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a:p>
                  <a:pPr marL="0" marR="0" lvl="0" indent="0" algn="ctr" defTabSz="914400" rtl="0" eaLnBrk="0" fontAlgn="base" latinLnBrk="0" hangingPunct="0">
                    <a:lnSpc>
                      <a:spcPts val="92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66%</a:t>
                  </a:r>
                </a:p>
              </p:txBody>
            </p:sp>
            <p:sp>
              <p:nvSpPr>
                <p:cNvPr id="120" name="Rectangle 119">
                  <a:extLst>
                    <a:ext uri="{FF2B5EF4-FFF2-40B4-BE49-F238E27FC236}">
                      <a16:creationId xmlns:a16="http://schemas.microsoft.com/office/drawing/2014/main" id="{4ACACBA9-532F-5C1F-E693-31312716776D}"/>
                    </a:ext>
                  </a:extLst>
                </p:cNvPr>
                <p:cNvSpPr/>
                <p:nvPr/>
              </p:nvSpPr>
              <p:spPr bwMode="auto">
                <a:xfrm>
                  <a:off x="3653287" y="2987403"/>
                  <a:ext cx="649098" cy="433968"/>
                </a:xfrm>
                <a:prstGeom prst="rect">
                  <a:avLst/>
                </a:prstGeom>
                <a:pattFill prst="pct70">
                  <a:fgClr>
                    <a:srgbClr val="682E74"/>
                  </a:fgClr>
                  <a:bgClr>
                    <a:schemeClr val="tx1"/>
                  </a:bgClr>
                </a:pattFill>
                <a:ln w="0">
                  <a:solidFill>
                    <a:srgbClr val="682E7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TextBox 120">
                  <a:extLst>
                    <a:ext uri="{FF2B5EF4-FFF2-40B4-BE49-F238E27FC236}">
                      <a16:creationId xmlns:a16="http://schemas.microsoft.com/office/drawing/2014/main" id="{F6C790E2-A6E9-1749-EA60-BE4E59BE87B4}"/>
                    </a:ext>
                  </a:extLst>
                </p:cNvPr>
                <p:cNvSpPr txBox="1"/>
                <p:nvPr/>
              </p:nvSpPr>
              <p:spPr bwMode="auto">
                <a:xfrm>
                  <a:off x="2931614" y="2368533"/>
                  <a:ext cx="645416" cy="427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92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ORR</a:t>
                  </a:r>
                </a:p>
                <a:p>
                  <a:pPr marL="0" marR="0" lvl="0" indent="0" algn="ctr" defTabSz="914400" rtl="0" eaLnBrk="0" fontAlgn="base" latinLnBrk="0" hangingPunct="0">
                    <a:lnSpc>
                      <a:spcPts val="92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74%</a:t>
                  </a:r>
                </a:p>
              </p:txBody>
            </p:sp>
            <p:sp>
              <p:nvSpPr>
                <p:cNvPr id="122" name="Rectangle 121">
                  <a:extLst>
                    <a:ext uri="{FF2B5EF4-FFF2-40B4-BE49-F238E27FC236}">
                      <a16:creationId xmlns:a16="http://schemas.microsoft.com/office/drawing/2014/main" id="{B38E6B87-FCAD-A7C0-70AC-4DE8657CE0FD}"/>
                    </a:ext>
                  </a:extLst>
                </p:cNvPr>
                <p:cNvSpPr/>
                <p:nvPr/>
              </p:nvSpPr>
              <p:spPr bwMode="auto">
                <a:xfrm>
                  <a:off x="2201893" y="4833916"/>
                  <a:ext cx="645974" cy="66785"/>
                </a:xfrm>
                <a:prstGeom prst="rect">
                  <a:avLst/>
                </a:prstGeom>
                <a:solidFill>
                  <a:srgbClr val="FDB338"/>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Rectangle 122">
                  <a:extLst>
                    <a:ext uri="{FF2B5EF4-FFF2-40B4-BE49-F238E27FC236}">
                      <a16:creationId xmlns:a16="http://schemas.microsoft.com/office/drawing/2014/main" id="{40EB3E92-39B9-8CD7-500B-A0697AA35FED}"/>
                    </a:ext>
                  </a:extLst>
                </p:cNvPr>
                <p:cNvSpPr/>
                <p:nvPr/>
              </p:nvSpPr>
              <p:spPr bwMode="auto">
                <a:xfrm>
                  <a:off x="2927259" y="4809877"/>
                  <a:ext cx="644343" cy="90824"/>
                </a:xfrm>
                <a:prstGeom prst="rect">
                  <a:avLst/>
                </a:prstGeom>
                <a:solidFill>
                  <a:srgbClr val="FDB338"/>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Rectangle 123">
                  <a:extLst>
                    <a:ext uri="{FF2B5EF4-FFF2-40B4-BE49-F238E27FC236}">
                      <a16:creationId xmlns:a16="http://schemas.microsoft.com/office/drawing/2014/main" id="{F7554CDC-8610-8CDF-79DA-E21C9778F320}"/>
                    </a:ext>
                  </a:extLst>
                </p:cNvPr>
                <p:cNvSpPr/>
                <p:nvPr/>
              </p:nvSpPr>
              <p:spPr bwMode="auto">
                <a:xfrm>
                  <a:off x="3658771" y="4780529"/>
                  <a:ext cx="644343" cy="120172"/>
                </a:xfrm>
                <a:prstGeom prst="rect">
                  <a:avLst/>
                </a:prstGeom>
                <a:solidFill>
                  <a:srgbClr val="FDB338"/>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Down Arrow 124">
                  <a:extLst>
                    <a:ext uri="{FF2B5EF4-FFF2-40B4-BE49-F238E27FC236}">
                      <a16:creationId xmlns:a16="http://schemas.microsoft.com/office/drawing/2014/main" id="{AD3504FF-9009-C2AF-5BB9-0620BE67B143}"/>
                    </a:ext>
                  </a:extLst>
                </p:cNvPr>
                <p:cNvSpPr/>
                <p:nvPr/>
              </p:nvSpPr>
              <p:spPr bwMode="auto">
                <a:xfrm>
                  <a:off x="1732939" y="2928121"/>
                  <a:ext cx="122024" cy="167144"/>
                </a:xfrm>
                <a:prstGeom prst="downArrow">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Down Arrow 125">
                  <a:extLst>
                    <a:ext uri="{FF2B5EF4-FFF2-40B4-BE49-F238E27FC236}">
                      <a16:creationId xmlns:a16="http://schemas.microsoft.com/office/drawing/2014/main" id="{5407CA23-4751-028E-5019-3B7E7382BF70}"/>
                    </a:ext>
                  </a:extLst>
                </p:cNvPr>
                <p:cNvSpPr/>
                <p:nvPr/>
              </p:nvSpPr>
              <p:spPr bwMode="auto">
                <a:xfrm>
                  <a:off x="2462202" y="2814104"/>
                  <a:ext cx="122024" cy="167144"/>
                </a:xfrm>
                <a:prstGeom prst="downArrow">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Down Arrow 126">
                  <a:extLst>
                    <a:ext uri="{FF2B5EF4-FFF2-40B4-BE49-F238E27FC236}">
                      <a16:creationId xmlns:a16="http://schemas.microsoft.com/office/drawing/2014/main" id="{C0B3FD3E-AB1E-1E40-517D-5048BD0AC320}"/>
                    </a:ext>
                  </a:extLst>
                </p:cNvPr>
                <p:cNvSpPr/>
                <p:nvPr/>
              </p:nvSpPr>
              <p:spPr bwMode="auto">
                <a:xfrm>
                  <a:off x="3197861" y="2769499"/>
                  <a:ext cx="122024" cy="167144"/>
                </a:xfrm>
                <a:prstGeom prst="downArrow">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TextBox 127">
                  <a:extLst>
                    <a:ext uri="{FF2B5EF4-FFF2-40B4-BE49-F238E27FC236}">
                      <a16:creationId xmlns:a16="http://schemas.microsoft.com/office/drawing/2014/main" id="{8A51EC6A-12EA-948C-26ED-D6F148C369B8}"/>
                    </a:ext>
                  </a:extLst>
                </p:cNvPr>
                <p:cNvSpPr txBox="1"/>
                <p:nvPr/>
              </p:nvSpPr>
              <p:spPr bwMode="auto">
                <a:xfrm>
                  <a:off x="3655460" y="2392655"/>
                  <a:ext cx="645416" cy="427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92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ORR</a:t>
                  </a:r>
                </a:p>
                <a:p>
                  <a:pPr marL="0" marR="0" lvl="0" indent="0" algn="ctr" defTabSz="914400" rtl="0" eaLnBrk="0" fontAlgn="base" latinLnBrk="0" hangingPunct="0">
                    <a:lnSpc>
                      <a:spcPts val="92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73%</a:t>
                  </a:r>
                </a:p>
              </p:txBody>
            </p:sp>
            <p:sp>
              <p:nvSpPr>
                <p:cNvPr id="129" name="Down Arrow 128">
                  <a:extLst>
                    <a:ext uri="{FF2B5EF4-FFF2-40B4-BE49-F238E27FC236}">
                      <a16:creationId xmlns:a16="http://schemas.microsoft.com/office/drawing/2014/main" id="{07A88E3A-D423-BCDF-62E1-A927554C3054}"/>
                    </a:ext>
                  </a:extLst>
                </p:cNvPr>
                <p:cNvSpPr/>
                <p:nvPr/>
              </p:nvSpPr>
              <p:spPr bwMode="auto">
                <a:xfrm>
                  <a:off x="3920728" y="2814104"/>
                  <a:ext cx="122024" cy="167144"/>
                </a:xfrm>
                <a:prstGeom prst="downArrow">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71" name="TextBox 70">
                <a:extLst>
                  <a:ext uri="{FF2B5EF4-FFF2-40B4-BE49-F238E27FC236}">
                    <a16:creationId xmlns:a16="http://schemas.microsoft.com/office/drawing/2014/main" id="{F544672A-1550-0680-656A-B569F5B65E29}"/>
                  </a:ext>
                </a:extLst>
              </p:cNvPr>
              <p:cNvSpPr txBox="1"/>
              <p:nvPr/>
            </p:nvSpPr>
            <p:spPr bwMode="auto">
              <a:xfrm>
                <a:off x="1024868" y="4766856"/>
                <a:ext cx="2167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AR"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2" name="TextBox 71">
                <a:extLst>
                  <a:ext uri="{FF2B5EF4-FFF2-40B4-BE49-F238E27FC236}">
                    <a16:creationId xmlns:a16="http://schemas.microsoft.com/office/drawing/2014/main" id="{D73615CA-276E-8BE7-E73D-3480C054090D}"/>
                  </a:ext>
                </a:extLst>
              </p:cNvPr>
              <p:cNvSpPr txBox="1"/>
              <p:nvPr/>
            </p:nvSpPr>
            <p:spPr bwMode="auto">
              <a:xfrm>
                <a:off x="879423" y="4209903"/>
                <a:ext cx="3541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AR"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73" name="Line 85">
                <a:extLst>
                  <a:ext uri="{FF2B5EF4-FFF2-40B4-BE49-F238E27FC236}">
                    <a16:creationId xmlns:a16="http://schemas.microsoft.com/office/drawing/2014/main" id="{B388B7F1-11BA-584B-8EA9-041176421159}"/>
                  </a:ext>
                </a:extLst>
              </p:cNvPr>
              <p:cNvSpPr>
                <a:spLocks noChangeShapeType="1"/>
              </p:cNvSpPr>
              <p:nvPr/>
            </p:nvSpPr>
            <p:spPr bwMode="auto">
              <a:xfrm flipH="1">
                <a:off x="1232871" y="3787457"/>
                <a:ext cx="54641"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4" name="TextBox 73">
                <a:extLst>
                  <a:ext uri="{FF2B5EF4-FFF2-40B4-BE49-F238E27FC236}">
                    <a16:creationId xmlns:a16="http://schemas.microsoft.com/office/drawing/2014/main" id="{AB4EF95B-A364-666B-F31C-6F55BEC969E9}"/>
                  </a:ext>
                </a:extLst>
              </p:cNvPr>
              <p:cNvSpPr txBox="1"/>
              <p:nvPr/>
            </p:nvSpPr>
            <p:spPr bwMode="auto">
              <a:xfrm>
                <a:off x="879423" y="3634248"/>
                <a:ext cx="3541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AR"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75" name="Line 85">
                <a:extLst>
                  <a:ext uri="{FF2B5EF4-FFF2-40B4-BE49-F238E27FC236}">
                    <a16:creationId xmlns:a16="http://schemas.microsoft.com/office/drawing/2014/main" id="{8B1E7036-F464-88B6-4898-8021F65F2377}"/>
                  </a:ext>
                </a:extLst>
              </p:cNvPr>
              <p:cNvSpPr>
                <a:spLocks noChangeShapeType="1"/>
              </p:cNvSpPr>
              <p:nvPr/>
            </p:nvSpPr>
            <p:spPr bwMode="auto">
              <a:xfrm flipH="1">
                <a:off x="1232871" y="3205367"/>
                <a:ext cx="54641"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6" name="TextBox 75">
                <a:extLst>
                  <a:ext uri="{FF2B5EF4-FFF2-40B4-BE49-F238E27FC236}">
                    <a16:creationId xmlns:a16="http://schemas.microsoft.com/office/drawing/2014/main" id="{86CF6A18-B389-3D5D-4DA5-7E09DEE3EE6A}"/>
                  </a:ext>
                </a:extLst>
              </p:cNvPr>
              <p:cNvSpPr txBox="1"/>
              <p:nvPr/>
            </p:nvSpPr>
            <p:spPr bwMode="auto">
              <a:xfrm>
                <a:off x="879423" y="3058591"/>
                <a:ext cx="3541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AR"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77" name="Line 85">
                <a:extLst>
                  <a:ext uri="{FF2B5EF4-FFF2-40B4-BE49-F238E27FC236}">
                    <a16:creationId xmlns:a16="http://schemas.microsoft.com/office/drawing/2014/main" id="{5B1BC02F-C24E-1D41-88F5-851D072EF795}"/>
                  </a:ext>
                </a:extLst>
              </p:cNvPr>
              <p:cNvSpPr>
                <a:spLocks noChangeShapeType="1"/>
              </p:cNvSpPr>
              <p:nvPr/>
            </p:nvSpPr>
            <p:spPr bwMode="auto">
              <a:xfrm flipH="1">
                <a:off x="1232871" y="2615159"/>
                <a:ext cx="54641"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8" name="TextBox 77">
                <a:extLst>
                  <a:ext uri="{FF2B5EF4-FFF2-40B4-BE49-F238E27FC236}">
                    <a16:creationId xmlns:a16="http://schemas.microsoft.com/office/drawing/2014/main" id="{5AFA0885-B070-1AAF-08D5-E16458203B99}"/>
                  </a:ext>
                </a:extLst>
              </p:cNvPr>
              <p:cNvSpPr txBox="1"/>
              <p:nvPr/>
            </p:nvSpPr>
            <p:spPr bwMode="auto">
              <a:xfrm>
                <a:off x="879423" y="2482934"/>
                <a:ext cx="3541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AR"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79" name="TextBox 78">
                <a:extLst>
                  <a:ext uri="{FF2B5EF4-FFF2-40B4-BE49-F238E27FC236}">
                    <a16:creationId xmlns:a16="http://schemas.microsoft.com/office/drawing/2014/main" id="{0DC90996-38A9-905B-C5E3-D6E1A4503AEB}"/>
                  </a:ext>
                </a:extLst>
              </p:cNvPr>
              <p:cNvSpPr txBox="1"/>
              <p:nvPr/>
            </p:nvSpPr>
            <p:spPr bwMode="auto">
              <a:xfrm>
                <a:off x="797639" y="1915590"/>
                <a:ext cx="4359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AR"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80" name="TextBox 79">
                <a:extLst>
                  <a:ext uri="{FF2B5EF4-FFF2-40B4-BE49-F238E27FC236}">
                    <a16:creationId xmlns:a16="http://schemas.microsoft.com/office/drawing/2014/main" id="{3E6F3CE4-3C31-C865-69FD-703F55599700}"/>
                  </a:ext>
                </a:extLst>
              </p:cNvPr>
              <p:cNvSpPr txBox="1"/>
              <p:nvPr/>
            </p:nvSpPr>
            <p:spPr bwMode="auto">
              <a:xfrm>
                <a:off x="1699652" y="5399705"/>
                <a:ext cx="2190794" cy="494559"/>
              </a:xfrm>
              <a:prstGeom prst="rect">
                <a:avLst/>
              </a:prstGeom>
              <a:solidFill>
                <a:schemeClr val="tx1">
                  <a:alpha val="0"/>
                </a:schemeClr>
              </a:solidFill>
              <a:ln>
                <a:noFill/>
              </a:ln>
            </p:spPr>
            <p:txBody>
              <a:bodyPr wrap="square" rtlCol="0">
                <a:spAutoFit/>
              </a:bodyPr>
              <a:lstStyle/>
              <a:p>
                <a:pPr marL="0" marR="0" lvl="0" indent="0" algn="ctr" defTabSz="914400" rtl="0" eaLnBrk="0" fontAlgn="base" latinLnBrk="0" hangingPunct="0">
                  <a:lnSpc>
                    <a:spcPts val="118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 Time Since</a:t>
                </a:r>
              </a:p>
              <a:p>
                <a:pPr marL="0" marR="0" lvl="0" indent="0" algn="ctr" defTabSz="914400" rtl="0" eaLnBrk="0" fontAlgn="base" latinLnBrk="0" hangingPunct="0">
                  <a:lnSpc>
                    <a:spcPts val="118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Start of Treatment (Mo)</a:t>
                </a:r>
              </a:p>
            </p:txBody>
          </p:sp>
          <p:sp>
            <p:nvSpPr>
              <p:cNvPr id="81" name="TextBox 80">
                <a:extLst>
                  <a:ext uri="{FF2B5EF4-FFF2-40B4-BE49-F238E27FC236}">
                    <a16:creationId xmlns:a16="http://schemas.microsoft.com/office/drawing/2014/main" id="{17D1655F-6EF9-6395-522A-FB6668D5E08D}"/>
                  </a:ext>
                </a:extLst>
              </p:cNvPr>
              <p:cNvSpPr txBox="1"/>
              <p:nvPr/>
            </p:nvSpPr>
            <p:spPr bwMode="auto">
              <a:xfrm>
                <a:off x="1514967" y="5053559"/>
                <a:ext cx="4359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AR"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a:t>
                </a:r>
              </a:p>
            </p:txBody>
          </p:sp>
          <p:cxnSp>
            <p:nvCxnSpPr>
              <p:cNvPr id="82" name="Straight Connector 81">
                <a:extLst>
                  <a:ext uri="{FF2B5EF4-FFF2-40B4-BE49-F238E27FC236}">
                    <a16:creationId xmlns:a16="http://schemas.microsoft.com/office/drawing/2014/main" id="{591ED2A3-F4DC-5A22-101F-437CB832B78E}"/>
                  </a:ext>
                </a:extLst>
              </p:cNvPr>
              <p:cNvCxnSpPr>
                <a:cxnSpLocks/>
              </p:cNvCxnSpPr>
              <p:nvPr/>
            </p:nvCxnSpPr>
            <p:spPr bwMode="auto">
              <a:xfrm>
                <a:off x="1732939" y="4904730"/>
                <a:ext cx="0" cy="131577"/>
              </a:xfrm>
              <a:prstGeom prst="line">
                <a:avLst/>
              </a:prstGeom>
              <a:noFill/>
              <a:ln w="28575" cap="flat" cmpd="sng" algn="ctr">
                <a:solidFill>
                  <a:schemeClr val="bg1"/>
                </a:solidFill>
                <a:prstDash val="solid"/>
                <a:round/>
                <a:headEnd type="none" w="med" len="med"/>
                <a:tailEnd type="none" w="med" len="med"/>
              </a:ln>
              <a:effectLst/>
            </p:spPr>
          </p:cxnSp>
          <p:sp>
            <p:nvSpPr>
              <p:cNvPr id="83" name="TextBox 82">
                <a:extLst>
                  <a:ext uri="{FF2B5EF4-FFF2-40B4-BE49-F238E27FC236}">
                    <a16:creationId xmlns:a16="http://schemas.microsoft.com/office/drawing/2014/main" id="{9F7A1B6D-FE60-2BFD-ACC3-B74372CF6C78}"/>
                  </a:ext>
                </a:extLst>
              </p:cNvPr>
              <p:cNvSpPr txBox="1"/>
              <p:nvPr/>
            </p:nvSpPr>
            <p:spPr bwMode="auto">
              <a:xfrm>
                <a:off x="2188760" y="5053559"/>
                <a:ext cx="435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AR"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cxnSp>
            <p:nvCxnSpPr>
              <p:cNvPr id="84" name="Straight Connector 83">
                <a:extLst>
                  <a:ext uri="{FF2B5EF4-FFF2-40B4-BE49-F238E27FC236}">
                    <a16:creationId xmlns:a16="http://schemas.microsoft.com/office/drawing/2014/main" id="{560DD5F9-C8BD-7904-FEB5-7DFAE7023DC1}"/>
                  </a:ext>
                </a:extLst>
              </p:cNvPr>
              <p:cNvCxnSpPr>
                <a:cxnSpLocks/>
              </p:cNvCxnSpPr>
              <p:nvPr/>
            </p:nvCxnSpPr>
            <p:spPr bwMode="auto">
              <a:xfrm>
                <a:off x="2406732" y="4904730"/>
                <a:ext cx="0" cy="131577"/>
              </a:xfrm>
              <a:prstGeom prst="line">
                <a:avLst/>
              </a:prstGeom>
              <a:noFill/>
              <a:ln w="28575" cap="flat" cmpd="sng" algn="ctr">
                <a:solidFill>
                  <a:schemeClr val="bg1"/>
                </a:solidFill>
                <a:prstDash val="solid"/>
                <a:round/>
                <a:headEnd type="none" w="med" len="med"/>
                <a:tailEnd type="none" w="med" len="med"/>
              </a:ln>
              <a:effectLst/>
            </p:spPr>
          </p:cxnSp>
          <p:sp>
            <p:nvSpPr>
              <p:cNvPr id="85" name="TextBox 84">
                <a:extLst>
                  <a:ext uri="{FF2B5EF4-FFF2-40B4-BE49-F238E27FC236}">
                    <a16:creationId xmlns:a16="http://schemas.microsoft.com/office/drawing/2014/main" id="{D367C8A4-3932-8CAA-5733-BCEF7B083442}"/>
                  </a:ext>
                </a:extLst>
              </p:cNvPr>
              <p:cNvSpPr txBox="1"/>
              <p:nvPr/>
            </p:nvSpPr>
            <p:spPr bwMode="auto">
              <a:xfrm>
                <a:off x="2821881" y="5053559"/>
                <a:ext cx="435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AR"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cxnSp>
            <p:nvCxnSpPr>
              <p:cNvPr id="86" name="Straight Connector 85">
                <a:extLst>
                  <a:ext uri="{FF2B5EF4-FFF2-40B4-BE49-F238E27FC236}">
                    <a16:creationId xmlns:a16="http://schemas.microsoft.com/office/drawing/2014/main" id="{0A710EDA-FA74-2E22-C27E-85F28D1A5AEF}"/>
                  </a:ext>
                </a:extLst>
              </p:cNvPr>
              <p:cNvCxnSpPr>
                <a:cxnSpLocks/>
              </p:cNvCxnSpPr>
              <p:nvPr/>
            </p:nvCxnSpPr>
            <p:spPr bwMode="auto">
              <a:xfrm>
                <a:off x="3039853" y="4904730"/>
                <a:ext cx="0" cy="131577"/>
              </a:xfrm>
              <a:prstGeom prst="line">
                <a:avLst/>
              </a:prstGeom>
              <a:noFill/>
              <a:ln w="28575" cap="flat" cmpd="sng" algn="ctr">
                <a:solidFill>
                  <a:schemeClr val="bg1"/>
                </a:solidFill>
                <a:prstDash val="solid"/>
                <a:round/>
                <a:headEnd type="none" w="med" len="med"/>
                <a:tailEnd type="none" w="med" len="med"/>
              </a:ln>
              <a:effectLst/>
            </p:spPr>
          </p:cxnSp>
          <p:sp>
            <p:nvSpPr>
              <p:cNvPr id="87" name="TextBox 86">
                <a:extLst>
                  <a:ext uri="{FF2B5EF4-FFF2-40B4-BE49-F238E27FC236}">
                    <a16:creationId xmlns:a16="http://schemas.microsoft.com/office/drawing/2014/main" id="{273BC8D9-C4D6-188A-6BE1-698558686B9D}"/>
                  </a:ext>
                </a:extLst>
              </p:cNvPr>
              <p:cNvSpPr txBox="1"/>
              <p:nvPr/>
            </p:nvSpPr>
            <p:spPr bwMode="auto">
              <a:xfrm>
                <a:off x="3483399" y="5053559"/>
                <a:ext cx="435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AR"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cxnSp>
            <p:nvCxnSpPr>
              <p:cNvPr id="88" name="Straight Connector 87">
                <a:extLst>
                  <a:ext uri="{FF2B5EF4-FFF2-40B4-BE49-F238E27FC236}">
                    <a16:creationId xmlns:a16="http://schemas.microsoft.com/office/drawing/2014/main" id="{02804D09-8421-15E6-C100-591CC882ED99}"/>
                  </a:ext>
                </a:extLst>
              </p:cNvPr>
              <p:cNvCxnSpPr>
                <a:cxnSpLocks/>
              </p:cNvCxnSpPr>
              <p:nvPr/>
            </p:nvCxnSpPr>
            <p:spPr bwMode="auto">
              <a:xfrm>
                <a:off x="3701371" y="4904730"/>
                <a:ext cx="0" cy="131577"/>
              </a:xfrm>
              <a:prstGeom prst="line">
                <a:avLst/>
              </a:prstGeom>
              <a:noFill/>
              <a:ln w="28575" cap="flat" cmpd="sng" algn="ctr">
                <a:solidFill>
                  <a:schemeClr val="bg1"/>
                </a:solidFill>
                <a:prstDash val="solid"/>
                <a:round/>
                <a:headEnd type="none" w="med" len="med"/>
                <a:tailEnd type="none" w="med" len="med"/>
              </a:ln>
              <a:effectLst/>
            </p:spPr>
          </p:cxnSp>
        </p:grpSp>
      </p:grpSp>
    </p:spTree>
    <p:extLst>
      <p:ext uri="{BB962C8B-B14F-4D97-AF65-F5344CB8AC3E}">
        <p14:creationId xmlns:p14="http://schemas.microsoft.com/office/powerpoint/2010/main" val="4462934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CLL/SLL: PFS</a:t>
            </a:r>
          </a:p>
        </p:txBody>
      </p:sp>
      <p:sp>
        <p:nvSpPr>
          <p:cNvPr id="2" name="Content Placeholder 1">
            <a:extLst>
              <a:ext uri="{FF2B5EF4-FFF2-40B4-BE49-F238E27FC236}">
                <a16:creationId xmlns:a16="http://schemas.microsoft.com/office/drawing/2014/main" id="{3EC27000-BE1C-2567-AEC2-5562EADF40AA}"/>
              </a:ext>
            </a:extLst>
          </p:cNvPr>
          <p:cNvSpPr>
            <a:spLocks noGrp="1"/>
          </p:cNvSpPr>
          <p:nvPr>
            <p:ph idx="1"/>
          </p:nvPr>
        </p:nvSpPr>
        <p:spPr>
          <a:xfrm>
            <a:off x="604675" y="5430409"/>
            <a:ext cx="10877529" cy="826628"/>
          </a:xfrm>
        </p:spPr>
        <p:txBody>
          <a:bodyPr/>
          <a:lstStyle/>
          <a:p>
            <a:r>
              <a:rPr lang="en-US" sz="2000" dirty="0"/>
              <a:t>74% remain on pirtobrutinib (data cutoff 2021.07.16)</a:t>
            </a:r>
          </a:p>
          <a:p>
            <a:r>
              <a:rPr lang="en-US" sz="2000" dirty="0"/>
              <a:t>Median follow-up: 9.4 mo (range: 0.3-27.4)</a:t>
            </a:r>
          </a:p>
          <a:p>
            <a:endParaRPr lang="en-US" sz="2000" dirty="0"/>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EHA 2022. Abstr S147. Reproduced with permission.</a:t>
            </a:r>
          </a:p>
        </p:txBody>
      </p:sp>
      <p:grpSp>
        <p:nvGrpSpPr>
          <p:cNvPr id="11" name="Group 10">
            <a:extLst>
              <a:ext uri="{FF2B5EF4-FFF2-40B4-BE49-F238E27FC236}">
                <a16:creationId xmlns:a16="http://schemas.microsoft.com/office/drawing/2014/main" id="{57121EA3-D6C9-A77D-12AC-277A5B7BDC47}"/>
              </a:ext>
            </a:extLst>
          </p:cNvPr>
          <p:cNvGrpSpPr/>
          <p:nvPr/>
        </p:nvGrpSpPr>
        <p:grpSpPr>
          <a:xfrm>
            <a:off x="393864" y="1510304"/>
            <a:ext cx="11699185" cy="3699244"/>
            <a:chOff x="393864" y="1510304"/>
            <a:chExt cx="11699185" cy="3699244"/>
          </a:xfrm>
        </p:grpSpPr>
        <p:sp>
          <p:nvSpPr>
            <p:cNvPr id="12" name="Line 38">
              <a:extLst>
                <a:ext uri="{FF2B5EF4-FFF2-40B4-BE49-F238E27FC236}">
                  <a16:creationId xmlns:a16="http://schemas.microsoft.com/office/drawing/2014/main" id="{20E17F56-B912-59EB-EBB1-A512DD056C98}"/>
                </a:ext>
              </a:extLst>
            </p:cNvPr>
            <p:cNvSpPr>
              <a:spLocks noChangeShapeType="1"/>
            </p:cNvSpPr>
            <p:nvPr/>
          </p:nvSpPr>
          <p:spPr bwMode="auto">
            <a:xfrm flipV="1">
              <a:off x="1291462" y="2095191"/>
              <a:ext cx="0" cy="2311814"/>
            </a:xfrm>
            <a:prstGeom prst="line">
              <a:avLst/>
            </a:prstGeom>
            <a:noFill/>
            <a:ln w="28575">
              <a:solidFill>
                <a:schemeClr val="bg1"/>
              </a:solidFill>
              <a:miter lim="800000"/>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Rectangle 39">
              <a:extLst>
                <a:ext uri="{FF2B5EF4-FFF2-40B4-BE49-F238E27FC236}">
                  <a16:creationId xmlns:a16="http://schemas.microsoft.com/office/drawing/2014/main" id="{A4A2991A-D772-D4B3-D7E9-448A088D991E}"/>
                </a:ext>
              </a:extLst>
            </p:cNvPr>
            <p:cNvSpPr>
              <a:spLocks noChangeArrowheads="1"/>
            </p:cNvSpPr>
            <p:nvPr/>
          </p:nvSpPr>
          <p:spPr bwMode="auto">
            <a:xfrm>
              <a:off x="1110876" y="4337185"/>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Rectangle 41">
              <a:extLst>
                <a:ext uri="{FF2B5EF4-FFF2-40B4-BE49-F238E27FC236}">
                  <a16:creationId xmlns:a16="http://schemas.microsoft.com/office/drawing/2014/main" id="{9DD20A83-25CE-AEB4-76E4-D0E8B7BB612B}"/>
                </a:ext>
              </a:extLst>
            </p:cNvPr>
            <p:cNvSpPr>
              <a:spLocks noChangeArrowheads="1"/>
            </p:cNvSpPr>
            <p:nvPr/>
          </p:nvSpPr>
          <p:spPr bwMode="auto">
            <a:xfrm>
              <a:off x="1019506" y="387656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Rectangle 43">
              <a:extLst>
                <a:ext uri="{FF2B5EF4-FFF2-40B4-BE49-F238E27FC236}">
                  <a16:creationId xmlns:a16="http://schemas.microsoft.com/office/drawing/2014/main" id="{B945D7F6-D6EF-BA7E-7E41-235BCD994C47}"/>
                </a:ext>
              </a:extLst>
            </p:cNvPr>
            <p:cNvSpPr>
              <a:spLocks noChangeArrowheads="1"/>
            </p:cNvSpPr>
            <p:nvPr/>
          </p:nvSpPr>
          <p:spPr bwMode="auto">
            <a:xfrm>
              <a:off x="1019506" y="3414981"/>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Rectangle 45">
              <a:extLst>
                <a:ext uri="{FF2B5EF4-FFF2-40B4-BE49-F238E27FC236}">
                  <a16:creationId xmlns:a16="http://schemas.microsoft.com/office/drawing/2014/main" id="{AEEF861F-3701-1180-9CEB-FA992FD4F3D3}"/>
                </a:ext>
              </a:extLst>
            </p:cNvPr>
            <p:cNvSpPr>
              <a:spLocks noChangeArrowheads="1"/>
            </p:cNvSpPr>
            <p:nvPr/>
          </p:nvSpPr>
          <p:spPr bwMode="auto">
            <a:xfrm>
              <a:off x="1019506" y="2954364"/>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Rectangle 47">
              <a:extLst>
                <a:ext uri="{FF2B5EF4-FFF2-40B4-BE49-F238E27FC236}">
                  <a16:creationId xmlns:a16="http://schemas.microsoft.com/office/drawing/2014/main" id="{1CABF0B1-CC92-A0FC-83EC-EC3924149801}"/>
                </a:ext>
              </a:extLst>
            </p:cNvPr>
            <p:cNvSpPr>
              <a:spLocks noChangeArrowheads="1"/>
            </p:cNvSpPr>
            <p:nvPr/>
          </p:nvSpPr>
          <p:spPr bwMode="auto">
            <a:xfrm>
              <a:off x="1019506" y="2492777"/>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Rectangle 49">
              <a:extLst>
                <a:ext uri="{FF2B5EF4-FFF2-40B4-BE49-F238E27FC236}">
                  <a16:creationId xmlns:a16="http://schemas.microsoft.com/office/drawing/2014/main" id="{D78AD9FD-E9E0-9947-7D7B-982580C06F72}"/>
                </a:ext>
              </a:extLst>
            </p:cNvPr>
            <p:cNvSpPr>
              <a:spLocks noChangeArrowheads="1"/>
            </p:cNvSpPr>
            <p:nvPr/>
          </p:nvSpPr>
          <p:spPr bwMode="auto">
            <a:xfrm rot="16200000">
              <a:off x="-478449" y="3053729"/>
              <a:ext cx="2566912"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Free Form Progression (%)</a:t>
              </a:r>
            </a:p>
          </p:txBody>
        </p:sp>
        <p:sp>
          <p:nvSpPr>
            <p:cNvPr id="27" name="Line 50">
              <a:extLst>
                <a:ext uri="{FF2B5EF4-FFF2-40B4-BE49-F238E27FC236}">
                  <a16:creationId xmlns:a16="http://schemas.microsoft.com/office/drawing/2014/main" id="{8C46637A-F780-1ED5-0257-C13C7E073485}"/>
                </a:ext>
              </a:extLst>
            </p:cNvPr>
            <p:cNvSpPr>
              <a:spLocks noChangeShapeType="1"/>
            </p:cNvSpPr>
            <p:nvPr/>
          </p:nvSpPr>
          <p:spPr bwMode="auto">
            <a:xfrm>
              <a:off x="1292432" y="4409914"/>
              <a:ext cx="0" cy="3878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Line 80">
              <a:extLst>
                <a:ext uri="{FF2B5EF4-FFF2-40B4-BE49-F238E27FC236}">
                  <a16:creationId xmlns:a16="http://schemas.microsoft.com/office/drawing/2014/main" id="{3B24599F-521D-EF34-137B-89B841B5158F}"/>
                </a:ext>
              </a:extLst>
            </p:cNvPr>
            <p:cNvSpPr>
              <a:spLocks noChangeShapeType="1"/>
            </p:cNvSpPr>
            <p:nvPr/>
          </p:nvSpPr>
          <p:spPr bwMode="auto">
            <a:xfrm flipH="1">
              <a:off x="1245886" y="2563566"/>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Line 82">
              <a:extLst>
                <a:ext uri="{FF2B5EF4-FFF2-40B4-BE49-F238E27FC236}">
                  <a16:creationId xmlns:a16="http://schemas.microsoft.com/office/drawing/2014/main" id="{3FC47ED6-9236-CA1E-BFE2-4CBCE747F068}"/>
                </a:ext>
              </a:extLst>
            </p:cNvPr>
            <p:cNvSpPr>
              <a:spLocks noChangeShapeType="1"/>
            </p:cNvSpPr>
            <p:nvPr/>
          </p:nvSpPr>
          <p:spPr bwMode="auto">
            <a:xfrm flipH="1">
              <a:off x="1245886" y="3024183"/>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Line 84">
              <a:extLst>
                <a:ext uri="{FF2B5EF4-FFF2-40B4-BE49-F238E27FC236}">
                  <a16:creationId xmlns:a16="http://schemas.microsoft.com/office/drawing/2014/main" id="{B224B503-32EC-CE92-82DF-4B5E7EDF57D9}"/>
                </a:ext>
              </a:extLst>
            </p:cNvPr>
            <p:cNvSpPr>
              <a:spLocks noChangeShapeType="1"/>
            </p:cNvSpPr>
            <p:nvPr/>
          </p:nvSpPr>
          <p:spPr bwMode="auto">
            <a:xfrm flipH="1">
              <a:off x="1245886" y="3484800"/>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Line 86">
              <a:extLst>
                <a:ext uri="{FF2B5EF4-FFF2-40B4-BE49-F238E27FC236}">
                  <a16:creationId xmlns:a16="http://schemas.microsoft.com/office/drawing/2014/main" id="{E7ED8AFE-F44A-D8FE-46C5-D24E76C6F04B}"/>
                </a:ext>
              </a:extLst>
            </p:cNvPr>
            <p:cNvSpPr>
              <a:spLocks noChangeShapeType="1"/>
            </p:cNvSpPr>
            <p:nvPr/>
          </p:nvSpPr>
          <p:spPr bwMode="auto">
            <a:xfrm flipH="1">
              <a:off x="1245886" y="3945418"/>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Line 88">
              <a:extLst>
                <a:ext uri="{FF2B5EF4-FFF2-40B4-BE49-F238E27FC236}">
                  <a16:creationId xmlns:a16="http://schemas.microsoft.com/office/drawing/2014/main" id="{F74C04CB-15A3-6E39-AB57-4EBD369AFC5F}"/>
                </a:ext>
              </a:extLst>
            </p:cNvPr>
            <p:cNvSpPr>
              <a:spLocks noChangeShapeType="1"/>
            </p:cNvSpPr>
            <p:nvPr/>
          </p:nvSpPr>
          <p:spPr bwMode="auto">
            <a:xfrm flipH="1">
              <a:off x="1245886" y="4406035"/>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 name="Line 89">
              <a:extLst>
                <a:ext uri="{FF2B5EF4-FFF2-40B4-BE49-F238E27FC236}">
                  <a16:creationId xmlns:a16="http://schemas.microsoft.com/office/drawing/2014/main" id="{30D4CE08-E829-E36A-46C8-27F9E8D88FDF}"/>
                </a:ext>
              </a:extLst>
            </p:cNvPr>
            <p:cNvSpPr>
              <a:spLocks noChangeShapeType="1"/>
            </p:cNvSpPr>
            <p:nvPr/>
          </p:nvSpPr>
          <p:spPr bwMode="auto">
            <a:xfrm>
              <a:off x="1291462" y="4407005"/>
              <a:ext cx="4819592" cy="0"/>
            </a:xfrm>
            <a:prstGeom prst="line">
              <a:avLst/>
            </a:prstGeom>
            <a:noFill/>
            <a:ln w="28575">
              <a:solidFill>
                <a:schemeClr val="bg1"/>
              </a:solidFill>
              <a:miter lim="800000"/>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Rectangle 48">
              <a:extLst>
                <a:ext uri="{FF2B5EF4-FFF2-40B4-BE49-F238E27FC236}">
                  <a16:creationId xmlns:a16="http://schemas.microsoft.com/office/drawing/2014/main" id="{1364C3B3-5AB3-A7E3-BB46-DF6C7A29FB9D}"/>
                </a:ext>
              </a:extLst>
            </p:cNvPr>
            <p:cNvSpPr>
              <a:spLocks noChangeArrowheads="1"/>
            </p:cNvSpPr>
            <p:nvPr/>
          </p:nvSpPr>
          <p:spPr bwMode="auto">
            <a:xfrm>
              <a:off x="928135" y="2031190"/>
              <a:ext cx="274114"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 name="Line 79">
              <a:extLst>
                <a:ext uri="{FF2B5EF4-FFF2-40B4-BE49-F238E27FC236}">
                  <a16:creationId xmlns:a16="http://schemas.microsoft.com/office/drawing/2014/main" id="{D6BF0FB9-C36A-C285-458A-19AC11746C59}"/>
                </a:ext>
              </a:extLst>
            </p:cNvPr>
            <p:cNvSpPr>
              <a:spLocks noChangeShapeType="1"/>
            </p:cNvSpPr>
            <p:nvPr/>
          </p:nvSpPr>
          <p:spPr bwMode="auto">
            <a:xfrm flipH="1">
              <a:off x="1245886" y="2102949"/>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Line 87">
              <a:extLst>
                <a:ext uri="{FF2B5EF4-FFF2-40B4-BE49-F238E27FC236}">
                  <a16:creationId xmlns:a16="http://schemas.microsoft.com/office/drawing/2014/main" id="{36FF8F9E-D765-8EA2-3192-3D970E2E53B7}"/>
                </a:ext>
              </a:extLst>
            </p:cNvPr>
            <p:cNvSpPr>
              <a:spLocks noChangeShapeType="1"/>
            </p:cNvSpPr>
            <p:nvPr/>
          </p:nvSpPr>
          <p:spPr bwMode="auto">
            <a:xfrm flipH="1">
              <a:off x="1596434"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Line 87">
              <a:extLst>
                <a:ext uri="{FF2B5EF4-FFF2-40B4-BE49-F238E27FC236}">
                  <a16:creationId xmlns:a16="http://schemas.microsoft.com/office/drawing/2014/main" id="{B529A8E8-43A2-88EE-DCD5-E47FEAC3B932}"/>
                </a:ext>
              </a:extLst>
            </p:cNvPr>
            <p:cNvSpPr>
              <a:spLocks noChangeShapeType="1"/>
            </p:cNvSpPr>
            <p:nvPr/>
          </p:nvSpPr>
          <p:spPr bwMode="auto">
            <a:xfrm flipH="1">
              <a:off x="1931994"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Line 87">
              <a:extLst>
                <a:ext uri="{FF2B5EF4-FFF2-40B4-BE49-F238E27FC236}">
                  <a16:creationId xmlns:a16="http://schemas.microsoft.com/office/drawing/2014/main" id="{BD15B11E-5A67-8083-F49E-27E87FEC15E1}"/>
                </a:ext>
              </a:extLst>
            </p:cNvPr>
            <p:cNvSpPr>
              <a:spLocks noChangeShapeType="1"/>
            </p:cNvSpPr>
            <p:nvPr/>
          </p:nvSpPr>
          <p:spPr bwMode="auto">
            <a:xfrm flipH="1">
              <a:off x="2279136"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Line 87">
              <a:extLst>
                <a:ext uri="{FF2B5EF4-FFF2-40B4-BE49-F238E27FC236}">
                  <a16:creationId xmlns:a16="http://schemas.microsoft.com/office/drawing/2014/main" id="{E599E2E4-245D-7B20-4F1D-C2FC90FB94E1}"/>
                </a:ext>
              </a:extLst>
            </p:cNvPr>
            <p:cNvSpPr>
              <a:spLocks noChangeShapeType="1"/>
            </p:cNvSpPr>
            <p:nvPr/>
          </p:nvSpPr>
          <p:spPr bwMode="auto">
            <a:xfrm flipH="1">
              <a:off x="2641992"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Line 87">
              <a:extLst>
                <a:ext uri="{FF2B5EF4-FFF2-40B4-BE49-F238E27FC236}">
                  <a16:creationId xmlns:a16="http://schemas.microsoft.com/office/drawing/2014/main" id="{A13FFCC4-B63C-AF6F-5D9E-4A354E5F922C}"/>
                </a:ext>
              </a:extLst>
            </p:cNvPr>
            <p:cNvSpPr>
              <a:spLocks noChangeShapeType="1"/>
            </p:cNvSpPr>
            <p:nvPr/>
          </p:nvSpPr>
          <p:spPr bwMode="auto">
            <a:xfrm flipH="1">
              <a:off x="3012235"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Line 87">
              <a:extLst>
                <a:ext uri="{FF2B5EF4-FFF2-40B4-BE49-F238E27FC236}">
                  <a16:creationId xmlns:a16="http://schemas.microsoft.com/office/drawing/2014/main" id="{65C78EF0-FE04-6795-8A08-8600CF628599}"/>
                </a:ext>
              </a:extLst>
            </p:cNvPr>
            <p:cNvSpPr>
              <a:spLocks noChangeShapeType="1"/>
            </p:cNvSpPr>
            <p:nvPr/>
          </p:nvSpPr>
          <p:spPr bwMode="auto">
            <a:xfrm flipH="1">
              <a:off x="3340971"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 name="Line 87">
              <a:extLst>
                <a:ext uri="{FF2B5EF4-FFF2-40B4-BE49-F238E27FC236}">
                  <a16:creationId xmlns:a16="http://schemas.microsoft.com/office/drawing/2014/main" id="{072F1779-0BDD-1328-27F3-45014904C67E}"/>
                </a:ext>
              </a:extLst>
            </p:cNvPr>
            <p:cNvSpPr>
              <a:spLocks noChangeShapeType="1"/>
            </p:cNvSpPr>
            <p:nvPr/>
          </p:nvSpPr>
          <p:spPr bwMode="auto">
            <a:xfrm flipH="1">
              <a:off x="3681289"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8" name="Line 87">
              <a:extLst>
                <a:ext uri="{FF2B5EF4-FFF2-40B4-BE49-F238E27FC236}">
                  <a16:creationId xmlns:a16="http://schemas.microsoft.com/office/drawing/2014/main" id="{BB593F13-24C9-81E6-8C86-1895E8C30B7F}"/>
                </a:ext>
              </a:extLst>
            </p:cNvPr>
            <p:cNvSpPr>
              <a:spLocks noChangeShapeType="1"/>
            </p:cNvSpPr>
            <p:nvPr/>
          </p:nvSpPr>
          <p:spPr bwMode="auto">
            <a:xfrm flipH="1">
              <a:off x="4016849"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9" name="Line 87">
              <a:extLst>
                <a:ext uri="{FF2B5EF4-FFF2-40B4-BE49-F238E27FC236}">
                  <a16:creationId xmlns:a16="http://schemas.microsoft.com/office/drawing/2014/main" id="{4951412B-0C0C-AB53-E717-116604BE0441}"/>
                </a:ext>
              </a:extLst>
            </p:cNvPr>
            <p:cNvSpPr>
              <a:spLocks noChangeShapeType="1"/>
            </p:cNvSpPr>
            <p:nvPr/>
          </p:nvSpPr>
          <p:spPr bwMode="auto">
            <a:xfrm flipH="1">
              <a:off x="4377639"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0" name="Line 87">
              <a:extLst>
                <a:ext uri="{FF2B5EF4-FFF2-40B4-BE49-F238E27FC236}">
                  <a16:creationId xmlns:a16="http://schemas.microsoft.com/office/drawing/2014/main" id="{09DA6A79-C448-4E00-CCF2-4B48E88D0B8C}"/>
                </a:ext>
              </a:extLst>
            </p:cNvPr>
            <p:cNvSpPr>
              <a:spLocks noChangeShapeType="1"/>
            </p:cNvSpPr>
            <p:nvPr/>
          </p:nvSpPr>
          <p:spPr bwMode="auto">
            <a:xfrm flipH="1">
              <a:off x="4713199"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1" name="Line 87">
              <a:extLst>
                <a:ext uri="{FF2B5EF4-FFF2-40B4-BE49-F238E27FC236}">
                  <a16:creationId xmlns:a16="http://schemas.microsoft.com/office/drawing/2014/main" id="{7135CAEF-4732-957D-2998-68AF8A2337FF}"/>
                </a:ext>
              </a:extLst>
            </p:cNvPr>
            <p:cNvSpPr>
              <a:spLocks noChangeShapeType="1"/>
            </p:cNvSpPr>
            <p:nvPr/>
          </p:nvSpPr>
          <p:spPr bwMode="auto">
            <a:xfrm flipH="1">
              <a:off x="5069794"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2" name="Line 87">
              <a:extLst>
                <a:ext uri="{FF2B5EF4-FFF2-40B4-BE49-F238E27FC236}">
                  <a16:creationId xmlns:a16="http://schemas.microsoft.com/office/drawing/2014/main" id="{C5BF2073-B7E3-50ED-11E7-3B9C361263CE}"/>
                </a:ext>
              </a:extLst>
            </p:cNvPr>
            <p:cNvSpPr>
              <a:spLocks noChangeShapeType="1"/>
            </p:cNvSpPr>
            <p:nvPr/>
          </p:nvSpPr>
          <p:spPr bwMode="auto">
            <a:xfrm flipH="1">
              <a:off x="5408292"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3" name="Line 87">
              <a:extLst>
                <a:ext uri="{FF2B5EF4-FFF2-40B4-BE49-F238E27FC236}">
                  <a16:creationId xmlns:a16="http://schemas.microsoft.com/office/drawing/2014/main" id="{E2A067FD-0436-4563-AAFA-945C124335BC}"/>
                </a:ext>
              </a:extLst>
            </p:cNvPr>
            <p:cNvSpPr>
              <a:spLocks noChangeShapeType="1"/>
            </p:cNvSpPr>
            <p:nvPr/>
          </p:nvSpPr>
          <p:spPr bwMode="auto">
            <a:xfrm flipH="1">
              <a:off x="5765995"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 name="Rectangle 41">
              <a:extLst>
                <a:ext uri="{FF2B5EF4-FFF2-40B4-BE49-F238E27FC236}">
                  <a16:creationId xmlns:a16="http://schemas.microsoft.com/office/drawing/2014/main" id="{24C74242-59D3-F60F-CDDA-FFC23BEAE88E}"/>
                </a:ext>
              </a:extLst>
            </p:cNvPr>
            <p:cNvSpPr>
              <a:spLocks noChangeArrowheads="1"/>
            </p:cNvSpPr>
            <p:nvPr/>
          </p:nvSpPr>
          <p:spPr bwMode="auto">
            <a:xfrm>
              <a:off x="1544335" y="4497353"/>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5" name="Rectangle 41">
              <a:extLst>
                <a:ext uri="{FF2B5EF4-FFF2-40B4-BE49-F238E27FC236}">
                  <a16:creationId xmlns:a16="http://schemas.microsoft.com/office/drawing/2014/main" id="{01428B34-A9AB-DFDB-7118-0EA5728E57CC}"/>
                </a:ext>
              </a:extLst>
            </p:cNvPr>
            <p:cNvSpPr>
              <a:spLocks noChangeArrowheads="1"/>
            </p:cNvSpPr>
            <p:nvPr/>
          </p:nvSpPr>
          <p:spPr bwMode="auto">
            <a:xfrm>
              <a:off x="1871505" y="4497353"/>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6" name="Rectangle 41">
              <a:extLst>
                <a:ext uri="{FF2B5EF4-FFF2-40B4-BE49-F238E27FC236}">
                  <a16:creationId xmlns:a16="http://schemas.microsoft.com/office/drawing/2014/main" id="{4571AC0F-8380-F3BC-290A-3E4A982967DD}"/>
                </a:ext>
              </a:extLst>
            </p:cNvPr>
            <p:cNvSpPr>
              <a:spLocks noChangeArrowheads="1"/>
            </p:cNvSpPr>
            <p:nvPr/>
          </p:nvSpPr>
          <p:spPr bwMode="auto">
            <a:xfrm>
              <a:off x="2222843" y="4497353"/>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7" name="Rectangle 41">
              <a:extLst>
                <a:ext uri="{FF2B5EF4-FFF2-40B4-BE49-F238E27FC236}">
                  <a16:creationId xmlns:a16="http://schemas.microsoft.com/office/drawing/2014/main" id="{D39B8AFA-C2FE-AC9E-1353-DD9371BF88F1}"/>
                </a:ext>
              </a:extLst>
            </p:cNvPr>
            <p:cNvSpPr>
              <a:spLocks noChangeArrowheads="1"/>
            </p:cNvSpPr>
            <p:nvPr/>
          </p:nvSpPr>
          <p:spPr bwMode="auto">
            <a:xfrm>
              <a:off x="2577309" y="4497353"/>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8" name="Rectangle 41">
              <a:extLst>
                <a:ext uri="{FF2B5EF4-FFF2-40B4-BE49-F238E27FC236}">
                  <a16:creationId xmlns:a16="http://schemas.microsoft.com/office/drawing/2014/main" id="{0B27D00E-08DE-37B7-0329-C1BFEA6DA6D8}"/>
                </a:ext>
              </a:extLst>
            </p:cNvPr>
            <p:cNvSpPr>
              <a:spLocks noChangeArrowheads="1"/>
            </p:cNvSpPr>
            <p:nvPr/>
          </p:nvSpPr>
          <p:spPr bwMode="auto">
            <a:xfrm>
              <a:off x="2874731"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9" name="Rectangle 41">
              <a:extLst>
                <a:ext uri="{FF2B5EF4-FFF2-40B4-BE49-F238E27FC236}">
                  <a16:creationId xmlns:a16="http://schemas.microsoft.com/office/drawing/2014/main" id="{681D51C9-F7C4-82BF-46A4-DE675BF4C8BB}"/>
                </a:ext>
              </a:extLst>
            </p:cNvPr>
            <p:cNvSpPr>
              <a:spLocks noChangeArrowheads="1"/>
            </p:cNvSpPr>
            <p:nvPr/>
          </p:nvSpPr>
          <p:spPr bwMode="auto">
            <a:xfrm>
              <a:off x="3218786"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0" name="Rectangle 41">
              <a:extLst>
                <a:ext uri="{FF2B5EF4-FFF2-40B4-BE49-F238E27FC236}">
                  <a16:creationId xmlns:a16="http://schemas.microsoft.com/office/drawing/2014/main" id="{9F5D5769-955D-C31C-0BE6-01BE8E69AC4F}"/>
                </a:ext>
              </a:extLst>
            </p:cNvPr>
            <p:cNvSpPr>
              <a:spLocks noChangeArrowheads="1"/>
            </p:cNvSpPr>
            <p:nvPr/>
          </p:nvSpPr>
          <p:spPr bwMode="auto">
            <a:xfrm>
              <a:off x="3577094"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1" name="Rectangle 41">
              <a:extLst>
                <a:ext uri="{FF2B5EF4-FFF2-40B4-BE49-F238E27FC236}">
                  <a16:creationId xmlns:a16="http://schemas.microsoft.com/office/drawing/2014/main" id="{F381470E-9842-029C-B157-74D56B0E62E5}"/>
                </a:ext>
              </a:extLst>
            </p:cNvPr>
            <p:cNvSpPr>
              <a:spLocks noChangeArrowheads="1"/>
            </p:cNvSpPr>
            <p:nvPr/>
          </p:nvSpPr>
          <p:spPr bwMode="auto">
            <a:xfrm>
              <a:off x="3921754"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2" name="Rectangle 41">
              <a:extLst>
                <a:ext uri="{FF2B5EF4-FFF2-40B4-BE49-F238E27FC236}">
                  <a16:creationId xmlns:a16="http://schemas.microsoft.com/office/drawing/2014/main" id="{8C6B9E7B-A389-688D-D548-35F5205E3ABF}"/>
                </a:ext>
              </a:extLst>
            </p:cNvPr>
            <p:cNvSpPr>
              <a:spLocks noChangeArrowheads="1"/>
            </p:cNvSpPr>
            <p:nvPr/>
          </p:nvSpPr>
          <p:spPr bwMode="auto">
            <a:xfrm>
              <a:off x="4258962"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 name="Rectangle 41">
              <a:extLst>
                <a:ext uri="{FF2B5EF4-FFF2-40B4-BE49-F238E27FC236}">
                  <a16:creationId xmlns:a16="http://schemas.microsoft.com/office/drawing/2014/main" id="{BB585377-982A-319A-D9E5-313E8421170B}"/>
                </a:ext>
              </a:extLst>
            </p:cNvPr>
            <p:cNvSpPr>
              <a:spLocks noChangeArrowheads="1"/>
            </p:cNvSpPr>
            <p:nvPr/>
          </p:nvSpPr>
          <p:spPr bwMode="auto">
            <a:xfrm>
              <a:off x="4601784"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 name="Rectangle 41">
              <a:extLst>
                <a:ext uri="{FF2B5EF4-FFF2-40B4-BE49-F238E27FC236}">
                  <a16:creationId xmlns:a16="http://schemas.microsoft.com/office/drawing/2014/main" id="{CE7B8DB1-6C65-E0FE-BE55-F4187DEAABD2}"/>
                </a:ext>
              </a:extLst>
            </p:cNvPr>
            <p:cNvSpPr>
              <a:spLocks noChangeArrowheads="1"/>
            </p:cNvSpPr>
            <p:nvPr/>
          </p:nvSpPr>
          <p:spPr bwMode="auto">
            <a:xfrm>
              <a:off x="4949426"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5" name="Rectangle 41">
              <a:extLst>
                <a:ext uri="{FF2B5EF4-FFF2-40B4-BE49-F238E27FC236}">
                  <a16:creationId xmlns:a16="http://schemas.microsoft.com/office/drawing/2014/main" id="{C504093D-6B6A-00E5-EBFE-961FF1642443}"/>
                </a:ext>
              </a:extLst>
            </p:cNvPr>
            <p:cNvSpPr>
              <a:spLocks noChangeArrowheads="1"/>
            </p:cNvSpPr>
            <p:nvPr/>
          </p:nvSpPr>
          <p:spPr bwMode="auto">
            <a:xfrm>
              <a:off x="5304098"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6" name="Rectangle 41">
              <a:extLst>
                <a:ext uri="{FF2B5EF4-FFF2-40B4-BE49-F238E27FC236}">
                  <a16:creationId xmlns:a16="http://schemas.microsoft.com/office/drawing/2014/main" id="{C06FD3D8-4BD9-3569-9724-5407FC2D8E4D}"/>
                </a:ext>
              </a:extLst>
            </p:cNvPr>
            <p:cNvSpPr>
              <a:spLocks noChangeArrowheads="1"/>
            </p:cNvSpPr>
            <p:nvPr/>
          </p:nvSpPr>
          <p:spPr bwMode="auto">
            <a:xfrm>
              <a:off x="5661801"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7" name="Rectangle 41">
              <a:extLst>
                <a:ext uri="{FF2B5EF4-FFF2-40B4-BE49-F238E27FC236}">
                  <a16:creationId xmlns:a16="http://schemas.microsoft.com/office/drawing/2014/main" id="{2E43E97C-2E01-D756-CF93-C3E4885BF6CD}"/>
                </a:ext>
              </a:extLst>
            </p:cNvPr>
            <p:cNvSpPr>
              <a:spLocks noChangeArrowheads="1"/>
            </p:cNvSpPr>
            <p:nvPr/>
          </p:nvSpPr>
          <p:spPr bwMode="auto">
            <a:xfrm>
              <a:off x="5992314"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8" name="Line 87">
              <a:extLst>
                <a:ext uri="{FF2B5EF4-FFF2-40B4-BE49-F238E27FC236}">
                  <a16:creationId xmlns:a16="http://schemas.microsoft.com/office/drawing/2014/main" id="{95E62830-E97A-A6B0-F238-1B641EE847D6}"/>
                </a:ext>
              </a:extLst>
            </p:cNvPr>
            <p:cNvSpPr>
              <a:spLocks noChangeShapeType="1"/>
            </p:cNvSpPr>
            <p:nvPr/>
          </p:nvSpPr>
          <p:spPr bwMode="auto">
            <a:xfrm flipH="1">
              <a:off x="6096508"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9" name="Rectangle 39">
              <a:extLst>
                <a:ext uri="{FF2B5EF4-FFF2-40B4-BE49-F238E27FC236}">
                  <a16:creationId xmlns:a16="http://schemas.microsoft.com/office/drawing/2014/main" id="{AEEA4F14-2DF8-B1C2-651E-AB69CDD25ABD}"/>
                </a:ext>
              </a:extLst>
            </p:cNvPr>
            <p:cNvSpPr>
              <a:spLocks noChangeArrowheads="1"/>
            </p:cNvSpPr>
            <p:nvPr/>
          </p:nvSpPr>
          <p:spPr bwMode="auto">
            <a:xfrm>
              <a:off x="1221510" y="4489585"/>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70" name="Group 69">
              <a:extLst>
                <a:ext uri="{FF2B5EF4-FFF2-40B4-BE49-F238E27FC236}">
                  <a16:creationId xmlns:a16="http://schemas.microsoft.com/office/drawing/2014/main" id="{F037DFCB-432B-D280-9A40-F1055BCD1AB4}"/>
                </a:ext>
              </a:extLst>
            </p:cNvPr>
            <p:cNvGrpSpPr/>
            <p:nvPr/>
          </p:nvGrpSpPr>
          <p:grpSpPr>
            <a:xfrm>
              <a:off x="1272097" y="2112167"/>
              <a:ext cx="4685326" cy="1059261"/>
              <a:chOff x="1312190" y="2123268"/>
              <a:chExt cx="4246535" cy="980149"/>
            </a:xfrm>
          </p:grpSpPr>
          <p:sp>
            <p:nvSpPr>
              <p:cNvPr id="200" name="Freeform 199">
                <a:extLst>
                  <a:ext uri="{FF2B5EF4-FFF2-40B4-BE49-F238E27FC236}">
                    <a16:creationId xmlns:a16="http://schemas.microsoft.com/office/drawing/2014/main" id="{82FC2164-8462-EBF3-73C0-D6C3825804F0}"/>
                  </a:ext>
                </a:extLst>
              </p:cNvPr>
              <p:cNvSpPr/>
              <p:nvPr/>
            </p:nvSpPr>
            <p:spPr bwMode="auto">
              <a:xfrm>
                <a:off x="1312190" y="2123268"/>
                <a:ext cx="4246535" cy="940230"/>
              </a:xfrm>
              <a:custGeom>
                <a:avLst/>
                <a:gdLst>
                  <a:gd name="connsiteX0" fmla="*/ 0 w 4246535"/>
                  <a:gd name="connsiteY0" fmla="*/ 0 h 940230"/>
                  <a:gd name="connsiteX1" fmla="*/ 0 w 4246535"/>
                  <a:gd name="connsiteY1" fmla="*/ 0 h 940230"/>
                  <a:gd name="connsiteX2" fmla="*/ 61993 w 4246535"/>
                  <a:gd name="connsiteY2" fmla="*/ 20664 h 940230"/>
                  <a:gd name="connsiteX3" fmla="*/ 77491 w 4246535"/>
                  <a:gd name="connsiteY3" fmla="*/ 25830 h 940230"/>
                  <a:gd name="connsiteX4" fmla="*/ 82657 w 4246535"/>
                  <a:gd name="connsiteY4" fmla="*/ 41329 h 940230"/>
                  <a:gd name="connsiteX5" fmla="*/ 98156 w 4246535"/>
                  <a:gd name="connsiteY5" fmla="*/ 46495 h 940230"/>
                  <a:gd name="connsiteX6" fmla="*/ 139485 w 4246535"/>
                  <a:gd name="connsiteY6" fmla="*/ 61993 h 940230"/>
                  <a:gd name="connsiteX7" fmla="*/ 185979 w 4246535"/>
                  <a:gd name="connsiteY7" fmla="*/ 77491 h 940230"/>
                  <a:gd name="connsiteX8" fmla="*/ 196312 w 4246535"/>
                  <a:gd name="connsiteY8" fmla="*/ 87824 h 940230"/>
                  <a:gd name="connsiteX9" fmla="*/ 227308 w 4246535"/>
                  <a:gd name="connsiteY9" fmla="*/ 98156 h 940230"/>
                  <a:gd name="connsiteX10" fmla="*/ 242807 w 4246535"/>
                  <a:gd name="connsiteY10" fmla="*/ 103322 h 940230"/>
                  <a:gd name="connsiteX11" fmla="*/ 273803 w 4246535"/>
                  <a:gd name="connsiteY11" fmla="*/ 123986 h 940230"/>
                  <a:gd name="connsiteX12" fmla="*/ 320298 w 4246535"/>
                  <a:gd name="connsiteY12" fmla="*/ 134318 h 940230"/>
                  <a:gd name="connsiteX13" fmla="*/ 340963 w 4246535"/>
                  <a:gd name="connsiteY13" fmla="*/ 139485 h 940230"/>
                  <a:gd name="connsiteX14" fmla="*/ 366793 w 4246535"/>
                  <a:gd name="connsiteY14" fmla="*/ 144651 h 940230"/>
                  <a:gd name="connsiteX15" fmla="*/ 397790 w 4246535"/>
                  <a:gd name="connsiteY15" fmla="*/ 154983 h 940230"/>
                  <a:gd name="connsiteX16" fmla="*/ 449451 w 4246535"/>
                  <a:gd name="connsiteY16" fmla="*/ 165315 h 940230"/>
                  <a:gd name="connsiteX17" fmla="*/ 480447 w 4246535"/>
                  <a:gd name="connsiteY17" fmla="*/ 180813 h 940230"/>
                  <a:gd name="connsiteX18" fmla="*/ 511444 w 4246535"/>
                  <a:gd name="connsiteY18" fmla="*/ 191146 h 940230"/>
                  <a:gd name="connsiteX19" fmla="*/ 542441 w 4246535"/>
                  <a:gd name="connsiteY19" fmla="*/ 201478 h 940230"/>
                  <a:gd name="connsiteX20" fmla="*/ 557939 w 4246535"/>
                  <a:gd name="connsiteY20" fmla="*/ 206644 h 940230"/>
                  <a:gd name="connsiteX21" fmla="*/ 594102 w 4246535"/>
                  <a:gd name="connsiteY21" fmla="*/ 222142 h 940230"/>
                  <a:gd name="connsiteX22" fmla="*/ 614766 w 4246535"/>
                  <a:gd name="connsiteY22" fmla="*/ 232474 h 940230"/>
                  <a:gd name="connsiteX23" fmla="*/ 645763 w 4246535"/>
                  <a:gd name="connsiteY23" fmla="*/ 242807 h 940230"/>
                  <a:gd name="connsiteX24" fmla="*/ 697424 w 4246535"/>
                  <a:gd name="connsiteY24" fmla="*/ 242807 h 940230"/>
                  <a:gd name="connsiteX25" fmla="*/ 707756 w 4246535"/>
                  <a:gd name="connsiteY25" fmla="*/ 258305 h 940230"/>
                  <a:gd name="connsiteX26" fmla="*/ 738752 w 4246535"/>
                  <a:gd name="connsiteY26" fmla="*/ 273803 h 940230"/>
                  <a:gd name="connsiteX27" fmla="*/ 816244 w 4246535"/>
                  <a:gd name="connsiteY27" fmla="*/ 284135 h 940230"/>
                  <a:gd name="connsiteX28" fmla="*/ 816244 w 4246535"/>
                  <a:gd name="connsiteY28" fmla="*/ 278969 h 940230"/>
                  <a:gd name="connsiteX29" fmla="*/ 821410 w 4246535"/>
                  <a:gd name="connsiteY29" fmla="*/ 309966 h 940230"/>
                  <a:gd name="connsiteX30" fmla="*/ 867905 w 4246535"/>
                  <a:gd name="connsiteY30" fmla="*/ 309966 h 940230"/>
                  <a:gd name="connsiteX31" fmla="*/ 867905 w 4246535"/>
                  <a:gd name="connsiteY31" fmla="*/ 309966 h 940230"/>
                  <a:gd name="connsiteX32" fmla="*/ 914400 w 4246535"/>
                  <a:gd name="connsiteY32" fmla="*/ 346129 h 940230"/>
                  <a:gd name="connsiteX33" fmla="*/ 924732 w 4246535"/>
                  <a:gd name="connsiteY33" fmla="*/ 346129 h 940230"/>
                  <a:gd name="connsiteX34" fmla="*/ 1126210 w 4246535"/>
                  <a:gd name="connsiteY34" fmla="*/ 346129 h 940230"/>
                  <a:gd name="connsiteX35" fmla="*/ 1126210 w 4246535"/>
                  <a:gd name="connsiteY35" fmla="*/ 382291 h 940230"/>
                  <a:gd name="connsiteX36" fmla="*/ 1250196 w 4246535"/>
                  <a:gd name="connsiteY36" fmla="*/ 382291 h 940230"/>
                  <a:gd name="connsiteX37" fmla="*/ 1250196 w 4246535"/>
                  <a:gd name="connsiteY37" fmla="*/ 382291 h 940230"/>
                  <a:gd name="connsiteX38" fmla="*/ 1286359 w 4246535"/>
                  <a:gd name="connsiteY38" fmla="*/ 413288 h 940230"/>
                  <a:gd name="connsiteX39" fmla="*/ 1317356 w 4246535"/>
                  <a:gd name="connsiteY39" fmla="*/ 423620 h 940230"/>
                  <a:gd name="connsiteX40" fmla="*/ 1369017 w 4246535"/>
                  <a:gd name="connsiteY40" fmla="*/ 418454 h 940230"/>
                  <a:gd name="connsiteX41" fmla="*/ 1410346 w 4246535"/>
                  <a:gd name="connsiteY41" fmla="*/ 418454 h 940230"/>
                  <a:gd name="connsiteX42" fmla="*/ 1420678 w 4246535"/>
                  <a:gd name="connsiteY42" fmla="*/ 428786 h 940230"/>
                  <a:gd name="connsiteX43" fmla="*/ 1436176 w 4246535"/>
                  <a:gd name="connsiteY43" fmla="*/ 439118 h 940230"/>
                  <a:gd name="connsiteX44" fmla="*/ 1446508 w 4246535"/>
                  <a:gd name="connsiteY44" fmla="*/ 470115 h 940230"/>
                  <a:gd name="connsiteX45" fmla="*/ 1446508 w 4246535"/>
                  <a:gd name="connsiteY45" fmla="*/ 495946 h 940230"/>
                  <a:gd name="connsiteX46" fmla="*/ 1560163 w 4246535"/>
                  <a:gd name="connsiteY46" fmla="*/ 495946 h 940230"/>
                  <a:gd name="connsiteX47" fmla="*/ 1560163 w 4246535"/>
                  <a:gd name="connsiteY47" fmla="*/ 495946 h 940230"/>
                  <a:gd name="connsiteX48" fmla="*/ 1606657 w 4246535"/>
                  <a:gd name="connsiteY48" fmla="*/ 506278 h 940230"/>
                  <a:gd name="connsiteX49" fmla="*/ 1616990 w 4246535"/>
                  <a:gd name="connsiteY49" fmla="*/ 516610 h 940230"/>
                  <a:gd name="connsiteX50" fmla="*/ 1668651 w 4246535"/>
                  <a:gd name="connsiteY50" fmla="*/ 526942 h 940230"/>
                  <a:gd name="connsiteX51" fmla="*/ 1699647 w 4246535"/>
                  <a:gd name="connsiteY51" fmla="*/ 547607 h 940230"/>
                  <a:gd name="connsiteX52" fmla="*/ 1715146 w 4246535"/>
                  <a:gd name="connsiteY52" fmla="*/ 552773 h 940230"/>
                  <a:gd name="connsiteX53" fmla="*/ 1725478 w 4246535"/>
                  <a:gd name="connsiteY53" fmla="*/ 568271 h 940230"/>
                  <a:gd name="connsiteX54" fmla="*/ 1720312 w 4246535"/>
                  <a:gd name="connsiteY54" fmla="*/ 583769 h 940230"/>
                  <a:gd name="connsiteX55" fmla="*/ 1720312 w 4246535"/>
                  <a:gd name="connsiteY55" fmla="*/ 604434 h 940230"/>
                  <a:gd name="connsiteX56" fmla="*/ 1911457 w 4246535"/>
                  <a:gd name="connsiteY56" fmla="*/ 604434 h 940230"/>
                  <a:gd name="connsiteX57" fmla="*/ 1911457 w 4246535"/>
                  <a:gd name="connsiteY57" fmla="*/ 604434 h 940230"/>
                  <a:gd name="connsiteX58" fmla="*/ 2174929 w 4246535"/>
                  <a:gd name="connsiteY58" fmla="*/ 604434 h 940230"/>
                  <a:gd name="connsiteX59" fmla="*/ 2174929 w 4246535"/>
                  <a:gd name="connsiteY59" fmla="*/ 650929 h 940230"/>
                  <a:gd name="connsiteX60" fmla="*/ 2221424 w 4246535"/>
                  <a:gd name="connsiteY60" fmla="*/ 650929 h 940230"/>
                  <a:gd name="connsiteX61" fmla="*/ 2221424 w 4246535"/>
                  <a:gd name="connsiteY61" fmla="*/ 697424 h 940230"/>
                  <a:gd name="connsiteX62" fmla="*/ 2459064 w 4246535"/>
                  <a:gd name="connsiteY62" fmla="*/ 697424 h 940230"/>
                  <a:gd name="connsiteX63" fmla="*/ 2459064 w 4246535"/>
                  <a:gd name="connsiteY63" fmla="*/ 697424 h 940230"/>
                  <a:gd name="connsiteX64" fmla="*/ 2459064 w 4246535"/>
                  <a:gd name="connsiteY64" fmla="*/ 697424 h 940230"/>
                  <a:gd name="connsiteX65" fmla="*/ 2459064 w 4246535"/>
                  <a:gd name="connsiteY65" fmla="*/ 743918 h 940230"/>
                  <a:gd name="connsiteX66" fmla="*/ 2608881 w 4246535"/>
                  <a:gd name="connsiteY66" fmla="*/ 743918 h 940230"/>
                  <a:gd name="connsiteX67" fmla="*/ 2608881 w 4246535"/>
                  <a:gd name="connsiteY67" fmla="*/ 743918 h 940230"/>
                  <a:gd name="connsiteX68" fmla="*/ 2614047 w 4246535"/>
                  <a:gd name="connsiteY68" fmla="*/ 790413 h 940230"/>
                  <a:gd name="connsiteX69" fmla="*/ 2670874 w 4246535"/>
                  <a:gd name="connsiteY69" fmla="*/ 790413 h 940230"/>
                  <a:gd name="connsiteX70" fmla="*/ 2670874 w 4246535"/>
                  <a:gd name="connsiteY70" fmla="*/ 862739 h 940230"/>
                  <a:gd name="connsiteX71" fmla="*/ 2825857 w 4246535"/>
                  <a:gd name="connsiteY71" fmla="*/ 862739 h 940230"/>
                  <a:gd name="connsiteX72" fmla="*/ 2825857 w 4246535"/>
                  <a:gd name="connsiteY72" fmla="*/ 940230 h 940230"/>
                  <a:gd name="connsiteX73" fmla="*/ 4246535 w 4246535"/>
                  <a:gd name="connsiteY73" fmla="*/ 940230 h 94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246535" h="940230">
                    <a:moveTo>
                      <a:pt x="0" y="0"/>
                    </a:moveTo>
                    <a:lnTo>
                      <a:pt x="0" y="0"/>
                    </a:lnTo>
                    <a:lnTo>
                      <a:pt x="61993" y="20664"/>
                    </a:lnTo>
                    <a:lnTo>
                      <a:pt x="77491" y="25830"/>
                    </a:lnTo>
                    <a:cubicBezTo>
                      <a:pt x="79213" y="30996"/>
                      <a:pt x="78806" y="37478"/>
                      <a:pt x="82657" y="41329"/>
                    </a:cubicBezTo>
                    <a:cubicBezTo>
                      <a:pt x="86508" y="45180"/>
                      <a:pt x="93285" y="44060"/>
                      <a:pt x="98156" y="46495"/>
                    </a:cubicBezTo>
                    <a:cubicBezTo>
                      <a:pt x="133631" y="64232"/>
                      <a:pt x="89646" y="52026"/>
                      <a:pt x="139485" y="61993"/>
                    </a:cubicBezTo>
                    <a:cubicBezTo>
                      <a:pt x="179417" y="88614"/>
                      <a:pt x="122341" y="53626"/>
                      <a:pt x="185979" y="77491"/>
                    </a:cubicBezTo>
                    <a:cubicBezTo>
                      <a:pt x="190540" y="79201"/>
                      <a:pt x="191955" y="85646"/>
                      <a:pt x="196312" y="87824"/>
                    </a:cubicBezTo>
                    <a:cubicBezTo>
                      <a:pt x="206053" y="92695"/>
                      <a:pt x="216976" y="94712"/>
                      <a:pt x="227308" y="98156"/>
                    </a:cubicBezTo>
                    <a:lnTo>
                      <a:pt x="242807" y="103322"/>
                    </a:lnTo>
                    <a:cubicBezTo>
                      <a:pt x="253139" y="110210"/>
                      <a:pt x="262023" y="120059"/>
                      <a:pt x="273803" y="123986"/>
                    </a:cubicBezTo>
                    <a:cubicBezTo>
                      <a:pt x="303970" y="134041"/>
                      <a:pt x="274832" y="125224"/>
                      <a:pt x="320298" y="134318"/>
                    </a:cubicBezTo>
                    <a:cubicBezTo>
                      <a:pt x="327260" y="135711"/>
                      <a:pt x="334032" y="137945"/>
                      <a:pt x="340963" y="139485"/>
                    </a:cubicBezTo>
                    <a:cubicBezTo>
                      <a:pt x="349534" y="141390"/>
                      <a:pt x="358322" y="142341"/>
                      <a:pt x="366793" y="144651"/>
                    </a:cubicBezTo>
                    <a:cubicBezTo>
                      <a:pt x="377300" y="147517"/>
                      <a:pt x="387224" y="152341"/>
                      <a:pt x="397790" y="154983"/>
                    </a:cubicBezTo>
                    <a:cubicBezTo>
                      <a:pt x="428616" y="162690"/>
                      <a:pt x="411451" y="158982"/>
                      <a:pt x="449451" y="165315"/>
                    </a:cubicBezTo>
                    <a:cubicBezTo>
                      <a:pt x="505966" y="184153"/>
                      <a:pt x="420367" y="154110"/>
                      <a:pt x="480447" y="180813"/>
                    </a:cubicBezTo>
                    <a:cubicBezTo>
                      <a:pt x="490400" y="185236"/>
                      <a:pt x="501112" y="187702"/>
                      <a:pt x="511444" y="191146"/>
                    </a:cubicBezTo>
                    <a:lnTo>
                      <a:pt x="542441" y="201478"/>
                    </a:lnTo>
                    <a:cubicBezTo>
                      <a:pt x="547607" y="203200"/>
                      <a:pt x="553408" y="203623"/>
                      <a:pt x="557939" y="206644"/>
                    </a:cubicBezTo>
                    <a:cubicBezTo>
                      <a:pt x="579345" y="220915"/>
                      <a:pt x="567414" y="215470"/>
                      <a:pt x="594102" y="222142"/>
                    </a:cubicBezTo>
                    <a:cubicBezTo>
                      <a:pt x="600990" y="225586"/>
                      <a:pt x="607616" y="229614"/>
                      <a:pt x="614766" y="232474"/>
                    </a:cubicBezTo>
                    <a:cubicBezTo>
                      <a:pt x="624878" y="236519"/>
                      <a:pt x="645763" y="242807"/>
                      <a:pt x="645763" y="242807"/>
                    </a:cubicBezTo>
                    <a:cubicBezTo>
                      <a:pt x="665143" y="237961"/>
                      <a:pt x="676311" y="232250"/>
                      <a:pt x="697424" y="242807"/>
                    </a:cubicBezTo>
                    <a:cubicBezTo>
                      <a:pt x="702977" y="245584"/>
                      <a:pt x="703366" y="253915"/>
                      <a:pt x="707756" y="258305"/>
                    </a:cubicBezTo>
                    <a:cubicBezTo>
                      <a:pt x="714177" y="264726"/>
                      <a:pt x="729298" y="272753"/>
                      <a:pt x="738752" y="273803"/>
                    </a:cubicBezTo>
                    <a:cubicBezTo>
                      <a:pt x="817962" y="282604"/>
                      <a:pt x="816244" y="252847"/>
                      <a:pt x="816244" y="284135"/>
                    </a:cubicBezTo>
                    <a:lnTo>
                      <a:pt x="816244" y="278969"/>
                    </a:lnTo>
                    <a:lnTo>
                      <a:pt x="821410" y="309966"/>
                    </a:lnTo>
                    <a:lnTo>
                      <a:pt x="867905" y="309966"/>
                    </a:lnTo>
                    <a:lnTo>
                      <a:pt x="867905" y="309966"/>
                    </a:lnTo>
                    <a:lnTo>
                      <a:pt x="914400" y="346129"/>
                    </a:lnTo>
                    <a:lnTo>
                      <a:pt x="924732" y="346129"/>
                    </a:lnTo>
                    <a:lnTo>
                      <a:pt x="1126210" y="346129"/>
                    </a:lnTo>
                    <a:lnTo>
                      <a:pt x="1126210" y="382291"/>
                    </a:lnTo>
                    <a:lnTo>
                      <a:pt x="1250196" y="382291"/>
                    </a:lnTo>
                    <a:lnTo>
                      <a:pt x="1250196" y="382291"/>
                    </a:lnTo>
                    <a:cubicBezTo>
                      <a:pt x="1262250" y="392623"/>
                      <a:pt x="1272838" y="404967"/>
                      <a:pt x="1286359" y="413288"/>
                    </a:cubicBezTo>
                    <a:cubicBezTo>
                      <a:pt x="1295635" y="418996"/>
                      <a:pt x="1317356" y="423620"/>
                      <a:pt x="1317356" y="423620"/>
                    </a:cubicBezTo>
                    <a:cubicBezTo>
                      <a:pt x="1334576" y="421898"/>
                      <a:pt x="1351863" y="420741"/>
                      <a:pt x="1369017" y="418454"/>
                    </a:cubicBezTo>
                    <a:cubicBezTo>
                      <a:pt x="1404640" y="413704"/>
                      <a:pt x="1383755" y="409591"/>
                      <a:pt x="1410346" y="418454"/>
                    </a:cubicBezTo>
                    <a:cubicBezTo>
                      <a:pt x="1400193" y="448906"/>
                      <a:pt x="1403276" y="425886"/>
                      <a:pt x="1420678" y="428786"/>
                    </a:cubicBezTo>
                    <a:cubicBezTo>
                      <a:pt x="1426802" y="429807"/>
                      <a:pt x="1431010" y="435674"/>
                      <a:pt x="1436176" y="439118"/>
                    </a:cubicBezTo>
                    <a:cubicBezTo>
                      <a:pt x="1439620" y="449450"/>
                      <a:pt x="1448644" y="459435"/>
                      <a:pt x="1446508" y="470115"/>
                    </a:cubicBezTo>
                    <a:cubicBezTo>
                      <a:pt x="1441004" y="497635"/>
                      <a:pt x="1432561" y="495946"/>
                      <a:pt x="1446508" y="495946"/>
                    </a:cubicBezTo>
                    <a:lnTo>
                      <a:pt x="1560163" y="495946"/>
                    </a:lnTo>
                    <a:lnTo>
                      <a:pt x="1560163" y="495946"/>
                    </a:lnTo>
                    <a:cubicBezTo>
                      <a:pt x="1575661" y="499390"/>
                      <a:pt x="1591737" y="500853"/>
                      <a:pt x="1606657" y="506278"/>
                    </a:cubicBezTo>
                    <a:cubicBezTo>
                      <a:pt x="1611235" y="507943"/>
                      <a:pt x="1612633" y="514432"/>
                      <a:pt x="1616990" y="516610"/>
                    </a:cubicBezTo>
                    <a:cubicBezTo>
                      <a:pt x="1624697" y="520464"/>
                      <a:pt x="1664759" y="526293"/>
                      <a:pt x="1668651" y="526942"/>
                    </a:cubicBezTo>
                    <a:cubicBezTo>
                      <a:pt x="1705503" y="539226"/>
                      <a:pt x="1660948" y="521807"/>
                      <a:pt x="1699647" y="547607"/>
                    </a:cubicBezTo>
                    <a:cubicBezTo>
                      <a:pt x="1704178" y="550628"/>
                      <a:pt x="1709980" y="551051"/>
                      <a:pt x="1715146" y="552773"/>
                    </a:cubicBezTo>
                    <a:cubicBezTo>
                      <a:pt x="1718590" y="557939"/>
                      <a:pt x="1724457" y="562147"/>
                      <a:pt x="1725478" y="568271"/>
                    </a:cubicBezTo>
                    <a:cubicBezTo>
                      <a:pt x="1726373" y="573642"/>
                      <a:pt x="1721082" y="578378"/>
                      <a:pt x="1720312" y="583769"/>
                    </a:cubicBezTo>
                    <a:cubicBezTo>
                      <a:pt x="1719338" y="590588"/>
                      <a:pt x="1720312" y="597546"/>
                      <a:pt x="1720312" y="604434"/>
                    </a:cubicBezTo>
                    <a:lnTo>
                      <a:pt x="1911457" y="604434"/>
                    </a:lnTo>
                    <a:lnTo>
                      <a:pt x="1911457" y="604434"/>
                    </a:lnTo>
                    <a:lnTo>
                      <a:pt x="2174929" y="604434"/>
                    </a:lnTo>
                    <a:lnTo>
                      <a:pt x="2174929" y="650929"/>
                    </a:lnTo>
                    <a:lnTo>
                      <a:pt x="2221424" y="650929"/>
                    </a:lnTo>
                    <a:lnTo>
                      <a:pt x="2221424" y="697424"/>
                    </a:lnTo>
                    <a:lnTo>
                      <a:pt x="2459064" y="697424"/>
                    </a:lnTo>
                    <a:lnTo>
                      <a:pt x="2459064" y="697424"/>
                    </a:lnTo>
                    <a:lnTo>
                      <a:pt x="2459064" y="697424"/>
                    </a:lnTo>
                    <a:lnTo>
                      <a:pt x="2459064" y="743918"/>
                    </a:lnTo>
                    <a:lnTo>
                      <a:pt x="2608881" y="743918"/>
                    </a:lnTo>
                    <a:lnTo>
                      <a:pt x="2608881" y="743918"/>
                    </a:lnTo>
                    <a:lnTo>
                      <a:pt x="2614047" y="790413"/>
                    </a:lnTo>
                    <a:lnTo>
                      <a:pt x="2670874" y="790413"/>
                    </a:lnTo>
                    <a:lnTo>
                      <a:pt x="2670874" y="862739"/>
                    </a:lnTo>
                    <a:lnTo>
                      <a:pt x="2825857" y="862739"/>
                    </a:lnTo>
                    <a:lnTo>
                      <a:pt x="2825857" y="940230"/>
                    </a:lnTo>
                    <a:lnTo>
                      <a:pt x="4246535" y="940230"/>
                    </a:lnTo>
                  </a:path>
                </a:pathLst>
              </a:custGeom>
              <a:noFill/>
              <a:ln w="28575">
                <a:solidFill>
                  <a:srgbClr val="01587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AR"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01" name="Straight Connector 200">
                <a:extLst>
                  <a:ext uri="{FF2B5EF4-FFF2-40B4-BE49-F238E27FC236}">
                    <a16:creationId xmlns:a16="http://schemas.microsoft.com/office/drawing/2014/main" id="{C1D66E4B-4CE4-6368-F6D3-95840C9867FD}"/>
                  </a:ext>
                </a:extLst>
              </p:cNvPr>
              <p:cNvCxnSpPr>
                <a:cxnSpLocks/>
              </p:cNvCxnSpPr>
              <p:nvPr/>
            </p:nvCxnSpPr>
            <p:spPr bwMode="auto">
              <a:xfrm>
                <a:off x="1557160" y="21973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0F58D5F3-8422-478E-277E-E0774FC9D172}"/>
                  </a:ext>
                </a:extLst>
              </p:cNvPr>
              <p:cNvCxnSpPr>
                <a:cxnSpLocks/>
              </p:cNvCxnSpPr>
              <p:nvPr/>
            </p:nvCxnSpPr>
            <p:spPr bwMode="auto">
              <a:xfrm>
                <a:off x="1566685" y="21973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E7AD39DE-E415-4AEA-D710-D1D60F92FF8E}"/>
                  </a:ext>
                </a:extLst>
              </p:cNvPr>
              <p:cNvCxnSpPr>
                <a:cxnSpLocks/>
              </p:cNvCxnSpPr>
              <p:nvPr/>
            </p:nvCxnSpPr>
            <p:spPr bwMode="auto">
              <a:xfrm>
                <a:off x="1579385" y="22100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24974AC-246B-066E-7D25-94679613575F}"/>
                  </a:ext>
                </a:extLst>
              </p:cNvPr>
              <p:cNvCxnSpPr>
                <a:cxnSpLocks/>
              </p:cNvCxnSpPr>
              <p:nvPr/>
            </p:nvCxnSpPr>
            <p:spPr bwMode="auto">
              <a:xfrm>
                <a:off x="1614310" y="22196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5BA3F431-9DF9-AB1E-CE23-E6285013BA44}"/>
                  </a:ext>
                </a:extLst>
              </p:cNvPr>
              <p:cNvCxnSpPr>
                <a:cxnSpLocks/>
              </p:cNvCxnSpPr>
              <p:nvPr/>
            </p:nvCxnSpPr>
            <p:spPr bwMode="auto">
              <a:xfrm>
                <a:off x="1658760" y="22291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245FE274-38CA-910F-15B5-1AC0F1595DB0}"/>
                  </a:ext>
                </a:extLst>
              </p:cNvPr>
              <p:cNvCxnSpPr>
                <a:cxnSpLocks/>
              </p:cNvCxnSpPr>
              <p:nvPr/>
            </p:nvCxnSpPr>
            <p:spPr bwMode="auto">
              <a:xfrm>
                <a:off x="1750835" y="22386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8FE1DE7A-3924-84B2-7977-F9E3CA524C5A}"/>
                  </a:ext>
                </a:extLst>
              </p:cNvPr>
              <p:cNvCxnSpPr>
                <a:cxnSpLocks/>
              </p:cNvCxnSpPr>
              <p:nvPr/>
            </p:nvCxnSpPr>
            <p:spPr bwMode="auto">
              <a:xfrm>
                <a:off x="1855610" y="22577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767368E4-CB0A-37AD-878F-DCC03EDE62EB}"/>
                  </a:ext>
                </a:extLst>
              </p:cNvPr>
              <p:cNvCxnSpPr>
                <a:cxnSpLocks/>
              </p:cNvCxnSpPr>
              <p:nvPr/>
            </p:nvCxnSpPr>
            <p:spPr bwMode="auto">
              <a:xfrm>
                <a:off x="1868310" y="22767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4C344681-16A2-B81E-68FF-279967E01BC3}"/>
                  </a:ext>
                </a:extLst>
              </p:cNvPr>
              <p:cNvCxnSpPr>
                <a:cxnSpLocks/>
              </p:cNvCxnSpPr>
              <p:nvPr/>
            </p:nvCxnSpPr>
            <p:spPr bwMode="auto">
              <a:xfrm>
                <a:off x="1823860" y="22481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5A2171CF-14EF-6FA3-72C4-259025F76769}"/>
                  </a:ext>
                </a:extLst>
              </p:cNvPr>
              <p:cNvCxnSpPr>
                <a:cxnSpLocks/>
              </p:cNvCxnSpPr>
              <p:nvPr/>
            </p:nvCxnSpPr>
            <p:spPr bwMode="auto">
              <a:xfrm>
                <a:off x="1877835" y="22831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FD1DD3B0-DD37-9250-5372-E3D0260B34C1}"/>
                  </a:ext>
                </a:extLst>
              </p:cNvPr>
              <p:cNvCxnSpPr>
                <a:cxnSpLocks/>
              </p:cNvCxnSpPr>
              <p:nvPr/>
            </p:nvCxnSpPr>
            <p:spPr bwMode="auto">
              <a:xfrm>
                <a:off x="1887360" y="22894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EB00CED8-57AC-8B52-FE67-01D5AE3DD2D3}"/>
                  </a:ext>
                </a:extLst>
              </p:cNvPr>
              <p:cNvCxnSpPr>
                <a:cxnSpLocks/>
              </p:cNvCxnSpPr>
              <p:nvPr/>
            </p:nvCxnSpPr>
            <p:spPr bwMode="auto">
              <a:xfrm>
                <a:off x="1909585" y="22862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088EE751-DCEF-3F17-69C2-9734D6E7D842}"/>
                  </a:ext>
                </a:extLst>
              </p:cNvPr>
              <p:cNvCxnSpPr>
                <a:cxnSpLocks/>
              </p:cNvCxnSpPr>
              <p:nvPr/>
            </p:nvCxnSpPr>
            <p:spPr bwMode="auto">
              <a:xfrm>
                <a:off x="1976260" y="23180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71598705-4F5E-1AB6-270F-4C3582259380}"/>
                  </a:ext>
                </a:extLst>
              </p:cNvPr>
              <p:cNvCxnSpPr>
                <a:cxnSpLocks/>
              </p:cNvCxnSpPr>
              <p:nvPr/>
            </p:nvCxnSpPr>
            <p:spPr bwMode="auto">
              <a:xfrm>
                <a:off x="2119135" y="23529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9FD2F198-AF49-EF64-1EC9-9BF3B0EF73B8}"/>
                  </a:ext>
                </a:extLst>
              </p:cNvPr>
              <p:cNvCxnSpPr>
                <a:cxnSpLocks/>
              </p:cNvCxnSpPr>
              <p:nvPr/>
            </p:nvCxnSpPr>
            <p:spPr bwMode="auto">
              <a:xfrm>
                <a:off x="2160410" y="23529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4CD0AA78-C72B-BAFC-F167-537E4D1E5CC1}"/>
                  </a:ext>
                </a:extLst>
              </p:cNvPr>
              <p:cNvCxnSpPr>
                <a:cxnSpLocks/>
              </p:cNvCxnSpPr>
              <p:nvPr/>
            </p:nvCxnSpPr>
            <p:spPr bwMode="auto">
              <a:xfrm flipV="1">
                <a:off x="2037413" y="2398738"/>
                <a:ext cx="163443" cy="1679"/>
              </a:xfrm>
              <a:prstGeom prst="line">
                <a:avLst/>
              </a:prstGeom>
              <a:noFill/>
              <a:ln w="28575" cap="flat" cmpd="sng" algn="ctr">
                <a:solidFill>
                  <a:srgbClr val="01587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E1558BD8-437C-BF24-ED11-78C26A8EA37A}"/>
                  </a:ext>
                </a:extLst>
              </p:cNvPr>
              <p:cNvCxnSpPr>
                <a:cxnSpLocks/>
              </p:cNvCxnSpPr>
              <p:nvPr/>
            </p:nvCxnSpPr>
            <p:spPr bwMode="auto">
              <a:xfrm>
                <a:off x="2309635" y="24196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ADA1CFFD-B0E8-4A1D-3634-B7040D87FE15}"/>
                  </a:ext>
                </a:extLst>
              </p:cNvPr>
              <p:cNvCxnSpPr>
                <a:cxnSpLocks/>
              </p:cNvCxnSpPr>
              <p:nvPr/>
            </p:nvCxnSpPr>
            <p:spPr bwMode="auto">
              <a:xfrm>
                <a:off x="2376310" y="24196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548E440-1333-8766-8984-79EF6B5A2C8B}"/>
                  </a:ext>
                </a:extLst>
              </p:cNvPr>
              <p:cNvCxnSpPr>
                <a:cxnSpLocks/>
              </p:cNvCxnSpPr>
              <p:nvPr/>
            </p:nvCxnSpPr>
            <p:spPr bwMode="auto">
              <a:xfrm>
                <a:off x="2385835" y="24132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9862880E-AACE-655B-AA13-35268697EB90}"/>
                  </a:ext>
                </a:extLst>
              </p:cNvPr>
              <p:cNvCxnSpPr>
                <a:cxnSpLocks/>
              </p:cNvCxnSpPr>
              <p:nvPr/>
            </p:nvCxnSpPr>
            <p:spPr bwMode="auto">
              <a:xfrm>
                <a:off x="2455685" y="24513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43B54587-DD1E-1B30-AAC2-D8507AD95BC6}"/>
                  </a:ext>
                </a:extLst>
              </p:cNvPr>
              <p:cNvCxnSpPr>
                <a:cxnSpLocks/>
              </p:cNvCxnSpPr>
              <p:nvPr/>
            </p:nvCxnSpPr>
            <p:spPr bwMode="auto">
              <a:xfrm>
                <a:off x="2509660" y="24609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51B74E6B-1013-93DC-C4CC-C7CDC67CC2AD}"/>
                  </a:ext>
                </a:extLst>
              </p:cNvPr>
              <p:cNvCxnSpPr>
                <a:cxnSpLocks/>
              </p:cNvCxnSpPr>
              <p:nvPr/>
            </p:nvCxnSpPr>
            <p:spPr bwMode="auto">
              <a:xfrm>
                <a:off x="2604910" y="24958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C3182BC1-5EB4-A9B0-4222-F86F47828A93}"/>
                  </a:ext>
                </a:extLst>
              </p:cNvPr>
              <p:cNvCxnSpPr>
                <a:cxnSpLocks/>
              </p:cNvCxnSpPr>
              <p:nvPr/>
            </p:nvCxnSpPr>
            <p:spPr bwMode="auto">
              <a:xfrm>
                <a:off x="2709685" y="24958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7546222E-E8E4-17D5-C0F5-B3F7DB2BED7B}"/>
                  </a:ext>
                </a:extLst>
              </p:cNvPr>
              <p:cNvCxnSpPr>
                <a:cxnSpLocks/>
              </p:cNvCxnSpPr>
              <p:nvPr/>
            </p:nvCxnSpPr>
            <p:spPr bwMode="auto">
              <a:xfrm>
                <a:off x="2782710" y="25688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97406D14-6020-24C8-D0F9-906C1335B745}"/>
                  </a:ext>
                </a:extLst>
              </p:cNvPr>
              <p:cNvCxnSpPr>
                <a:cxnSpLocks/>
              </p:cNvCxnSpPr>
              <p:nvPr/>
            </p:nvCxnSpPr>
            <p:spPr bwMode="auto">
              <a:xfrm>
                <a:off x="2760485" y="25688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53DB59B-AA23-3786-BAA7-A0F14F13D1BC}"/>
                  </a:ext>
                </a:extLst>
              </p:cNvPr>
              <p:cNvCxnSpPr>
                <a:cxnSpLocks/>
              </p:cNvCxnSpPr>
              <p:nvPr/>
            </p:nvCxnSpPr>
            <p:spPr bwMode="auto">
              <a:xfrm>
                <a:off x="2747785" y="25720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1B9D4531-5BDC-4BDE-C41B-3B28D9815FC1}"/>
                  </a:ext>
                </a:extLst>
              </p:cNvPr>
              <p:cNvCxnSpPr>
                <a:cxnSpLocks/>
              </p:cNvCxnSpPr>
              <p:nvPr/>
            </p:nvCxnSpPr>
            <p:spPr bwMode="auto">
              <a:xfrm>
                <a:off x="2865260" y="25783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2669C4D3-5410-7758-FA70-7D92524970D6}"/>
                  </a:ext>
                </a:extLst>
              </p:cNvPr>
              <p:cNvCxnSpPr>
                <a:cxnSpLocks/>
              </p:cNvCxnSpPr>
              <p:nvPr/>
            </p:nvCxnSpPr>
            <p:spPr bwMode="auto">
              <a:xfrm>
                <a:off x="2900185" y="25910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9FE7B349-352D-7B7C-E990-650DAC729F6B}"/>
                  </a:ext>
                </a:extLst>
              </p:cNvPr>
              <p:cNvCxnSpPr>
                <a:cxnSpLocks/>
              </p:cNvCxnSpPr>
              <p:nvPr/>
            </p:nvCxnSpPr>
            <p:spPr bwMode="auto">
              <a:xfrm>
                <a:off x="2925585" y="26101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5158C0DB-9A0C-AFFA-C4CE-13819B4E6AE9}"/>
                  </a:ext>
                </a:extLst>
              </p:cNvPr>
              <p:cNvCxnSpPr>
                <a:cxnSpLocks/>
              </p:cNvCxnSpPr>
              <p:nvPr/>
            </p:nvCxnSpPr>
            <p:spPr bwMode="auto">
              <a:xfrm>
                <a:off x="2966860" y="25942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3477FE81-E2DE-2129-42EE-DA4F1F2D5C2A}"/>
                  </a:ext>
                </a:extLst>
              </p:cNvPr>
              <p:cNvCxnSpPr>
                <a:cxnSpLocks/>
              </p:cNvCxnSpPr>
              <p:nvPr/>
            </p:nvCxnSpPr>
            <p:spPr bwMode="auto">
              <a:xfrm>
                <a:off x="2973210" y="26037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E9A8A246-D2CC-D1F6-A85E-EE29F66B499E}"/>
                  </a:ext>
                </a:extLst>
              </p:cNvPr>
              <p:cNvCxnSpPr>
                <a:cxnSpLocks/>
              </p:cNvCxnSpPr>
              <p:nvPr/>
            </p:nvCxnSpPr>
            <p:spPr bwMode="auto">
              <a:xfrm>
                <a:off x="2992260" y="26101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BC6B3B4A-CF1A-5F1B-A01C-5DF5D94A3274}"/>
                  </a:ext>
                </a:extLst>
              </p:cNvPr>
              <p:cNvCxnSpPr>
                <a:cxnSpLocks/>
              </p:cNvCxnSpPr>
              <p:nvPr/>
            </p:nvCxnSpPr>
            <p:spPr bwMode="auto">
              <a:xfrm>
                <a:off x="2992260" y="26164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27459D1D-1A93-B62D-49B4-31D5682ABB5E}"/>
                  </a:ext>
                </a:extLst>
              </p:cNvPr>
              <p:cNvCxnSpPr>
                <a:cxnSpLocks/>
              </p:cNvCxnSpPr>
              <p:nvPr/>
            </p:nvCxnSpPr>
            <p:spPr bwMode="auto">
              <a:xfrm>
                <a:off x="3008135" y="26196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BCBD7583-01FE-9095-8636-F78DA1022342}"/>
                  </a:ext>
                </a:extLst>
              </p:cNvPr>
              <p:cNvCxnSpPr>
                <a:cxnSpLocks/>
              </p:cNvCxnSpPr>
              <p:nvPr/>
            </p:nvCxnSpPr>
            <p:spPr bwMode="auto">
              <a:xfrm>
                <a:off x="3027185" y="26260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3BA88847-E755-38B6-7248-2E1E7F11BD4E}"/>
                  </a:ext>
                </a:extLst>
              </p:cNvPr>
              <p:cNvCxnSpPr>
                <a:cxnSpLocks/>
              </p:cNvCxnSpPr>
              <p:nvPr/>
            </p:nvCxnSpPr>
            <p:spPr bwMode="auto">
              <a:xfrm>
                <a:off x="3068460" y="26545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AD37C9C6-4F90-BE8B-75ED-9D908E4D727F}"/>
                  </a:ext>
                </a:extLst>
              </p:cNvPr>
              <p:cNvCxnSpPr>
                <a:cxnSpLocks/>
              </p:cNvCxnSpPr>
              <p:nvPr/>
            </p:nvCxnSpPr>
            <p:spPr bwMode="auto">
              <a:xfrm>
                <a:off x="3055760" y="26609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B088B297-0E1A-0856-31D6-1754FB6BB71A}"/>
                  </a:ext>
                </a:extLst>
              </p:cNvPr>
              <p:cNvCxnSpPr>
                <a:cxnSpLocks/>
              </p:cNvCxnSpPr>
              <p:nvPr/>
            </p:nvCxnSpPr>
            <p:spPr bwMode="auto">
              <a:xfrm>
                <a:off x="3163710" y="26641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F6512E8A-5AB8-0891-2D1F-FBE64DB6981B}"/>
                  </a:ext>
                </a:extLst>
              </p:cNvPr>
              <p:cNvCxnSpPr>
                <a:cxnSpLocks/>
              </p:cNvCxnSpPr>
              <p:nvPr/>
            </p:nvCxnSpPr>
            <p:spPr bwMode="auto">
              <a:xfrm>
                <a:off x="3170060" y="26704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F542186D-1669-8CA9-6C3F-92F6A40A3913}"/>
                  </a:ext>
                </a:extLst>
              </p:cNvPr>
              <p:cNvCxnSpPr>
                <a:cxnSpLocks/>
              </p:cNvCxnSpPr>
              <p:nvPr/>
            </p:nvCxnSpPr>
            <p:spPr bwMode="auto">
              <a:xfrm>
                <a:off x="3189110" y="26704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E443DBEE-46A3-08EB-FC82-592E214FE134}"/>
                  </a:ext>
                </a:extLst>
              </p:cNvPr>
              <p:cNvCxnSpPr>
                <a:cxnSpLocks/>
              </p:cNvCxnSpPr>
              <p:nvPr/>
            </p:nvCxnSpPr>
            <p:spPr bwMode="auto">
              <a:xfrm>
                <a:off x="3281185" y="26926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D76DDFED-1388-825C-26CB-DCD2767EA7BD}"/>
                  </a:ext>
                </a:extLst>
              </p:cNvPr>
              <p:cNvCxnSpPr>
                <a:cxnSpLocks/>
              </p:cNvCxnSpPr>
              <p:nvPr/>
            </p:nvCxnSpPr>
            <p:spPr bwMode="auto">
              <a:xfrm>
                <a:off x="3322460" y="2702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C46A2BB6-B4A8-C44F-7CBF-9FDE7D18F57C}"/>
                  </a:ext>
                </a:extLst>
              </p:cNvPr>
              <p:cNvCxnSpPr>
                <a:cxnSpLocks/>
              </p:cNvCxnSpPr>
              <p:nvPr/>
            </p:nvCxnSpPr>
            <p:spPr bwMode="auto">
              <a:xfrm>
                <a:off x="3462160" y="26990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80B25840-BA2A-8CE4-BF24-8EB49EA1B006}"/>
                  </a:ext>
                </a:extLst>
              </p:cNvPr>
              <p:cNvCxnSpPr>
                <a:cxnSpLocks/>
              </p:cNvCxnSpPr>
              <p:nvPr/>
            </p:nvCxnSpPr>
            <p:spPr bwMode="auto">
              <a:xfrm>
                <a:off x="3474860" y="27085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C27E9028-2F79-F7EE-DE56-9300C7D8C702}"/>
                  </a:ext>
                </a:extLst>
              </p:cNvPr>
              <p:cNvCxnSpPr>
                <a:cxnSpLocks/>
              </p:cNvCxnSpPr>
              <p:nvPr/>
            </p:nvCxnSpPr>
            <p:spPr bwMode="auto">
              <a:xfrm>
                <a:off x="3735210" y="27625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DA57D989-D4EF-88F3-E637-81AFE6F5C9DF}"/>
                  </a:ext>
                </a:extLst>
              </p:cNvPr>
              <p:cNvCxnSpPr>
                <a:cxnSpLocks/>
              </p:cNvCxnSpPr>
              <p:nvPr/>
            </p:nvCxnSpPr>
            <p:spPr bwMode="auto">
              <a:xfrm>
                <a:off x="3805060" y="28069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61E554E2-FBC2-4A2E-D948-F6F7A4E2A6F4}"/>
                  </a:ext>
                </a:extLst>
              </p:cNvPr>
              <p:cNvCxnSpPr>
                <a:cxnSpLocks/>
              </p:cNvCxnSpPr>
              <p:nvPr/>
            </p:nvCxnSpPr>
            <p:spPr bwMode="auto">
              <a:xfrm>
                <a:off x="3830460" y="28069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DCC316AE-8BE9-8FB6-11D2-42DE3969B717}"/>
                  </a:ext>
                </a:extLst>
              </p:cNvPr>
              <p:cNvCxnSpPr>
                <a:cxnSpLocks/>
              </p:cNvCxnSpPr>
              <p:nvPr/>
            </p:nvCxnSpPr>
            <p:spPr bwMode="auto">
              <a:xfrm>
                <a:off x="3887610" y="28069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C062D151-B38C-7A33-0D25-A61F9142C03A}"/>
                  </a:ext>
                </a:extLst>
              </p:cNvPr>
              <p:cNvCxnSpPr>
                <a:cxnSpLocks/>
              </p:cNvCxnSpPr>
              <p:nvPr/>
            </p:nvCxnSpPr>
            <p:spPr bwMode="auto">
              <a:xfrm>
                <a:off x="3897135" y="28355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27C77ECC-95CF-74DE-0BB1-DE9146CD6847}"/>
                  </a:ext>
                </a:extLst>
              </p:cNvPr>
              <p:cNvCxnSpPr>
                <a:cxnSpLocks/>
              </p:cNvCxnSpPr>
              <p:nvPr/>
            </p:nvCxnSpPr>
            <p:spPr bwMode="auto">
              <a:xfrm>
                <a:off x="3906660" y="28419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F305EF40-7914-2425-3785-51DD7D917044}"/>
                  </a:ext>
                </a:extLst>
              </p:cNvPr>
              <p:cNvCxnSpPr>
                <a:cxnSpLocks/>
              </p:cNvCxnSpPr>
              <p:nvPr/>
            </p:nvCxnSpPr>
            <p:spPr bwMode="auto">
              <a:xfrm>
                <a:off x="4325760" y="30101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14354382-93F0-1393-6960-D7EC1B2152FE}"/>
                  </a:ext>
                </a:extLst>
              </p:cNvPr>
              <p:cNvCxnSpPr>
                <a:cxnSpLocks/>
              </p:cNvCxnSpPr>
              <p:nvPr/>
            </p:nvCxnSpPr>
            <p:spPr bwMode="auto">
              <a:xfrm>
                <a:off x="4335285" y="30101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781D0AB8-1BCF-A01C-D8EC-2DDC36EFE253}"/>
                  </a:ext>
                </a:extLst>
              </p:cNvPr>
              <p:cNvCxnSpPr>
                <a:cxnSpLocks/>
              </p:cNvCxnSpPr>
              <p:nvPr/>
            </p:nvCxnSpPr>
            <p:spPr bwMode="auto">
              <a:xfrm>
                <a:off x="4351160" y="30101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CF012552-9D9B-7BFC-F2F5-1140510074DB}"/>
                  </a:ext>
                </a:extLst>
              </p:cNvPr>
              <p:cNvCxnSpPr>
                <a:cxnSpLocks/>
              </p:cNvCxnSpPr>
              <p:nvPr/>
            </p:nvCxnSpPr>
            <p:spPr bwMode="auto">
              <a:xfrm>
                <a:off x="4732160" y="30070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70D6D140-213F-1CC0-2073-0B133ABF7C02}"/>
                  </a:ext>
                </a:extLst>
              </p:cNvPr>
              <p:cNvCxnSpPr>
                <a:cxnSpLocks/>
              </p:cNvCxnSpPr>
              <p:nvPr/>
            </p:nvCxnSpPr>
            <p:spPr bwMode="auto">
              <a:xfrm>
                <a:off x="4767085" y="30070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0B5BD4E7-6ACC-8B91-594D-C9494F7527CD}"/>
                  </a:ext>
                </a:extLst>
              </p:cNvPr>
              <p:cNvCxnSpPr>
                <a:cxnSpLocks/>
              </p:cNvCxnSpPr>
              <p:nvPr/>
            </p:nvCxnSpPr>
            <p:spPr bwMode="auto">
              <a:xfrm>
                <a:off x="4773435" y="30070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F1CF037D-18C0-E7C3-F0BC-C1DBB9EB1C9F}"/>
                  </a:ext>
                </a:extLst>
              </p:cNvPr>
              <p:cNvCxnSpPr>
                <a:cxnSpLocks/>
              </p:cNvCxnSpPr>
              <p:nvPr/>
            </p:nvCxnSpPr>
            <p:spPr bwMode="auto">
              <a:xfrm>
                <a:off x="5065535" y="30070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C3725CDA-44DA-BBB6-0643-A1491E1A48A4}"/>
                  </a:ext>
                </a:extLst>
              </p:cNvPr>
              <p:cNvCxnSpPr>
                <a:cxnSpLocks/>
              </p:cNvCxnSpPr>
              <p:nvPr/>
            </p:nvCxnSpPr>
            <p:spPr bwMode="auto">
              <a:xfrm>
                <a:off x="5211585" y="30070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3A2570BB-A011-46F5-75F8-B7039A775ED7}"/>
                  </a:ext>
                </a:extLst>
              </p:cNvPr>
              <p:cNvCxnSpPr>
                <a:cxnSpLocks/>
              </p:cNvCxnSpPr>
              <p:nvPr/>
            </p:nvCxnSpPr>
            <p:spPr bwMode="auto">
              <a:xfrm>
                <a:off x="5532260" y="3007014"/>
                <a:ext cx="0" cy="93228"/>
              </a:xfrm>
              <a:prstGeom prst="line">
                <a:avLst/>
              </a:prstGeom>
              <a:noFill/>
              <a:ln w="28575" cap="flat" cmpd="sng" algn="ctr">
                <a:solidFill>
                  <a:srgbClr val="015873"/>
                </a:solidFill>
                <a:prstDash val="solid"/>
                <a:round/>
                <a:headEnd type="none" w="med" len="med"/>
                <a:tailEnd type="none" w="med" len="med"/>
              </a:ln>
              <a:effectLst/>
            </p:spPr>
          </p:cxnSp>
        </p:grpSp>
        <p:sp>
          <p:nvSpPr>
            <p:cNvPr id="71" name="Rectangle 49">
              <a:extLst>
                <a:ext uri="{FF2B5EF4-FFF2-40B4-BE49-F238E27FC236}">
                  <a16:creationId xmlns:a16="http://schemas.microsoft.com/office/drawing/2014/main" id="{14E75407-B310-6E42-6BD6-1C7B9D36D8CC}"/>
                </a:ext>
              </a:extLst>
            </p:cNvPr>
            <p:cNvSpPr>
              <a:spLocks noChangeArrowheads="1"/>
            </p:cNvSpPr>
            <p:nvPr/>
          </p:nvSpPr>
          <p:spPr bwMode="auto">
            <a:xfrm>
              <a:off x="2471741" y="4810350"/>
              <a:ext cx="238854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Start of Treatment</a:t>
              </a:r>
            </a:p>
          </p:txBody>
        </p:sp>
        <p:sp>
          <p:nvSpPr>
            <p:cNvPr id="72" name="TextBox 71">
              <a:extLst>
                <a:ext uri="{FF2B5EF4-FFF2-40B4-BE49-F238E27FC236}">
                  <a16:creationId xmlns:a16="http://schemas.microsoft.com/office/drawing/2014/main" id="{7EEA45F1-E1EC-13DB-378D-ABCFF912B754}"/>
                </a:ext>
              </a:extLst>
            </p:cNvPr>
            <p:cNvSpPr txBox="1"/>
            <p:nvPr/>
          </p:nvSpPr>
          <p:spPr bwMode="auto">
            <a:xfrm>
              <a:off x="393864" y="4760963"/>
              <a:ext cx="1557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73" name="Rectangle 39">
              <a:extLst>
                <a:ext uri="{FF2B5EF4-FFF2-40B4-BE49-F238E27FC236}">
                  <a16:creationId xmlns:a16="http://schemas.microsoft.com/office/drawing/2014/main" id="{155E9B78-32B7-D2CE-DEFA-A01F6E6EC347}"/>
                </a:ext>
              </a:extLst>
            </p:cNvPr>
            <p:cNvSpPr>
              <a:spLocks noChangeArrowheads="1"/>
            </p:cNvSpPr>
            <p:nvPr/>
          </p:nvSpPr>
          <p:spPr bwMode="auto">
            <a:xfrm>
              <a:off x="1118121" y="5057199"/>
              <a:ext cx="21640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261</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74" name="Rectangle 39">
              <a:extLst>
                <a:ext uri="{FF2B5EF4-FFF2-40B4-BE49-F238E27FC236}">
                  <a16:creationId xmlns:a16="http://schemas.microsoft.com/office/drawing/2014/main" id="{34E0EE02-0E2E-A673-2A8F-C25858C68C77}"/>
                </a:ext>
              </a:extLst>
            </p:cNvPr>
            <p:cNvSpPr>
              <a:spLocks noChangeArrowheads="1"/>
            </p:cNvSpPr>
            <p:nvPr/>
          </p:nvSpPr>
          <p:spPr bwMode="auto">
            <a:xfrm>
              <a:off x="1484561" y="5057199"/>
              <a:ext cx="21640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209</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75" name="Rectangle 39">
              <a:extLst>
                <a:ext uri="{FF2B5EF4-FFF2-40B4-BE49-F238E27FC236}">
                  <a16:creationId xmlns:a16="http://schemas.microsoft.com/office/drawing/2014/main" id="{F541F677-72D3-1763-6084-76FCF9AB2183}"/>
                </a:ext>
              </a:extLst>
            </p:cNvPr>
            <p:cNvSpPr>
              <a:spLocks noChangeArrowheads="1"/>
            </p:cNvSpPr>
            <p:nvPr/>
          </p:nvSpPr>
          <p:spPr bwMode="auto">
            <a:xfrm>
              <a:off x="1836933" y="5057199"/>
              <a:ext cx="21640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173</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76" name="Rectangle 39">
              <a:extLst>
                <a:ext uri="{FF2B5EF4-FFF2-40B4-BE49-F238E27FC236}">
                  <a16:creationId xmlns:a16="http://schemas.microsoft.com/office/drawing/2014/main" id="{588A99F5-508D-7E10-C9CB-B9EE98BEE7AE}"/>
                </a:ext>
              </a:extLst>
            </p:cNvPr>
            <p:cNvSpPr>
              <a:spLocks noChangeArrowheads="1"/>
            </p:cNvSpPr>
            <p:nvPr/>
          </p:nvSpPr>
          <p:spPr bwMode="auto">
            <a:xfrm>
              <a:off x="2182271" y="5057199"/>
              <a:ext cx="21640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143</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77" name="Rectangle 39">
              <a:extLst>
                <a:ext uri="{FF2B5EF4-FFF2-40B4-BE49-F238E27FC236}">
                  <a16:creationId xmlns:a16="http://schemas.microsoft.com/office/drawing/2014/main" id="{EFBB8649-B382-3CFD-6FB6-B1757F6AC200}"/>
                </a:ext>
              </a:extLst>
            </p:cNvPr>
            <p:cNvSpPr>
              <a:spLocks noChangeArrowheads="1"/>
            </p:cNvSpPr>
            <p:nvPr/>
          </p:nvSpPr>
          <p:spPr bwMode="auto">
            <a:xfrm>
              <a:off x="2534643" y="5057199"/>
              <a:ext cx="21640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121</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78" name="Rectangle 39">
              <a:extLst>
                <a:ext uri="{FF2B5EF4-FFF2-40B4-BE49-F238E27FC236}">
                  <a16:creationId xmlns:a16="http://schemas.microsoft.com/office/drawing/2014/main" id="{22D648D7-6142-6320-3E22-CA72278CC7BE}"/>
                </a:ext>
              </a:extLst>
            </p:cNvPr>
            <p:cNvSpPr>
              <a:spLocks noChangeArrowheads="1"/>
            </p:cNvSpPr>
            <p:nvPr/>
          </p:nvSpPr>
          <p:spPr bwMode="auto">
            <a:xfrm>
              <a:off x="2918358" y="5057199"/>
              <a:ext cx="14427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94</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79" name="Rectangle 39">
              <a:extLst>
                <a:ext uri="{FF2B5EF4-FFF2-40B4-BE49-F238E27FC236}">
                  <a16:creationId xmlns:a16="http://schemas.microsoft.com/office/drawing/2014/main" id="{F6E7EDFD-157E-64B4-D64C-1EF255B2E141}"/>
                </a:ext>
              </a:extLst>
            </p:cNvPr>
            <p:cNvSpPr>
              <a:spLocks noChangeArrowheads="1"/>
            </p:cNvSpPr>
            <p:nvPr/>
          </p:nvSpPr>
          <p:spPr bwMode="auto">
            <a:xfrm>
              <a:off x="3251039" y="5057199"/>
              <a:ext cx="14427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59</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80" name="Rectangle 39">
              <a:extLst>
                <a:ext uri="{FF2B5EF4-FFF2-40B4-BE49-F238E27FC236}">
                  <a16:creationId xmlns:a16="http://schemas.microsoft.com/office/drawing/2014/main" id="{2A98B3F8-C0B6-ECAE-C751-CC8313BDE5DB}"/>
                </a:ext>
              </a:extLst>
            </p:cNvPr>
            <p:cNvSpPr>
              <a:spLocks noChangeArrowheads="1"/>
            </p:cNvSpPr>
            <p:nvPr/>
          </p:nvSpPr>
          <p:spPr bwMode="auto">
            <a:xfrm>
              <a:off x="3602864" y="5057199"/>
              <a:ext cx="14427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37</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81" name="Rectangle 39">
              <a:extLst>
                <a:ext uri="{FF2B5EF4-FFF2-40B4-BE49-F238E27FC236}">
                  <a16:creationId xmlns:a16="http://schemas.microsoft.com/office/drawing/2014/main" id="{8ACE691B-45BE-5D63-32C1-C3EC246E3C51}"/>
                </a:ext>
              </a:extLst>
            </p:cNvPr>
            <p:cNvSpPr>
              <a:spLocks noChangeArrowheads="1"/>
            </p:cNvSpPr>
            <p:nvPr/>
          </p:nvSpPr>
          <p:spPr bwMode="auto">
            <a:xfrm>
              <a:off x="3955236" y="5057199"/>
              <a:ext cx="14427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30</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82" name="Rectangle 39">
              <a:extLst>
                <a:ext uri="{FF2B5EF4-FFF2-40B4-BE49-F238E27FC236}">
                  <a16:creationId xmlns:a16="http://schemas.microsoft.com/office/drawing/2014/main" id="{BC628BFA-3AE5-BFF6-F834-9EC552A88EF6}"/>
                </a:ext>
              </a:extLst>
            </p:cNvPr>
            <p:cNvSpPr>
              <a:spLocks noChangeArrowheads="1"/>
            </p:cNvSpPr>
            <p:nvPr/>
          </p:nvSpPr>
          <p:spPr bwMode="auto">
            <a:xfrm>
              <a:off x="4314642" y="5057199"/>
              <a:ext cx="14427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15</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83" name="Rectangle 39">
              <a:extLst>
                <a:ext uri="{FF2B5EF4-FFF2-40B4-BE49-F238E27FC236}">
                  <a16:creationId xmlns:a16="http://schemas.microsoft.com/office/drawing/2014/main" id="{33E33F12-3B68-9ED1-86E1-D06FDF9BC527}"/>
                </a:ext>
              </a:extLst>
            </p:cNvPr>
            <p:cNvSpPr>
              <a:spLocks noChangeArrowheads="1"/>
            </p:cNvSpPr>
            <p:nvPr/>
          </p:nvSpPr>
          <p:spPr bwMode="auto">
            <a:xfrm>
              <a:off x="4682876" y="5057199"/>
              <a:ext cx="7213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6</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84" name="Rectangle 39">
              <a:extLst>
                <a:ext uri="{FF2B5EF4-FFF2-40B4-BE49-F238E27FC236}">
                  <a16:creationId xmlns:a16="http://schemas.microsoft.com/office/drawing/2014/main" id="{0BEEF9EC-63C7-96B2-FC41-E84694BCC468}"/>
                </a:ext>
              </a:extLst>
            </p:cNvPr>
            <p:cNvSpPr>
              <a:spLocks noChangeArrowheads="1"/>
            </p:cNvSpPr>
            <p:nvPr/>
          </p:nvSpPr>
          <p:spPr bwMode="auto">
            <a:xfrm>
              <a:off x="5035248" y="5057199"/>
              <a:ext cx="7213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5</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85" name="Rectangle 39">
              <a:extLst>
                <a:ext uri="{FF2B5EF4-FFF2-40B4-BE49-F238E27FC236}">
                  <a16:creationId xmlns:a16="http://schemas.microsoft.com/office/drawing/2014/main" id="{A34C95CF-2365-ED2E-80A6-D9B1CA417C53}"/>
                </a:ext>
              </a:extLst>
            </p:cNvPr>
            <p:cNvSpPr>
              <a:spLocks noChangeArrowheads="1"/>
            </p:cNvSpPr>
            <p:nvPr/>
          </p:nvSpPr>
          <p:spPr bwMode="auto">
            <a:xfrm>
              <a:off x="5367929" y="5057199"/>
              <a:ext cx="7213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2</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86" name="Rectangle 39">
              <a:extLst>
                <a:ext uri="{FF2B5EF4-FFF2-40B4-BE49-F238E27FC236}">
                  <a16:creationId xmlns:a16="http://schemas.microsoft.com/office/drawing/2014/main" id="{78ED0D49-B90B-8DF0-A667-84715F006377}"/>
                </a:ext>
              </a:extLst>
            </p:cNvPr>
            <p:cNvSpPr>
              <a:spLocks noChangeArrowheads="1"/>
            </p:cNvSpPr>
            <p:nvPr/>
          </p:nvSpPr>
          <p:spPr bwMode="auto">
            <a:xfrm>
              <a:off x="5735780" y="5057199"/>
              <a:ext cx="7213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1</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cxnSp>
          <p:nvCxnSpPr>
            <p:cNvPr id="87" name="Straight Connector 86">
              <a:extLst>
                <a:ext uri="{FF2B5EF4-FFF2-40B4-BE49-F238E27FC236}">
                  <a16:creationId xmlns:a16="http://schemas.microsoft.com/office/drawing/2014/main" id="{779F6071-8C9B-6F60-CAD2-F67A71B958F9}"/>
                </a:ext>
              </a:extLst>
            </p:cNvPr>
            <p:cNvCxnSpPr/>
            <p:nvPr/>
          </p:nvCxnSpPr>
          <p:spPr bwMode="auto">
            <a:xfrm>
              <a:off x="859948" y="5111355"/>
              <a:ext cx="157047" cy="0"/>
            </a:xfrm>
            <a:prstGeom prst="line">
              <a:avLst/>
            </a:prstGeom>
            <a:noFill/>
            <a:ln w="28575" cap="flat" cmpd="sng" algn="ctr">
              <a:solidFill>
                <a:srgbClr val="015873"/>
              </a:solidFill>
              <a:prstDash val="solid"/>
              <a:round/>
              <a:headEnd type="none" w="med" len="med"/>
              <a:tailEnd type="none" w="med" len="med"/>
            </a:ln>
            <a:effectLst/>
          </p:spPr>
        </p:cxnSp>
        <p:sp>
          <p:nvSpPr>
            <p:cNvPr id="88" name="Line 38">
              <a:extLst>
                <a:ext uri="{FF2B5EF4-FFF2-40B4-BE49-F238E27FC236}">
                  <a16:creationId xmlns:a16="http://schemas.microsoft.com/office/drawing/2014/main" id="{C4D3F1E4-6D98-7007-90DD-074ABAF07F98}"/>
                </a:ext>
              </a:extLst>
            </p:cNvPr>
            <p:cNvSpPr>
              <a:spLocks noChangeShapeType="1"/>
            </p:cNvSpPr>
            <p:nvPr/>
          </p:nvSpPr>
          <p:spPr bwMode="auto">
            <a:xfrm flipV="1">
              <a:off x="7206636" y="2095191"/>
              <a:ext cx="0" cy="2311814"/>
            </a:xfrm>
            <a:prstGeom prst="line">
              <a:avLst/>
            </a:prstGeom>
            <a:noFill/>
            <a:ln w="28575">
              <a:solidFill>
                <a:schemeClr val="bg1"/>
              </a:solidFill>
              <a:miter lim="800000"/>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9" name="Rectangle 39">
              <a:extLst>
                <a:ext uri="{FF2B5EF4-FFF2-40B4-BE49-F238E27FC236}">
                  <a16:creationId xmlns:a16="http://schemas.microsoft.com/office/drawing/2014/main" id="{7895393C-E714-B9C1-CEC7-591947292A4C}"/>
                </a:ext>
              </a:extLst>
            </p:cNvPr>
            <p:cNvSpPr>
              <a:spLocks noChangeArrowheads="1"/>
            </p:cNvSpPr>
            <p:nvPr/>
          </p:nvSpPr>
          <p:spPr bwMode="auto">
            <a:xfrm>
              <a:off x="7026050" y="4337185"/>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1" name="Rectangle 41">
              <a:extLst>
                <a:ext uri="{FF2B5EF4-FFF2-40B4-BE49-F238E27FC236}">
                  <a16:creationId xmlns:a16="http://schemas.microsoft.com/office/drawing/2014/main" id="{821B9341-20E0-ABFA-7831-26A3557D0F6C}"/>
                </a:ext>
              </a:extLst>
            </p:cNvPr>
            <p:cNvSpPr>
              <a:spLocks noChangeArrowheads="1"/>
            </p:cNvSpPr>
            <p:nvPr/>
          </p:nvSpPr>
          <p:spPr bwMode="auto">
            <a:xfrm>
              <a:off x="6934680" y="387656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3" name="Rectangle 43">
              <a:extLst>
                <a:ext uri="{FF2B5EF4-FFF2-40B4-BE49-F238E27FC236}">
                  <a16:creationId xmlns:a16="http://schemas.microsoft.com/office/drawing/2014/main" id="{0634E181-CC5B-E965-E157-4592D72EFA83}"/>
                </a:ext>
              </a:extLst>
            </p:cNvPr>
            <p:cNvSpPr>
              <a:spLocks noChangeArrowheads="1"/>
            </p:cNvSpPr>
            <p:nvPr/>
          </p:nvSpPr>
          <p:spPr bwMode="auto">
            <a:xfrm>
              <a:off x="6934680" y="3414981"/>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5" name="Rectangle 45">
              <a:extLst>
                <a:ext uri="{FF2B5EF4-FFF2-40B4-BE49-F238E27FC236}">
                  <a16:creationId xmlns:a16="http://schemas.microsoft.com/office/drawing/2014/main" id="{464D9752-CD37-0B67-9C7C-6F5705227496}"/>
                </a:ext>
              </a:extLst>
            </p:cNvPr>
            <p:cNvSpPr>
              <a:spLocks noChangeArrowheads="1"/>
            </p:cNvSpPr>
            <p:nvPr/>
          </p:nvSpPr>
          <p:spPr bwMode="auto">
            <a:xfrm>
              <a:off x="6934680" y="2954364"/>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7" name="Rectangle 47">
              <a:extLst>
                <a:ext uri="{FF2B5EF4-FFF2-40B4-BE49-F238E27FC236}">
                  <a16:creationId xmlns:a16="http://schemas.microsoft.com/office/drawing/2014/main" id="{BC85F747-5FC9-1F08-A023-A40A048DA03F}"/>
                </a:ext>
              </a:extLst>
            </p:cNvPr>
            <p:cNvSpPr>
              <a:spLocks noChangeArrowheads="1"/>
            </p:cNvSpPr>
            <p:nvPr/>
          </p:nvSpPr>
          <p:spPr bwMode="auto">
            <a:xfrm>
              <a:off x="6934680" y="2492777"/>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9" name="Rectangle 49">
              <a:extLst>
                <a:ext uri="{FF2B5EF4-FFF2-40B4-BE49-F238E27FC236}">
                  <a16:creationId xmlns:a16="http://schemas.microsoft.com/office/drawing/2014/main" id="{29612AF0-7A29-E420-ECF7-461A43B42B83}"/>
                </a:ext>
              </a:extLst>
            </p:cNvPr>
            <p:cNvSpPr>
              <a:spLocks noChangeArrowheads="1"/>
            </p:cNvSpPr>
            <p:nvPr/>
          </p:nvSpPr>
          <p:spPr bwMode="auto">
            <a:xfrm rot="16200000">
              <a:off x="5436725" y="3053729"/>
              <a:ext cx="2566912"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Free Form Progression (%)</a:t>
              </a:r>
            </a:p>
          </p:txBody>
        </p:sp>
        <p:sp>
          <p:nvSpPr>
            <p:cNvPr id="100" name="Line 50">
              <a:extLst>
                <a:ext uri="{FF2B5EF4-FFF2-40B4-BE49-F238E27FC236}">
                  <a16:creationId xmlns:a16="http://schemas.microsoft.com/office/drawing/2014/main" id="{C87921CF-DC97-42B5-D767-F255970208C4}"/>
                </a:ext>
              </a:extLst>
            </p:cNvPr>
            <p:cNvSpPr>
              <a:spLocks noChangeShapeType="1"/>
            </p:cNvSpPr>
            <p:nvPr/>
          </p:nvSpPr>
          <p:spPr bwMode="auto">
            <a:xfrm>
              <a:off x="7207606" y="4409914"/>
              <a:ext cx="0" cy="3878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2" name="Line 80">
              <a:extLst>
                <a:ext uri="{FF2B5EF4-FFF2-40B4-BE49-F238E27FC236}">
                  <a16:creationId xmlns:a16="http://schemas.microsoft.com/office/drawing/2014/main" id="{660D8C92-3113-76B3-0AD8-D59CA97770B3}"/>
                </a:ext>
              </a:extLst>
            </p:cNvPr>
            <p:cNvSpPr>
              <a:spLocks noChangeShapeType="1"/>
            </p:cNvSpPr>
            <p:nvPr/>
          </p:nvSpPr>
          <p:spPr bwMode="auto">
            <a:xfrm flipH="1">
              <a:off x="7161060" y="2563566"/>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4" name="Line 82">
              <a:extLst>
                <a:ext uri="{FF2B5EF4-FFF2-40B4-BE49-F238E27FC236}">
                  <a16:creationId xmlns:a16="http://schemas.microsoft.com/office/drawing/2014/main" id="{B968F632-1E0F-9B85-1F09-36283C9D15EF}"/>
                </a:ext>
              </a:extLst>
            </p:cNvPr>
            <p:cNvSpPr>
              <a:spLocks noChangeShapeType="1"/>
            </p:cNvSpPr>
            <p:nvPr/>
          </p:nvSpPr>
          <p:spPr bwMode="auto">
            <a:xfrm flipH="1">
              <a:off x="7161060" y="3024183"/>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6" name="Line 84">
              <a:extLst>
                <a:ext uri="{FF2B5EF4-FFF2-40B4-BE49-F238E27FC236}">
                  <a16:creationId xmlns:a16="http://schemas.microsoft.com/office/drawing/2014/main" id="{01659FDA-D4EE-F4BF-C9D3-33703E5911FA}"/>
                </a:ext>
              </a:extLst>
            </p:cNvPr>
            <p:cNvSpPr>
              <a:spLocks noChangeShapeType="1"/>
            </p:cNvSpPr>
            <p:nvPr/>
          </p:nvSpPr>
          <p:spPr bwMode="auto">
            <a:xfrm flipH="1">
              <a:off x="7161060" y="3484800"/>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8" name="Line 86">
              <a:extLst>
                <a:ext uri="{FF2B5EF4-FFF2-40B4-BE49-F238E27FC236}">
                  <a16:creationId xmlns:a16="http://schemas.microsoft.com/office/drawing/2014/main" id="{F12692A1-6E24-91DE-09B5-DFE40DB403B6}"/>
                </a:ext>
              </a:extLst>
            </p:cNvPr>
            <p:cNvSpPr>
              <a:spLocks noChangeShapeType="1"/>
            </p:cNvSpPr>
            <p:nvPr/>
          </p:nvSpPr>
          <p:spPr bwMode="auto">
            <a:xfrm flipH="1">
              <a:off x="7161060" y="3945418"/>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0" name="Line 88">
              <a:extLst>
                <a:ext uri="{FF2B5EF4-FFF2-40B4-BE49-F238E27FC236}">
                  <a16:creationId xmlns:a16="http://schemas.microsoft.com/office/drawing/2014/main" id="{9C24E66F-ACCA-1125-29DE-77028B9A2FC9}"/>
                </a:ext>
              </a:extLst>
            </p:cNvPr>
            <p:cNvSpPr>
              <a:spLocks noChangeShapeType="1"/>
            </p:cNvSpPr>
            <p:nvPr/>
          </p:nvSpPr>
          <p:spPr bwMode="auto">
            <a:xfrm flipH="1">
              <a:off x="7161060" y="4406035"/>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1" name="Line 89">
              <a:extLst>
                <a:ext uri="{FF2B5EF4-FFF2-40B4-BE49-F238E27FC236}">
                  <a16:creationId xmlns:a16="http://schemas.microsoft.com/office/drawing/2014/main" id="{7D91D6E7-ABAC-FA93-CAD4-B09259495164}"/>
                </a:ext>
              </a:extLst>
            </p:cNvPr>
            <p:cNvSpPr>
              <a:spLocks noChangeShapeType="1"/>
            </p:cNvSpPr>
            <p:nvPr/>
          </p:nvSpPr>
          <p:spPr bwMode="auto">
            <a:xfrm>
              <a:off x="7206636" y="4407005"/>
              <a:ext cx="4819592" cy="0"/>
            </a:xfrm>
            <a:prstGeom prst="line">
              <a:avLst/>
            </a:prstGeom>
            <a:noFill/>
            <a:ln w="28575">
              <a:solidFill>
                <a:schemeClr val="bg1"/>
              </a:solidFill>
              <a:miter lim="800000"/>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2" name="Rectangle 48">
              <a:extLst>
                <a:ext uri="{FF2B5EF4-FFF2-40B4-BE49-F238E27FC236}">
                  <a16:creationId xmlns:a16="http://schemas.microsoft.com/office/drawing/2014/main" id="{5E4D5B99-C19F-A0AA-C3B2-527C446A49C9}"/>
                </a:ext>
              </a:extLst>
            </p:cNvPr>
            <p:cNvSpPr>
              <a:spLocks noChangeArrowheads="1"/>
            </p:cNvSpPr>
            <p:nvPr/>
          </p:nvSpPr>
          <p:spPr bwMode="auto">
            <a:xfrm>
              <a:off x="6843309" y="2031190"/>
              <a:ext cx="274114"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3" name="Line 79">
              <a:extLst>
                <a:ext uri="{FF2B5EF4-FFF2-40B4-BE49-F238E27FC236}">
                  <a16:creationId xmlns:a16="http://schemas.microsoft.com/office/drawing/2014/main" id="{9EB59A29-4A59-E68B-B28B-A2EEC88891F4}"/>
                </a:ext>
              </a:extLst>
            </p:cNvPr>
            <p:cNvSpPr>
              <a:spLocks noChangeShapeType="1"/>
            </p:cNvSpPr>
            <p:nvPr/>
          </p:nvSpPr>
          <p:spPr bwMode="auto">
            <a:xfrm flipH="1">
              <a:off x="7161060" y="2102949"/>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4" name="Line 87">
              <a:extLst>
                <a:ext uri="{FF2B5EF4-FFF2-40B4-BE49-F238E27FC236}">
                  <a16:creationId xmlns:a16="http://schemas.microsoft.com/office/drawing/2014/main" id="{C515B815-F47F-C316-FBD3-EF5344734352}"/>
                </a:ext>
              </a:extLst>
            </p:cNvPr>
            <p:cNvSpPr>
              <a:spLocks noChangeShapeType="1"/>
            </p:cNvSpPr>
            <p:nvPr/>
          </p:nvSpPr>
          <p:spPr bwMode="auto">
            <a:xfrm flipH="1">
              <a:off x="7722065"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5" name="Line 87">
              <a:extLst>
                <a:ext uri="{FF2B5EF4-FFF2-40B4-BE49-F238E27FC236}">
                  <a16:creationId xmlns:a16="http://schemas.microsoft.com/office/drawing/2014/main" id="{BEB010DA-191F-8A68-5DF3-55ECAA7BA8A9}"/>
                </a:ext>
              </a:extLst>
            </p:cNvPr>
            <p:cNvSpPr>
              <a:spLocks noChangeShapeType="1"/>
            </p:cNvSpPr>
            <p:nvPr/>
          </p:nvSpPr>
          <p:spPr bwMode="auto">
            <a:xfrm flipH="1">
              <a:off x="8202765"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6" name="Line 87">
              <a:extLst>
                <a:ext uri="{FF2B5EF4-FFF2-40B4-BE49-F238E27FC236}">
                  <a16:creationId xmlns:a16="http://schemas.microsoft.com/office/drawing/2014/main" id="{AAF151B4-E462-238A-2EE2-98FF7CEC3F72}"/>
                </a:ext>
              </a:extLst>
            </p:cNvPr>
            <p:cNvSpPr>
              <a:spLocks noChangeShapeType="1"/>
            </p:cNvSpPr>
            <p:nvPr/>
          </p:nvSpPr>
          <p:spPr bwMode="auto">
            <a:xfrm flipH="1">
              <a:off x="8658762"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7" name="Line 87">
              <a:extLst>
                <a:ext uri="{FF2B5EF4-FFF2-40B4-BE49-F238E27FC236}">
                  <a16:creationId xmlns:a16="http://schemas.microsoft.com/office/drawing/2014/main" id="{9392058B-CBF1-2E69-D9FB-EDD001D7D15B}"/>
                </a:ext>
              </a:extLst>
            </p:cNvPr>
            <p:cNvSpPr>
              <a:spLocks noChangeShapeType="1"/>
            </p:cNvSpPr>
            <p:nvPr/>
          </p:nvSpPr>
          <p:spPr bwMode="auto">
            <a:xfrm flipH="1">
              <a:off x="9159501"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8" name="Line 87">
              <a:extLst>
                <a:ext uri="{FF2B5EF4-FFF2-40B4-BE49-F238E27FC236}">
                  <a16:creationId xmlns:a16="http://schemas.microsoft.com/office/drawing/2014/main" id="{F08B16F2-EF38-34AA-CA51-49181FB21042}"/>
                </a:ext>
              </a:extLst>
            </p:cNvPr>
            <p:cNvSpPr>
              <a:spLocks noChangeShapeType="1"/>
            </p:cNvSpPr>
            <p:nvPr/>
          </p:nvSpPr>
          <p:spPr bwMode="auto">
            <a:xfrm flipH="1">
              <a:off x="9674884"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9" name="Line 87">
              <a:extLst>
                <a:ext uri="{FF2B5EF4-FFF2-40B4-BE49-F238E27FC236}">
                  <a16:creationId xmlns:a16="http://schemas.microsoft.com/office/drawing/2014/main" id="{1F4BFFFB-024E-5829-193D-32F6959DEF3E}"/>
                </a:ext>
              </a:extLst>
            </p:cNvPr>
            <p:cNvSpPr>
              <a:spLocks noChangeShapeType="1"/>
            </p:cNvSpPr>
            <p:nvPr/>
          </p:nvSpPr>
          <p:spPr bwMode="auto">
            <a:xfrm flipH="1">
              <a:off x="10119732"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0" name="Line 87">
              <a:extLst>
                <a:ext uri="{FF2B5EF4-FFF2-40B4-BE49-F238E27FC236}">
                  <a16:creationId xmlns:a16="http://schemas.microsoft.com/office/drawing/2014/main" id="{F605BD0B-2E13-BA3D-2EA3-1436B6C23F6E}"/>
                </a:ext>
              </a:extLst>
            </p:cNvPr>
            <p:cNvSpPr>
              <a:spLocks noChangeShapeType="1"/>
            </p:cNvSpPr>
            <p:nvPr/>
          </p:nvSpPr>
          <p:spPr bwMode="auto">
            <a:xfrm flipH="1">
              <a:off x="10605191"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1" name="Line 87">
              <a:extLst>
                <a:ext uri="{FF2B5EF4-FFF2-40B4-BE49-F238E27FC236}">
                  <a16:creationId xmlns:a16="http://schemas.microsoft.com/office/drawing/2014/main" id="{E502DCAF-CAF1-7EF7-7B43-06D559D57144}"/>
                </a:ext>
              </a:extLst>
            </p:cNvPr>
            <p:cNvSpPr>
              <a:spLocks noChangeShapeType="1"/>
            </p:cNvSpPr>
            <p:nvPr/>
          </p:nvSpPr>
          <p:spPr bwMode="auto">
            <a:xfrm flipH="1">
              <a:off x="11056863"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2" name="Line 87">
              <a:extLst>
                <a:ext uri="{FF2B5EF4-FFF2-40B4-BE49-F238E27FC236}">
                  <a16:creationId xmlns:a16="http://schemas.microsoft.com/office/drawing/2014/main" id="{E9BDD4F0-F076-DED0-7382-52316D346135}"/>
                </a:ext>
              </a:extLst>
            </p:cNvPr>
            <p:cNvSpPr>
              <a:spLocks noChangeShapeType="1"/>
            </p:cNvSpPr>
            <p:nvPr/>
          </p:nvSpPr>
          <p:spPr bwMode="auto">
            <a:xfrm flipH="1">
              <a:off x="11562793"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3" name="Line 87">
              <a:extLst>
                <a:ext uri="{FF2B5EF4-FFF2-40B4-BE49-F238E27FC236}">
                  <a16:creationId xmlns:a16="http://schemas.microsoft.com/office/drawing/2014/main" id="{E054FCF4-CFCC-593D-2B26-1C0D8E631C92}"/>
                </a:ext>
              </a:extLst>
            </p:cNvPr>
            <p:cNvSpPr>
              <a:spLocks noChangeShapeType="1"/>
            </p:cNvSpPr>
            <p:nvPr/>
          </p:nvSpPr>
          <p:spPr bwMode="auto">
            <a:xfrm flipH="1">
              <a:off x="12021722"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4" name="Rectangle 41">
              <a:extLst>
                <a:ext uri="{FF2B5EF4-FFF2-40B4-BE49-F238E27FC236}">
                  <a16:creationId xmlns:a16="http://schemas.microsoft.com/office/drawing/2014/main" id="{92BD0BC0-CB13-F161-FDE4-AF1FCA896223}"/>
                </a:ext>
              </a:extLst>
            </p:cNvPr>
            <p:cNvSpPr>
              <a:spLocks noChangeArrowheads="1"/>
            </p:cNvSpPr>
            <p:nvPr/>
          </p:nvSpPr>
          <p:spPr bwMode="auto">
            <a:xfrm>
              <a:off x="7669966" y="4497353"/>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5" name="Rectangle 41">
              <a:extLst>
                <a:ext uri="{FF2B5EF4-FFF2-40B4-BE49-F238E27FC236}">
                  <a16:creationId xmlns:a16="http://schemas.microsoft.com/office/drawing/2014/main" id="{068FF63B-AFBA-CEE2-F5AB-47BA10CB645D}"/>
                </a:ext>
              </a:extLst>
            </p:cNvPr>
            <p:cNvSpPr>
              <a:spLocks noChangeArrowheads="1"/>
            </p:cNvSpPr>
            <p:nvPr/>
          </p:nvSpPr>
          <p:spPr bwMode="auto">
            <a:xfrm>
              <a:off x="8142276" y="4497353"/>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6" name="Rectangle 41">
              <a:extLst>
                <a:ext uri="{FF2B5EF4-FFF2-40B4-BE49-F238E27FC236}">
                  <a16:creationId xmlns:a16="http://schemas.microsoft.com/office/drawing/2014/main" id="{65FC0BB2-29B0-45C4-0B49-D3AD507C5B0F}"/>
                </a:ext>
              </a:extLst>
            </p:cNvPr>
            <p:cNvSpPr>
              <a:spLocks noChangeArrowheads="1"/>
            </p:cNvSpPr>
            <p:nvPr/>
          </p:nvSpPr>
          <p:spPr bwMode="auto">
            <a:xfrm>
              <a:off x="8602469" y="4497353"/>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7" name="Rectangle 41">
              <a:extLst>
                <a:ext uri="{FF2B5EF4-FFF2-40B4-BE49-F238E27FC236}">
                  <a16:creationId xmlns:a16="http://schemas.microsoft.com/office/drawing/2014/main" id="{80712B57-92F3-34CD-3CF0-DC664311E8C4}"/>
                </a:ext>
              </a:extLst>
            </p:cNvPr>
            <p:cNvSpPr>
              <a:spLocks noChangeArrowheads="1"/>
            </p:cNvSpPr>
            <p:nvPr/>
          </p:nvSpPr>
          <p:spPr bwMode="auto">
            <a:xfrm>
              <a:off x="9094818" y="4497353"/>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8" name="Rectangle 41">
              <a:extLst>
                <a:ext uri="{FF2B5EF4-FFF2-40B4-BE49-F238E27FC236}">
                  <a16:creationId xmlns:a16="http://schemas.microsoft.com/office/drawing/2014/main" id="{D3F298DF-A757-CB0E-3E04-181D57E6640F}"/>
                </a:ext>
              </a:extLst>
            </p:cNvPr>
            <p:cNvSpPr>
              <a:spLocks noChangeArrowheads="1"/>
            </p:cNvSpPr>
            <p:nvPr/>
          </p:nvSpPr>
          <p:spPr bwMode="auto">
            <a:xfrm>
              <a:off x="9537380"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9" name="Rectangle 41">
              <a:extLst>
                <a:ext uri="{FF2B5EF4-FFF2-40B4-BE49-F238E27FC236}">
                  <a16:creationId xmlns:a16="http://schemas.microsoft.com/office/drawing/2014/main" id="{B4F34F9D-325F-3BC0-3E0F-9C5B7CC2C0CC}"/>
                </a:ext>
              </a:extLst>
            </p:cNvPr>
            <p:cNvSpPr>
              <a:spLocks noChangeArrowheads="1"/>
            </p:cNvSpPr>
            <p:nvPr/>
          </p:nvSpPr>
          <p:spPr bwMode="auto">
            <a:xfrm>
              <a:off x="9997547"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0" name="Rectangle 41">
              <a:extLst>
                <a:ext uri="{FF2B5EF4-FFF2-40B4-BE49-F238E27FC236}">
                  <a16:creationId xmlns:a16="http://schemas.microsoft.com/office/drawing/2014/main" id="{0777DCAF-A0F5-309B-B9FF-5D5497925CD3}"/>
                </a:ext>
              </a:extLst>
            </p:cNvPr>
            <p:cNvSpPr>
              <a:spLocks noChangeArrowheads="1"/>
            </p:cNvSpPr>
            <p:nvPr/>
          </p:nvSpPr>
          <p:spPr bwMode="auto">
            <a:xfrm>
              <a:off x="10500996"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1" name="Rectangle 41">
              <a:extLst>
                <a:ext uri="{FF2B5EF4-FFF2-40B4-BE49-F238E27FC236}">
                  <a16:creationId xmlns:a16="http://schemas.microsoft.com/office/drawing/2014/main" id="{20473725-68CC-75E6-C17C-24A3DD59572B}"/>
                </a:ext>
              </a:extLst>
            </p:cNvPr>
            <p:cNvSpPr>
              <a:spLocks noChangeArrowheads="1"/>
            </p:cNvSpPr>
            <p:nvPr/>
          </p:nvSpPr>
          <p:spPr bwMode="auto">
            <a:xfrm>
              <a:off x="10961768"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2" name="Rectangle 41">
              <a:extLst>
                <a:ext uri="{FF2B5EF4-FFF2-40B4-BE49-F238E27FC236}">
                  <a16:creationId xmlns:a16="http://schemas.microsoft.com/office/drawing/2014/main" id="{67A1B87E-EF6D-FBE0-AA28-9742F98EED5D}"/>
                </a:ext>
              </a:extLst>
            </p:cNvPr>
            <p:cNvSpPr>
              <a:spLocks noChangeArrowheads="1"/>
            </p:cNvSpPr>
            <p:nvPr/>
          </p:nvSpPr>
          <p:spPr bwMode="auto">
            <a:xfrm>
              <a:off x="11444116"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 name="Rectangle 41">
              <a:extLst>
                <a:ext uri="{FF2B5EF4-FFF2-40B4-BE49-F238E27FC236}">
                  <a16:creationId xmlns:a16="http://schemas.microsoft.com/office/drawing/2014/main" id="{3C152D21-3A07-BA50-F18C-2BA1FFF45BC3}"/>
                </a:ext>
              </a:extLst>
            </p:cNvPr>
            <p:cNvSpPr>
              <a:spLocks noChangeArrowheads="1"/>
            </p:cNvSpPr>
            <p:nvPr/>
          </p:nvSpPr>
          <p:spPr bwMode="auto">
            <a:xfrm>
              <a:off x="11910307"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4" name="Rectangle 39">
              <a:extLst>
                <a:ext uri="{FF2B5EF4-FFF2-40B4-BE49-F238E27FC236}">
                  <a16:creationId xmlns:a16="http://schemas.microsoft.com/office/drawing/2014/main" id="{3B24E685-13C6-F6DD-BC50-1FAF9A17BDDE}"/>
                </a:ext>
              </a:extLst>
            </p:cNvPr>
            <p:cNvSpPr>
              <a:spLocks noChangeArrowheads="1"/>
            </p:cNvSpPr>
            <p:nvPr/>
          </p:nvSpPr>
          <p:spPr bwMode="auto">
            <a:xfrm>
              <a:off x="7136684" y="4489585"/>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5" name="Rectangle 49">
              <a:extLst>
                <a:ext uri="{FF2B5EF4-FFF2-40B4-BE49-F238E27FC236}">
                  <a16:creationId xmlns:a16="http://schemas.microsoft.com/office/drawing/2014/main" id="{8AEDF9A3-9134-2141-1A67-6332F23ABC85}"/>
                </a:ext>
              </a:extLst>
            </p:cNvPr>
            <p:cNvSpPr>
              <a:spLocks noChangeArrowheads="1"/>
            </p:cNvSpPr>
            <p:nvPr/>
          </p:nvSpPr>
          <p:spPr bwMode="auto">
            <a:xfrm>
              <a:off x="8386915" y="4810350"/>
              <a:ext cx="238854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Start of Treatment</a:t>
              </a:r>
            </a:p>
          </p:txBody>
        </p:sp>
        <p:sp>
          <p:nvSpPr>
            <p:cNvPr id="136" name="TextBox 135">
              <a:extLst>
                <a:ext uri="{FF2B5EF4-FFF2-40B4-BE49-F238E27FC236}">
                  <a16:creationId xmlns:a16="http://schemas.microsoft.com/office/drawing/2014/main" id="{0983BB7C-E9FA-ACFF-DF9F-81672BA76B85}"/>
                </a:ext>
              </a:extLst>
            </p:cNvPr>
            <p:cNvSpPr txBox="1"/>
            <p:nvPr/>
          </p:nvSpPr>
          <p:spPr bwMode="auto">
            <a:xfrm>
              <a:off x="6309039" y="4760963"/>
              <a:ext cx="18318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137" name="Rectangle 39">
              <a:extLst>
                <a:ext uri="{FF2B5EF4-FFF2-40B4-BE49-F238E27FC236}">
                  <a16:creationId xmlns:a16="http://schemas.microsoft.com/office/drawing/2014/main" id="{AC0FBC43-DF82-DD31-45DB-765CA40C8CAD}"/>
                </a:ext>
              </a:extLst>
            </p:cNvPr>
            <p:cNvSpPr>
              <a:spLocks noChangeArrowheads="1"/>
            </p:cNvSpPr>
            <p:nvPr/>
          </p:nvSpPr>
          <p:spPr bwMode="auto">
            <a:xfrm>
              <a:off x="7084094" y="5057199"/>
              <a:ext cx="21640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108</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38" name="Rectangle 39">
              <a:extLst>
                <a:ext uri="{FF2B5EF4-FFF2-40B4-BE49-F238E27FC236}">
                  <a16:creationId xmlns:a16="http://schemas.microsoft.com/office/drawing/2014/main" id="{4FF54FB0-376A-B393-B273-2CE8DE5308B1}"/>
                </a:ext>
              </a:extLst>
            </p:cNvPr>
            <p:cNvSpPr>
              <a:spLocks noChangeArrowheads="1"/>
            </p:cNvSpPr>
            <p:nvPr/>
          </p:nvSpPr>
          <p:spPr bwMode="auto">
            <a:xfrm>
              <a:off x="7595239" y="5057199"/>
              <a:ext cx="144271"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86</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39" name="Rectangle 39">
              <a:extLst>
                <a:ext uri="{FF2B5EF4-FFF2-40B4-BE49-F238E27FC236}">
                  <a16:creationId xmlns:a16="http://schemas.microsoft.com/office/drawing/2014/main" id="{B2BB2628-9C3E-A6FE-091A-FF8D9FD46679}"/>
                </a:ext>
              </a:extLst>
            </p:cNvPr>
            <p:cNvSpPr>
              <a:spLocks noChangeArrowheads="1"/>
            </p:cNvSpPr>
            <p:nvPr/>
          </p:nvSpPr>
          <p:spPr bwMode="auto">
            <a:xfrm>
              <a:off x="8111524" y="5057199"/>
              <a:ext cx="144271"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68</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40" name="Rectangle 39">
              <a:extLst>
                <a:ext uri="{FF2B5EF4-FFF2-40B4-BE49-F238E27FC236}">
                  <a16:creationId xmlns:a16="http://schemas.microsoft.com/office/drawing/2014/main" id="{67A55019-2CD0-A74E-0DD4-BF7E08020C52}"/>
                </a:ext>
              </a:extLst>
            </p:cNvPr>
            <p:cNvSpPr>
              <a:spLocks noChangeArrowheads="1"/>
            </p:cNvSpPr>
            <p:nvPr/>
          </p:nvSpPr>
          <p:spPr bwMode="auto">
            <a:xfrm>
              <a:off x="8565494" y="5057199"/>
              <a:ext cx="144271"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49</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41" name="Rectangle 39">
              <a:extLst>
                <a:ext uri="{FF2B5EF4-FFF2-40B4-BE49-F238E27FC236}">
                  <a16:creationId xmlns:a16="http://schemas.microsoft.com/office/drawing/2014/main" id="{1D9C5F8E-F036-7F35-D133-7BCBC8838F5B}"/>
                </a:ext>
              </a:extLst>
            </p:cNvPr>
            <p:cNvSpPr>
              <a:spLocks noChangeArrowheads="1"/>
            </p:cNvSpPr>
            <p:nvPr/>
          </p:nvSpPr>
          <p:spPr bwMode="auto">
            <a:xfrm>
              <a:off x="9079128" y="5057199"/>
              <a:ext cx="144271"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40</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42" name="Rectangle 39">
              <a:extLst>
                <a:ext uri="{FF2B5EF4-FFF2-40B4-BE49-F238E27FC236}">
                  <a16:creationId xmlns:a16="http://schemas.microsoft.com/office/drawing/2014/main" id="{9B8D3CD3-4F3F-53CC-DDF5-31E134FD42A5}"/>
                </a:ext>
              </a:extLst>
            </p:cNvPr>
            <p:cNvSpPr>
              <a:spLocks noChangeArrowheads="1"/>
            </p:cNvSpPr>
            <p:nvPr/>
          </p:nvSpPr>
          <p:spPr bwMode="auto">
            <a:xfrm>
              <a:off x="9539808" y="5057199"/>
              <a:ext cx="144271"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27</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43" name="Rectangle 39">
              <a:extLst>
                <a:ext uri="{FF2B5EF4-FFF2-40B4-BE49-F238E27FC236}">
                  <a16:creationId xmlns:a16="http://schemas.microsoft.com/office/drawing/2014/main" id="{CB564EE3-CBBB-E7A5-E21B-2369071C9D0D}"/>
                </a:ext>
              </a:extLst>
            </p:cNvPr>
            <p:cNvSpPr>
              <a:spLocks noChangeArrowheads="1"/>
            </p:cNvSpPr>
            <p:nvPr/>
          </p:nvSpPr>
          <p:spPr bwMode="auto">
            <a:xfrm>
              <a:off x="10033877" y="5057199"/>
              <a:ext cx="14427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14</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44" name="Rectangle 39">
              <a:extLst>
                <a:ext uri="{FF2B5EF4-FFF2-40B4-BE49-F238E27FC236}">
                  <a16:creationId xmlns:a16="http://schemas.microsoft.com/office/drawing/2014/main" id="{BE1AB737-B6F6-EAD8-8C17-7DB97B1B69AC}"/>
                </a:ext>
              </a:extLst>
            </p:cNvPr>
            <p:cNvSpPr>
              <a:spLocks noChangeArrowheads="1"/>
            </p:cNvSpPr>
            <p:nvPr/>
          </p:nvSpPr>
          <p:spPr bwMode="auto">
            <a:xfrm>
              <a:off x="10547251" y="5057199"/>
              <a:ext cx="7213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8</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45" name="Rectangle 39">
              <a:extLst>
                <a:ext uri="{FF2B5EF4-FFF2-40B4-BE49-F238E27FC236}">
                  <a16:creationId xmlns:a16="http://schemas.microsoft.com/office/drawing/2014/main" id="{56C561B9-0F4B-48B4-57BB-381B509EFEA3}"/>
                </a:ext>
              </a:extLst>
            </p:cNvPr>
            <p:cNvSpPr>
              <a:spLocks noChangeArrowheads="1"/>
            </p:cNvSpPr>
            <p:nvPr/>
          </p:nvSpPr>
          <p:spPr bwMode="auto">
            <a:xfrm>
              <a:off x="11022992" y="5057199"/>
              <a:ext cx="7213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6</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46" name="Rectangle 39">
              <a:extLst>
                <a:ext uri="{FF2B5EF4-FFF2-40B4-BE49-F238E27FC236}">
                  <a16:creationId xmlns:a16="http://schemas.microsoft.com/office/drawing/2014/main" id="{23875B4D-4C9D-D9F2-F555-59C47FDA0AE1}"/>
                </a:ext>
              </a:extLst>
            </p:cNvPr>
            <p:cNvSpPr>
              <a:spLocks noChangeArrowheads="1"/>
            </p:cNvSpPr>
            <p:nvPr/>
          </p:nvSpPr>
          <p:spPr bwMode="auto">
            <a:xfrm>
              <a:off x="11490657" y="5057199"/>
              <a:ext cx="7213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2</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47" name="Rectangle 39">
              <a:extLst>
                <a:ext uri="{FF2B5EF4-FFF2-40B4-BE49-F238E27FC236}">
                  <a16:creationId xmlns:a16="http://schemas.microsoft.com/office/drawing/2014/main" id="{835D523D-047A-E090-1814-EC87421E805D}"/>
                </a:ext>
              </a:extLst>
            </p:cNvPr>
            <p:cNvSpPr>
              <a:spLocks noChangeArrowheads="1"/>
            </p:cNvSpPr>
            <p:nvPr/>
          </p:nvSpPr>
          <p:spPr bwMode="auto">
            <a:xfrm>
              <a:off x="11987381" y="5057199"/>
              <a:ext cx="7213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0</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cxnSp>
          <p:nvCxnSpPr>
            <p:cNvPr id="148" name="Straight Connector 147">
              <a:extLst>
                <a:ext uri="{FF2B5EF4-FFF2-40B4-BE49-F238E27FC236}">
                  <a16:creationId xmlns:a16="http://schemas.microsoft.com/office/drawing/2014/main" id="{3866A280-67A6-3712-9544-E5651C47FF4B}"/>
                </a:ext>
              </a:extLst>
            </p:cNvPr>
            <p:cNvCxnSpPr/>
            <p:nvPr/>
          </p:nvCxnSpPr>
          <p:spPr bwMode="auto">
            <a:xfrm>
              <a:off x="6775122" y="5111355"/>
              <a:ext cx="157047" cy="0"/>
            </a:xfrm>
            <a:prstGeom prst="line">
              <a:avLst/>
            </a:prstGeom>
            <a:noFill/>
            <a:ln w="28575" cap="flat" cmpd="sng" algn="ctr">
              <a:solidFill>
                <a:srgbClr val="015873"/>
              </a:solidFill>
              <a:prstDash val="solid"/>
              <a:round/>
              <a:headEnd type="none" w="med" len="med"/>
              <a:tailEnd type="none" w="med" len="med"/>
            </a:ln>
            <a:effectLst/>
          </p:spPr>
        </p:cxnSp>
        <p:grpSp>
          <p:nvGrpSpPr>
            <p:cNvPr id="149" name="Group 148">
              <a:extLst>
                <a:ext uri="{FF2B5EF4-FFF2-40B4-BE49-F238E27FC236}">
                  <a16:creationId xmlns:a16="http://schemas.microsoft.com/office/drawing/2014/main" id="{5BBCADB4-58A0-C4C2-A75B-A875DBC288B8}"/>
                </a:ext>
              </a:extLst>
            </p:cNvPr>
            <p:cNvGrpSpPr/>
            <p:nvPr/>
          </p:nvGrpSpPr>
          <p:grpSpPr>
            <a:xfrm>
              <a:off x="7207404" y="2121907"/>
              <a:ext cx="4772154" cy="1429251"/>
              <a:chOff x="7191214" y="2154264"/>
              <a:chExt cx="4312403" cy="1301578"/>
            </a:xfrm>
          </p:grpSpPr>
          <p:sp>
            <p:nvSpPr>
              <p:cNvPr id="154" name="Freeform 153">
                <a:extLst>
                  <a:ext uri="{FF2B5EF4-FFF2-40B4-BE49-F238E27FC236}">
                    <a16:creationId xmlns:a16="http://schemas.microsoft.com/office/drawing/2014/main" id="{1A38F891-7061-DBCC-04D3-A89C60A271A5}"/>
                  </a:ext>
                </a:extLst>
              </p:cNvPr>
              <p:cNvSpPr/>
              <p:nvPr/>
            </p:nvSpPr>
            <p:spPr bwMode="auto">
              <a:xfrm>
                <a:off x="8109065" y="2381596"/>
                <a:ext cx="0" cy="0"/>
              </a:xfrm>
              <a:custGeom>
                <a:avLst/>
                <a:gdLst>
                  <a:gd name="connsiteX0" fmla="*/ 0 w 0"/>
                  <a:gd name="connsiteY0" fmla="*/ 0 h 0"/>
                  <a:gd name="connsiteX1" fmla="*/ 0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0" y="0"/>
                    </a:lnTo>
                    <a:lnTo>
                      <a:pt x="0" y="0"/>
                    </a:lnTo>
                    <a:close/>
                  </a:path>
                </a:pathLst>
              </a:custGeom>
              <a:solidFill>
                <a:schemeClr val="accent1"/>
              </a:solidFill>
              <a:ln w="28575">
                <a:solidFill>
                  <a:srgbClr val="01587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Freeform 154">
                <a:extLst>
                  <a:ext uri="{FF2B5EF4-FFF2-40B4-BE49-F238E27FC236}">
                    <a16:creationId xmlns:a16="http://schemas.microsoft.com/office/drawing/2014/main" id="{EDA84F24-D85B-C6C1-5CCF-A00FA0020BD5}"/>
                  </a:ext>
                </a:extLst>
              </p:cNvPr>
              <p:cNvSpPr/>
              <p:nvPr/>
            </p:nvSpPr>
            <p:spPr bwMode="auto">
              <a:xfrm>
                <a:off x="8121535" y="2377440"/>
                <a:ext cx="0" cy="0"/>
              </a:xfrm>
              <a:custGeom>
                <a:avLst/>
                <a:gdLst>
                  <a:gd name="connsiteX0" fmla="*/ 0 w 0"/>
                  <a:gd name="connsiteY0" fmla="*/ 0 h 0"/>
                  <a:gd name="connsiteX1" fmla="*/ 0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0" y="0"/>
                    </a:lnTo>
                    <a:lnTo>
                      <a:pt x="0" y="0"/>
                    </a:lnTo>
                    <a:close/>
                  </a:path>
                </a:pathLst>
              </a:custGeom>
              <a:solidFill>
                <a:schemeClr val="accent1"/>
              </a:solidFill>
              <a:ln w="28575">
                <a:solidFill>
                  <a:srgbClr val="01587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56" name="Group 155">
                <a:extLst>
                  <a:ext uri="{FF2B5EF4-FFF2-40B4-BE49-F238E27FC236}">
                    <a16:creationId xmlns:a16="http://schemas.microsoft.com/office/drawing/2014/main" id="{6A089C18-EC20-FCBE-8A50-069DA0E2366A}"/>
                  </a:ext>
                </a:extLst>
              </p:cNvPr>
              <p:cNvGrpSpPr/>
              <p:nvPr/>
            </p:nvGrpSpPr>
            <p:grpSpPr>
              <a:xfrm>
                <a:off x="7191214" y="2154264"/>
                <a:ext cx="4312403" cy="1263112"/>
                <a:chOff x="7191214" y="2154264"/>
                <a:chExt cx="4312403" cy="1263112"/>
              </a:xfrm>
            </p:grpSpPr>
            <p:sp>
              <p:nvSpPr>
                <p:cNvPr id="197" name="Freeform 196">
                  <a:extLst>
                    <a:ext uri="{FF2B5EF4-FFF2-40B4-BE49-F238E27FC236}">
                      <a16:creationId xmlns:a16="http://schemas.microsoft.com/office/drawing/2014/main" id="{8C310688-4EC9-01A2-6A07-0821BA93BA55}"/>
                    </a:ext>
                  </a:extLst>
                </p:cNvPr>
                <p:cNvSpPr/>
                <p:nvPr/>
              </p:nvSpPr>
              <p:spPr bwMode="auto">
                <a:xfrm>
                  <a:off x="7191214" y="2154264"/>
                  <a:ext cx="924732" cy="222143"/>
                </a:xfrm>
                <a:custGeom>
                  <a:avLst/>
                  <a:gdLst>
                    <a:gd name="connsiteX0" fmla="*/ 0 w 924732"/>
                    <a:gd name="connsiteY0" fmla="*/ 0 h 222143"/>
                    <a:gd name="connsiteX1" fmla="*/ 139484 w 924732"/>
                    <a:gd name="connsiteY1" fmla="*/ 0 h 222143"/>
                    <a:gd name="connsiteX2" fmla="*/ 139484 w 924732"/>
                    <a:gd name="connsiteY2" fmla="*/ 46495 h 222143"/>
                    <a:gd name="connsiteX3" fmla="*/ 144650 w 924732"/>
                    <a:gd name="connsiteY3" fmla="*/ 46495 h 222143"/>
                    <a:gd name="connsiteX4" fmla="*/ 191145 w 924732"/>
                    <a:gd name="connsiteY4" fmla="*/ 51661 h 222143"/>
                    <a:gd name="connsiteX5" fmla="*/ 196311 w 924732"/>
                    <a:gd name="connsiteY5" fmla="*/ 67160 h 222143"/>
                    <a:gd name="connsiteX6" fmla="*/ 211810 w 924732"/>
                    <a:gd name="connsiteY6" fmla="*/ 72326 h 222143"/>
                    <a:gd name="connsiteX7" fmla="*/ 227308 w 924732"/>
                    <a:gd name="connsiteY7" fmla="*/ 82658 h 222143"/>
                    <a:gd name="connsiteX8" fmla="*/ 232474 w 924732"/>
                    <a:gd name="connsiteY8" fmla="*/ 108489 h 222143"/>
                    <a:gd name="connsiteX9" fmla="*/ 232474 w 924732"/>
                    <a:gd name="connsiteY9" fmla="*/ 113655 h 222143"/>
                    <a:gd name="connsiteX10" fmla="*/ 330630 w 924732"/>
                    <a:gd name="connsiteY10" fmla="*/ 113655 h 222143"/>
                    <a:gd name="connsiteX11" fmla="*/ 330630 w 924732"/>
                    <a:gd name="connsiteY11" fmla="*/ 134319 h 222143"/>
                    <a:gd name="connsiteX12" fmla="*/ 408122 w 924732"/>
                    <a:gd name="connsiteY12" fmla="*/ 139485 h 222143"/>
                    <a:gd name="connsiteX13" fmla="*/ 449450 w 924732"/>
                    <a:gd name="connsiteY13" fmla="*/ 175648 h 222143"/>
                    <a:gd name="connsiteX14" fmla="*/ 449450 w 924732"/>
                    <a:gd name="connsiteY14" fmla="*/ 175648 h 222143"/>
                    <a:gd name="connsiteX15" fmla="*/ 501111 w 924732"/>
                    <a:gd name="connsiteY15" fmla="*/ 191146 h 222143"/>
                    <a:gd name="connsiteX16" fmla="*/ 733586 w 924732"/>
                    <a:gd name="connsiteY16" fmla="*/ 191146 h 222143"/>
                    <a:gd name="connsiteX17" fmla="*/ 733586 w 924732"/>
                    <a:gd name="connsiteY17" fmla="*/ 222143 h 222143"/>
                    <a:gd name="connsiteX18" fmla="*/ 811078 w 924732"/>
                    <a:gd name="connsiteY18" fmla="*/ 222143 h 222143"/>
                    <a:gd name="connsiteX19" fmla="*/ 811078 w 924732"/>
                    <a:gd name="connsiteY19" fmla="*/ 222143 h 222143"/>
                    <a:gd name="connsiteX20" fmla="*/ 924732 w 924732"/>
                    <a:gd name="connsiteY20" fmla="*/ 222143 h 222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4732" h="222143">
                      <a:moveTo>
                        <a:pt x="0" y="0"/>
                      </a:moveTo>
                      <a:lnTo>
                        <a:pt x="139484" y="0"/>
                      </a:lnTo>
                      <a:lnTo>
                        <a:pt x="139484" y="46495"/>
                      </a:lnTo>
                      <a:lnTo>
                        <a:pt x="144650" y="46495"/>
                      </a:lnTo>
                      <a:cubicBezTo>
                        <a:pt x="160148" y="48217"/>
                        <a:pt x="176667" y="45869"/>
                        <a:pt x="191145" y="51661"/>
                      </a:cubicBezTo>
                      <a:cubicBezTo>
                        <a:pt x="196201" y="53684"/>
                        <a:pt x="192460" y="63309"/>
                        <a:pt x="196311" y="67160"/>
                      </a:cubicBezTo>
                      <a:cubicBezTo>
                        <a:pt x="200162" y="71011"/>
                        <a:pt x="206644" y="70604"/>
                        <a:pt x="211810" y="72326"/>
                      </a:cubicBezTo>
                      <a:cubicBezTo>
                        <a:pt x="216976" y="75770"/>
                        <a:pt x="223429" y="77810"/>
                        <a:pt x="227308" y="82658"/>
                      </a:cubicBezTo>
                      <a:cubicBezTo>
                        <a:pt x="233563" y="90477"/>
                        <a:pt x="232474" y="99634"/>
                        <a:pt x="232474" y="108489"/>
                      </a:cubicBezTo>
                      <a:lnTo>
                        <a:pt x="232474" y="113655"/>
                      </a:lnTo>
                      <a:lnTo>
                        <a:pt x="330630" y="113655"/>
                      </a:lnTo>
                      <a:lnTo>
                        <a:pt x="330630" y="134319"/>
                      </a:lnTo>
                      <a:lnTo>
                        <a:pt x="408122" y="139485"/>
                      </a:lnTo>
                      <a:cubicBezTo>
                        <a:pt x="441359" y="178263"/>
                        <a:pt x="423242" y="175648"/>
                        <a:pt x="449450" y="175648"/>
                      </a:cubicBezTo>
                      <a:lnTo>
                        <a:pt x="449450" y="175648"/>
                      </a:lnTo>
                      <a:lnTo>
                        <a:pt x="501111" y="191146"/>
                      </a:lnTo>
                      <a:lnTo>
                        <a:pt x="733586" y="191146"/>
                      </a:lnTo>
                      <a:lnTo>
                        <a:pt x="733586" y="222143"/>
                      </a:lnTo>
                      <a:lnTo>
                        <a:pt x="811078" y="222143"/>
                      </a:lnTo>
                      <a:lnTo>
                        <a:pt x="811078" y="222143"/>
                      </a:lnTo>
                      <a:lnTo>
                        <a:pt x="924732" y="222143"/>
                      </a:lnTo>
                    </a:path>
                  </a:pathLst>
                </a:custGeom>
                <a:noFill/>
                <a:ln w="28575">
                  <a:solidFill>
                    <a:srgbClr val="01587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AR"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8" name="Freeform 197">
                  <a:extLst>
                    <a:ext uri="{FF2B5EF4-FFF2-40B4-BE49-F238E27FC236}">
                      <a16:creationId xmlns:a16="http://schemas.microsoft.com/office/drawing/2014/main" id="{9B4C7B45-F5F6-5123-E814-28EC5025EF27}"/>
                    </a:ext>
                  </a:extLst>
                </p:cNvPr>
                <p:cNvSpPr/>
                <p:nvPr/>
              </p:nvSpPr>
              <p:spPr bwMode="auto">
                <a:xfrm>
                  <a:off x="8121535" y="2389909"/>
                  <a:ext cx="224443" cy="112222"/>
                </a:xfrm>
                <a:custGeom>
                  <a:avLst/>
                  <a:gdLst>
                    <a:gd name="connsiteX0" fmla="*/ 0 w 224443"/>
                    <a:gd name="connsiteY0" fmla="*/ 0 h 112222"/>
                    <a:gd name="connsiteX1" fmla="*/ 0 w 224443"/>
                    <a:gd name="connsiteY1" fmla="*/ 0 h 112222"/>
                    <a:gd name="connsiteX2" fmla="*/ 4156 w 224443"/>
                    <a:gd name="connsiteY2" fmla="*/ 41564 h 112222"/>
                    <a:gd name="connsiteX3" fmla="*/ 16625 w 224443"/>
                    <a:gd name="connsiteY3" fmla="*/ 37407 h 112222"/>
                    <a:gd name="connsiteX4" fmla="*/ 45720 w 224443"/>
                    <a:gd name="connsiteY4" fmla="*/ 29095 h 112222"/>
                    <a:gd name="connsiteX5" fmla="*/ 62345 w 224443"/>
                    <a:gd name="connsiteY5" fmla="*/ 33251 h 112222"/>
                    <a:gd name="connsiteX6" fmla="*/ 74814 w 224443"/>
                    <a:gd name="connsiteY6" fmla="*/ 37407 h 112222"/>
                    <a:gd name="connsiteX7" fmla="*/ 83127 w 224443"/>
                    <a:gd name="connsiteY7" fmla="*/ 83127 h 112222"/>
                    <a:gd name="connsiteX8" fmla="*/ 224443 w 224443"/>
                    <a:gd name="connsiteY8" fmla="*/ 83127 h 112222"/>
                    <a:gd name="connsiteX9" fmla="*/ 220287 w 224443"/>
                    <a:gd name="connsiteY9" fmla="*/ 112222 h 112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443" h="112222">
                      <a:moveTo>
                        <a:pt x="0" y="0"/>
                      </a:moveTo>
                      <a:lnTo>
                        <a:pt x="0" y="0"/>
                      </a:lnTo>
                      <a:cubicBezTo>
                        <a:pt x="1385" y="13855"/>
                        <a:pt x="-1499" y="28840"/>
                        <a:pt x="4156" y="41564"/>
                      </a:cubicBezTo>
                      <a:cubicBezTo>
                        <a:pt x="5935" y="45568"/>
                        <a:pt x="12412" y="38611"/>
                        <a:pt x="16625" y="37407"/>
                      </a:cubicBezTo>
                      <a:cubicBezTo>
                        <a:pt x="53193" y="26958"/>
                        <a:pt x="15794" y="39069"/>
                        <a:pt x="45720" y="29095"/>
                      </a:cubicBezTo>
                      <a:cubicBezTo>
                        <a:pt x="51262" y="30480"/>
                        <a:pt x="56853" y="31682"/>
                        <a:pt x="62345" y="33251"/>
                      </a:cubicBezTo>
                      <a:cubicBezTo>
                        <a:pt x="66558" y="34455"/>
                        <a:pt x="72268" y="33842"/>
                        <a:pt x="74814" y="37407"/>
                      </a:cubicBezTo>
                      <a:cubicBezTo>
                        <a:pt x="85318" y="52112"/>
                        <a:pt x="83127" y="66868"/>
                        <a:pt x="83127" y="83127"/>
                      </a:cubicBezTo>
                      <a:lnTo>
                        <a:pt x="224443" y="83127"/>
                      </a:lnTo>
                      <a:lnTo>
                        <a:pt x="220287" y="112222"/>
                      </a:lnTo>
                    </a:path>
                  </a:pathLst>
                </a:custGeom>
                <a:noFill/>
                <a:ln w="28575">
                  <a:solidFill>
                    <a:srgbClr val="01587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AR"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9" name="Freeform 198">
                  <a:extLst>
                    <a:ext uri="{FF2B5EF4-FFF2-40B4-BE49-F238E27FC236}">
                      <a16:creationId xmlns:a16="http://schemas.microsoft.com/office/drawing/2014/main" id="{B3123EE9-36F6-9329-BD1D-9E6600C3A093}"/>
                    </a:ext>
                  </a:extLst>
                </p:cNvPr>
                <p:cNvSpPr/>
                <p:nvPr/>
              </p:nvSpPr>
              <p:spPr bwMode="auto">
                <a:xfrm>
                  <a:off x="8345837" y="2495227"/>
                  <a:ext cx="3157780" cy="922149"/>
                </a:xfrm>
                <a:custGeom>
                  <a:avLst/>
                  <a:gdLst>
                    <a:gd name="connsiteX0" fmla="*/ 0 w 3157780"/>
                    <a:gd name="connsiteY0" fmla="*/ 0 h 922149"/>
                    <a:gd name="connsiteX1" fmla="*/ 42621 w 3157780"/>
                    <a:gd name="connsiteY1" fmla="*/ 0 h 922149"/>
                    <a:gd name="connsiteX2" fmla="*/ 42621 w 3157780"/>
                    <a:gd name="connsiteY2" fmla="*/ 42620 h 922149"/>
                    <a:gd name="connsiteX3" fmla="*/ 85241 w 3157780"/>
                    <a:gd name="connsiteY3" fmla="*/ 42620 h 922149"/>
                    <a:gd name="connsiteX4" fmla="*/ 85241 w 3157780"/>
                    <a:gd name="connsiteY4" fmla="*/ 42620 h 922149"/>
                    <a:gd name="connsiteX5" fmla="*/ 437827 w 3157780"/>
                    <a:gd name="connsiteY5" fmla="*/ 50370 h 922149"/>
                    <a:gd name="connsiteX6" fmla="*/ 433953 w 3157780"/>
                    <a:gd name="connsiteY6" fmla="*/ 120112 h 922149"/>
                    <a:gd name="connsiteX7" fmla="*/ 433953 w 3157780"/>
                    <a:gd name="connsiteY7" fmla="*/ 120112 h 922149"/>
                    <a:gd name="connsiteX8" fmla="*/ 468824 w 3157780"/>
                    <a:gd name="connsiteY8" fmla="*/ 178231 h 922149"/>
                    <a:gd name="connsiteX9" fmla="*/ 604434 w 3157780"/>
                    <a:gd name="connsiteY9" fmla="*/ 178231 h 922149"/>
                    <a:gd name="connsiteX10" fmla="*/ 608309 w 3157780"/>
                    <a:gd name="connsiteY10" fmla="*/ 213102 h 922149"/>
                    <a:gd name="connsiteX11" fmla="*/ 864031 w 3157780"/>
                    <a:gd name="connsiteY11" fmla="*/ 213102 h 922149"/>
                    <a:gd name="connsiteX12" fmla="*/ 856282 w 3157780"/>
                    <a:gd name="connsiteY12" fmla="*/ 255722 h 922149"/>
                    <a:gd name="connsiteX13" fmla="*/ 867905 w 3157780"/>
                    <a:gd name="connsiteY13" fmla="*/ 333214 h 922149"/>
                    <a:gd name="connsiteX14" fmla="*/ 1081007 w 3157780"/>
                    <a:gd name="connsiteY14" fmla="*/ 333214 h 922149"/>
                    <a:gd name="connsiteX15" fmla="*/ 1081007 w 3157780"/>
                    <a:gd name="connsiteY15" fmla="*/ 399081 h 922149"/>
                    <a:gd name="connsiteX16" fmla="*/ 1212743 w 3157780"/>
                    <a:gd name="connsiteY16" fmla="*/ 399081 h 922149"/>
                    <a:gd name="connsiteX17" fmla="*/ 1208868 w 3157780"/>
                    <a:gd name="connsiteY17" fmla="*/ 449451 h 922149"/>
                    <a:gd name="connsiteX18" fmla="*/ 1270861 w 3157780"/>
                    <a:gd name="connsiteY18" fmla="*/ 449451 h 922149"/>
                    <a:gd name="connsiteX19" fmla="*/ 1270861 w 3157780"/>
                    <a:gd name="connsiteY19" fmla="*/ 523068 h 922149"/>
                    <a:gd name="connsiteX20" fmla="*/ 2750949 w 3157780"/>
                    <a:gd name="connsiteY20" fmla="*/ 523068 h 922149"/>
                    <a:gd name="connsiteX21" fmla="*/ 2750949 w 3157780"/>
                    <a:gd name="connsiteY21" fmla="*/ 922149 h 922149"/>
                    <a:gd name="connsiteX22" fmla="*/ 2789695 w 3157780"/>
                    <a:gd name="connsiteY22" fmla="*/ 922149 h 922149"/>
                    <a:gd name="connsiteX23" fmla="*/ 3157780 w 3157780"/>
                    <a:gd name="connsiteY23" fmla="*/ 922149 h 92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157780" h="922149">
                      <a:moveTo>
                        <a:pt x="0" y="0"/>
                      </a:moveTo>
                      <a:lnTo>
                        <a:pt x="42621" y="0"/>
                      </a:lnTo>
                      <a:lnTo>
                        <a:pt x="42621" y="42620"/>
                      </a:lnTo>
                      <a:lnTo>
                        <a:pt x="85241" y="42620"/>
                      </a:lnTo>
                      <a:lnTo>
                        <a:pt x="85241" y="42620"/>
                      </a:lnTo>
                      <a:lnTo>
                        <a:pt x="437827" y="50370"/>
                      </a:lnTo>
                      <a:lnTo>
                        <a:pt x="433953" y="120112"/>
                      </a:lnTo>
                      <a:lnTo>
                        <a:pt x="433953" y="120112"/>
                      </a:lnTo>
                      <a:lnTo>
                        <a:pt x="468824" y="178231"/>
                      </a:lnTo>
                      <a:lnTo>
                        <a:pt x="604434" y="178231"/>
                      </a:lnTo>
                      <a:lnTo>
                        <a:pt x="608309" y="213102"/>
                      </a:lnTo>
                      <a:lnTo>
                        <a:pt x="864031" y="213102"/>
                      </a:lnTo>
                      <a:lnTo>
                        <a:pt x="856282" y="255722"/>
                      </a:lnTo>
                      <a:lnTo>
                        <a:pt x="867905" y="333214"/>
                      </a:lnTo>
                      <a:lnTo>
                        <a:pt x="1081007" y="333214"/>
                      </a:lnTo>
                      <a:lnTo>
                        <a:pt x="1081007" y="399081"/>
                      </a:lnTo>
                      <a:lnTo>
                        <a:pt x="1212743" y="399081"/>
                      </a:lnTo>
                      <a:lnTo>
                        <a:pt x="1208868" y="449451"/>
                      </a:lnTo>
                      <a:lnTo>
                        <a:pt x="1270861" y="449451"/>
                      </a:lnTo>
                      <a:lnTo>
                        <a:pt x="1270861" y="523068"/>
                      </a:lnTo>
                      <a:lnTo>
                        <a:pt x="2750949" y="523068"/>
                      </a:lnTo>
                      <a:lnTo>
                        <a:pt x="2750949" y="922149"/>
                      </a:lnTo>
                      <a:lnTo>
                        <a:pt x="2789695" y="922149"/>
                      </a:lnTo>
                      <a:lnTo>
                        <a:pt x="3157780" y="922149"/>
                      </a:lnTo>
                    </a:path>
                  </a:pathLst>
                </a:custGeom>
                <a:noFill/>
                <a:ln w="28575">
                  <a:solidFill>
                    <a:srgbClr val="01587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AR"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157" name="Straight Connector 156">
                <a:extLst>
                  <a:ext uri="{FF2B5EF4-FFF2-40B4-BE49-F238E27FC236}">
                    <a16:creationId xmlns:a16="http://schemas.microsoft.com/office/drawing/2014/main" id="{B7E05D55-AE3A-EBD6-2657-0604A0728309}"/>
                  </a:ext>
                </a:extLst>
              </p:cNvPr>
              <p:cNvCxnSpPr>
                <a:cxnSpLocks/>
              </p:cNvCxnSpPr>
              <p:nvPr/>
            </p:nvCxnSpPr>
            <p:spPr bwMode="auto">
              <a:xfrm>
                <a:off x="7703960" y="22894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5B151E1-1925-69E7-4790-9CC56D8EC514}"/>
                  </a:ext>
                </a:extLst>
              </p:cNvPr>
              <p:cNvCxnSpPr>
                <a:cxnSpLocks/>
              </p:cNvCxnSpPr>
              <p:nvPr/>
            </p:nvCxnSpPr>
            <p:spPr bwMode="auto">
              <a:xfrm>
                <a:off x="7999235" y="23434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525B9D05-C6D9-43E9-B5B9-BF9C91783D3D}"/>
                  </a:ext>
                </a:extLst>
              </p:cNvPr>
              <p:cNvCxnSpPr>
                <a:cxnSpLocks/>
              </p:cNvCxnSpPr>
              <p:nvPr/>
            </p:nvCxnSpPr>
            <p:spPr bwMode="auto">
              <a:xfrm>
                <a:off x="7989710" y="23402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3753631D-0FF8-88C1-2AAF-B326DD6BFB2F}"/>
                  </a:ext>
                </a:extLst>
              </p:cNvPr>
              <p:cNvCxnSpPr>
                <a:cxnSpLocks/>
              </p:cNvCxnSpPr>
              <p:nvPr/>
            </p:nvCxnSpPr>
            <p:spPr bwMode="auto">
              <a:xfrm>
                <a:off x="7592835" y="22323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9403211-1C25-1AAA-8B8F-B0E571C40638}"/>
                  </a:ext>
                </a:extLst>
              </p:cNvPr>
              <p:cNvCxnSpPr>
                <a:cxnSpLocks/>
              </p:cNvCxnSpPr>
              <p:nvPr/>
            </p:nvCxnSpPr>
            <p:spPr bwMode="auto">
              <a:xfrm flipV="1">
                <a:off x="7576035" y="2300544"/>
                <a:ext cx="91655" cy="2051"/>
              </a:xfrm>
              <a:prstGeom prst="line">
                <a:avLst/>
              </a:prstGeom>
              <a:noFill/>
              <a:ln w="28575" cap="flat" cmpd="sng" algn="ctr">
                <a:solidFill>
                  <a:srgbClr val="01587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0B8CB4FA-17E2-2939-64B4-A9F67E43A6BB}"/>
                  </a:ext>
                </a:extLst>
              </p:cNvPr>
              <p:cNvCxnSpPr>
                <a:cxnSpLocks/>
              </p:cNvCxnSpPr>
              <p:nvPr/>
            </p:nvCxnSpPr>
            <p:spPr bwMode="auto">
              <a:xfrm flipV="1">
                <a:off x="7585560" y="2310069"/>
                <a:ext cx="91655" cy="2051"/>
              </a:xfrm>
              <a:prstGeom prst="line">
                <a:avLst/>
              </a:prstGeom>
              <a:noFill/>
              <a:ln w="28575" cap="flat" cmpd="sng" algn="ctr">
                <a:solidFill>
                  <a:srgbClr val="01587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CBD720C7-1B08-1A84-47F5-649EF967F0A1}"/>
                  </a:ext>
                </a:extLst>
              </p:cNvPr>
              <p:cNvCxnSpPr>
                <a:cxnSpLocks/>
              </p:cNvCxnSpPr>
              <p:nvPr/>
            </p:nvCxnSpPr>
            <p:spPr bwMode="auto">
              <a:xfrm>
                <a:off x="8399285" y="24513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41759D23-A3FE-1B71-9CF1-095B09191905}"/>
                  </a:ext>
                </a:extLst>
              </p:cNvPr>
              <p:cNvCxnSpPr>
                <a:cxnSpLocks/>
              </p:cNvCxnSpPr>
              <p:nvPr/>
            </p:nvCxnSpPr>
            <p:spPr bwMode="auto">
              <a:xfrm>
                <a:off x="8608835" y="25117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05EBD9E9-7B39-AA21-7297-2E713A440270}"/>
                  </a:ext>
                </a:extLst>
              </p:cNvPr>
              <p:cNvCxnSpPr>
                <a:cxnSpLocks/>
              </p:cNvCxnSpPr>
              <p:nvPr/>
            </p:nvCxnSpPr>
            <p:spPr bwMode="auto">
              <a:xfrm>
                <a:off x="8723135" y="25117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AE789195-F083-C154-156A-92E7F5F84BA6}"/>
                  </a:ext>
                </a:extLst>
              </p:cNvPr>
              <p:cNvCxnSpPr>
                <a:cxnSpLocks/>
              </p:cNvCxnSpPr>
              <p:nvPr/>
            </p:nvCxnSpPr>
            <p:spPr bwMode="auto">
              <a:xfrm>
                <a:off x="8700910" y="25117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87361493-2DCB-25EE-3AF5-D2851600A8A2}"/>
                  </a:ext>
                </a:extLst>
              </p:cNvPr>
              <p:cNvCxnSpPr>
                <a:cxnSpLocks/>
              </p:cNvCxnSpPr>
              <p:nvPr/>
            </p:nvCxnSpPr>
            <p:spPr bwMode="auto">
              <a:xfrm>
                <a:off x="8878710" y="26260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D3EE9A26-9C64-CACB-E801-9D54233220DE}"/>
                  </a:ext>
                </a:extLst>
              </p:cNvPr>
              <p:cNvCxnSpPr>
                <a:cxnSpLocks/>
              </p:cNvCxnSpPr>
              <p:nvPr/>
            </p:nvCxnSpPr>
            <p:spPr bwMode="auto">
              <a:xfrm flipV="1">
                <a:off x="8747610" y="2630744"/>
                <a:ext cx="91655" cy="2051"/>
              </a:xfrm>
              <a:prstGeom prst="line">
                <a:avLst/>
              </a:prstGeom>
              <a:noFill/>
              <a:ln w="28575" cap="flat" cmpd="sng" algn="ctr">
                <a:solidFill>
                  <a:srgbClr val="01587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675982CB-C034-6832-FAB4-C0B06888BFB8}"/>
                  </a:ext>
                </a:extLst>
              </p:cNvPr>
              <p:cNvCxnSpPr>
                <a:cxnSpLocks/>
              </p:cNvCxnSpPr>
              <p:nvPr/>
            </p:nvCxnSpPr>
            <p:spPr bwMode="auto">
              <a:xfrm flipV="1">
                <a:off x="8763485" y="2662494"/>
                <a:ext cx="91655" cy="2051"/>
              </a:xfrm>
              <a:prstGeom prst="line">
                <a:avLst/>
              </a:prstGeom>
              <a:noFill/>
              <a:ln w="28575" cap="flat" cmpd="sng" algn="ctr">
                <a:solidFill>
                  <a:srgbClr val="01587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3A0B50DE-95E1-9E14-B4D2-4181FA14EB47}"/>
                  </a:ext>
                </a:extLst>
              </p:cNvPr>
              <p:cNvCxnSpPr>
                <a:cxnSpLocks/>
              </p:cNvCxnSpPr>
              <p:nvPr/>
            </p:nvCxnSpPr>
            <p:spPr bwMode="auto">
              <a:xfrm>
                <a:off x="8808860" y="26101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C5858C1B-76CD-630D-B45C-0271CCDF5D24}"/>
                  </a:ext>
                </a:extLst>
              </p:cNvPr>
              <p:cNvCxnSpPr>
                <a:cxnSpLocks/>
              </p:cNvCxnSpPr>
              <p:nvPr/>
            </p:nvCxnSpPr>
            <p:spPr bwMode="auto">
              <a:xfrm>
                <a:off x="9008885" y="26577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D7B21CE-1F3D-6B4D-B7B6-5E439DC392FE}"/>
                  </a:ext>
                </a:extLst>
              </p:cNvPr>
              <p:cNvCxnSpPr>
                <a:cxnSpLocks/>
              </p:cNvCxnSpPr>
              <p:nvPr/>
            </p:nvCxnSpPr>
            <p:spPr bwMode="auto">
              <a:xfrm>
                <a:off x="9173985" y="26609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2BD201B8-35F2-8A68-5D71-546EA4693FC6}"/>
                  </a:ext>
                </a:extLst>
              </p:cNvPr>
              <p:cNvCxnSpPr>
                <a:cxnSpLocks/>
              </p:cNvCxnSpPr>
              <p:nvPr/>
            </p:nvCxnSpPr>
            <p:spPr bwMode="auto">
              <a:xfrm>
                <a:off x="9193035" y="26895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B6223EF6-85A9-70DD-DF5B-B2C6C55A90D7}"/>
                  </a:ext>
                </a:extLst>
              </p:cNvPr>
              <p:cNvCxnSpPr>
                <a:cxnSpLocks/>
              </p:cNvCxnSpPr>
              <p:nvPr/>
            </p:nvCxnSpPr>
            <p:spPr bwMode="auto">
              <a:xfrm flipV="1">
                <a:off x="9150835" y="2745044"/>
                <a:ext cx="91655" cy="2051"/>
              </a:xfrm>
              <a:prstGeom prst="line">
                <a:avLst/>
              </a:prstGeom>
              <a:noFill/>
              <a:ln w="28575" cap="flat" cmpd="sng" algn="ctr">
                <a:solidFill>
                  <a:srgbClr val="01587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E425F09A-006D-7375-90E0-D4573418ED46}"/>
                  </a:ext>
                </a:extLst>
              </p:cNvPr>
              <p:cNvCxnSpPr>
                <a:cxnSpLocks/>
              </p:cNvCxnSpPr>
              <p:nvPr/>
            </p:nvCxnSpPr>
            <p:spPr bwMode="auto">
              <a:xfrm flipV="1">
                <a:off x="9166710" y="2827594"/>
                <a:ext cx="91655" cy="2051"/>
              </a:xfrm>
              <a:prstGeom prst="line">
                <a:avLst/>
              </a:prstGeom>
              <a:noFill/>
              <a:ln w="28575" cap="flat" cmpd="sng" algn="ctr">
                <a:solidFill>
                  <a:srgbClr val="01587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9989C2E3-E92B-D48E-4A45-4E1640730C54}"/>
                  </a:ext>
                </a:extLst>
              </p:cNvPr>
              <p:cNvCxnSpPr>
                <a:cxnSpLocks/>
              </p:cNvCxnSpPr>
              <p:nvPr/>
            </p:nvCxnSpPr>
            <p:spPr bwMode="auto">
              <a:xfrm>
                <a:off x="9205735" y="27847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18102FF-8AD2-80AC-FF47-7CBB44980E80}"/>
                  </a:ext>
                </a:extLst>
              </p:cNvPr>
              <p:cNvCxnSpPr>
                <a:cxnSpLocks/>
              </p:cNvCxnSpPr>
              <p:nvPr/>
            </p:nvCxnSpPr>
            <p:spPr bwMode="auto">
              <a:xfrm>
                <a:off x="9234310" y="27847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0D022488-5BC9-F113-9CCA-7C6583CFB710}"/>
                  </a:ext>
                </a:extLst>
              </p:cNvPr>
              <p:cNvCxnSpPr>
                <a:cxnSpLocks/>
              </p:cNvCxnSpPr>
              <p:nvPr/>
            </p:nvCxnSpPr>
            <p:spPr bwMode="auto">
              <a:xfrm>
                <a:off x="9259710" y="27847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484FD488-FCA0-6A8A-12EB-599FAFFB0248}"/>
                  </a:ext>
                </a:extLst>
              </p:cNvPr>
              <p:cNvCxnSpPr>
                <a:cxnSpLocks/>
              </p:cNvCxnSpPr>
              <p:nvPr/>
            </p:nvCxnSpPr>
            <p:spPr bwMode="auto">
              <a:xfrm flipV="1">
                <a:off x="9573110" y="2999044"/>
                <a:ext cx="91655" cy="2051"/>
              </a:xfrm>
              <a:prstGeom prst="line">
                <a:avLst/>
              </a:prstGeom>
              <a:noFill/>
              <a:ln w="28575" cap="flat" cmpd="sng" algn="ctr">
                <a:solidFill>
                  <a:srgbClr val="01587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61922DD-675C-FCC5-D8F0-6AA3133EE66D}"/>
                  </a:ext>
                </a:extLst>
              </p:cNvPr>
              <p:cNvCxnSpPr>
                <a:cxnSpLocks/>
              </p:cNvCxnSpPr>
              <p:nvPr/>
            </p:nvCxnSpPr>
            <p:spPr bwMode="auto">
              <a:xfrm>
                <a:off x="9459735" y="28355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5D4BE8F7-BC0D-42BD-0C9C-A6466AEC6F38}"/>
                  </a:ext>
                </a:extLst>
              </p:cNvPr>
              <p:cNvCxnSpPr>
                <a:cxnSpLocks/>
              </p:cNvCxnSpPr>
              <p:nvPr/>
            </p:nvCxnSpPr>
            <p:spPr bwMode="auto">
              <a:xfrm>
                <a:off x="9520060" y="28355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4C5DB709-887F-8E6D-2DF3-5F254247B81A}"/>
                  </a:ext>
                </a:extLst>
              </p:cNvPr>
              <p:cNvCxnSpPr>
                <a:cxnSpLocks/>
              </p:cNvCxnSpPr>
              <p:nvPr/>
            </p:nvCxnSpPr>
            <p:spPr bwMode="auto">
              <a:xfrm>
                <a:off x="9612135" y="28958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73FB993A-6398-3A9F-1F10-234820731302}"/>
                  </a:ext>
                </a:extLst>
              </p:cNvPr>
              <p:cNvCxnSpPr>
                <a:cxnSpLocks/>
              </p:cNvCxnSpPr>
              <p:nvPr/>
            </p:nvCxnSpPr>
            <p:spPr bwMode="auto">
              <a:xfrm>
                <a:off x="9666110" y="29530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1207550F-141A-4C10-B950-C2F0E673CF38}"/>
                  </a:ext>
                </a:extLst>
              </p:cNvPr>
              <p:cNvCxnSpPr>
                <a:cxnSpLocks/>
              </p:cNvCxnSpPr>
              <p:nvPr/>
            </p:nvCxnSpPr>
            <p:spPr bwMode="auto">
              <a:xfrm>
                <a:off x="9634360" y="29530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3CADD9C-8304-1CD5-14AC-582E686C0519}"/>
                  </a:ext>
                </a:extLst>
              </p:cNvPr>
              <p:cNvCxnSpPr>
                <a:cxnSpLocks/>
              </p:cNvCxnSpPr>
              <p:nvPr/>
            </p:nvCxnSpPr>
            <p:spPr bwMode="auto">
              <a:xfrm>
                <a:off x="9958210" y="2956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6B9F2A43-EB3D-369C-F493-4FC7C2E933E7}"/>
                  </a:ext>
                </a:extLst>
              </p:cNvPr>
              <p:cNvCxnSpPr>
                <a:cxnSpLocks/>
              </p:cNvCxnSpPr>
              <p:nvPr/>
            </p:nvCxnSpPr>
            <p:spPr bwMode="auto">
              <a:xfrm>
                <a:off x="10205860" y="2956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9D6DBECD-3C7F-6414-74DA-6CA257EDBAD1}"/>
                  </a:ext>
                </a:extLst>
              </p:cNvPr>
              <p:cNvCxnSpPr>
                <a:cxnSpLocks/>
              </p:cNvCxnSpPr>
              <p:nvPr/>
            </p:nvCxnSpPr>
            <p:spPr bwMode="auto">
              <a:xfrm>
                <a:off x="10221735" y="2956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C82359CD-D50B-95FF-348B-56CD54E659D7}"/>
                  </a:ext>
                </a:extLst>
              </p:cNvPr>
              <p:cNvCxnSpPr>
                <a:cxnSpLocks/>
              </p:cNvCxnSpPr>
              <p:nvPr/>
            </p:nvCxnSpPr>
            <p:spPr bwMode="auto">
              <a:xfrm>
                <a:off x="10247135" y="2956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37AB8E3A-CC5F-7941-29AF-06FFCB64A16D}"/>
                  </a:ext>
                </a:extLst>
              </p:cNvPr>
              <p:cNvCxnSpPr>
                <a:cxnSpLocks/>
              </p:cNvCxnSpPr>
              <p:nvPr/>
            </p:nvCxnSpPr>
            <p:spPr bwMode="auto">
              <a:xfrm>
                <a:off x="10237610" y="2956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784D7BFB-82F0-FE20-A8FD-BD5610D15224}"/>
                  </a:ext>
                </a:extLst>
              </p:cNvPr>
              <p:cNvCxnSpPr>
                <a:cxnSpLocks/>
              </p:cNvCxnSpPr>
              <p:nvPr/>
            </p:nvCxnSpPr>
            <p:spPr bwMode="auto">
              <a:xfrm>
                <a:off x="10316985" y="2956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548F6BED-D93D-39CD-FB1E-F3C31812E0A5}"/>
                  </a:ext>
                </a:extLst>
              </p:cNvPr>
              <p:cNvCxnSpPr>
                <a:cxnSpLocks/>
              </p:cNvCxnSpPr>
              <p:nvPr/>
            </p:nvCxnSpPr>
            <p:spPr bwMode="auto">
              <a:xfrm>
                <a:off x="10640835" y="2956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89BDD58B-9094-EDC0-5AD0-65060EF466A7}"/>
                  </a:ext>
                </a:extLst>
              </p:cNvPr>
              <p:cNvCxnSpPr>
                <a:cxnSpLocks/>
              </p:cNvCxnSpPr>
              <p:nvPr/>
            </p:nvCxnSpPr>
            <p:spPr bwMode="auto">
              <a:xfrm>
                <a:off x="10815460" y="2956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CC78F470-F15A-349D-55EB-5779AECD107D}"/>
                  </a:ext>
                </a:extLst>
              </p:cNvPr>
              <p:cNvCxnSpPr>
                <a:cxnSpLocks/>
              </p:cNvCxnSpPr>
              <p:nvPr/>
            </p:nvCxnSpPr>
            <p:spPr bwMode="auto">
              <a:xfrm>
                <a:off x="10815460" y="29625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6716C4B9-A3C6-6384-3948-448C07EC0EC6}"/>
                  </a:ext>
                </a:extLst>
              </p:cNvPr>
              <p:cNvCxnSpPr>
                <a:cxnSpLocks/>
              </p:cNvCxnSpPr>
              <p:nvPr/>
            </p:nvCxnSpPr>
            <p:spPr bwMode="auto">
              <a:xfrm>
                <a:off x="10831335" y="29625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060340D3-7384-408B-9E1A-B7BFB1EFA0B3}"/>
                  </a:ext>
                </a:extLst>
              </p:cNvPr>
              <p:cNvCxnSpPr>
                <a:cxnSpLocks/>
              </p:cNvCxnSpPr>
              <p:nvPr/>
            </p:nvCxnSpPr>
            <p:spPr bwMode="auto">
              <a:xfrm>
                <a:off x="11418710" y="33626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8889CF62-9CA5-F27B-E582-F3E9F35A1A47}"/>
                  </a:ext>
                </a:extLst>
              </p:cNvPr>
              <p:cNvCxnSpPr>
                <a:cxnSpLocks/>
              </p:cNvCxnSpPr>
              <p:nvPr/>
            </p:nvCxnSpPr>
            <p:spPr bwMode="auto">
              <a:xfrm>
                <a:off x="11459985" y="3362614"/>
                <a:ext cx="0" cy="93228"/>
              </a:xfrm>
              <a:prstGeom prst="line">
                <a:avLst/>
              </a:prstGeom>
              <a:noFill/>
              <a:ln w="28575" cap="flat" cmpd="sng" algn="ctr">
                <a:solidFill>
                  <a:srgbClr val="015873"/>
                </a:solidFill>
                <a:prstDash val="solid"/>
                <a:round/>
                <a:headEnd type="none" w="med" len="med"/>
                <a:tailEnd type="none" w="med" len="med"/>
              </a:ln>
              <a:effectLst/>
            </p:spPr>
          </p:cxnSp>
        </p:grpSp>
        <p:sp>
          <p:nvSpPr>
            <p:cNvPr id="150" name="TextBox 149">
              <a:extLst>
                <a:ext uri="{FF2B5EF4-FFF2-40B4-BE49-F238E27FC236}">
                  <a16:creationId xmlns:a16="http://schemas.microsoft.com/office/drawing/2014/main" id="{C90CD2D8-C205-54D7-ECB4-E8317A7C3FE2}"/>
                </a:ext>
              </a:extLst>
            </p:cNvPr>
            <p:cNvSpPr txBox="1"/>
            <p:nvPr/>
          </p:nvSpPr>
          <p:spPr bwMode="auto">
            <a:xfrm>
              <a:off x="1184921" y="1510304"/>
              <a:ext cx="46675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With Median of 3 Prior Lines of Therapy</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Including BTK Inhibitor</a:t>
              </a:r>
            </a:p>
          </p:txBody>
        </p:sp>
        <p:sp>
          <p:nvSpPr>
            <p:cNvPr id="151" name="TextBox 150">
              <a:extLst>
                <a:ext uri="{FF2B5EF4-FFF2-40B4-BE49-F238E27FC236}">
                  <a16:creationId xmlns:a16="http://schemas.microsoft.com/office/drawing/2014/main" id="{CFFDFCCD-A7C2-B519-E395-46E6498D2468}"/>
                </a:ext>
              </a:extLst>
            </p:cNvPr>
            <p:cNvSpPr txBox="1"/>
            <p:nvPr/>
          </p:nvSpPr>
          <p:spPr bwMode="auto">
            <a:xfrm>
              <a:off x="7308217" y="1518174"/>
              <a:ext cx="46675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With Median of 5 Prior Lines of Therapy Including BTK Inhibitor and BCL-2 Inhibitor</a:t>
              </a:r>
            </a:p>
          </p:txBody>
        </p:sp>
        <p:sp>
          <p:nvSpPr>
            <p:cNvPr id="152" name="TextBox 151">
              <a:extLst>
                <a:ext uri="{FF2B5EF4-FFF2-40B4-BE49-F238E27FC236}">
                  <a16:creationId xmlns:a16="http://schemas.microsoft.com/office/drawing/2014/main" id="{1DE5A0B3-A8B2-92D7-B36B-08DA3770B3C5}"/>
                </a:ext>
              </a:extLst>
            </p:cNvPr>
            <p:cNvSpPr txBox="1"/>
            <p:nvPr/>
          </p:nvSpPr>
          <p:spPr bwMode="auto">
            <a:xfrm>
              <a:off x="1381606" y="3978844"/>
              <a:ext cx="35620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NE (95% CI: 17.0-NE)</a:t>
              </a:r>
            </a:p>
          </p:txBody>
        </p:sp>
        <p:sp>
          <p:nvSpPr>
            <p:cNvPr id="153" name="TextBox 152">
              <a:extLst>
                <a:ext uri="{FF2B5EF4-FFF2-40B4-BE49-F238E27FC236}">
                  <a16:creationId xmlns:a16="http://schemas.microsoft.com/office/drawing/2014/main" id="{9933A9E3-8B16-26D2-883C-BC7E9EF9533A}"/>
                </a:ext>
              </a:extLst>
            </p:cNvPr>
            <p:cNvSpPr txBox="1"/>
            <p:nvPr/>
          </p:nvSpPr>
          <p:spPr bwMode="auto">
            <a:xfrm>
              <a:off x="7354936" y="3967464"/>
              <a:ext cx="37120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18 mo (95% CI: 10.7-NE)</a:t>
              </a:r>
            </a:p>
          </p:txBody>
        </p:sp>
      </p:grpSp>
    </p:spTree>
    <p:extLst>
      <p:ext uri="{BB962C8B-B14F-4D97-AF65-F5344CB8AC3E}">
        <p14:creationId xmlns:p14="http://schemas.microsoft.com/office/powerpoint/2010/main" val="8015277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9">
            <a:extLst>
              <a:ext uri="{FF2B5EF4-FFF2-40B4-BE49-F238E27FC236}">
                <a16:creationId xmlns:a16="http://schemas.microsoft.com/office/drawing/2014/main" id="{09263CCF-3D0E-ACD9-E91B-24372620D01E}"/>
              </a:ext>
            </a:extLst>
          </p:cNvPr>
          <p:cNvSpPr>
            <a:spLocks noChangeArrowheads="1"/>
          </p:cNvSpPr>
          <p:nvPr/>
        </p:nvSpPr>
        <p:spPr bwMode="auto">
          <a:xfrm rot="16200000">
            <a:off x="-241279" y="3135327"/>
            <a:ext cx="3620450"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Free Form Progression (%)</a:t>
            </a:r>
          </a:p>
        </p:txBody>
      </p:sp>
      <p:sp>
        <p:nvSpPr>
          <p:cNvPr id="3" name="Line 38">
            <a:extLst>
              <a:ext uri="{FF2B5EF4-FFF2-40B4-BE49-F238E27FC236}">
                <a16:creationId xmlns:a16="http://schemas.microsoft.com/office/drawing/2014/main" id="{8488F9FB-13D6-8A45-A206-BC2E23993EC2}"/>
              </a:ext>
            </a:extLst>
          </p:cNvPr>
          <p:cNvSpPr>
            <a:spLocks noChangeShapeType="1"/>
          </p:cNvSpPr>
          <p:nvPr/>
        </p:nvSpPr>
        <p:spPr bwMode="auto">
          <a:xfrm flipV="1">
            <a:off x="2238030" y="1603252"/>
            <a:ext cx="0" cy="3186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Rectangle 39">
            <a:extLst>
              <a:ext uri="{FF2B5EF4-FFF2-40B4-BE49-F238E27FC236}">
                <a16:creationId xmlns:a16="http://schemas.microsoft.com/office/drawing/2014/main" id="{5416E146-132C-1572-A378-C157D5EBA2AB}"/>
              </a:ext>
            </a:extLst>
          </p:cNvPr>
          <p:cNvSpPr>
            <a:spLocks noChangeArrowheads="1"/>
          </p:cNvSpPr>
          <p:nvPr/>
        </p:nvSpPr>
        <p:spPr bwMode="auto">
          <a:xfrm>
            <a:off x="2000202" y="4671546"/>
            <a:ext cx="10419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41">
            <a:extLst>
              <a:ext uri="{FF2B5EF4-FFF2-40B4-BE49-F238E27FC236}">
                <a16:creationId xmlns:a16="http://schemas.microsoft.com/office/drawing/2014/main" id="{591F9119-DE00-5102-E12D-5954E0676A4B}"/>
              </a:ext>
            </a:extLst>
          </p:cNvPr>
          <p:cNvSpPr>
            <a:spLocks noChangeArrowheads="1"/>
          </p:cNvSpPr>
          <p:nvPr/>
        </p:nvSpPr>
        <p:spPr bwMode="auto">
          <a:xfrm>
            <a:off x="1896008" y="4038714"/>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Rectangle 43">
            <a:extLst>
              <a:ext uri="{FF2B5EF4-FFF2-40B4-BE49-F238E27FC236}">
                <a16:creationId xmlns:a16="http://schemas.microsoft.com/office/drawing/2014/main" id="{EC671433-F800-28C7-B9BE-0E903FA40F87}"/>
              </a:ext>
            </a:extLst>
          </p:cNvPr>
          <p:cNvSpPr>
            <a:spLocks noChangeArrowheads="1"/>
          </p:cNvSpPr>
          <p:nvPr/>
        </p:nvSpPr>
        <p:spPr bwMode="auto">
          <a:xfrm>
            <a:off x="1896008" y="3405882"/>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45">
            <a:extLst>
              <a:ext uri="{FF2B5EF4-FFF2-40B4-BE49-F238E27FC236}">
                <a16:creationId xmlns:a16="http://schemas.microsoft.com/office/drawing/2014/main" id="{67626340-556C-353E-0DE8-DF8AFA152A24}"/>
              </a:ext>
            </a:extLst>
          </p:cNvPr>
          <p:cNvSpPr>
            <a:spLocks noChangeArrowheads="1"/>
          </p:cNvSpPr>
          <p:nvPr/>
        </p:nvSpPr>
        <p:spPr bwMode="auto">
          <a:xfrm>
            <a:off x="1896008" y="2773050"/>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47">
            <a:extLst>
              <a:ext uri="{FF2B5EF4-FFF2-40B4-BE49-F238E27FC236}">
                <a16:creationId xmlns:a16="http://schemas.microsoft.com/office/drawing/2014/main" id="{4459F090-03BE-C8EC-7381-3DAB9F6D7E8F}"/>
              </a:ext>
            </a:extLst>
          </p:cNvPr>
          <p:cNvSpPr>
            <a:spLocks noChangeArrowheads="1"/>
          </p:cNvSpPr>
          <p:nvPr/>
        </p:nvSpPr>
        <p:spPr bwMode="auto">
          <a:xfrm>
            <a:off x="1896008" y="2140218"/>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Line 50">
            <a:extLst>
              <a:ext uri="{FF2B5EF4-FFF2-40B4-BE49-F238E27FC236}">
                <a16:creationId xmlns:a16="http://schemas.microsoft.com/office/drawing/2014/main" id="{846C5891-B1C6-347D-A2E9-0D0C063B0C71}"/>
              </a:ext>
            </a:extLst>
          </p:cNvPr>
          <p:cNvSpPr>
            <a:spLocks noChangeShapeType="1"/>
          </p:cNvSpPr>
          <p:nvPr/>
        </p:nvSpPr>
        <p:spPr bwMode="auto">
          <a:xfrm>
            <a:off x="2238293" y="4795663"/>
            <a:ext cx="0" cy="5810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Line 79">
            <a:extLst>
              <a:ext uri="{FF2B5EF4-FFF2-40B4-BE49-F238E27FC236}">
                <a16:creationId xmlns:a16="http://schemas.microsoft.com/office/drawing/2014/main" id="{296356F3-1216-75E6-FD1A-8F6A5B3D1CCD}"/>
              </a:ext>
            </a:extLst>
          </p:cNvPr>
          <p:cNvSpPr>
            <a:spLocks noChangeShapeType="1"/>
          </p:cNvSpPr>
          <p:nvPr/>
        </p:nvSpPr>
        <p:spPr bwMode="auto">
          <a:xfrm flipH="1">
            <a:off x="2169762" y="2264718"/>
            <a:ext cx="5810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81">
            <a:extLst>
              <a:ext uri="{FF2B5EF4-FFF2-40B4-BE49-F238E27FC236}">
                <a16:creationId xmlns:a16="http://schemas.microsoft.com/office/drawing/2014/main" id="{D1D0C0CE-3DF5-3462-546D-2BA33D5CE705}"/>
              </a:ext>
            </a:extLst>
          </p:cNvPr>
          <p:cNvSpPr>
            <a:spLocks noChangeShapeType="1"/>
          </p:cNvSpPr>
          <p:nvPr/>
        </p:nvSpPr>
        <p:spPr bwMode="auto">
          <a:xfrm flipH="1">
            <a:off x="2169762" y="2891358"/>
            <a:ext cx="5810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83">
            <a:extLst>
              <a:ext uri="{FF2B5EF4-FFF2-40B4-BE49-F238E27FC236}">
                <a16:creationId xmlns:a16="http://schemas.microsoft.com/office/drawing/2014/main" id="{88A6FB7E-1341-8EC8-2945-C7A0E8A84388}"/>
              </a:ext>
            </a:extLst>
          </p:cNvPr>
          <p:cNvSpPr>
            <a:spLocks noChangeShapeType="1"/>
          </p:cNvSpPr>
          <p:nvPr/>
        </p:nvSpPr>
        <p:spPr bwMode="auto">
          <a:xfrm flipH="1">
            <a:off x="2169762" y="3516681"/>
            <a:ext cx="5810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Line 85">
            <a:extLst>
              <a:ext uri="{FF2B5EF4-FFF2-40B4-BE49-F238E27FC236}">
                <a16:creationId xmlns:a16="http://schemas.microsoft.com/office/drawing/2014/main" id="{5FFB51FA-9D4D-CA00-9BC7-D1023ECFC0E1}"/>
              </a:ext>
            </a:extLst>
          </p:cNvPr>
          <p:cNvSpPr>
            <a:spLocks noChangeShapeType="1"/>
          </p:cNvSpPr>
          <p:nvPr/>
        </p:nvSpPr>
        <p:spPr bwMode="auto">
          <a:xfrm flipH="1">
            <a:off x="2169762" y="4149513"/>
            <a:ext cx="5810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Line 87">
            <a:extLst>
              <a:ext uri="{FF2B5EF4-FFF2-40B4-BE49-F238E27FC236}">
                <a16:creationId xmlns:a16="http://schemas.microsoft.com/office/drawing/2014/main" id="{E23DCF94-B5CF-9340-3C99-2CBA6E576CB1}"/>
              </a:ext>
            </a:extLst>
          </p:cNvPr>
          <p:cNvSpPr>
            <a:spLocks noChangeShapeType="1"/>
          </p:cNvSpPr>
          <p:nvPr/>
        </p:nvSpPr>
        <p:spPr bwMode="auto">
          <a:xfrm flipH="1">
            <a:off x="2169762" y="4790077"/>
            <a:ext cx="5810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Line 88">
            <a:extLst>
              <a:ext uri="{FF2B5EF4-FFF2-40B4-BE49-F238E27FC236}">
                <a16:creationId xmlns:a16="http://schemas.microsoft.com/office/drawing/2014/main" id="{A8B40DA3-ABF0-F114-0077-6865D40B6552}"/>
              </a:ext>
            </a:extLst>
          </p:cNvPr>
          <p:cNvSpPr>
            <a:spLocks noChangeShapeType="1"/>
          </p:cNvSpPr>
          <p:nvPr/>
        </p:nvSpPr>
        <p:spPr bwMode="auto">
          <a:xfrm flipH="1">
            <a:off x="2168573" y="4789852"/>
            <a:ext cx="5810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Line 89">
            <a:extLst>
              <a:ext uri="{FF2B5EF4-FFF2-40B4-BE49-F238E27FC236}">
                <a16:creationId xmlns:a16="http://schemas.microsoft.com/office/drawing/2014/main" id="{8288CB05-B73E-BEB7-60D8-3F361CB24EBD}"/>
              </a:ext>
            </a:extLst>
          </p:cNvPr>
          <p:cNvSpPr>
            <a:spLocks noChangeShapeType="1"/>
          </p:cNvSpPr>
          <p:nvPr/>
        </p:nvSpPr>
        <p:spPr bwMode="auto">
          <a:xfrm>
            <a:off x="2225223" y="4791305"/>
            <a:ext cx="674508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Rectangle 48">
            <a:extLst>
              <a:ext uri="{FF2B5EF4-FFF2-40B4-BE49-F238E27FC236}">
                <a16:creationId xmlns:a16="http://schemas.microsoft.com/office/drawing/2014/main" id="{66BAC3F1-3268-401E-FB90-04AE3BDD6A24}"/>
              </a:ext>
            </a:extLst>
          </p:cNvPr>
          <p:cNvSpPr>
            <a:spLocks noChangeArrowheads="1"/>
          </p:cNvSpPr>
          <p:nvPr/>
        </p:nvSpPr>
        <p:spPr bwMode="auto">
          <a:xfrm>
            <a:off x="1791812" y="1507386"/>
            <a:ext cx="31258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Line 79">
            <a:extLst>
              <a:ext uri="{FF2B5EF4-FFF2-40B4-BE49-F238E27FC236}">
                <a16:creationId xmlns:a16="http://schemas.microsoft.com/office/drawing/2014/main" id="{6D5836FE-68E4-66B1-F888-B1496BD9AAD1}"/>
              </a:ext>
            </a:extLst>
          </p:cNvPr>
          <p:cNvSpPr>
            <a:spLocks noChangeShapeType="1"/>
          </p:cNvSpPr>
          <p:nvPr/>
        </p:nvSpPr>
        <p:spPr bwMode="auto">
          <a:xfrm flipH="1">
            <a:off x="2169762" y="1614874"/>
            <a:ext cx="5810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Line 87">
            <a:extLst>
              <a:ext uri="{FF2B5EF4-FFF2-40B4-BE49-F238E27FC236}">
                <a16:creationId xmlns:a16="http://schemas.microsoft.com/office/drawing/2014/main" id="{C96A21E8-B847-A840-E98D-6BBF1681C4A8}"/>
              </a:ext>
            </a:extLst>
          </p:cNvPr>
          <p:cNvSpPr>
            <a:spLocks noChangeShapeType="1"/>
          </p:cNvSpPr>
          <p:nvPr/>
        </p:nvSpPr>
        <p:spPr bwMode="auto">
          <a:xfrm flipH="1">
            <a:off x="2810890"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Line 87">
            <a:extLst>
              <a:ext uri="{FF2B5EF4-FFF2-40B4-BE49-F238E27FC236}">
                <a16:creationId xmlns:a16="http://schemas.microsoft.com/office/drawing/2014/main" id="{0BD0CE90-627E-D1A9-C703-B154F232A417}"/>
              </a:ext>
            </a:extLst>
          </p:cNvPr>
          <p:cNvSpPr>
            <a:spLocks noChangeShapeType="1"/>
          </p:cNvSpPr>
          <p:nvPr/>
        </p:nvSpPr>
        <p:spPr bwMode="auto">
          <a:xfrm flipH="1">
            <a:off x="3375632"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Line 87">
            <a:extLst>
              <a:ext uri="{FF2B5EF4-FFF2-40B4-BE49-F238E27FC236}">
                <a16:creationId xmlns:a16="http://schemas.microsoft.com/office/drawing/2014/main" id="{2CEA4CD8-34A7-61B3-6AF0-F3BA6ED554CB}"/>
              </a:ext>
            </a:extLst>
          </p:cNvPr>
          <p:cNvSpPr>
            <a:spLocks noChangeShapeType="1"/>
          </p:cNvSpPr>
          <p:nvPr/>
        </p:nvSpPr>
        <p:spPr bwMode="auto">
          <a:xfrm flipH="1">
            <a:off x="3931959"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Line 87">
            <a:extLst>
              <a:ext uri="{FF2B5EF4-FFF2-40B4-BE49-F238E27FC236}">
                <a16:creationId xmlns:a16="http://schemas.microsoft.com/office/drawing/2014/main" id="{17020E3F-AD78-4201-5ADC-4925538179BF}"/>
              </a:ext>
            </a:extLst>
          </p:cNvPr>
          <p:cNvSpPr>
            <a:spLocks noChangeShapeType="1"/>
          </p:cNvSpPr>
          <p:nvPr/>
        </p:nvSpPr>
        <p:spPr bwMode="auto">
          <a:xfrm flipH="1">
            <a:off x="4508914"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Line 87">
            <a:extLst>
              <a:ext uri="{FF2B5EF4-FFF2-40B4-BE49-F238E27FC236}">
                <a16:creationId xmlns:a16="http://schemas.microsoft.com/office/drawing/2014/main" id="{C4810FF6-B3A2-97D8-6731-0739EE68BBF8}"/>
              </a:ext>
            </a:extLst>
          </p:cNvPr>
          <p:cNvSpPr>
            <a:spLocks noChangeShapeType="1"/>
          </p:cNvSpPr>
          <p:nvPr/>
        </p:nvSpPr>
        <p:spPr bwMode="auto">
          <a:xfrm flipH="1">
            <a:off x="5084119"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Line 87">
            <a:extLst>
              <a:ext uri="{FF2B5EF4-FFF2-40B4-BE49-F238E27FC236}">
                <a16:creationId xmlns:a16="http://schemas.microsoft.com/office/drawing/2014/main" id="{1BE3CD73-9D45-DDB0-44BD-DE5351F4D584}"/>
              </a:ext>
            </a:extLst>
          </p:cNvPr>
          <p:cNvSpPr>
            <a:spLocks noChangeShapeType="1"/>
          </p:cNvSpPr>
          <p:nvPr/>
        </p:nvSpPr>
        <p:spPr bwMode="auto">
          <a:xfrm flipH="1">
            <a:off x="5639508"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Line 87">
            <a:extLst>
              <a:ext uri="{FF2B5EF4-FFF2-40B4-BE49-F238E27FC236}">
                <a16:creationId xmlns:a16="http://schemas.microsoft.com/office/drawing/2014/main" id="{428932F9-19F3-6353-B386-BB974669B145}"/>
              </a:ext>
            </a:extLst>
          </p:cNvPr>
          <p:cNvSpPr>
            <a:spLocks noChangeShapeType="1"/>
          </p:cNvSpPr>
          <p:nvPr/>
        </p:nvSpPr>
        <p:spPr bwMode="auto">
          <a:xfrm flipH="1">
            <a:off x="6174363"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Line 87">
            <a:extLst>
              <a:ext uri="{FF2B5EF4-FFF2-40B4-BE49-F238E27FC236}">
                <a16:creationId xmlns:a16="http://schemas.microsoft.com/office/drawing/2014/main" id="{17E720B1-BCBD-89AB-FF0C-92024F405274}"/>
              </a:ext>
            </a:extLst>
          </p:cNvPr>
          <p:cNvSpPr>
            <a:spLocks noChangeShapeType="1"/>
          </p:cNvSpPr>
          <p:nvPr/>
        </p:nvSpPr>
        <p:spPr bwMode="auto">
          <a:xfrm flipH="1">
            <a:off x="6741478"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Line 87">
            <a:extLst>
              <a:ext uri="{FF2B5EF4-FFF2-40B4-BE49-F238E27FC236}">
                <a16:creationId xmlns:a16="http://schemas.microsoft.com/office/drawing/2014/main" id="{F0D87853-752B-758A-B6A6-DCBB60185D36}"/>
              </a:ext>
            </a:extLst>
          </p:cNvPr>
          <p:cNvSpPr>
            <a:spLocks noChangeShapeType="1"/>
          </p:cNvSpPr>
          <p:nvPr/>
        </p:nvSpPr>
        <p:spPr bwMode="auto">
          <a:xfrm flipH="1">
            <a:off x="7323222"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 name="Line 87">
            <a:extLst>
              <a:ext uri="{FF2B5EF4-FFF2-40B4-BE49-F238E27FC236}">
                <a16:creationId xmlns:a16="http://schemas.microsoft.com/office/drawing/2014/main" id="{B7CCA691-E0C9-C327-1E45-7C3590D94649}"/>
              </a:ext>
            </a:extLst>
          </p:cNvPr>
          <p:cNvSpPr>
            <a:spLocks noChangeShapeType="1"/>
          </p:cNvSpPr>
          <p:nvPr/>
        </p:nvSpPr>
        <p:spPr bwMode="auto">
          <a:xfrm flipH="1">
            <a:off x="7878617"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Line 87">
            <a:extLst>
              <a:ext uri="{FF2B5EF4-FFF2-40B4-BE49-F238E27FC236}">
                <a16:creationId xmlns:a16="http://schemas.microsoft.com/office/drawing/2014/main" id="{CF604BEA-BD34-0922-747D-546421168C55}"/>
              </a:ext>
            </a:extLst>
          </p:cNvPr>
          <p:cNvSpPr>
            <a:spLocks noChangeShapeType="1"/>
          </p:cNvSpPr>
          <p:nvPr/>
        </p:nvSpPr>
        <p:spPr bwMode="auto">
          <a:xfrm flipH="1">
            <a:off x="8432542"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90A575C8-3BFD-F721-C56B-E6DA062A3E3E}"/>
              </a:ext>
            </a:extLst>
          </p:cNvPr>
          <p:cNvSpPr>
            <a:spLocks noChangeArrowheads="1"/>
          </p:cNvSpPr>
          <p:nvPr/>
        </p:nvSpPr>
        <p:spPr bwMode="auto">
          <a:xfrm>
            <a:off x="2765521" y="4905553"/>
            <a:ext cx="10419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Rectangle 41">
            <a:extLst>
              <a:ext uri="{FF2B5EF4-FFF2-40B4-BE49-F238E27FC236}">
                <a16:creationId xmlns:a16="http://schemas.microsoft.com/office/drawing/2014/main" id="{DD29F1B1-0593-E297-C772-96D7E263A11E}"/>
              </a:ext>
            </a:extLst>
          </p:cNvPr>
          <p:cNvSpPr>
            <a:spLocks noChangeArrowheads="1"/>
          </p:cNvSpPr>
          <p:nvPr/>
        </p:nvSpPr>
        <p:spPr bwMode="auto">
          <a:xfrm>
            <a:off x="3317696" y="4905553"/>
            <a:ext cx="10419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Rectangle 41">
            <a:extLst>
              <a:ext uri="{FF2B5EF4-FFF2-40B4-BE49-F238E27FC236}">
                <a16:creationId xmlns:a16="http://schemas.microsoft.com/office/drawing/2014/main" id="{92C09F52-6F03-9A6A-55EC-CF90D8F0D9C7}"/>
              </a:ext>
            </a:extLst>
          </p:cNvPr>
          <p:cNvSpPr>
            <a:spLocks noChangeArrowheads="1"/>
          </p:cNvSpPr>
          <p:nvPr/>
        </p:nvSpPr>
        <p:spPr bwMode="auto">
          <a:xfrm>
            <a:off x="3880307" y="4905553"/>
            <a:ext cx="10419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Rectangle 41">
            <a:extLst>
              <a:ext uri="{FF2B5EF4-FFF2-40B4-BE49-F238E27FC236}">
                <a16:creationId xmlns:a16="http://schemas.microsoft.com/office/drawing/2014/main" id="{1CD5BB20-11AC-1A6B-B01D-279D4EB1072B}"/>
              </a:ext>
            </a:extLst>
          </p:cNvPr>
          <p:cNvSpPr>
            <a:spLocks noChangeArrowheads="1"/>
          </p:cNvSpPr>
          <p:nvPr/>
        </p:nvSpPr>
        <p:spPr bwMode="auto">
          <a:xfrm>
            <a:off x="4444697" y="4905553"/>
            <a:ext cx="10419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Rectangle 41">
            <a:extLst>
              <a:ext uri="{FF2B5EF4-FFF2-40B4-BE49-F238E27FC236}">
                <a16:creationId xmlns:a16="http://schemas.microsoft.com/office/drawing/2014/main" id="{2ED5B8FE-F855-B229-9A58-6714351AA0D3}"/>
              </a:ext>
            </a:extLst>
          </p:cNvPr>
          <p:cNvSpPr>
            <a:spLocks noChangeArrowheads="1"/>
          </p:cNvSpPr>
          <p:nvPr/>
        </p:nvSpPr>
        <p:spPr bwMode="auto">
          <a:xfrm>
            <a:off x="4943490" y="4905553"/>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 name="Rectangle 41">
            <a:extLst>
              <a:ext uri="{FF2B5EF4-FFF2-40B4-BE49-F238E27FC236}">
                <a16:creationId xmlns:a16="http://schemas.microsoft.com/office/drawing/2014/main" id="{F4298F36-D630-3A1A-2B6A-E2D7A1EA1611}"/>
              </a:ext>
            </a:extLst>
          </p:cNvPr>
          <p:cNvSpPr>
            <a:spLocks noChangeArrowheads="1"/>
          </p:cNvSpPr>
          <p:nvPr/>
        </p:nvSpPr>
        <p:spPr bwMode="auto">
          <a:xfrm>
            <a:off x="5521826" y="4905553"/>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8" name="Rectangle 41">
            <a:extLst>
              <a:ext uri="{FF2B5EF4-FFF2-40B4-BE49-F238E27FC236}">
                <a16:creationId xmlns:a16="http://schemas.microsoft.com/office/drawing/2014/main" id="{4E1E7741-486E-697B-82FC-10682DBB4641}"/>
              </a:ext>
            </a:extLst>
          </p:cNvPr>
          <p:cNvSpPr>
            <a:spLocks noChangeArrowheads="1"/>
          </p:cNvSpPr>
          <p:nvPr/>
        </p:nvSpPr>
        <p:spPr bwMode="auto">
          <a:xfrm>
            <a:off x="6083627" y="4905553"/>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9" name="Rectangle 41">
            <a:extLst>
              <a:ext uri="{FF2B5EF4-FFF2-40B4-BE49-F238E27FC236}">
                <a16:creationId xmlns:a16="http://schemas.microsoft.com/office/drawing/2014/main" id="{20B63A9E-FD72-A44F-5261-A42B8A16BC65}"/>
              </a:ext>
            </a:extLst>
          </p:cNvPr>
          <p:cNvSpPr>
            <a:spLocks noChangeArrowheads="1"/>
          </p:cNvSpPr>
          <p:nvPr/>
        </p:nvSpPr>
        <p:spPr bwMode="auto">
          <a:xfrm>
            <a:off x="6633709" y="4905553"/>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0" name="Rectangle 41">
            <a:extLst>
              <a:ext uri="{FF2B5EF4-FFF2-40B4-BE49-F238E27FC236}">
                <a16:creationId xmlns:a16="http://schemas.microsoft.com/office/drawing/2014/main" id="{3A065226-B9E4-9BC1-F48A-97966BC53380}"/>
              </a:ext>
            </a:extLst>
          </p:cNvPr>
          <p:cNvSpPr>
            <a:spLocks noChangeArrowheads="1"/>
          </p:cNvSpPr>
          <p:nvPr/>
        </p:nvSpPr>
        <p:spPr bwMode="auto">
          <a:xfrm>
            <a:off x="7210796" y="4905553"/>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1" name="Rectangle 41">
            <a:extLst>
              <a:ext uri="{FF2B5EF4-FFF2-40B4-BE49-F238E27FC236}">
                <a16:creationId xmlns:a16="http://schemas.microsoft.com/office/drawing/2014/main" id="{304A88DE-704E-CCAE-9EE1-7DF754AB2F45}"/>
              </a:ext>
            </a:extLst>
          </p:cNvPr>
          <p:cNvSpPr>
            <a:spLocks noChangeArrowheads="1"/>
          </p:cNvSpPr>
          <p:nvPr/>
        </p:nvSpPr>
        <p:spPr bwMode="auto">
          <a:xfrm>
            <a:off x="7767133" y="4905553"/>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2" name="Rectangle 41">
            <a:extLst>
              <a:ext uri="{FF2B5EF4-FFF2-40B4-BE49-F238E27FC236}">
                <a16:creationId xmlns:a16="http://schemas.microsoft.com/office/drawing/2014/main" id="{74D871C3-D3FC-C91D-4DEA-578422BD3828}"/>
              </a:ext>
            </a:extLst>
          </p:cNvPr>
          <p:cNvSpPr>
            <a:spLocks noChangeArrowheads="1"/>
          </p:cNvSpPr>
          <p:nvPr/>
        </p:nvSpPr>
        <p:spPr bwMode="auto">
          <a:xfrm>
            <a:off x="8333404" y="4905553"/>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3" name="Rectangle 41">
            <a:extLst>
              <a:ext uri="{FF2B5EF4-FFF2-40B4-BE49-F238E27FC236}">
                <a16:creationId xmlns:a16="http://schemas.microsoft.com/office/drawing/2014/main" id="{A576FF58-2CA9-3B4A-D5D1-D6A93753CE3A}"/>
              </a:ext>
            </a:extLst>
          </p:cNvPr>
          <p:cNvSpPr>
            <a:spLocks noChangeArrowheads="1"/>
          </p:cNvSpPr>
          <p:nvPr/>
        </p:nvSpPr>
        <p:spPr bwMode="auto">
          <a:xfrm>
            <a:off x="8887020" y="4905553"/>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7" name="Rectangle 39">
            <a:extLst>
              <a:ext uri="{FF2B5EF4-FFF2-40B4-BE49-F238E27FC236}">
                <a16:creationId xmlns:a16="http://schemas.microsoft.com/office/drawing/2014/main" id="{3D18313C-6C44-BC77-CBC2-2B2B08B0D908}"/>
              </a:ext>
            </a:extLst>
          </p:cNvPr>
          <p:cNvSpPr>
            <a:spLocks noChangeArrowheads="1"/>
          </p:cNvSpPr>
          <p:nvPr/>
        </p:nvSpPr>
        <p:spPr bwMode="auto">
          <a:xfrm>
            <a:off x="2196340" y="4905553"/>
            <a:ext cx="10419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21" name="Group 220">
            <a:extLst>
              <a:ext uri="{FF2B5EF4-FFF2-40B4-BE49-F238E27FC236}">
                <a16:creationId xmlns:a16="http://schemas.microsoft.com/office/drawing/2014/main" id="{9E3DEB46-5D78-CAA4-9B58-DA14DFBFF75E}"/>
              </a:ext>
            </a:extLst>
          </p:cNvPr>
          <p:cNvGrpSpPr/>
          <p:nvPr/>
        </p:nvGrpSpPr>
        <p:grpSpPr>
          <a:xfrm>
            <a:off x="2250657" y="1622944"/>
            <a:ext cx="6719646" cy="1848377"/>
            <a:chOff x="2432649" y="1725283"/>
            <a:chExt cx="6719646" cy="1848377"/>
          </a:xfrm>
        </p:grpSpPr>
        <p:sp>
          <p:nvSpPr>
            <p:cNvPr id="174" name="Freeform 173">
              <a:extLst>
                <a:ext uri="{FF2B5EF4-FFF2-40B4-BE49-F238E27FC236}">
                  <a16:creationId xmlns:a16="http://schemas.microsoft.com/office/drawing/2014/main" id="{569A6794-B513-CBED-F38C-7C318F6CE4FF}"/>
                </a:ext>
              </a:extLst>
            </p:cNvPr>
            <p:cNvSpPr/>
            <p:nvPr/>
          </p:nvSpPr>
          <p:spPr bwMode="auto">
            <a:xfrm>
              <a:off x="2432649" y="1725283"/>
              <a:ext cx="6711351" cy="1811547"/>
            </a:xfrm>
            <a:custGeom>
              <a:avLst/>
              <a:gdLst>
                <a:gd name="connsiteX0" fmla="*/ 0 w 6711351"/>
                <a:gd name="connsiteY0" fmla="*/ 0 h 1811547"/>
                <a:gd name="connsiteX1" fmla="*/ 0 w 6711351"/>
                <a:gd name="connsiteY1" fmla="*/ 0 h 1811547"/>
                <a:gd name="connsiteX2" fmla="*/ 224287 w 6711351"/>
                <a:gd name="connsiteY2" fmla="*/ 11502 h 1811547"/>
                <a:gd name="connsiteX3" fmla="*/ 224287 w 6711351"/>
                <a:gd name="connsiteY3" fmla="*/ 74762 h 1811547"/>
                <a:gd name="connsiteX4" fmla="*/ 414068 w 6711351"/>
                <a:gd name="connsiteY4" fmla="*/ 74762 h 1811547"/>
                <a:gd name="connsiteX5" fmla="*/ 414068 w 6711351"/>
                <a:gd name="connsiteY5" fmla="*/ 103517 h 1811547"/>
                <a:gd name="connsiteX6" fmla="*/ 483079 w 6711351"/>
                <a:gd name="connsiteY6" fmla="*/ 103517 h 1811547"/>
                <a:gd name="connsiteX7" fmla="*/ 483079 w 6711351"/>
                <a:gd name="connsiteY7" fmla="*/ 178279 h 1811547"/>
                <a:gd name="connsiteX8" fmla="*/ 770626 w 6711351"/>
                <a:gd name="connsiteY8" fmla="*/ 178279 h 1811547"/>
                <a:gd name="connsiteX9" fmla="*/ 770626 w 6711351"/>
                <a:gd name="connsiteY9" fmla="*/ 230038 h 1811547"/>
                <a:gd name="connsiteX10" fmla="*/ 1006415 w 6711351"/>
                <a:gd name="connsiteY10" fmla="*/ 230038 h 1811547"/>
                <a:gd name="connsiteX11" fmla="*/ 1006415 w 6711351"/>
                <a:gd name="connsiteY11" fmla="*/ 293298 h 1811547"/>
                <a:gd name="connsiteX12" fmla="*/ 1541253 w 6711351"/>
                <a:gd name="connsiteY12" fmla="*/ 293298 h 1811547"/>
                <a:gd name="connsiteX13" fmla="*/ 1541253 w 6711351"/>
                <a:gd name="connsiteY13" fmla="*/ 379562 h 1811547"/>
                <a:gd name="connsiteX14" fmla="*/ 1667774 w 6711351"/>
                <a:gd name="connsiteY14" fmla="*/ 379562 h 1811547"/>
                <a:gd name="connsiteX15" fmla="*/ 1667774 w 6711351"/>
                <a:gd name="connsiteY15" fmla="*/ 425570 h 1811547"/>
                <a:gd name="connsiteX16" fmla="*/ 2018581 w 6711351"/>
                <a:gd name="connsiteY16" fmla="*/ 425570 h 1811547"/>
                <a:gd name="connsiteX17" fmla="*/ 2018581 w 6711351"/>
                <a:gd name="connsiteY17" fmla="*/ 483079 h 1811547"/>
                <a:gd name="connsiteX18" fmla="*/ 2018581 w 6711351"/>
                <a:gd name="connsiteY18" fmla="*/ 483079 h 1811547"/>
                <a:gd name="connsiteX19" fmla="*/ 2053087 w 6711351"/>
                <a:gd name="connsiteY19" fmla="*/ 517585 h 1811547"/>
                <a:gd name="connsiteX20" fmla="*/ 2265872 w 6711351"/>
                <a:gd name="connsiteY20" fmla="*/ 517585 h 1811547"/>
                <a:gd name="connsiteX21" fmla="*/ 2265872 w 6711351"/>
                <a:gd name="connsiteY21" fmla="*/ 609600 h 1811547"/>
                <a:gd name="connsiteX22" fmla="*/ 2587925 w 6711351"/>
                <a:gd name="connsiteY22" fmla="*/ 609600 h 1811547"/>
                <a:gd name="connsiteX23" fmla="*/ 2587925 w 6711351"/>
                <a:gd name="connsiteY23" fmla="*/ 661359 h 1811547"/>
                <a:gd name="connsiteX24" fmla="*/ 2846717 w 6711351"/>
                <a:gd name="connsiteY24" fmla="*/ 661359 h 1811547"/>
                <a:gd name="connsiteX25" fmla="*/ 2846717 w 6711351"/>
                <a:gd name="connsiteY25" fmla="*/ 753374 h 1811547"/>
                <a:gd name="connsiteX26" fmla="*/ 3042249 w 6711351"/>
                <a:gd name="connsiteY26" fmla="*/ 753374 h 1811547"/>
                <a:gd name="connsiteX27" fmla="*/ 3042249 w 6711351"/>
                <a:gd name="connsiteY27" fmla="*/ 833887 h 1811547"/>
                <a:gd name="connsiteX28" fmla="*/ 3416060 w 6711351"/>
                <a:gd name="connsiteY28" fmla="*/ 833887 h 1811547"/>
                <a:gd name="connsiteX29" fmla="*/ 3416060 w 6711351"/>
                <a:gd name="connsiteY29" fmla="*/ 966159 h 1811547"/>
                <a:gd name="connsiteX30" fmla="*/ 3858883 w 6711351"/>
                <a:gd name="connsiteY30" fmla="*/ 966159 h 1811547"/>
                <a:gd name="connsiteX31" fmla="*/ 3858883 w 6711351"/>
                <a:gd name="connsiteY31" fmla="*/ 1086928 h 1811547"/>
                <a:gd name="connsiteX32" fmla="*/ 4399472 w 6711351"/>
                <a:gd name="connsiteY32" fmla="*/ 1086928 h 1811547"/>
                <a:gd name="connsiteX33" fmla="*/ 4399472 w 6711351"/>
                <a:gd name="connsiteY33" fmla="*/ 1339970 h 1811547"/>
                <a:gd name="connsiteX34" fmla="*/ 4761781 w 6711351"/>
                <a:gd name="connsiteY34" fmla="*/ 1339970 h 1811547"/>
                <a:gd name="connsiteX35" fmla="*/ 4761781 w 6711351"/>
                <a:gd name="connsiteY35" fmla="*/ 1811547 h 1811547"/>
                <a:gd name="connsiteX36" fmla="*/ 6078747 w 6711351"/>
                <a:gd name="connsiteY36" fmla="*/ 1811547 h 1811547"/>
                <a:gd name="connsiteX37" fmla="*/ 6711351 w 6711351"/>
                <a:gd name="connsiteY37" fmla="*/ 1811547 h 181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711351" h="1811547">
                  <a:moveTo>
                    <a:pt x="0" y="0"/>
                  </a:moveTo>
                  <a:lnTo>
                    <a:pt x="0" y="0"/>
                  </a:lnTo>
                  <a:cubicBezTo>
                    <a:pt x="107899" y="23978"/>
                    <a:pt x="34085" y="11502"/>
                    <a:pt x="224287" y="11502"/>
                  </a:cubicBezTo>
                  <a:lnTo>
                    <a:pt x="224287" y="74762"/>
                  </a:lnTo>
                  <a:lnTo>
                    <a:pt x="414068" y="74762"/>
                  </a:lnTo>
                  <a:lnTo>
                    <a:pt x="414068" y="103517"/>
                  </a:lnTo>
                  <a:lnTo>
                    <a:pt x="483079" y="103517"/>
                  </a:lnTo>
                  <a:lnTo>
                    <a:pt x="483079" y="178279"/>
                  </a:lnTo>
                  <a:lnTo>
                    <a:pt x="770626" y="178279"/>
                  </a:lnTo>
                  <a:lnTo>
                    <a:pt x="770626" y="230038"/>
                  </a:lnTo>
                  <a:lnTo>
                    <a:pt x="1006415" y="230038"/>
                  </a:lnTo>
                  <a:lnTo>
                    <a:pt x="1006415" y="293298"/>
                  </a:lnTo>
                  <a:lnTo>
                    <a:pt x="1541253" y="293298"/>
                  </a:lnTo>
                  <a:lnTo>
                    <a:pt x="1541253" y="379562"/>
                  </a:lnTo>
                  <a:lnTo>
                    <a:pt x="1667774" y="379562"/>
                  </a:lnTo>
                  <a:lnTo>
                    <a:pt x="1667774" y="425570"/>
                  </a:lnTo>
                  <a:lnTo>
                    <a:pt x="2018581" y="425570"/>
                  </a:lnTo>
                  <a:lnTo>
                    <a:pt x="2018581" y="483079"/>
                  </a:lnTo>
                  <a:lnTo>
                    <a:pt x="2018581" y="483079"/>
                  </a:lnTo>
                  <a:lnTo>
                    <a:pt x="2053087" y="517585"/>
                  </a:lnTo>
                  <a:lnTo>
                    <a:pt x="2265872" y="517585"/>
                  </a:lnTo>
                  <a:lnTo>
                    <a:pt x="2265872" y="609600"/>
                  </a:lnTo>
                  <a:lnTo>
                    <a:pt x="2587925" y="609600"/>
                  </a:lnTo>
                  <a:lnTo>
                    <a:pt x="2587925" y="661359"/>
                  </a:lnTo>
                  <a:lnTo>
                    <a:pt x="2846717" y="661359"/>
                  </a:lnTo>
                  <a:lnTo>
                    <a:pt x="2846717" y="753374"/>
                  </a:lnTo>
                  <a:lnTo>
                    <a:pt x="3042249" y="753374"/>
                  </a:lnTo>
                  <a:lnTo>
                    <a:pt x="3042249" y="833887"/>
                  </a:lnTo>
                  <a:lnTo>
                    <a:pt x="3416060" y="833887"/>
                  </a:lnTo>
                  <a:lnTo>
                    <a:pt x="3416060" y="966159"/>
                  </a:lnTo>
                  <a:lnTo>
                    <a:pt x="3858883" y="966159"/>
                  </a:lnTo>
                  <a:lnTo>
                    <a:pt x="3858883" y="1086928"/>
                  </a:lnTo>
                  <a:lnTo>
                    <a:pt x="4399472" y="1086928"/>
                  </a:lnTo>
                  <a:lnTo>
                    <a:pt x="4399472" y="1339970"/>
                  </a:lnTo>
                  <a:lnTo>
                    <a:pt x="4761781" y="1339970"/>
                  </a:lnTo>
                  <a:lnTo>
                    <a:pt x="4761781" y="1811547"/>
                  </a:lnTo>
                  <a:lnTo>
                    <a:pt x="6078747" y="1811547"/>
                  </a:lnTo>
                  <a:lnTo>
                    <a:pt x="6711351" y="181154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AR"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76" name="Straight Connector 175">
              <a:extLst>
                <a:ext uri="{FF2B5EF4-FFF2-40B4-BE49-F238E27FC236}">
                  <a16:creationId xmlns:a16="http://schemas.microsoft.com/office/drawing/2014/main" id="{E3A7E3E0-C243-A3DA-4362-D22898BC181F}"/>
                </a:ext>
              </a:extLst>
            </p:cNvPr>
            <p:cNvCxnSpPr>
              <a:cxnSpLocks/>
            </p:cNvCxnSpPr>
            <p:nvPr/>
          </p:nvCxnSpPr>
          <p:spPr bwMode="auto">
            <a:xfrm flipV="1">
              <a:off x="3068021" y="1831324"/>
              <a:ext cx="0" cy="106023"/>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D03FD04B-5943-6F1C-9800-597BD4E2106D}"/>
                </a:ext>
              </a:extLst>
            </p:cNvPr>
            <p:cNvCxnSpPr>
              <a:cxnSpLocks/>
            </p:cNvCxnSpPr>
            <p:nvPr/>
          </p:nvCxnSpPr>
          <p:spPr bwMode="auto">
            <a:xfrm flipV="1">
              <a:off x="3234628" y="1877819"/>
              <a:ext cx="0" cy="106023"/>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C4B304A-AA02-D876-E458-D5AF90CF62EA}"/>
                </a:ext>
              </a:extLst>
            </p:cNvPr>
            <p:cNvCxnSpPr>
              <a:cxnSpLocks/>
            </p:cNvCxnSpPr>
            <p:nvPr/>
          </p:nvCxnSpPr>
          <p:spPr bwMode="auto">
            <a:xfrm flipV="1">
              <a:off x="2936286" y="1804202"/>
              <a:ext cx="0" cy="106023"/>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E53B4134-8DB9-13A0-F949-611171C894B3}"/>
                </a:ext>
              </a:extLst>
            </p:cNvPr>
            <p:cNvCxnSpPr>
              <a:cxnSpLocks/>
            </p:cNvCxnSpPr>
            <p:nvPr/>
          </p:nvCxnSpPr>
          <p:spPr bwMode="auto">
            <a:xfrm flipV="1">
              <a:off x="2876111" y="1851667"/>
              <a:ext cx="97508" cy="1409"/>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35CA0F30-3D33-A6A0-6E24-A9C657F9E5F6}"/>
                </a:ext>
              </a:extLst>
            </p:cNvPr>
            <p:cNvCxnSpPr>
              <a:cxnSpLocks/>
            </p:cNvCxnSpPr>
            <p:nvPr/>
          </p:nvCxnSpPr>
          <p:spPr bwMode="auto">
            <a:xfrm flipV="1">
              <a:off x="3955299" y="1959185"/>
              <a:ext cx="0" cy="106023"/>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78FFBA29-83AF-6E92-4131-7F1802FFC06F}"/>
                </a:ext>
              </a:extLst>
            </p:cNvPr>
            <p:cNvCxnSpPr>
              <a:cxnSpLocks/>
            </p:cNvCxnSpPr>
            <p:nvPr/>
          </p:nvCxnSpPr>
          <p:spPr bwMode="auto">
            <a:xfrm flipV="1">
              <a:off x="3379806" y="1975653"/>
              <a:ext cx="97508" cy="1409"/>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4F6BF1D2-F10E-50E5-17E7-C72DD14E1FA0}"/>
                </a:ext>
              </a:extLst>
            </p:cNvPr>
            <p:cNvCxnSpPr>
              <a:cxnSpLocks/>
            </p:cNvCxnSpPr>
            <p:nvPr/>
          </p:nvCxnSpPr>
          <p:spPr bwMode="auto">
            <a:xfrm>
              <a:off x="3899000" y="2085551"/>
              <a:ext cx="212625" cy="0"/>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E85184D3-F286-794A-D223-BEE95B79014A}"/>
                </a:ext>
              </a:extLst>
            </p:cNvPr>
            <p:cNvCxnSpPr>
              <a:cxnSpLocks/>
            </p:cNvCxnSpPr>
            <p:nvPr/>
          </p:nvCxnSpPr>
          <p:spPr bwMode="auto">
            <a:xfrm>
              <a:off x="3902175" y="2069676"/>
              <a:ext cx="212625" cy="0"/>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480DFA4D-F7F4-F4A9-DBAD-FCEE4FFD0452}"/>
                </a:ext>
              </a:extLst>
            </p:cNvPr>
            <p:cNvCxnSpPr>
              <a:cxnSpLocks/>
            </p:cNvCxnSpPr>
            <p:nvPr/>
          </p:nvCxnSpPr>
          <p:spPr bwMode="auto">
            <a:xfrm flipV="1">
              <a:off x="3974349" y="2038560"/>
              <a:ext cx="0" cy="106023"/>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071A68FF-79B7-3DFF-F5C1-4E3E7584EDBD}"/>
                </a:ext>
              </a:extLst>
            </p:cNvPr>
            <p:cNvCxnSpPr>
              <a:cxnSpLocks/>
            </p:cNvCxnSpPr>
            <p:nvPr/>
          </p:nvCxnSpPr>
          <p:spPr bwMode="auto">
            <a:xfrm flipV="1">
              <a:off x="4488699" y="2186435"/>
              <a:ext cx="0" cy="148648"/>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D107D6CD-68AE-5506-C486-15E300165007}"/>
                </a:ext>
              </a:extLst>
            </p:cNvPr>
            <p:cNvCxnSpPr>
              <a:cxnSpLocks/>
              <a:stCxn id="174" idx="19"/>
            </p:cNvCxnSpPr>
            <p:nvPr/>
          </p:nvCxnSpPr>
          <p:spPr bwMode="auto">
            <a:xfrm flipH="1" flipV="1">
              <a:off x="4472824" y="2129285"/>
              <a:ext cx="12912" cy="113583"/>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4BEDCF7F-CE2F-413E-FD4D-D06FCDB6A42A}"/>
                </a:ext>
              </a:extLst>
            </p:cNvPr>
            <p:cNvCxnSpPr>
              <a:cxnSpLocks/>
            </p:cNvCxnSpPr>
            <p:nvPr/>
          </p:nvCxnSpPr>
          <p:spPr bwMode="auto">
            <a:xfrm>
              <a:off x="4403725" y="2196676"/>
              <a:ext cx="130175" cy="0"/>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F5BDE5E6-F663-4AD6-EC2E-8005F7E30142}"/>
                </a:ext>
              </a:extLst>
            </p:cNvPr>
            <p:cNvCxnSpPr>
              <a:cxnSpLocks/>
            </p:cNvCxnSpPr>
            <p:nvPr/>
          </p:nvCxnSpPr>
          <p:spPr bwMode="auto">
            <a:xfrm>
              <a:off x="4429000" y="2250478"/>
              <a:ext cx="130175" cy="0"/>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525EE9FB-27F8-2AE6-1A3C-2845119E0CAC}"/>
                </a:ext>
              </a:extLst>
            </p:cNvPr>
            <p:cNvCxnSpPr>
              <a:cxnSpLocks/>
            </p:cNvCxnSpPr>
            <p:nvPr/>
          </p:nvCxnSpPr>
          <p:spPr bwMode="auto">
            <a:xfrm>
              <a:off x="4943409" y="2386202"/>
              <a:ext cx="130175" cy="0"/>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5C0BDE39-028E-522D-3730-58BFE39A1D62}"/>
                </a:ext>
              </a:extLst>
            </p:cNvPr>
            <p:cNvCxnSpPr>
              <a:cxnSpLocks/>
            </p:cNvCxnSpPr>
            <p:nvPr/>
          </p:nvCxnSpPr>
          <p:spPr bwMode="auto">
            <a:xfrm flipV="1">
              <a:off x="5076074" y="2333835"/>
              <a:ext cx="0" cy="106023"/>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8BF6971D-662E-40D8-F190-7FE8FD361149}"/>
                </a:ext>
              </a:extLst>
            </p:cNvPr>
            <p:cNvCxnSpPr>
              <a:cxnSpLocks/>
            </p:cNvCxnSpPr>
            <p:nvPr/>
          </p:nvCxnSpPr>
          <p:spPr bwMode="auto">
            <a:xfrm flipV="1">
              <a:off x="5009399" y="2325004"/>
              <a:ext cx="0" cy="106023"/>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C0654F80-58A5-1E39-A20F-3CC8B4CFF55D}"/>
                </a:ext>
              </a:extLst>
            </p:cNvPr>
            <p:cNvCxnSpPr>
              <a:cxnSpLocks/>
            </p:cNvCxnSpPr>
            <p:nvPr/>
          </p:nvCxnSpPr>
          <p:spPr bwMode="auto">
            <a:xfrm flipV="1">
              <a:off x="5225299" y="2321829"/>
              <a:ext cx="0" cy="106023"/>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8E45B1AC-86A8-5C9D-31C2-114145AB45DD}"/>
                </a:ext>
              </a:extLst>
            </p:cNvPr>
            <p:cNvCxnSpPr>
              <a:cxnSpLocks/>
            </p:cNvCxnSpPr>
            <p:nvPr/>
          </p:nvCxnSpPr>
          <p:spPr bwMode="auto">
            <a:xfrm flipV="1">
              <a:off x="5326899" y="23980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787DDF80-AC00-ABAD-CBEF-BC298AC76E46}"/>
                </a:ext>
              </a:extLst>
            </p:cNvPr>
            <p:cNvCxnSpPr>
              <a:cxnSpLocks/>
            </p:cNvCxnSpPr>
            <p:nvPr/>
          </p:nvCxnSpPr>
          <p:spPr bwMode="auto">
            <a:xfrm flipV="1">
              <a:off x="5406274" y="23980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AA242D3D-2108-85C1-30CB-F697A6516856}"/>
                </a:ext>
              </a:extLst>
            </p:cNvPr>
            <p:cNvCxnSpPr>
              <a:cxnSpLocks/>
            </p:cNvCxnSpPr>
            <p:nvPr/>
          </p:nvCxnSpPr>
          <p:spPr bwMode="auto">
            <a:xfrm flipV="1">
              <a:off x="5523749" y="24742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1031D9B7-8B59-0750-18A0-D959655E740C}"/>
                </a:ext>
              </a:extLst>
            </p:cNvPr>
            <p:cNvCxnSpPr>
              <a:cxnSpLocks/>
            </p:cNvCxnSpPr>
            <p:nvPr/>
          </p:nvCxnSpPr>
          <p:spPr bwMode="auto">
            <a:xfrm flipV="1">
              <a:off x="5545974" y="24742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4A06A4BE-7B40-CFE2-9D2F-B5A36376F6E2}"/>
                </a:ext>
              </a:extLst>
            </p:cNvPr>
            <p:cNvCxnSpPr>
              <a:cxnSpLocks/>
            </p:cNvCxnSpPr>
            <p:nvPr/>
          </p:nvCxnSpPr>
          <p:spPr bwMode="auto">
            <a:xfrm flipV="1">
              <a:off x="5587249" y="24742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81AD6765-5050-49D8-7076-3D6F1751FBF2}"/>
                </a:ext>
              </a:extLst>
            </p:cNvPr>
            <p:cNvCxnSpPr>
              <a:cxnSpLocks/>
            </p:cNvCxnSpPr>
            <p:nvPr/>
          </p:nvCxnSpPr>
          <p:spPr bwMode="auto">
            <a:xfrm>
              <a:off x="5216525" y="2463376"/>
              <a:ext cx="130175" cy="0"/>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E87C3A2A-0FD3-57A5-1069-BAE0C10DFE0D}"/>
                </a:ext>
              </a:extLst>
            </p:cNvPr>
            <p:cNvCxnSpPr>
              <a:cxnSpLocks/>
            </p:cNvCxnSpPr>
            <p:nvPr/>
          </p:nvCxnSpPr>
          <p:spPr bwMode="auto">
            <a:xfrm flipV="1">
              <a:off x="6431799" y="27409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4DA14798-82C0-A2F8-A15C-978E58C1CC6F}"/>
                </a:ext>
              </a:extLst>
            </p:cNvPr>
            <p:cNvCxnSpPr>
              <a:cxnSpLocks/>
            </p:cNvCxnSpPr>
            <p:nvPr/>
          </p:nvCxnSpPr>
          <p:spPr bwMode="auto">
            <a:xfrm flipV="1">
              <a:off x="6771524" y="27409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85900825-F476-576D-51A6-22BED4512E1C}"/>
                </a:ext>
              </a:extLst>
            </p:cNvPr>
            <p:cNvCxnSpPr>
              <a:cxnSpLocks/>
            </p:cNvCxnSpPr>
            <p:nvPr/>
          </p:nvCxnSpPr>
          <p:spPr bwMode="auto">
            <a:xfrm>
              <a:off x="6238875" y="2806276"/>
              <a:ext cx="130175" cy="0"/>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6A53DFD0-43F9-49E7-4F43-1AF4E4567569}"/>
                </a:ext>
              </a:extLst>
            </p:cNvPr>
            <p:cNvCxnSpPr>
              <a:cxnSpLocks/>
            </p:cNvCxnSpPr>
            <p:nvPr/>
          </p:nvCxnSpPr>
          <p:spPr bwMode="auto">
            <a:xfrm flipV="1">
              <a:off x="6317499" y="27409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070A8529-19D5-6411-0C14-06EA19B5840D}"/>
                </a:ext>
              </a:extLst>
            </p:cNvPr>
            <p:cNvCxnSpPr>
              <a:cxnSpLocks/>
            </p:cNvCxnSpPr>
            <p:nvPr/>
          </p:nvCxnSpPr>
          <p:spPr bwMode="auto">
            <a:xfrm flipV="1">
              <a:off x="6288924" y="27409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FC7690C2-9C07-32A3-BCE6-FFE0893DDC5A}"/>
                </a:ext>
              </a:extLst>
            </p:cNvPr>
            <p:cNvCxnSpPr>
              <a:cxnSpLocks/>
            </p:cNvCxnSpPr>
            <p:nvPr/>
          </p:nvCxnSpPr>
          <p:spPr bwMode="auto">
            <a:xfrm flipV="1">
              <a:off x="7831974" y="3448954"/>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70C3AD45-634A-0300-D0E8-042589AD4178}"/>
                </a:ext>
              </a:extLst>
            </p:cNvPr>
            <p:cNvCxnSpPr>
              <a:cxnSpLocks/>
            </p:cNvCxnSpPr>
            <p:nvPr/>
          </p:nvCxnSpPr>
          <p:spPr bwMode="auto">
            <a:xfrm flipV="1">
              <a:off x="7847849" y="3448954"/>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247398F1-AB82-227A-F2AE-C275D6F61972}"/>
                </a:ext>
              </a:extLst>
            </p:cNvPr>
            <p:cNvCxnSpPr>
              <a:cxnSpLocks/>
            </p:cNvCxnSpPr>
            <p:nvPr/>
          </p:nvCxnSpPr>
          <p:spPr bwMode="auto">
            <a:xfrm flipV="1">
              <a:off x="9143249" y="3448954"/>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2DF0B637-2191-AB0F-6371-1AE1DC25037B}"/>
                </a:ext>
              </a:extLst>
            </p:cNvPr>
            <p:cNvCxnSpPr>
              <a:cxnSpLocks/>
            </p:cNvCxnSpPr>
            <p:nvPr/>
          </p:nvCxnSpPr>
          <p:spPr bwMode="auto">
            <a:xfrm flipH="1">
              <a:off x="9069012" y="3536830"/>
              <a:ext cx="83283"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3C7457C0-44CC-023B-8FA4-4860168ACECE}"/>
              </a:ext>
            </a:extLst>
          </p:cNvPr>
          <p:cNvGrpSpPr/>
          <p:nvPr/>
        </p:nvGrpSpPr>
        <p:grpSpPr>
          <a:xfrm>
            <a:off x="2248882" y="1636150"/>
            <a:ext cx="6183660" cy="1382487"/>
            <a:chOff x="2430874" y="1738489"/>
            <a:chExt cx="6183660" cy="1382487"/>
          </a:xfrm>
        </p:grpSpPr>
        <p:sp>
          <p:nvSpPr>
            <p:cNvPr id="223" name="Freeform 222">
              <a:extLst>
                <a:ext uri="{FF2B5EF4-FFF2-40B4-BE49-F238E27FC236}">
                  <a16:creationId xmlns:a16="http://schemas.microsoft.com/office/drawing/2014/main" id="{500265E1-A8C6-0ECA-0255-24DDCB5B3975}"/>
                </a:ext>
              </a:extLst>
            </p:cNvPr>
            <p:cNvSpPr/>
            <p:nvPr/>
          </p:nvSpPr>
          <p:spPr bwMode="auto">
            <a:xfrm>
              <a:off x="2430874" y="1738489"/>
              <a:ext cx="4587052" cy="1301985"/>
            </a:xfrm>
            <a:custGeom>
              <a:avLst/>
              <a:gdLst>
                <a:gd name="connsiteX0" fmla="*/ 0 w 4587052"/>
                <a:gd name="connsiteY0" fmla="*/ 0 h 1301985"/>
                <a:gd name="connsiteX1" fmla="*/ 135467 w 4587052"/>
                <a:gd name="connsiteY1" fmla="*/ 0 h 1301985"/>
                <a:gd name="connsiteX2" fmla="*/ 135467 w 4587052"/>
                <a:gd name="connsiteY2" fmla="*/ 52681 h 1301985"/>
                <a:gd name="connsiteX3" fmla="*/ 169333 w 4587052"/>
                <a:gd name="connsiteY3" fmla="*/ 52681 h 1301985"/>
                <a:gd name="connsiteX4" fmla="*/ 169333 w 4587052"/>
                <a:gd name="connsiteY4" fmla="*/ 105363 h 1301985"/>
                <a:gd name="connsiteX5" fmla="*/ 270933 w 4587052"/>
                <a:gd name="connsiteY5" fmla="*/ 105363 h 1301985"/>
                <a:gd name="connsiteX6" fmla="*/ 270933 w 4587052"/>
                <a:gd name="connsiteY6" fmla="*/ 142992 h 1301985"/>
                <a:gd name="connsiteX7" fmla="*/ 425215 w 4587052"/>
                <a:gd name="connsiteY7" fmla="*/ 142992 h 1301985"/>
                <a:gd name="connsiteX8" fmla="*/ 425215 w 4587052"/>
                <a:gd name="connsiteY8" fmla="*/ 142992 h 1301985"/>
                <a:gd name="connsiteX9" fmla="*/ 428978 w 4587052"/>
                <a:gd name="connsiteY9" fmla="*/ 229541 h 1301985"/>
                <a:gd name="connsiteX10" fmla="*/ 519289 w 4587052"/>
                <a:gd name="connsiteY10" fmla="*/ 229541 h 1301985"/>
                <a:gd name="connsiteX11" fmla="*/ 519289 w 4587052"/>
                <a:gd name="connsiteY11" fmla="*/ 274696 h 1301985"/>
                <a:gd name="connsiteX12" fmla="*/ 839141 w 4587052"/>
                <a:gd name="connsiteY12" fmla="*/ 274696 h 1301985"/>
                <a:gd name="connsiteX13" fmla="*/ 839141 w 4587052"/>
                <a:gd name="connsiteY13" fmla="*/ 319852 h 1301985"/>
                <a:gd name="connsiteX14" fmla="*/ 1031052 w 4587052"/>
                <a:gd name="connsiteY14" fmla="*/ 319852 h 1301985"/>
                <a:gd name="connsiteX15" fmla="*/ 1031052 w 4587052"/>
                <a:gd name="connsiteY15" fmla="*/ 368770 h 1301985"/>
                <a:gd name="connsiteX16" fmla="*/ 1102548 w 4587052"/>
                <a:gd name="connsiteY16" fmla="*/ 368770 h 1301985"/>
                <a:gd name="connsiteX17" fmla="*/ 1102548 w 4587052"/>
                <a:gd name="connsiteY17" fmla="*/ 417689 h 1301985"/>
                <a:gd name="connsiteX18" fmla="*/ 1271882 w 4587052"/>
                <a:gd name="connsiteY18" fmla="*/ 417689 h 1301985"/>
                <a:gd name="connsiteX19" fmla="*/ 1271882 w 4587052"/>
                <a:gd name="connsiteY19" fmla="*/ 470370 h 1301985"/>
                <a:gd name="connsiteX20" fmla="*/ 1271882 w 4587052"/>
                <a:gd name="connsiteY20" fmla="*/ 470370 h 1301985"/>
                <a:gd name="connsiteX21" fmla="*/ 1298222 w 4587052"/>
                <a:gd name="connsiteY21" fmla="*/ 496710 h 1301985"/>
                <a:gd name="connsiteX22" fmla="*/ 1542815 w 4587052"/>
                <a:gd name="connsiteY22" fmla="*/ 496710 h 1301985"/>
                <a:gd name="connsiteX23" fmla="*/ 1542815 w 4587052"/>
                <a:gd name="connsiteY23" fmla="*/ 530578 h 1301985"/>
                <a:gd name="connsiteX24" fmla="*/ 1542815 w 4587052"/>
                <a:gd name="connsiteY24" fmla="*/ 632178 h 1301985"/>
                <a:gd name="connsiteX25" fmla="*/ 1591733 w 4587052"/>
                <a:gd name="connsiteY25" fmla="*/ 632178 h 1301985"/>
                <a:gd name="connsiteX26" fmla="*/ 1591733 w 4587052"/>
                <a:gd name="connsiteY26" fmla="*/ 692385 h 1301985"/>
                <a:gd name="connsiteX27" fmla="*/ 2246489 w 4587052"/>
                <a:gd name="connsiteY27" fmla="*/ 692385 h 1301985"/>
                <a:gd name="connsiteX28" fmla="*/ 2246489 w 4587052"/>
                <a:gd name="connsiteY28" fmla="*/ 763881 h 1301985"/>
                <a:gd name="connsiteX29" fmla="*/ 2329274 w 4587052"/>
                <a:gd name="connsiteY29" fmla="*/ 763881 h 1301985"/>
                <a:gd name="connsiteX30" fmla="*/ 2329274 w 4587052"/>
                <a:gd name="connsiteY30" fmla="*/ 824089 h 1301985"/>
                <a:gd name="connsiteX31" fmla="*/ 2570104 w 4587052"/>
                <a:gd name="connsiteY31" fmla="*/ 824089 h 1301985"/>
                <a:gd name="connsiteX32" fmla="*/ 2566341 w 4587052"/>
                <a:gd name="connsiteY32" fmla="*/ 914400 h 1301985"/>
                <a:gd name="connsiteX33" fmla="*/ 2585156 w 4587052"/>
                <a:gd name="connsiteY33" fmla="*/ 967081 h 1301985"/>
                <a:gd name="connsiteX34" fmla="*/ 2592682 w 4587052"/>
                <a:gd name="connsiteY34" fmla="*/ 1012237 h 1301985"/>
                <a:gd name="connsiteX35" fmla="*/ 2585156 w 4587052"/>
                <a:gd name="connsiteY35" fmla="*/ 1064918 h 1301985"/>
                <a:gd name="connsiteX36" fmla="*/ 3006607 w 4587052"/>
                <a:gd name="connsiteY36" fmla="*/ 1064918 h 1301985"/>
                <a:gd name="connsiteX37" fmla="*/ 3006607 w 4587052"/>
                <a:gd name="connsiteY37" fmla="*/ 1140178 h 1301985"/>
                <a:gd name="connsiteX38" fmla="*/ 3966163 w 4587052"/>
                <a:gd name="connsiteY38" fmla="*/ 1140178 h 1301985"/>
                <a:gd name="connsiteX39" fmla="*/ 3966163 w 4587052"/>
                <a:gd name="connsiteY39" fmla="*/ 1301985 h 1301985"/>
                <a:gd name="connsiteX40" fmla="*/ 4545659 w 4587052"/>
                <a:gd name="connsiteY40" fmla="*/ 1301985 h 1301985"/>
                <a:gd name="connsiteX41" fmla="*/ 4587052 w 4587052"/>
                <a:gd name="connsiteY41" fmla="*/ 1298222 h 1301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587052" h="1301985">
                  <a:moveTo>
                    <a:pt x="0" y="0"/>
                  </a:moveTo>
                  <a:lnTo>
                    <a:pt x="135467" y="0"/>
                  </a:lnTo>
                  <a:lnTo>
                    <a:pt x="135467" y="52681"/>
                  </a:lnTo>
                  <a:lnTo>
                    <a:pt x="169333" y="52681"/>
                  </a:lnTo>
                  <a:lnTo>
                    <a:pt x="169333" y="105363"/>
                  </a:lnTo>
                  <a:lnTo>
                    <a:pt x="270933" y="105363"/>
                  </a:lnTo>
                  <a:lnTo>
                    <a:pt x="270933" y="142992"/>
                  </a:lnTo>
                  <a:lnTo>
                    <a:pt x="425215" y="142992"/>
                  </a:lnTo>
                  <a:lnTo>
                    <a:pt x="425215" y="142992"/>
                  </a:lnTo>
                  <a:lnTo>
                    <a:pt x="428978" y="229541"/>
                  </a:lnTo>
                  <a:lnTo>
                    <a:pt x="519289" y="229541"/>
                  </a:lnTo>
                  <a:lnTo>
                    <a:pt x="519289" y="274696"/>
                  </a:lnTo>
                  <a:lnTo>
                    <a:pt x="839141" y="274696"/>
                  </a:lnTo>
                  <a:lnTo>
                    <a:pt x="839141" y="319852"/>
                  </a:lnTo>
                  <a:lnTo>
                    <a:pt x="1031052" y="319852"/>
                  </a:lnTo>
                  <a:lnTo>
                    <a:pt x="1031052" y="368770"/>
                  </a:lnTo>
                  <a:lnTo>
                    <a:pt x="1102548" y="368770"/>
                  </a:lnTo>
                  <a:lnTo>
                    <a:pt x="1102548" y="417689"/>
                  </a:lnTo>
                  <a:lnTo>
                    <a:pt x="1271882" y="417689"/>
                  </a:lnTo>
                  <a:lnTo>
                    <a:pt x="1271882" y="470370"/>
                  </a:lnTo>
                  <a:lnTo>
                    <a:pt x="1271882" y="470370"/>
                  </a:lnTo>
                  <a:lnTo>
                    <a:pt x="1298222" y="496710"/>
                  </a:lnTo>
                  <a:lnTo>
                    <a:pt x="1542815" y="496710"/>
                  </a:lnTo>
                  <a:lnTo>
                    <a:pt x="1542815" y="530578"/>
                  </a:lnTo>
                  <a:lnTo>
                    <a:pt x="1542815" y="632178"/>
                  </a:lnTo>
                  <a:lnTo>
                    <a:pt x="1591733" y="632178"/>
                  </a:lnTo>
                  <a:lnTo>
                    <a:pt x="1591733" y="692385"/>
                  </a:lnTo>
                  <a:lnTo>
                    <a:pt x="2246489" y="692385"/>
                  </a:lnTo>
                  <a:lnTo>
                    <a:pt x="2246489" y="763881"/>
                  </a:lnTo>
                  <a:lnTo>
                    <a:pt x="2329274" y="763881"/>
                  </a:lnTo>
                  <a:lnTo>
                    <a:pt x="2329274" y="824089"/>
                  </a:lnTo>
                  <a:lnTo>
                    <a:pt x="2570104" y="824089"/>
                  </a:lnTo>
                  <a:lnTo>
                    <a:pt x="2566341" y="914400"/>
                  </a:lnTo>
                  <a:lnTo>
                    <a:pt x="2585156" y="967081"/>
                  </a:lnTo>
                  <a:lnTo>
                    <a:pt x="2592682" y="1012237"/>
                  </a:lnTo>
                  <a:lnTo>
                    <a:pt x="2585156" y="1064918"/>
                  </a:lnTo>
                  <a:lnTo>
                    <a:pt x="3006607" y="1064918"/>
                  </a:lnTo>
                  <a:lnTo>
                    <a:pt x="3006607" y="1140178"/>
                  </a:lnTo>
                  <a:lnTo>
                    <a:pt x="3966163" y="1140178"/>
                  </a:lnTo>
                  <a:lnTo>
                    <a:pt x="3966163" y="1301985"/>
                  </a:lnTo>
                  <a:lnTo>
                    <a:pt x="4545659" y="1301985"/>
                  </a:lnTo>
                  <a:lnTo>
                    <a:pt x="4587052" y="1298222"/>
                  </a:lnTo>
                </a:path>
              </a:pathLst>
            </a:custGeom>
            <a:noFill/>
            <a:ln w="28575">
              <a:solidFill>
                <a:srgbClr val="E1471D"/>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AR"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4" name="Freeform 223">
              <a:extLst>
                <a:ext uri="{FF2B5EF4-FFF2-40B4-BE49-F238E27FC236}">
                  <a16:creationId xmlns:a16="http://schemas.microsoft.com/office/drawing/2014/main" id="{383BB7FD-6EC8-95F4-B6CC-0DA1A5560FB9}"/>
                </a:ext>
              </a:extLst>
            </p:cNvPr>
            <p:cNvSpPr/>
            <p:nvPr/>
          </p:nvSpPr>
          <p:spPr bwMode="auto">
            <a:xfrm>
              <a:off x="6999111" y="3051763"/>
              <a:ext cx="1557867" cy="7526"/>
            </a:xfrm>
            <a:custGeom>
              <a:avLst/>
              <a:gdLst>
                <a:gd name="connsiteX0" fmla="*/ 0 w 1557867"/>
                <a:gd name="connsiteY0" fmla="*/ 0 h 7526"/>
                <a:gd name="connsiteX1" fmla="*/ 0 w 1557867"/>
                <a:gd name="connsiteY1" fmla="*/ 0 h 7526"/>
                <a:gd name="connsiteX2" fmla="*/ 1557867 w 1557867"/>
                <a:gd name="connsiteY2" fmla="*/ 7526 h 7526"/>
                <a:gd name="connsiteX3" fmla="*/ 1557867 w 1557867"/>
                <a:gd name="connsiteY3" fmla="*/ 7526 h 7526"/>
                <a:gd name="connsiteX4" fmla="*/ 0 w 1557867"/>
                <a:gd name="connsiteY4" fmla="*/ 0 h 7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7867" h="7526">
                  <a:moveTo>
                    <a:pt x="0" y="0"/>
                  </a:moveTo>
                  <a:lnTo>
                    <a:pt x="0" y="0"/>
                  </a:lnTo>
                  <a:lnTo>
                    <a:pt x="1557867" y="7526"/>
                  </a:lnTo>
                  <a:lnTo>
                    <a:pt x="1557867" y="7526"/>
                  </a:lnTo>
                  <a:lnTo>
                    <a:pt x="0" y="0"/>
                  </a:lnTo>
                  <a:close/>
                </a:path>
              </a:pathLst>
            </a:custGeom>
            <a:solidFill>
              <a:schemeClr val="accent1"/>
            </a:solidFill>
            <a:ln w="28575">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25" name="Straight Connector 224">
              <a:extLst>
                <a:ext uri="{FF2B5EF4-FFF2-40B4-BE49-F238E27FC236}">
                  <a16:creationId xmlns:a16="http://schemas.microsoft.com/office/drawing/2014/main" id="{29A88AD9-8194-8A23-2A0C-22E4576AB127}"/>
                </a:ext>
              </a:extLst>
            </p:cNvPr>
            <p:cNvCxnSpPr>
              <a:cxnSpLocks/>
            </p:cNvCxnSpPr>
            <p:nvPr/>
          </p:nvCxnSpPr>
          <p:spPr bwMode="auto">
            <a:xfrm flipV="1">
              <a:off x="2947510" y="1986998"/>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B03FA971-A893-21C1-4D3B-1463F64FFE6C}"/>
                </a:ext>
              </a:extLst>
            </p:cNvPr>
            <p:cNvCxnSpPr>
              <a:cxnSpLocks/>
            </p:cNvCxnSpPr>
            <p:nvPr/>
          </p:nvCxnSpPr>
          <p:spPr bwMode="auto">
            <a:xfrm flipV="1">
              <a:off x="3365199" y="1986998"/>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FA9DC796-F8A5-B6B4-587C-87E8F793F562}"/>
                </a:ext>
              </a:extLst>
            </p:cNvPr>
            <p:cNvCxnSpPr>
              <a:cxnSpLocks/>
            </p:cNvCxnSpPr>
            <p:nvPr/>
          </p:nvCxnSpPr>
          <p:spPr bwMode="auto">
            <a:xfrm flipV="1">
              <a:off x="3421643" y="1994523"/>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D9D2C467-296E-0D4E-BAE2-000A3B44074D}"/>
                </a:ext>
              </a:extLst>
            </p:cNvPr>
            <p:cNvCxnSpPr>
              <a:cxnSpLocks/>
            </p:cNvCxnSpPr>
            <p:nvPr/>
          </p:nvCxnSpPr>
          <p:spPr bwMode="auto">
            <a:xfrm flipV="1">
              <a:off x="3451747" y="1971946"/>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F74B9EE1-A65A-82A9-1EA2-3465E5521F3C}"/>
                </a:ext>
              </a:extLst>
            </p:cNvPr>
            <p:cNvCxnSpPr>
              <a:cxnSpLocks/>
            </p:cNvCxnSpPr>
            <p:nvPr/>
          </p:nvCxnSpPr>
          <p:spPr bwMode="auto">
            <a:xfrm flipV="1">
              <a:off x="3463036" y="1971946"/>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1E18E549-FE84-64A7-D8CD-A6A139A2C465}"/>
                </a:ext>
              </a:extLst>
            </p:cNvPr>
            <p:cNvCxnSpPr>
              <a:cxnSpLocks/>
            </p:cNvCxnSpPr>
            <p:nvPr/>
          </p:nvCxnSpPr>
          <p:spPr bwMode="auto">
            <a:xfrm flipV="1">
              <a:off x="3892014" y="2190198"/>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C3D45BE9-F317-0E41-DB10-00D71EC126BF}"/>
                </a:ext>
              </a:extLst>
            </p:cNvPr>
            <p:cNvCxnSpPr>
              <a:cxnSpLocks/>
            </p:cNvCxnSpPr>
            <p:nvPr/>
          </p:nvCxnSpPr>
          <p:spPr bwMode="auto">
            <a:xfrm flipV="1">
              <a:off x="3971036" y="2186435"/>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BBA30CE4-94DA-3B0F-314A-B593248FE426}"/>
                </a:ext>
              </a:extLst>
            </p:cNvPr>
            <p:cNvCxnSpPr>
              <a:cxnSpLocks/>
            </p:cNvCxnSpPr>
            <p:nvPr/>
          </p:nvCxnSpPr>
          <p:spPr bwMode="auto">
            <a:xfrm flipV="1">
              <a:off x="3971036" y="2333191"/>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FC6F12B4-759E-D4BF-697F-96A9D160E17A}"/>
                </a:ext>
              </a:extLst>
            </p:cNvPr>
            <p:cNvCxnSpPr>
              <a:cxnSpLocks/>
            </p:cNvCxnSpPr>
            <p:nvPr/>
          </p:nvCxnSpPr>
          <p:spPr bwMode="auto">
            <a:xfrm flipV="1">
              <a:off x="4230680" y="2367057"/>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7CAB2AB4-3727-224E-43BD-96B86F985F1A}"/>
                </a:ext>
              </a:extLst>
            </p:cNvPr>
            <p:cNvCxnSpPr>
              <a:cxnSpLocks/>
            </p:cNvCxnSpPr>
            <p:nvPr/>
          </p:nvCxnSpPr>
          <p:spPr bwMode="auto">
            <a:xfrm flipV="1">
              <a:off x="4347332" y="2367057"/>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BA6A8777-C0AF-717B-ABDF-A33D2DDFCB2D}"/>
                </a:ext>
              </a:extLst>
            </p:cNvPr>
            <p:cNvCxnSpPr>
              <a:cxnSpLocks/>
            </p:cNvCxnSpPr>
            <p:nvPr/>
          </p:nvCxnSpPr>
          <p:spPr bwMode="auto">
            <a:xfrm flipV="1">
              <a:off x="4482799" y="2367057"/>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C01DA038-2519-DCD5-12D9-713919494242}"/>
                </a:ext>
              </a:extLst>
            </p:cNvPr>
            <p:cNvCxnSpPr>
              <a:cxnSpLocks/>
            </p:cNvCxnSpPr>
            <p:nvPr/>
          </p:nvCxnSpPr>
          <p:spPr bwMode="auto">
            <a:xfrm flipV="1">
              <a:off x="4494088" y="2367057"/>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88CC3CB0-36FD-ACF8-39B9-18859E43858E}"/>
                </a:ext>
              </a:extLst>
            </p:cNvPr>
            <p:cNvCxnSpPr>
              <a:cxnSpLocks/>
            </p:cNvCxnSpPr>
            <p:nvPr/>
          </p:nvCxnSpPr>
          <p:spPr bwMode="auto">
            <a:xfrm flipV="1">
              <a:off x="4580636" y="2367057"/>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B0FB6A45-84D2-1239-9E1A-D636406ADD8A}"/>
                </a:ext>
              </a:extLst>
            </p:cNvPr>
            <p:cNvCxnSpPr>
              <a:cxnSpLocks/>
            </p:cNvCxnSpPr>
            <p:nvPr/>
          </p:nvCxnSpPr>
          <p:spPr bwMode="auto">
            <a:xfrm flipV="1">
              <a:off x="4749969" y="2431027"/>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00E6ADF1-5109-AA57-9064-A93CDCDCD762}"/>
                </a:ext>
              </a:extLst>
            </p:cNvPr>
            <p:cNvCxnSpPr>
              <a:cxnSpLocks/>
            </p:cNvCxnSpPr>
            <p:nvPr/>
          </p:nvCxnSpPr>
          <p:spPr bwMode="auto">
            <a:xfrm flipV="1">
              <a:off x="4953169" y="2510049"/>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2C494842-81C8-3FCF-47A6-31C7AB027BDD}"/>
                </a:ext>
              </a:extLst>
            </p:cNvPr>
            <p:cNvCxnSpPr>
              <a:cxnSpLocks/>
            </p:cNvCxnSpPr>
            <p:nvPr/>
          </p:nvCxnSpPr>
          <p:spPr bwMode="auto">
            <a:xfrm flipV="1">
              <a:off x="5002088" y="2724538"/>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D123DF08-68B8-A9DF-9FAF-1D11C5201282}"/>
                </a:ext>
              </a:extLst>
            </p:cNvPr>
            <p:cNvCxnSpPr>
              <a:cxnSpLocks/>
            </p:cNvCxnSpPr>
            <p:nvPr/>
          </p:nvCxnSpPr>
          <p:spPr bwMode="auto">
            <a:xfrm flipV="1">
              <a:off x="5047243" y="2724538"/>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E198B419-1CA8-4A3F-562A-040A5797E810}"/>
                </a:ext>
              </a:extLst>
            </p:cNvPr>
            <p:cNvCxnSpPr>
              <a:cxnSpLocks/>
            </p:cNvCxnSpPr>
            <p:nvPr/>
          </p:nvCxnSpPr>
          <p:spPr bwMode="auto">
            <a:xfrm flipV="1">
              <a:off x="5073584" y="2724538"/>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E3C94A96-16BE-D0C5-B5FB-44A9FDE79272}"/>
                </a:ext>
              </a:extLst>
            </p:cNvPr>
            <p:cNvCxnSpPr>
              <a:cxnSpLocks/>
            </p:cNvCxnSpPr>
            <p:nvPr/>
          </p:nvCxnSpPr>
          <p:spPr bwMode="auto">
            <a:xfrm flipV="1">
              <a:off x="5461169" y="2818612"/>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905EFB6B-FFA4-33D7-95D9-BB1FE482A0C9}"/>
                </a:ext>
              </a:extLst>
            </p:cNvPr>
            <p:cNvCxnSpPr>
              <a:cxnSpLocks/>
            </p:cNvCxnSpPr>
            <p:nvPr/>
          </p:nvCxnSpPr>
          <p:spPr bwMode="auto">
            <a:xfrm flipV="1">
              <a:off x="5510088" y="2818612"/>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B881324C-45FA-89F4-AB3D-E9D1703F5BD1}"/>
                </a:ext>
              </a:extLst>
            </p:cNvPr>
            <p:cNvCxnSpPr>
              <a:cxnSpLocks/>
            </p:cNvCxnSpPr>
            <p:nvPr/>
          </p:nvCxnSpPr>
          <p:spPr bwMode="auto">
            <a:xfrm flipV="1">
              <a:off x="5532665" y="2818612"/>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21EF45E0-F96D-A1BF-9ED7-6A00E1170E4A}"/>
                </a:ext>
              </a:extLst>
            </p:cNvPr>
            <p:cNvCxnSpPr>
              <a:cxnSpLocks/>
            </p:cNvCxnSpPr>
            <p:nvPr/>
          </p:nvCxnSpPr>
          <p:spPr bwMode="auto">
            <a:xfrm flipV="1">
              <a:off x="5961643" y="2818612"/>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B0F9852C-ED3B-19F8-51F7-CC11D704F3C6}"/>
                </a:ext>
              </a:extLst>
            </p:cNvPr>
            <p:cNvCxnSpPr>
              <a:cxnSpLocks/>
            </p:cNvCxnSpPr>
            <p:nvPr/>
          </p:nvCxnSpPr>
          <p:spPr bwMode="auto">
            <a:xfrm flipV="1">
              <a:off x="6311599" y="2818612"/>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A65F6E12-E8A7-CD75-2E13-85B6D3F71179}"/>
                </a:ext>
              </a:extLst>
            </p:cNvPr>
            <p:cNvCxnSpPr>
              <a:cxnSpLocks/>
            </p:cNvCxnSpPr>
            <p:nvPr/>
          </p:nvCxnSpPr>
          <p:spPr bwMode="auto">
            <a:xfrm flipV="1">
              <a:off x="6334177" y="2818612"/>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3E8754AB-9DB4-D781-D70C-7C74FBE3B42F}"/>
                </a:ext>
              </a:extLst>
            </p:cNvPr>
            <p:cNvCxnSpPr>
              <a:cxnSpLocks/>
            </p:cNvCxnSpPr>
            <p:nvPr/>
          </p:nvCxnSpPr>
          <p:spPr bwMode="auto">
            <a:xfrm flipV="1">
              <a:off x="6853466" y="2980419"/>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A7F70C9C-34A2-A6DA-7A67-0C7C837428C3}"/>
                </a:ext>
              </a:extLst>
            </p:cNvPr>
            <p:cNvCxnSpPr>
              <a:cxnSpLocks/>
            </p:cNvCxnSpPr>
            <p:nvPr/>
          </p:nvCxnSpPr>
          <p:spPr bwMode="auto">
            <a:xfrm flipV="1">
              <a:off x="7041615" y="2969131"/>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C59C50B0-6022-20A4-18E5-6B3C5077059F}"/>
                </a:ext>
              </a:extLst>
            </p:cNvPr>
            <p:cNvCxnSpPr>
              <a:cxnSpLocks/>
            </p:cNvCxnSpPr>
            <p:nvPr/>
          </p:nvCxnSpPr>
          <p:spPr bwMode="auto">
            <a:xfrm flipV="1">
              <a:off x="7083007" y="2969131"/>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5BEE2D16-A52E-7311-A6C6-FBB37B813A17}"/>
                </a:ext>
              </a:extLst>
            </p:cNvPr>
            <p:cNvCxnSpPr>
              <a:cxnSpLocks/>
            </p:cNvCxnSpPr>
            <p:nvPr/>
          </p:nvCxnSpPr>
          <p:spPr bwMode="auto">
            <a:xfrm flipV="1">
              <a:off x="7071718" y="2984183"/>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362E6D6D-7F20-E392-497E-82F93D3F8A73}"/>
                </a:ext>
              </a:extLst>
            </p:cNvPr>
            <p:cNvCxnSpPr>
              <a:cxnSpLocks/>
            </p:cNvCxnSpPr>
            <p:nvPr/>
          </p:nvCxnSpPr>
          <p:spPr bwMode="auto">
            <a:xfrm flipV="1">
              <a:off x="7843126" y="2972895"/>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BA5347EC-A091-C7AC-81C4-EC85FBE21B77}"/>
                </a:ext>
              </a:extLst>
            </p:cNvPr>
            <p:cNvCxnSpPr>
              <a:cxnSpLocks/>
            </p:cNvCxnSpPr>
            <p:nvPr/>
          </p:nvCxnSpPr>
          <p:spPr bwMode="auto">
            <a:xfrm flipV="1">
              <a:off x="7850652" y="2972895"/>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F6E899BE-E45B-A748-820B-31E9B1945D13}"/>
                </a:ext>
              </a:extLst>
            </p:cNvPr>
            <p:cNvCxnSpPr>
              <a:cxnSpLocks/>
            </p:cNvCxnSpPr>
            <p:nvPr/>
          </p:nvCxnSpPr>
          <p:spPr bwMode="auto">
            <a:xfrm flipV="1">
              <a:off x="7880756" y="2972895"/>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971FEF36-4433-70D7-09A3-2CD46BA29A3D}"/>
                </a:ext>
              </a:extLst>
            </p:cNvPr>
            <p:cNvCxnSpPr>
              <a:cxnSpLocks/>
            </p:cNvCxnSpPr>
            <p:nvPr/>
          </p:nvCxnSpPr>
          <p:spPr bwMode="auto">
            <a:xfrm flipV="1">
              <a:off x="8554327" y="2972895"/>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631E042C-D786-9595-C16B-9FFB144A7DF2}"/>
                </a:ext>
              </a:extLst>
            </p:cNvPr>
            <p:cNvCxnSpPr>
              <a:cxnSpLocks/>
            </p:cNvCxnSpPr>
            <p:nvPr/>
          </p:nvCxnSpPr>
          <p:spPr bwMode="auto">
            <a:xfrm flipH="1">
              <a:off x="8504296" y="3033764"/>
              <a:ext cx="110238" cy="2282"/>
            </a:xfrm>
            <a:prstGeom prst="line">
              <a:avLst/>
            </a:prstGeom>
            <a:noFill/>
            <a:ln w="28575" cap="flat" cmpd="sng" algn="ctr">
              <a:solidFill>
                <a:srgbClr val="E1471D"/>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E79F5552-EB5C-A0BF-112D-845347A91FC8}"/>
                </a:ext>
              </a:extLst>
            </p:cNvPr>
            <p:cNvCxnSpPr>
              <a:cxnSpLocks/>
            </p:cNvCxnSpPr>
            <p:nvPr/>
          </p:nvCxnSpPr>
          <p:spPr bwMode="auto">
            <a:xfrm flipH="1">
              <a:off x="4953169" y="2790652"/>
              <a:ext cx="110238" cy="2282"/>
            </a:xfrm>
            <a:prstGeom prst="line">
              <a:avLst/>
            </a:prstGeom>
            <a:noFill/>
            <a:ln w="28575" cap="flat" cmpd="sng" algn="ctr">
              <a:solidFill>
                <a:srgbClr val="E1471D"/>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5397F34B-B60E-CB7E-4C74-A1BF819F7EEF}"/>
                </a:ext>
              </a:extLst>
            </p:cNvPr>
            <p:cNvCxnSpPr>
              <a:cxnSpLocks/>
            </p:cNvCxnSpPr>
            <p:nvPr/>
          </p:nvCxnSpPr>
          <p:spPr bwMode="auto">
            <a:xfrm flipH="1">
              <a:off x="4695994" y="2498552"/>
              <a:ext cx="110238" cy="2282"/>
            </a:xfrm>
            <a:prstGeom prst="line">
              <a:avLst/>
            </a:prstGeom>
            <a:noFill/>
            <a:ln w="28575" cap="flat" cmpd="sng" algn="ctr">
              <a:solidFill>
                <a:srgbClr val="E1471D"/>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BD176B8B-9996-0B38-5062-BDBAC0FE7A67}"/>
                </a:ext>
              </a:extLst>
            </p:cNvPr>
            <p:cNvCxnSpPr>
              <a:cxnSpLocks/>
            </p:cNvCxnSpPr>
            <p:nvPr/>
          </p:nvCxnSpPr>
          <p:spPr bwMode="auto">
            <a:xfrm flipH="1">
              <a:off x="3921294" y="2368377"/>
              <a:ext cx="110238" cy="2282"/>
            </a:xfrm>
            <a:prstGeom prst="line">
              <a:avLst/>
            </a:prstGeom>
            <a:noFill/>
            <a:ln w="28575" cap="flat" cmpd="sng" algn="ctr">
              <a:solidFill>
                <a:srgbClr val="E1471D"/>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C829D84B-FA09-63D1-4BB6-134A84502BF5}"/>
                </a:ext>
              </a:extLst>
            </p:cNvPr>
            <p:cNvCxnSpPr>
              <a:cxnSpLocks/>
            </p:cNvCxnSpPr>
            <p:nvPr/>
          </p:nvCxnSpPr>
          <p:spPr bwMode="auto">
            <a:xfrm flipH="1">
              <a:off x="3911769" y="2254077"/>
              <a:ext cx="110238" cy="2282"/>
            </a:xfrm>
            <a:prstGeom prst="line">
              <a:avLst/>
            </a:prstGeom>
            <a:noFill/>
            <a:ln w="28575" cap="flat" cmpd="sng" algn="ctr">
              <a:solidFill>
                <a:srgbClr val="E1471D"/>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039938B9-CD34-8801-CC72-2DE1AB373469}"/>
                </a:ext>
              </a:extLst>
            </p:cNvPr>
            <p:cNvCxnSpPr>
              <a:cxnSpLocks/>
            </p:cNvCxnSpPr>
            <p:nvPr/>
          </p:nvCxnSpPr>
          <p:spPr bwMode="auto">
            <a:xfrm flipH="1">
              <a:off x="2880118" y="2000963"/>
              <a:ext cx="110238" cy="2282"/>
            </a:xfrm>
            <a:prstGeom prst="line">
              <a:avLst/>
            </a:prstGeom>
            <a:noFill/>
            <a:ln w="28575" cap="flat" cmpd="sng" algn="ctr">
              <a:solidFill>
                <a:srgbClr val="E1471D"/>
              </a:solidFill>
              <a:prstDash val="solid"/>
              <a:round/>
              <a:headEnd type="none" w="med" len="med"/>
              <a:tailEnd type="none" w="med" len="med"/>
            </a:ln>
            <a:effectLst/>
          </p:spPr>
        </p:cxnSp>
      </p:grpSp>
      <p:cxnSp>
        <p:nvCxnSpPr>
          <p:cNvPr id="264" name="Straight Connector 263">
            <a:extLst>
              <a:ext uri="{FF2B5EF4-FFF2-40B4-BE49-F238E27FC236}">
                <a16:creationId xmlns:a16="http://schemas.microsoft.com/office/drawing/2014/main" id="{1D5C3149-0C5A-9DB4-0817-3DAAB9908374}"/>
              </a:ext>
            </a:extLst>
          </p:cNvPr>
          <p:cNvCxnSpPr/>
          <p:nvPr/>
        </p:nvCxnSpPr>
        <p:spPr bwMode="auto">
          <a:xfrm>
            <a:off x="9144888" y="4066467"/>
            <a:ext cx="298383" cy="0"/>
          </a:xfrm>
          <a:prstGeom prst="line">
            <a:avLst/>
          </a:prstGeom>
          <a:noFill/>
          <a:ln w="28575" cap="flat" cmpd="sng" algn="ctr">
            <a:solidFill>
              <a:srgbClr val="05275F"/>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8A56A929-40D3-AA4F-2053-9A7AD521CEAE}"/>
              </a:ext>
            </a:extLst>
          </p:cNvPr>
          <p:cNvCxnSpPr/>
          <p:nvPr/>
        </p:nvCxnSpPr>
        <p:spPr bwMode="auto">
          <a:xfrm>
            <a:off x="9144888" y="4396016"/>
            <a:ext cx="298383" cy="0"/>
          </a:xfrm>
          <a:prstGeom prst="line">
            <a:avLst/>
          </a:prstGeom>
          <a:noFill/>
          <a:ln w="28575" cap="flat" cmpd="sng" algn="ctr">
            <a:solidFill>
              <a:srgbClr val="E1471D"/>
            </a:solidFill>
            <a:prstDash val="solid"/>
            <a:round/>
            <a:headEnd type="none" w="med" len="med"/>
            <a:tailEnd type="none" w="med" len="med"/>
          </a:ln>
          <a:effectLst/>
        </p:spPr>
      </p:cxnSp>
      <p:sp>
        <p:nvSpPr>
          <p:cNvPr id="266" name="TextBox 265">
            <a:extLst>
              <a:ext uri="{FF2B5EF4-FFF2-40B4-BE49-F238E27FC236}">
                <a16:creationId xmlns:a16="http://schemas.microsoft.com/office/drawing/2014/main" id="{5181938F-6056-D645-B553-355B7B67E068}"/>
              </a:ext>
            </a:extLst>
          </p:cNvPr>
          <p:cNvSpPr txBox="1"/>
          <p:nvPr/>
        </p:nvSpPr>
        <p:spPr bwMode="auto">
          <a:xfrm>
            <a:off x="9495322" y="3897190"/>
            <a:ext cx="18120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 C481 mutated</a:t>
            </a:r>
          </a:p>
        </p:txBody>
      </p:sp>
      <p:sp>
        <p:nvSpPr>
          <p:cNvPr id="267" name="TextBox 266">
            <a:extLst>
              <a:ext uri="{FF2B5EF4-FFF2-40B4-BE49-F238E27FC236}">
                <a16:creationId xmlns:a16="http://schemas.microsoft.com/office/drawing/2014/main" id="{490BF753-6D5E-2941-7F25-411686B576DA}"/>
              </a:ext>
            </a:extLst>
          </p:cNvPr>
          <p:cNvSpPr txBox="1"/>
          <p:nvPr/>
        </p:nvSpPr>
        <p:spPr bwMode="auto">
          <a:xfrm>
            <a:off x="9506208" y="4226739"/>
            <a:ext cx="18120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 C481 wild type</a:t>
            </a:r>
          </a:p>
        </p:txBody>
      </p:sp>
      <p:sp>
        <p:nvSpPr>
          <p:cNvPr id="268" name="TextBox 267">
            <a:extLst>
              <a:ext uri="{FF2B5EF4-FFF2-40B4-BE49-F238E27FC236}">
                <a16:creationId xmlns:a16="http://schemas.microsoft.com/office/drawing/2014/main" id="{C76AE9A3-357F-FA31-5DFF-6DF9EAE600E5}"/>
              </a:ext>
            </a:extLst>
          </p:cNvPr>
          <p:cNvSpPr txBox="1"/>
          <p:nvPr/>
        </p:nvSpPr>
        <p:spPr bwMode="auto">
          <a:xfrm>
            <a:off x="3292253" y="5095389"/>
            <a:ext cx="46675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Start of Treatment</a:t>
            </a:r>
          </a:p>
        </p:txBody>
      </p:sp>
      <p:sp>
        <p:nvSpPr>
          <p:cNvPr id="269" name="Rectangle 2">
            <a:extLst>
              <a:ext uri="{FF2B5EF4-FFF2-40B4-BE49-F238E27FC236}">
                <a16:creationId xmlns:a16="http://schemas.microsoft.com/office/drawing/2014/main" id="{23CB728F-354F-7978-C263-0F9ED5AEDCB2}"/>
              </a:ext>
            </a:extLst>
          </p:cNvPr>
          <p:cNvSpPr txBox="1">
            <a:spLocks noChangeArrowheads="1"/>
          </p:cNvSpPr>
          <p:nvPr/>
        </p:nvSpPr>
        <p:spPr bwMode="auto">
          <a:xfrm>
            <a:off x="609758" y="238127"/>
            <a:ext cx="11390173"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BRUIN CLL/SLL: PFS in Patients With CLL With and Without </a:t>
            </a:r>
            <a:r>
              <a:rPr kumimoji="0" lang="en-US" altLang="en-US" sz="3600" b="1" i="1" u="none" strike="noStrike" kern="0" cap="none" spc="0" normalizeH="0" baseline="0" noProof="0" dirty="0">
                <a:ln>
                  <a:noFill/>
                </a:ln>
                <a:solidFill>
                  <a:srgbClr val="455560"/>
                </a:solidFill>
                <a:effectLst/>
                <a:uLnTx/>
                <a:uFillTx/>
                <a:latin typeface="Calibri" panose="020F0502020204030204" pitchFamily="34" charset="0"/>
                <a:ea typeface="+mj-ea"/>
                <a:cs typeface="+mj-cs"/>
              </a:rPr>
              <a:t>BTK </a:t>
            </a:r>
            <a:r>
              <a:rPr kumimoji="0" lang="en-US" alt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C481 Mutation Progressing on a BTK Inhibitor</a:t>
            </a:r>
          </a:p>
        </p:txBody>
      </p:sp>
      <p:sp>
        <p:nvSpPr>
          <p:cNvPr id="270" name="TextBox 269">
            <a:extLst>
              <a:ext uri="{FF2B5EF4-FFF2-40B4-BE49-F238E27FC236}">
                <a16:creationId xmlns:a16="http://schemas.microsoft.com/office/drawing/2014/main" id="{E25625F6-A2FA-AD21-D643-EC5EC12C1C13}"/>
              </a:ext>
            </a:extLst>
          </p:cNvPr>
          <p:cNvSpPr txBox="1"/>
          <p:nvPr/>
        </p:nvSpPr>
        <p:spPr bwMode="auto">
          <a:xfrm>
            <a:off x="460491" y="5205749"/>
            <a:ext cx="20572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272" name="TextBox 271">
            <a:extLst>
              <a:ext uri="{FF2B5EF4-FFF2-40B4-BE49-F238E27FC236}">
                <a16:creationId xmlns:a16="http://schemas.microsoft.com/office/drawing/2014/main" id="{CB8C6268-E123-8479-55F7-7C55A9A4C242}"/>
              </a:ext>
            </a:extLst>
          </p:cNvPr>
          <p:cNvSpPr txBox="1"/>
          <p:nvPr/>
        </p:nvSpPr>
        <p:spPr bwMode="auto">
          <a:xfrm>
            <a:off x="458503" y="5499653"/>
            <a:ext cx="18120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BTK C481 mutated</a:t>
            </a:r>
          </a:p>
        </p:txBody>
      </p:sp>
      <p:sp>
        <p:nvSpPr>
          <p:cNvPr id="273" name="TextBox 272">
            <a:extLst>
              <a:ext uri="{FF2B5EF4-FFF2-40B4-BE49-F238E27FC236}">
                <a16:creationId xmlns:a16="http://schemas.microsoft.com/office/drawing/2014/main" id="{E6924ACB-D6BC-ECED-5D63-123416BAB12C}"/>
              </a:ext>
            </a:extLst>
          </p:cNvPr>
          <p:cNvSpPr txBox="1"/>
          <p:nvPr/>
        </p:nvSpPr>
        <p:spPr bwMode="auto">
          <a:xfrm>
            <a:off x="458503" y="5758364"/>
            <a:ext cx="18120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BTK C481 wild type</a:t>
            </a:r>
          </a:p>
        </p:txBody>
      </p:sp>
      <p:sp>
        <p:nvSpPr>
          <p:cNvPr id="277" name="Text Box 11">
            <a:extLst>
              <a:ext uri="{FF2B5EF4-FFF2-40B4-BE49-F238E27FC236}">
                <a16:creationId xmlns:a16="http://schemas.microsoft.com/office/drawing/2014/main" id="{8D297BF2-8C1F-2BA2-189E-0476322690D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EHA 2022. Abstr S147. Reproduced with permission.</a:t>
            </a:r>
          </a:p>
        </p:txBody>
      </p:sp>
      <p:sp>
        <p:nvSpPr>
          <p:cNvPr id="146" name="Line 87">
            <a:extLst>
              <a:ext uri="{FF2B5EF4-FFF2-40B4-BE49-F238E27FC236}">
                <a16:creationId xmlns:a16="http://schemas.microsoft.com/office/drawing/2014/main" id="{09D12630-C4FE-0E1B-B002-A73A23D14C1C}"/>
              </a:ext>
            </a:extLst>
          </p:cNvPr>
          <p:cNvSpPr>
            <a:spLocks noChangeShapeType="1"/>
          </p:cNvSpPr>
          <p:nvPr/>
        </p:nvSpPr>
        <p:spPr bwMode="auto">
          <a:xfrm flipH="1">
            <a:off x="8960080"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7" name="Rectangle 39">
            <a:extLst>
              <a:ext uri="{FF2B5EF4-FFF2-40B4-BE49-F238E27FC236}">
                <a16:creationId xmlns:a16="http://schemas.microsoft.com/office/drawing/2014/main" id="{796F3AE9-C919-594A-A809-234569EFC3D3}"/>
              </a:ext>
            </a:extLst>
          </p:cNvPr>
          <p:cNvSpPr>
            <a:spLocks noChangeArrowheads="1"/>
          </p:cNvSpPr>
          <p:nvPr/>
        </p:nvSpPr>
        <p:spPr bwMode="auto">
          <a:xfrm>
            <a:off x="2169429" y="558582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8" name="Rectangle 39">
            <a:extLst>
              <a:ext uri="{FF2B5EF4-FFF2-40B4-BE49-F238E27FC236}">
                <a16:creationId xmlns:a16="http://schemas.microsoft.com/office/drawing/2014/main" id="{B9B78BC7-4B1A-B270-3B27-528981CA41EA}"/>
              </a:ext>
            </a:extLst>
          </p:cNvPr>
          <p:cNvSpPr>
            <a:spLocks noChangeArrowheads="1"/>
          </p:cNvSpPr>
          <p:nvPr/>
        </p:nvSpPr>
        <p:spPr bwMode="auto">
          <a:xfrm>
            <a:off x="2726276" y="558582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68</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9" name="Rectangle 39">
            <a:extLst>
              <a:ext uri="{FF2B5EF4-FFF2-40B4-BE49-F238E27FC236}">
                <a16:creationId xmlns:a16="http://schemas.microsoft.com/office/drawing/2014/main" id="{B31A7CA3-1FC4-4899-3618-F067517270B7}"/>
              </a:ext>
            </a:extLst>
          </p:cNvPr>
          <p:cNvSpPr>
            <a:spLocks noChangeArrowheads="1"/>
          </p:cNvSpPr>
          <p:nvPr/>
        </p:nvSpPr>
        <p:spPr bwMode="auto">
          <a:xfrm>
            <a:off x="3294845" y="558582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0" name="Rectangle 39">
            <a:extLst>
              <a:ext uri="{FF2B5EF4-FFF2-40B4-BE49-F238E27FC236}">
                <a16:creationId xmlns:a16="http://schemas.microsoft.com/office/drawing/2014/main" id="{E7996844-25FB-05B6-1B77-43821C2825C5}"/>
              </a:ext>
            </a:extLst>
          </p:cNvPr>
          <p:cNvSpPr>
            <a:spLocks noChangeArrowheads="1"/>
          </p:cNvSpPr>
          <p:nvPr/>
        </p:nvSpPr>
        <p:spPr bwMode="auto">
          <a:xfrm>
            <a:off x="3851692" y="558582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1" name="Rectangle 39">
            <a:extLst>
              <a:ext uri="{FF2B5EF4-FFF2-40B4-BE49-F238E27FC236}">
                <a16:creationId xmlns:a16="http://schemas.microsoft.com/office/drawing/2014/main" id="{3FDEB0FA-A48D-4711-5EC1-59E71E44F10C}"/>
              </a:ext>
            </a:extLst>
          </p:cNvPr>
          <p:cNvSpPr>
            <a:spLocks noChangeArrowheads="1"/>
          </p:cNvSpPr>
          <p:nvPr/>
        </p:nvSpPr>
        <p:spPr bwMode="auto">
          <a:xfrm>
            <a:off x="4387894" y="558582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2" name="Rectangle 39">
            <a:extLst>
              <a:ext uri="{FF2B5EF4-FFF2-40B4-BE49-F238E27FC236}">
                <a16:creationId xmlns:a16="http://schemas.microsoft.com/office/drawing/2014/main" id="{1BBBE6D7-CC6D-100A-D4BC-C54AC781BBA4}"/>
              </a:ext>
            </a:extLst>
          </p:cNvPr>
          <p:cNvSpPr>
            <a:spLocks noChangeArrowheads="1"/>
          </p:cNvSpPr>
          <p:nvPr/>
        </p:nvSpPr>
        <p:spPr bwMode="auto">
          <a:xfrm>
            <a:off x="4971245" y="558582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3" name="Rectangle 39">
            <a:extLst>
              <a:ext uri="{FF2B5EF4-FFF2-40B4-BE49-F238E27FC236}">
                <a16:creationId xmlns:a16="http://schemas.microsoft.com/office/drawing/2014/main" id="{BAE35FE1-8242-6248-75E7-5DBD090B5CB4}"/>
              </a:ext>
            </a:extLst>
          </p:cNvPr>
          <p:cNvSpPr>
            <a:spLocks noChangeArrowheads="1"/>
          </p:cNvSpPr>
          <p:nvPr/>
        </p:nvSpPr>
        <p:spPr bwMode="auto">
          <a:xfrm>
            <a:off x="5519172" y="558582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4" name="Rectangle 39">
            <a:extLst>
              <a:ext uri="{FF2B5EF4-FFF2-40B4-BE49-F238E27FC236}">
                <a16:creationId xmlns:a16="http://schemas.microsoft.com/office/drawing/2014/main" id="{02C527B8-2E13-DC82-8B53-050894F2BBCD}"/>
              </a:ext>
            </a:extLst>
          </p:cNvPr>
          <p:cNvSpPr>
            <a:spLocks noChangeArrowheads="1"/>
          </p:cNvSpPr>
          <p:nvPr/>
        </p:nvSpPr>
        <p:spPr bwMode="auto">
          <a:xfrm>
            <a:off x="6081881" y="558582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5" name="Rectangle 39">
            <a:extLst>
              <a:ext uri="{FF2B5EF4-FFF2-40B4-BE49-F238E27FC236}">
                <a16:creationId xmlns:a16="http://schemas.microsoft.com/office/drawing/2014/main" id="{BE62FE60-D458-FCD4-05D1-D6EFB31AD560}"/>
              </a:ext>
            </a:extLst>
          </p:cNvPr>
          <p:cNvSpPr>
            <a:spLocks noChangeArrowheads="1"/>
          </p:cNvSpPr>
          <p:nvPr/>
        </p:nvSpPr>
        <p:spPr bwMode="auto">
          <a:xfrm>
            <a:off x="6706647" y="5585828"/>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6" name="Rectangle 39">
            <a:extLst>
              <a:ext uri="{FF2B5EF4-FFF2-40B4-BE49-F238E27FC236}">
                <a16:creationId xmlns:a16="http://schemas.microsoft.com/office/drawing/2014/main" id="{8728EADB-5C7E-5F28-ED2E-2A49C92D4C08}"/>
              </a:ext>
            </a:extLst>
          </p:cNvPr>
          <p:cNvSpPr>
            <a:spLocks noChangeArrowheads="1"/>
          </p:cNvSpPr>
          <p:nvPr/>
        </p:nvSpPr>
        <p:spPr bwMode="auto">
          <a:xfrm>
            <a:off x="7269353" y="5585828"/>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7" name="Rectangle 39">
            <a:extLst>
              <a:ext uri="{FF2B5EF4-FFF2-40B4-BE49-F238E27FC236}">
                <a16:creationId xmlns:a16="http://schemas.microsoft.com/office/drawing/2014/main" id="{956D3C60-27B5-4724-EF49-0D2017B3DD71}"/>
              </a:ext>
            </a:extLst>
          </p:cNvPr>
          <p:cNvSpPr>
            <a:spLocks noChangeArrowheads="1"/>
          </p:cNvSpPr>
          <p:nvPr/>
        </p:nvSpPr>
        <p:spPr bwMode="auto">
          <a:xfrm>
            <a:off x="7820338" y="5585828"/>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8" name="Rectangle 39">
            <a:extLst>
              <a:ext uri="{FF2B5EF4-FFF2-40B4-BE49-F238E27FC236}">
                <a16:creationId xmlns:a16="http://schemas.microsoft.com/office/drawing/2014/main" id="{C7238AA8-302C-19FA-6F90-72B6A44EA543}"/>
              </a:ext>
            </a:extLst>
          </p:cNvPr>
          <p:cNvSpPr>
            <a:spLocks noChangeArrowheads="1"/>
          </p:cNvSpPr>
          <p:nvPr/>
        </p:nvSpPr>
        <p:spPr bwMode="auto">
          <a:xfrm>
            <a:off x="8394769" y="5585828"/>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9" name="Rectangle 39">
            <a:extLst>
              <a:ext uri="{FF2B5EF4-FFF2-40B4-BE49-F238E27FC236}">
                <a16:creationId xmlns:a16="http://schemas.microsoft.com/office/drawing/2014/main" id="{54564C7D-F7B6-AB53-BADF-801E17A029A2}"/>
              </a:ext>
            </a:extLst>
          </p:cNvPr>
          <p:cNvSpPr>
            <a:spLocks noChangeArrowheads="1"/>
          </p:cNvSpPr>
          <p:nvPr/>
        </p:nvSpPr>
        <p:spPr bwMode="auto">
          <a:xfrm>
            <a:off x="8957478" y="5585828"/>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1" name="Rectangle 39">
            <a:extLst>
              <a:ext uri="{FF2B5EF4-FFF2-40B4-BE49-F238E27FC236}">
                <a16:creationId xmlns:a16="http://schemas.microsoft.com/office/drawing/2014/main" id="{228BA972-3324-5A24-4C55-0084E1679150}"/>
              </a:ext>
            </a:extLst>
          </p:cNvPr>
          <p:cNvSpPr>
            <a:spLocks noChangeArrowheads="1"/>
          </p:cNvSpPr>
          <p:nvPr/>
        </p:nvSpPr>
        <p:spPr bwMode="auto">
          <a:xfrm>
            <a:off x="2169429"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2" name="Rectangle 39">
            <a:extLst>
              <a:ext uri="{FF2B5EF4-FFF2-40B4-BE49-F238E27FC236}">
                <a16:creationId xmlns:a16="http://schemas.microsoft.com/office/drawing/2014/main" id="{9427AB25-0ADB-7540-1913-02F39274A5C9}"/>
              </a:ext>
            </a:extLst>
          </p:cNvPr>
          <p:cNvSpPr>
            <a:spLocks noChangeArrowheads="1"/>
          </p:cNvSpPr>
          <p:nvPr/>
        </p:nvSpPr>
        <p:spPr bwMode="auto">
          <a:xfrm>
            <a:off x="2726276"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62</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3" name="Rectangle 39">
            <a:extLst>
              <a:ext uri="{FF2B5EF4-FFF2-40B4-BE49-F238E27FC236}">
                <a16:creationId xmlns:a16="http://schemas.microsoft.com/office/drawing/2014/main" id="{94F3878F-75F2-D8CC-A68E-C9F3B21B9202}"/>
              </a:ext>
            </a:extLst>
          </p:cNvPr>
          <p:cNvSpPr>
            <a:spLocks noChangeArrowheads="1"/>
          </p:cNvSpPr>
          <p:nvPr/>
        </p:nvSpPr>
        <p:spPr bwMode="auto">
          <a:xfrm>
            <a:off x="3294845"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4" name="Rectangle 39">
            <a:extLst>
              <a:ext uri="{FF2B5EF4-FFF2-40B4-BE49-F238E27FC236}">
                <a16:creationId xmlns:a16="http://schemas.microsoft.com/office/drawing/2014/main" id="{0FF0E7BA-CC77-9DCF-81BC-D672FDD655CF}"/>
              </a:ext>
            </a:extLst>
          </p:cNvPr>
          <p:cNvSpPr>
            <a:spLocks noChangeArrowheads="1"/>
          </p:cNvSpPr>
          <p:nvPr/>
        </p:nvSpPr>
        <p:spPr bwMode="auto">
          <a:xfrm>
            <a:off x="3851692"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5" name="Rectangle 39">
            <a:extLst>
              <a:ext uri="{FF2B5EF4-FFF2-40B4-BE49-F238E27FC236}">
                <a16:creationId xmlns:a16="http://schemas.microsoft.com/office/drawing/2014/main" id="{2150EC28-F003-6D0A-0359-165EA680FAE5}"/>
              </a:ext>
            </a:extLst>
          </p:cNvPr>
          <p:cNvSpPr>
            <a:spLocks noChangeArrowheads="1"/>
          </p:cNvSpPr>
          <p:nvPr/>
        </p:nvSpPr>
        <p:spPr bwMode="auto">
          <a:xfrm>
            <a:off x="4387894"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6" name="Rectangle 39">
            <a:extLst>
              <a:ext uri="{FF2B5EF4-FFF2-40B4-BE49-F238E27FC236}">
                <a16:creationId xmlns:a16="http://schemas.microsoft.com/office/drawing/2014/main" id="{17A5EDD5-B4D4-5116-B7B0-D42FF5E8A525}"/>
              </a:ext>
            </a:extLst>
          </p:cNvPr>
          <p:cNvSpPr>
            <a:spLocks noChangeArrowheads="1"/>
          </p:cNvSpPr>
          <p:nvPr/>
        </p:nvSpPr>
        <p:spPr bwMode="auto">
          <a:xfrm>
            <a:off x="4971245"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7" name="Rectangle 39">
            <a:extLst>
              <a:ext uri="{FF2B5EF4-FFF2-40B4-BE49-F238E27FC236}">
                <a16:creationId xmlns:a16="http://schemas.microsoft.com/office/drawing/2014/main" id="{64BBDA61-708D-B90B-4AD4-76ACBB7483AB}"/>
              </a:ext>
            </a:extLst>
          </p:cNvPr>
          <p:cNvSpPr>
            <a:spLocks noChangeArrowheads="1"/>
          </p:cNvSpPr>
          <p:nvPr/>
        </p:nvSpPr>
        <p:spPr bwMode="auto">
          <a:xfrm>
            <a:off x="5519172"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8" name="Rectangle 39">
            <a:extLst>
              <a:ext uri="{FF2B5EF4-FFF2-40B4-BE49-F238E27FC236}">
                <a16:creationId xmlns:a16="http://schemas.microsoft.com/office/drawing/2014/main" id="{CE6978D6-0915-FEC7-D0FB-221002C711F1}"/>
              </a:ext>
            </a:extLst>
          </p:cNvPr>
          <p:cNvSpPr>
            <a:spLocks noChangeArrowheads="1"/>
          </p:cNvSpPr>
          <p:nvPr/>
        </p:nvSpPr>
        <p:spPr bwMode="auto">
          <a:xfrm>
            <a:off x="6081881"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9" name="Rectangle 39">
            <a:extLst>
              <a:ext uri="{FF2B5EF4-FFF2-40B4-BE49-F238E27FC236}">
                <a16:creationId xmlns:a16="http://schemas.microsoft.com/office/drawing/2014/main" id="{F2135EE4-3272-EB5D-8393-026E9A823066}"/>
              </a:ext>
            </a:extLst>
          </p:cNvPr>
          <p:cNvSpPr>
            <a:spLocks noChangeArrowheads="1"/>
          </p:cNvSpPr>
          <p:nvPr/>
        </p:nvSpPr>
        <p:spPr bwMode="auto">
          <a:xfrm>
            <a:off x="6638725"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0" name="Rectangle 39">
            <a:extLst>
              <a:ext uri="{FF2B5EF4-FFF2-40B4-BE49-F238E27FC236}">
                <a16:creationId xmlns:a16="http://schemas.microsoft.com/office/drawing/2014/main" id="{8124BB0E-FACA-FBF2-8060-337D02699AB3}"/>
              </a:ext>
            </a:extLst>
          </p:cNvPr>
          <p:cNvSpPr>
            <a:spLocks noChangeArrowheads="1"/>
          </p:cNvSpPr>
          <p:nvPr/>
        </p:nvSpPr>
        <p:spPr bwMode="auto">
          <a:xfrm>
            <a:off x="7269353" y="5861320"/>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1" name="Rectangle 39">
            <a:extLst>
              <a:ext uri="{FF2B5EF4-FFF2-40B4-BE49-F238E27FC236}">
                <a16:creationId xmlns:a16="http://schemas.microsoft.com/office/drawing/2014/main" id="{265B0FE0-CC92-2889-0C9F-7F4DA9BDAFEB}"/>
              </a:ext>
            </a:extLst>
          </p:cNvPr>
          <p:cNvSpPr>
            <a:spLocks noChangeArrowheads="1"/>
          </p:cNvSpPr>
          <p:nvPr/>
        </p:nvSpPr>
        <p:spPr bwMode="auto">
          <a:xfrm>
            <a:off x="7820338" y="5861320"/>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2" name="Rectangle 39">
            <a:extLst>
              <a:ext uri="{FF2B5EF4-FFF2-40B4-BE49-F238E27FC236}">
                <a16:creationId xmlns:a16="http://schemas.microsoft.com/office/drawing/2014/main" id="{D54CCA12-7060-3BDF-4B9A-D2684BC28583}"/>
              </a:ext>
            </a:extLst>
          </p:cNvPr>
          <p:cNvSpPr>
            <a:spLocks noChangeArrowheads="1"/>
          </p:cNvSpPr>
          <p:nvPr/>
        </p:nvSpPr>
        <p:spPr bwMode="auto">
          <a:xfrm>
            <a:off x="8394769" y="5861320"/>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315289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CLL/SLL: Safety in All Treated Patients</a:t>
            </a:r>
          </a:p>
        </p:txBody>
      </p:sp>
      <p:sp>
        <p:nvSpPr>
          <p:cNvPr id="3" name="Content Placeholder 2">
            <a:extLst>
              <a:ext uri="{FF2B5EF4-FFF2-40B4-BE49-F238E27FC236}">
                <a16:creationId xmlns:a16="http://schemas.microsoft.com/office/drawing/2014/main" id="{99CA8D58-6D06-784F-9ADE-E2A6E4800770}"/>
              </a:ext>
            </a:extLst>
          </p:cNvPr>
          <p:cNvSpPr>
            <a:spLocks noGrp="1"/>
          </p:cNvSpPr>
          <p:nvPr>
            <p:ph idx="1"/>
          </p:nvPr>
        </p:nvSpPr>
        <p:spPr>
          <a:xfrm>
            <a:off x="604675" y="5672242"/>
            <a:ext cx="10877529" cy="713498"/>
          </a:xfrm>
        </p:spPr>
        <p:txBody>
          <a:bodyPr/>
          <a:lstStyle/>
          <a:p>
            <a:pPr>
              <a:spcBef>
                <a:spcPts val="500"/>
              </a:spcBef>
            </a:pPr>
            <a:r>
              <a:rPr lang="en-US" sz="1600" dirty="0"/>
              <a:t>No DLTs; MTD not reached; ≥1 pirtobrutinib dose at ≥RP2D of 200 mg/day: 96%</a:t>
            </a:r>
          </a:p>
          <a:p>
            <a:pPr>
              <a:spcBef>
                <a:spcPts val="500"/>
              </a:spcBef>
            </a:pPr>
            <a:r>
              <a:rPr lang="en-US" sz="1600" dirty="0"/>
              <a:t>Permanently discontinued due to TRAEs: 1% (n = 6)</a:t>
            </a:r>
          </a:p>
          <a:p>
            <a:pPr>
              <a:spcBef>
                <a:spcPts val="500"/>
              </a:spcBef>
            </a:pPr>
            <a:endParaRPr lang="en-US" sz="1600" dirty="0"/>
          </a:p>
          <a:p>
            <a:pPr>
              <a:spcBef>
                <a:spcPts val="500"/>
              </a:spcBef>
            </a:pPr>
            <a:endParaRPr lang="en-US" sz="1600" dirty="0"/>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EHA 2022. Abstr S147.</a:t>
            </a:r>
          </a:p>
        </p:txBody>
      </p:sp>
      <p:graphicFrame>
        <p:nvGraphicFramePr>
          <p:cNvPr id="9" name="Group 32">
            <a:extLst>
              <a:ext uri="{FF2B5EF4-FFF2-40B4-BE49-F238E27FC236}">
                <a16:creationId xmlns:a16="http://schemas.microsoft.com/office/drawing/2014/main" id="{195C27A1-9B79-6965-DDCA-277BD7668764}"/>
              </a:ext>
            </a:extLst>
          </p:cNvPr>
          <p:cNvGraphicFramePr>
            <a:graphicFrameLocks noGrp="1"/>
          </p:cNvGraphicFramePr>
          <p:nvPr>
            <p:extLst>
              <p:ext uri="{D42A27DB-BD31-4B8C-83A1-F6EECF244321}">
                <p14:modId xmlns:p14="http://schemas.microsoft.com/office/powerpoint/2010/main" val="3082312406"/>
              </p:ext>
            </p:extLst>
          </p:nvPr>
        </p:nvGraphicFramePr>
        <p:xfrm>
          <a:off x="719138" y="1293926"/>
          <a:ext cx="10787060" cy="4358848"/>
        </p:xfrm>
        <a:graphic>
          <a:graphicData uri="http://schemas.openxmlformats.org/drawingml/2006/table">
            <a:tbl>
              <a:tblPr/>
              <a:tblGrid>
                <a:gridCol w="1589571">
                  <a:extLst>
                    <a:ext uri="{9D8B030D-6E8A-4147-A177-3AD203B41FA5}">
                      <a16:colId xmlns:a16="http://schemas.microsoft.com/office/drawing/2014/main" val="20000"/>
                    </a:ext>
                  </a:extLst>
                </a:gridCol>
                <a:gridCol w="1313927">
                  <a:extLst>
                    <a:ext uri="{9D8B030D-6E8A-4147-A177-3AD203B41FA5}">
                      <a16:colId xmlns:a16="http://schemas.microsoft.com/office/drawing/2014/main" val="4150514421"/>
                    </a:ext>
                  </a:extLst>
                </a:gridCol>
                <a:gridCol w="1313927">
                  <a:extLst>
                    <a:ext uri="{9D8B030D-6E8A-4147-A177-3AD203B41FA5}">
                      <a16:colId xmlns:a16="http://schemas.microsoft.com/office/drawing/2014/main" val="3561176811"/>
                    </a:ext>
                  </a:extLst>
                </a:gridCol>
                <a:gridCol w="1313927">
                  <a:extLst>
                    <a:ext uri="{9D8B030D-6E8A-4147-A177-3AD203B41FA5}">
                      <a16:colId xmlns:a16="http://schemas.microsoft.com/office/drawing/2014/main" val="3510615117"/>
                    </a:ext>
                  </a:extLst>
                </a:gridCol>
                <a:gridCol w="1313927">
                  <a:extLst>
                    <a:ext uri="{9D8B030D-6E8A-4147-A177-3AD203B41FA5}">
                      <a16:colId xmlns:a16="http://schemas.microsoft.com/office/drawing/2014/main" val="4236702385"/>
                    </a:ext>
                  </a:extLst>
                </a:gridCol>
                <a:gridCol w="1313927">
                  <a:extLst>
                    <a:ext uri="{9D8B030D-6E8A-4147-A177-3AD203B41FA5}">
                      <a16:colId xmlns:a16="http://schemas.microsoft.com/office/drawing/2014/main" val="3755921201"/>
                    </a:ext>
                  </a:extLst>
                </a:gridCol>
                <a:gridCol w="1313927">
                  <a:extLst>
                    <a:ext uri="{9D8B030D-6E8A-4147-A177-3AD203B41FA5}">
                      <a16:colId xmlns:a16="http://schemas.microsoft.com/office/drawing/2014/main" val="760866576"/>
                    </a:ext>
                  </a:extLst>
                </a:gridCol>
                <a:gridCol w="1313927">
                  <a:extLst>
                    <a:ext uri="{9D8B030D-6E8A-4147-A177-3AD203B41FA5}">
                      <a16:colId xmlns:a16="http://schemas.microsoft.com/office/drawing/2014/main" val="92235047"/>
                    </a:ext>
                  </a:extLst>
                </a:gridCol>
              </a:tblGrid>
              <a:tr h="311736">
                <a:tc rowSpan="2">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5">
                  <a:txBody>
                    <a:bodyPr/>
                    <a:lstStyle/>
                    <a:p>
                      <a:pPr algn="ctr"/>
                      <a:r>
                        <a:rPr kumimoji="0" lang="en-US" sz="1600" b="1" i="0" u="none" strike="noStrike" cap="none" normalizeH="0" baseline="0" dirty="0">
                          <a:ln>
                            <a:noFill/>
                          </a:ln>
                          <a:solidFill>
                            <a:schemeClr val="tx1"/>
                          </a:solidFill>
                          <a:effectLst/>
                          <a:latin typeface="Calibri" panose="020F0502020204030204" pitchFamily="34" charset="0"/>
                        </a:rPr>
                        <a:t>TEAEs in in ≥15%, % (N = 618)</a:t>
                      </a:r>
                      <a:endParaRPr lang="en-US" dirty="0"/>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TRAEs, % (N = 618)</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377220026"/>
                  </a:ext>
                </a:extLst>
              </a:tr>
              <a:tr h="311736">
                <a:tc vMerge="1">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in ≥15%,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11736">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Contusion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11736">
                <a:tc gridSpan="2">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AEs of special interest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l" defTabSz="914400" rtl="0" eaLnBrk="1" fontAlgn="base" latinLnBrk="0" hangingPunct="1">
                        <a:lnSpc>
                          <a:spcPct val="100000"/>
                        </a:lnSpc>
                        <a:spcBef>
                          <a:spcPts val="0"/>
                        </a:spcBef>
                        <a:spcAft>
                          <a:spcPct val="25000"/>
                        </a:spcAft>
                        <a:buClrTx/>
                        <a:buSzTx/>
                        <a:buFontTx/>
                        <a:buNone/>
                        <a:tabLst/>
                      </a:pP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30323769"/>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Bruising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2501241"/>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31913245"/>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616968"/>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Hemorrhage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52368694"/>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39995809"/>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AF/flutter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239760"/>
                  </a:ext>
                </a:extLst>
              </a:tr>
            </a:tbl>
          </a:graphicData>
        </a:graphic>
      </p:graphicFrame>
    </p:spTree>
    <p:extLst>
      <p:ext uri="{BB962C8B-B14F-4D97-AF65-F5344CB8AC3E}">
        <p14:creationId xmlns:p14="http://schemas.microsoft.com/office/powerpoint/2010/main" val="10101830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FLAIR: FCR vs Ibrutinib vs Ibrutinib + Venetoclax in Previously Untreated CLL</a:t>
            </a:r>
          </a:p>
        </p:txBody>
      </p:sp>
      <p:sp>
        <p:nvSpPr>
          <p:cNvPr id="7" name="Content Placeholder 6">
            <a:extLst>
              <a:ext uri="{FF2B5EF4-FFF2-40B4-BE49-F238E27FC236}">
                <a16:creationId xmlns:a16="http://schemas.microsoft.com/office/drawing/2014/main" id="{79F698F5-F23F-7AE5-858D-18616268C1CC}"/>
              </a:ext>
            </a:extLst>
          </p:cNvPr>
          <p:cNvSpPr>
            <a:spLocks noGrp="1"/>
          </p:cNvSpPr>
          <p:nvPr>
            <p:ph idx="1"/>
          </p:nvPr>
        </p:nvSpPr>
        <p:spPr>
          <a:xfrm>
            <a:off x="604675" y="1513047"/>
            <a:ext cx="10877529" cy="478181"/>
          </a:xfrm>
        </p:spPr>
        <p:txBody>
          <a:bodyPr/>
          <a:lstStyle/>
          <a:p>
            <a:r>
              <a:rPr lang="en-US" sz="1800" dirty="0"/>
              <a:t>Multicenter, randomized, open-label, parallel-group, adaptive-design phase III trial</a:t>
            </a:r>
          </a:p>
          <a:p>
            <a:endParaRPr lang="en-US" sz="1800" dirty="0"/>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246185" y="2792106"/>
            <a:ext cx="196252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≤75 yr with previously untreated CLL requiring therapy per IWCLL criteria; ≤20% </a:t>
            </a: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TP53</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deletion by FISH</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3101871" y="3566864"/>
            <a:ext cx="2713695" cy="628828"/>
          </a:xfrm>
          <a:prstGeom prst="rect">
            <a:avLst/>
          </a:prstGeom>
          <a:solidFill>
            <a:schemeClr val="accent6"/>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Ibrutinib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420 mg/day + </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Rituximab</a:t>
            </a: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5264615" y="2206734"/>
            <a:ext cx="2713695" cy="628828"/>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420 mg/day +</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Venetoclax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400 mg/day</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5264615" y="2888605"/>
            <a:ext cx="2713695" cy="628827"/>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Ibrutinib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420 mg/day</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5" name="TextBox 4">
            <a:extLst>
              <a:ext uri="{FF2B5EF4-FFF2-40B4-BE49-F238E27FC236}">
                <a16:creationId xmlns:a16="http://schemas.microsoft.com/office/drawing/2014/main" id="{6A0B54CA-CEEB-3F18-C376-45D228EAE0AC}"/>
              </a:ext>
            </a:extLst>
          </p:cNvPr>
          <p:cNvSpPr txBox="1"/>
          <p:nvPr/>
        </p:nvSpPr>
        <p:spPr bwMode="auto">
          <a:xfrm>
            <a:off x="8060458" y="4192719"/>
            <a:ext cx="397713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*Fludarabine 24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x 5 days, cycles 1-6; cyclophosphamide 150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x 5 days, cycles 1-6; rituximab 375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 1, 500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cycles 2-6.</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Hillmen. EHA 2022. Abstr S145.</a:t>
            </a:r>
          </a:p>
        </p:txBody>
      </p:sp>
      <p:sp>
        <p:nvSpPr>
          <p:cNvPr id="21" name="Content Placeholder 6">
            <a:extLst>
              <a:ext uri="{FF2B5EF4-FFF2-40B4-BE49-F238E27FC236}">
                <a16:creationId xmlns:a16="http://schemas.microsoft.com/office/drawing/2014/main" id="{1A8F4425-C71B-CD83-387D-3A80C6AEC70C}"/>
              </a:ext>
            </a:extLst>
          </p:cNvPr>
          <p:cNvSpPr txBox="1">
            <a:spLocks/>
          </p:cNvSpPr>
          <p:nvPr/>
        </p:nvSpPr>
        <p:spPr bwMode="auto">
          <a:xfrm>
            <a:off x="604675" y="5257402"/>
            <a:ext cx="10877529" cy="922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Planned interim analysis data presented for I + V vs I (50% of patients reached 2 yr post randomization)</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objectives (current analysis)</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PFS (I + V vs FCR), MRD with (I + V vs I);</a:t>
            </a: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secondary objectives (current analysis):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(I + V vs I, I vs FCR), OS, uMRD, response per IWCLL criteria, safety, HRQoL, cost</a:t>
            </a:r>
          </a:p>
        </p:txBody>
      </p:sp>
      <p:sp>
        <p:nvSpPr>
          <p:cNvPr id="23" name="Rectangle 24">
            <a:extLst>
              <a:ext uri="{FF2B5EF4-FFF2-40B4-BE49-F238E27FC236}">
                <a16:creationId xmlns:a16="http://schemas.microsoft.com/office/drawing/2014/main" id="{C0E8B303-170F-0887-5EC4-01F0F2DE5A47}"/>
              </a:ext>
            </a:extLst>
          </p:cNvPr>
          <p:cNvSpPr>
            <a:spLocks noChangeArrowheads="1"/>
          </p:cNvSpPr>
          <p:nvPr/>
        </p:nvSpPr>
        <p:spPr bwMode="auto">
          <a:xfrm>
            <a:off x="3101871" y="4246893"/>
            <a:ext cx="4876439" cy="628828"/>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FCR*</a:t>
            </a:r>
          </a:p>
        </p:txBody>
      </p:sp>
      <p:cxnSp>
        <p:nvCxnSpPr>
          <p:cNvPr id="6" name="Straight Arrow Connector 5">
            <a:extLst>
              <a:ext uri="{FF2B5EF4-FFF2-40B4-BE49-F238E27FC236}">
                <a16:creationId xmlns:a16="http://schemas.microsoft.com/office/drawing/2014/main" id="{54BE82B8-8C1C-2964-5025-A4E759AB45C6}"/>
              </a:ext>
            </a:extLst>
          </p:cNvPr>
          <p:cNvCxnSpPr>
            <a:cxnSpLocks/>
          </p:cNvCxnSpPr>
          <p:nvPr/>
        </p:nvCxnSpPr>
        <p:spPr bwMode="auto">
          <a:xfrm>
            <a:off x="2410124" y="2510552"/>
            <a:ext cx="2754489" cy="0"/>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CEEFF20B-1EC3-2A39-91ED-7E6341FB0E98}"/>
              </a:ext>
            </a:extLst>
          </p:cNvPr>
          <p:cNvCxnSpPr>
            <a:cxnSpLocks/>
          </p:cNvCxnSpPr>
          <p:nvPr/>
        </p:nvCxnSpPr>
        <p:spPr bwMode="auto">
          <a:xfrm>
            <a:off x="2410124" y="3159663"/>
            <a:ext cx="2754489" cy="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BFFCAEF2-61DA-5BDD-34E4-F976C6D6A919}"/>
              </a:ext>
            </a:extLst>
          </p:cNvPr>
          <p:cNvCxnSpPr>
            <a:cxnSpLocks/>
          </p:cNvCxnSpPr>
          <p:nvPr/>
        </p:nvCxnSpPr>
        <p:spPr bwMode="auto">
          <a:xfrm>
            <a:off x="2410124" y="3893440"/>
            <a:ext cx="609600" cy="0"/>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011B3B5C-EAA1-071F-6ED1-B4868F6AC026}"/>
              </a:ext>
            </a:extLst>
          </p:cNvPr>
          <p:cNvCxnSpPr>
            <a:cxnSpLocks/>
          </p:cNvCxnSpPr>
          <p:nvPr/>
        </p:nvCxnSpPr>
        <p:spPr bwMode="auto">
          <a:xfrm>
            <a:off x="2410124" y="4542551"/>
            <a:ext cx="609600" cy="0"/>
          </a:xfrm>
          <a:prstGeom prst="straightConnector1">
            <a:avLst/>
          </a:prstGeom>
          <a:noFill/>
          <a:ln w="28575" cap="flat" cmpd="sng" algn="ctr">
            <a:solidFill>
              <a:schemeClr val="bg1"/>
            </a:solidFill>
            <a:prstDash val="solid"/>
            <a:round/>
            <a:headEnd type="none" w="med" len="med"/>
            <a:tailEnd type="triangle"/>
          </a:ln>
          <a:effectLst/>
        </p:spPr>
      </p:cxnSp>
      <p:sp>
        <p:nvSpPr>
          <p:cNvPr id="31" name="TextBox 30">
            <a:extLst>
              <a:ext uri="{FF2B5EF4-FFF2-40B4-BE49-F238E27FC236}">
                <a16:creationId xmlns:a16="http://schemas.microsoft.com/office/drawing/2014/main" id="{0981BFD9-34EC-7BD1-B660-012C451BB314}"/>
              </a:ext>
            </a:extLst>
          </p:cNvPr>
          <p:cNvSpPr txBox="1"/>
          <p:nvPr/>
        </p:nvSpPr>
        <p:spPr bwMode="auto">
          <a:xfrm>
            <a:off x="2817990" y="1907401"/>
            <a:ext cx="5677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2014</a:t>
            </a:r>
          </a:p>
        </p:txBody>
      </p:sp>
      <p:sp>
        <p:nvSpPr>
          <p:cNvPr id="32" name="TextBox 31">
            <a:extLst>
              <a:ext uri="{FF2B5EF4-FFF2-40B4-BE49-F238E27FC236}">
                <a16:creationId xmlns:a16="http://schemas.microsoft.com/office/drawing/2014/main" id="{4726DB15-EEFA-59F6-4422-AB876A71810D}"/>
              </a:ext>
            </a:extLst>
          </p:cNvPr>
          <p:cNvSpPr txBox="1"/>
          <p:nvPr/>
        </p:nvSpPr>
        <p:spPr bwMode="auto">
          <a:xfrm>
            <a:off x="4980734" y="1901998"/>
            <a:ext cx="5677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2017</a:t>
            </a:r>
          </a:p>
        </p:txBody>
      </p:sp>
      <p:sp>
        <p:nvSpPr>
          <p:cNvPr id="33" name="TextBox 32">
            <a:extLst>
              <a:ext uri="{FF2B5EF4-FFF2-40B4-BE49-F238E27FC236}">
                <a16:creationId xmlns:a16="http://schemas.microsoft.com/office/drawing/2014/main" id="{0D42D621-7CD5-F802-4434-D6F85E3B809F}"/>
              </a:ext>
            </a:extLst>
          </p:cNvPr>
          <p:cNvSpPr txBox="1"/>
          <p:nvPr/>
        </p:nvSpPr>
        <p:spPr bwMode="auto">
          <a:xfrm>
            <a:off x="5531685" y="1887911"/>
            <a:ext cx="5677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2018</a:t>
            </a:r>
          </a:p>
        </p:txBody>
      </p:sp>
      <p:sp>
        <p:nvSpPr>
          <p:cNvPr id="35" name="TextBox 34">
            <a:extLst>
              <a:ext uri="{FF2B5EF4-FFF2-40B4-BE49-F238E27FC236}">
                <a16:creationId xmlns:a16="http://schemas.microsoft.com/office/drawing/2014/main" id="{9DBAA27E-C30A-3EF7-9F03-D9C692519D81}"/>
              </a:ext>
            </a:extLst>
          </p:cNvPr>
          <p:cNvSpPr txBox="1"/>
          <p:nvPr/>
        </p:nvSpPr>
        <p:spPr bwMode="auto">
          <a:xfrm rot="16200000">
            <a:off x="1069176" y="3387337"/>
            <a:ext cx="2668985" cy="307777"/>
          </a:xfrm>
          <a:prstGeom prst="rect">
            <a:avLst/>
          </a:prstGeom>
          <a:solidFill>
            <a:schemeClr val="tx1"/>
          </a:solidFill>
          <a:ln w="9525" algn="ctr">
            <a:solidFill>
              <a:srgbClr val="000000"/>
            </a:solidFill>
            <a:miter lim="800000"/>
            <a:headEnd/>
            <a:tailEnd/>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Adaptive Randomization/Design</a:t>
            </a:r>
          </a:p>
        </p:txBody>
      </p:sp>
      <p:sp>
        <p:nvSpPr>
          <p:cNvPr id="10" name="Right Brace 9">
            <a:extLst>
              <a:ext uri="{FF2B5EF4-FFF2-40B4-BE49-F238E27FC236}">
                <a16:creationId xmlns:a16="http://schemas.microsoft.com/office/drawing/2014/main" id="{CB91EA60-E215-62EE-5C98-194E74342B36}"/>
              </a:ext>
            </a:extLst>
          </p:cNvPr>
          <p:cNvSpPr/>
          <p:nvPr/>
        </p:nvSpPr>
        <p:spPr bwMode="auto">
          <a:xfrm>
            <a:off x="8090971" y="2214349"/>
            <a:ext cx="154409" cy="1937887"/>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Text Box 23">
            <a:extLst>
              <a:ext uri="{FF2B5EF4-FFF2-40B4-BE49-F238E27FC236}">
                <a16:creationId xmlns:a16="http://schemas.microsoft.com/office/drawing/2014/main" id="{2214BF7C-99AC-EB97-9FC8-776063C2F774}"/>
              </a:ext>
            </a:extLst>
          </p:cNvPr>
          <p:cNvSpPr txBox="1">
            <a:spLocks noChangeArrowheads="1"/>
          </p:cNvSpPr>
          <p:nvPr/>
        </p:nvSpPr>
        <p:spPr bwMode="auto">
          <a:xfrm>
            <a:off x="8424339" y="2144000"/>
            <a:ext cx="3587931"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1"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MRD-defined therapy duration (I)</a:t>
            </a:r>
            <a:br>
              <a:rPr kumimoji="0" lang="en-GB" altLang="en-US" sz="1400" b="0" i="1"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 assessed at 9 mo, 12 mo, and Q6 mo thereafter; if MRD negative CR (&lt;0.01%), reassessed at 3 and 6 mo and if still negative, treated for double the treatment time when MRD negativity determined;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earliest therapy end 2 yr post randomization; ibrutinib restarted if MRD positive before Yr 6</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1008308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FLAIR (I + V vs I Interim Analysis): </a:t>
            </a:r>
            <a:br>
              <a:rPr lang="en-US" altLang="en-US" dirty="0"/>
            </a:br>
            <a:r>
              <a:rPr lang="en-US" altLang="en-US" dirty="0"/>
              <a:t>Baseline Characteristics</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Hillmen. EHA 2022. Abstr S145.</a:t>
            </a:r>
          </a:p>
        </p:txBody>
      </p:sp>
      <p:graphicFrame>
        <p:nvGraphicFramePr>
          <p:cNvPr id="7" name="Group 32">
            <a:extLst>
              <a:ext uri="{FF2B5EF4-FFF2-40B4-BE49-F238E27FC236}">
                <a16:creationId xmlns:a16="http://schemas.microsoft.com/office/drawing/2014/main" id="{0E35E37C-760E-899E-0FF1-56E59488939D}"/>
              </a:ext>
            </a:extLst>
          </p:cNvPr>
          <p:cNvGraphicFramePr>
            <a:graphicFrameLocks noGrp="1"/>
          </p:cNvGraphicFramePr>
          <p:nvPr>
            <p:extLst>
              <p:ext uri="{D42A27DB-BD31-4B8C-83A1-F6EECF244321}">
                <p14:modId xmlns:p14="http://schemas.microsoft.com/office/powerpoint/2010/main" val="3208474183"/>
              </p:ext>
            </p:extLst>
          </p:nvPr>
        </p:nvGraphicFramePr>
        <p:xfrm>
          <a:off x="719139" y="1607135"/>
          <a:ext cx="10787061" cy="3932032"/>
        </p:xfrm>
        <a:graphic>
          <a:graphicData uri="http://schemas.openxmlformats.org/drawingml/2006/table">
            <a:tbl>
              <a:tblPr/>
              <a:tblGrid>
                <a:gridCol w="3441750">
                  <a:extLst>
                    <a:ext uri="{9D8B030D-6E8A-4147-A177-3AD203B41FA5}">
                      <a16:colId xmlns:a16="http://schemas.microsoft.com/office/drawing/2014/main" val="20000"/>
                    </a:ext>
                  </a:extLst>
                </a:gridCol>
                <a:gridCol w="2448437">
                  <a:extLst>
                    <a:ext uri="{9D8B030D-6E8A-4147-A177-3AD203B41FA5}">
                      <a16:colId xmlns:a16="http://schemas.microsoft.com/office/drawing/2014/main" val="20001"/>
                    </a:ext>
                  </a:extLst>
                </a:gridCol>
                <a:gridCol w="2448437">
                  <a:extLst>
                    <a:ext uri="{9D8B030D-6E8A-4147-A177-3AD203B41FA5}">
                      <a16:colId xmlns:a16="http://schemas.microsoft.com/office/drawing/2014/main" val="1428759895"/>
                    </a:ext>
                  </a:extLst>
                </a:gridCol>
                <a:gridCol w="2448437">
                  <a:extLst>
                    <a:ext uri="{9D8B030D-6E8A-4147-A177-3AD203B41FA5}">
                      <a16:colId xmlns:a16="http://schemas.microsoft.com/office/drawing/2014/main" val="20002"/>
                    </a:ext>
                  </a:extLst>
                </a:gridCol>
              </a:tblGrid>
              <a:tr h="604869">
                <a:tc>
                  <a:txBody>
                    <a:bodyPr/>
                    <a:lstStyle/>
                    <a:p>
                      <a:pPr marL="0" marR="0" lvl="0" indent="0" algn="l"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Ibrutinib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Ibrutinib + Venetoclax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40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Total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extLst>
                  <a:ext uri="{0D108BD9-81ED-4DB2-BD59-A6C34878D82A}">
                    <a16:rowId xmlns:a16="http://schemas.microsoft.com/office/drawing/2014/main" val="10000"/>
                  </a:ext>
                </a:extLst>
              </a:tr>
              <a:tr h="60486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yr,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49 (35.5)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45 (33.1)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94 (34.3)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45646">
                <a:tc>
                  <a:txBody>
                    <a:bodyPr/>
                    <a:lstStyle/>
                    <a:p>
                      <a:pPr marL="0" marR="0" lvl="0" indent="0" algn="l"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 (72.5)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 (72.1)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198 (72.3)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86409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Binet stage,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Progressive A or B</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82 (59.4)</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56 (40.6)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80 (58.8)</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56 (41.2)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162 (59.1)</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112 (40.9)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604869">
                <a:tc>
                  <a:txBody>
                    <a:bodyPr/>
                    <a:lstStyle/>
                    <a:p>
                      <a:pPr marL="0" marR="0" lvl="0" indent="0" algn="l" defTabSz="914400" rtl="0" eaLnBrk="1" fontAlgn="base" latinLnBrk="0" hangingPunct="1">
                        <a:lnSpc>
                          <a:spcPct val="100000"/>
                        </a:lnSpc>
                        <a:spcBef>
                          <a:spcPts val="40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duration of CLL prior to randomization,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45646">
                <a:tc>
                  <a:txBody>
                    <a:bodyPr/>
                    <a:lstStyle/>
                    <a:p>
                      <a:pPr marL="0" marR="0" lvl="0" indent="0" algn="l" defTabSz="914400" rtl="0" eaLnBrk="1" fontAlgn="base" latinLnBrk="0" hangingPunct="1">
                        <a:lnSpc>
                          <a:spcPct val="100000"/>
                        </a:lnSpc>
                        <a:spcBef>
                          <a:spcPts val="40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 symptoms,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 (50.7)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(50.7)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139 (50.7)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30323769"/>
                  </a:ext>
                </a:extLst>
              </a:tr>
              <a:tr h="345646">
                <a:tc>
                  <a:txBody>
                    <a:bodyPr/>
                    <a:lstStyle/>
                    <a:p>
                      <a:pPr marL="0" marR="0" lvl="0" indent="0" algn="l" defTabSz="914400" rtl="0" eaLnBrk="1" fontAlgn="base" latinLnBrk="0" hangingPunct="1">
                        <a:lnSpc>
                          <a:spcPct val="100000"/>
                        </a:lnSpc>
                        <a:spcBef>
                          <a:spcPts val="400"/>
                        </a:spcBef>
                        <a:spcAft>
                          <a:spcPct val="25000"/>
                        </a:spcAft>
                        <a:buClrTx/>
                        <a:buSzTx/>
                        <a:buFontTx/>
                        <a:buNone/>
                        <a:tabLst/>
                      </a:pPr>
                      <a:r>
                        <a:rPr kumimoji="0" lang="el-GR" sz="1800" b="0" i="0" u="none" strike="noStrike" cap="none" normalizeH="0" baseline="0" dirty="0">
                          <a:ln>
                            <a:noFill/>
                          </a:ln>
                          <a:solidFill>
                            <a:schemeClr val="bg2">
                              <a:lumMod val="10000"/>
                            </a:schemeClr>
                          </a:solidFill>
                          <a:effectLst/>
                          <a:latin typeface="Calibri" panose="020F0502020204030204" pitchFamily="34" charset="0"/>
                        </a:rPr>
                        <a:t>β</a:t>
                      </a:r>
                      <a:r>
                        <a:rPr kumimoji="0" lang="en-US" sz="18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800" b="0" i="0" u="none" strike="noStrike" cap="none" normalizeH="0" baseline="0" dirty="0">
                          <a:ln>
                            <a:noFill/>
                          </a:ln>
                          <a:solidFill>
                            <a:schemeClr val="bg2">
                              <a:lumMod val="10000"/>
                            </a:schemeClr>
                          </a:solidFill>
                          <a:effectLst/>
                          <a:latin typeface="Calibri" panose="020F0502020204030204" pitchFamily="34" charset="0"/>
                        </a:rPr>
                        <a:t>-microglobulin ≥4 mg/L,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 (44.2)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 (47.1)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 (45.6)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2501241"/>
                  </a:ext>
                </a:extLst>
              </a:tr>
            </a:tbl>
          </a:graphicData>
        </a:graphic>
      </p:graphicFrame>
    </p:spTree>
    <p:extLst>
      <p:ext uri="{BB962C8B-B14F-4D97-AF65-F5344CB8AC3E}">
        <p14:creationId xmlns:p14="http://schemas.microsoft.com/office/powerpoint/2010/main" val="683889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FLAIR (I + V vs I Interim Analysis): Prognostic Markers</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Hillmen. EHA 2022. Abstr S145.</a:t>
            </a:r>
          </a:p>
        </p:txBody>
      </p:sp>
      <p:graphicFrame>
        <p:nvGraphicFramePr>
          <p:cNvPr id="7" name="Group 32">
            <a:extLst>
              <a:ext uri="{FF2B5EF4-FFF2-40B4-BE49-F238E27FC236}">
                <a16:creationId xmlns:a16="http://schemas.microsoft.com/office/drawing/2014/main" id="{0E35E37C-760E-899E-0FF1-56E59488939D}"/>
              </a:ext>
            </a:extLst>
          </p:cNvPr>
          <p:cNvGraphicFramePr>
            <a:graphicFrameLocks noGrp="1"/>
          </p:cNvGraphicFramePr>
          <p:nvPr>
            <p:extLst>
              <p:ext uri="{D42A27DB-BD31-4B8C-83A1-F6EECF244321}">
                <p14:modId xmlns:p14="http://schemas.microsoft.com/office/powerpoint/2010/main" val="2730096277"/>
              </p:ext>
            </p:extLst>
          </p:nvPr>
        </p:nvGraphicFramePr>
        <p:xfrm>
          <a:off x="719139" y="1591250"/>
          <a:ext cx="10748963" cy="4602688"/>
        </p:xfrm>
        <a:graphic>
          <a:graphicData uri="http://schemas.openxmlformats.org/drawingml/2006/table">
            <a:tbl>
              <a:tblPr/>
              <a:tblGrid>
                <a:gridCol w="2906645">
                  <a:extLst>
                    <a:ext uri="{9D8B030D-6E8A-4147-A177-3AD203B41FA5}">
                      <a16:colId xmlns:a16="http://schemas.microsoft.com/office/drawing/2014/main" val="20000"/>
                    </a:ext>
                  </a:extLst>
                </a:gridCol>
                <a:gridCol w="2614106">
                  <a:extLst>
                    <a:ext uri="{9D8B030D-6E8A-4147-A177-3AD203B41FA5}">
                      <a16:colId xmlns:a16="http://schemas.microsoft.com/office/drawing/2014/main" val="20001"/>
                    </a:ext>
                  </a:extLst>
                </a:gridCol>
                <a:gridCol w="2614106">
                  <a:extLst>
                    <a:ext uri="{9D8B030D-6E8A-4147-A177-3AD203B41FA5}">
                      <a16:colId xmlns:a16="http://schemas.microsoft.com/office/drawing/2014/main" val="1428759895"/>
                    </a:ext>
                  </a:extLst>
                </a:gridCol>
                <a:gridCol w="2614106">
                  <a:extLst>
                    <a:ext uri="{9D8B030D-6E8A-4147-A177-3AD203B41FA5}">
                      <a16:colId xmlns:a16="http://schemas.microsoft.com/office/drawing/2014/main" val="20002"/>
                    </a:ext>
                  </a:extLst>
                </a:gridCol>
              </a:tblGrid>
              <a:tr h="491929">
                <a:tc>
                  <a:txBody>
                    <a:bodyPr/>
                    <a:lstStyle/>
                    <a:p>
                      <a:pPr marL="0" marR="0" lvl="0" indent="0" algn="l"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Venetoclax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40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Total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extLst>
                  <a:ext uri="{0D108BD9-81ED-4DB2-BD59-A6C34878D82A}">
                    <a16:rowId xmlns:a16="http://schemas.microsoft.com/office/drawing/2014/main" val="10000"/>
                  </a:ext>
                </a:extLst>
              </a:tr>
              <a:tr h="284807">
                <a:tc>
                  <a:txBody>
                    <a:bodyPr/>
                    <a:lstStyle/>
                    <a:p>
                      <a:pPr marL="0" marR="0" lvl="0" indent="0" algn="l" defTabSz="914400" rtl="0" eaLnBrk="1" fontAlgn="base" latinLnBrk="0" hangingPunct="1">
                        <a:lnSpc>
                          <a:spcPct val="100000"/>
                        </a:lnSpc>
                        <a:spcBef>
                          <a:spcPts val="40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IGHV</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4807">
                <a:tc>
                  <a:txBody>
                    <a:bodyPr/>
                    <a:lstStyle/>
                    <a:p>
                      <a:pPr marL="285750" marR="0" lvl="0" indent="-285750" algn="l" defTabSz="914400" rtl="0" eaLnBrk="1" fontAlgn="base" latinLnBrk="0" hangingPunct="1">
                        <a:lnSpc>
                          <a:spcPct val="100000"/>
                        </a:lnSpc>
                        <a:spcBef>
                          <a:spcPts val="4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Mutated (excl subset 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(37.7)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 (40.4)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 (39.1)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4807">
                <a:tc>
                  <a:txBody>
                    <a:bodyPr/>
                    <a:lstStyle/>
                    <a:p>
                      <a:pPr marL="285750" marR="0" lvl="0" indent="-285750" algn="l" defTabSz="914400" rtl="0" eaLnBrk="1" fontAlgn="base" latinLnBrk="0" hangingPunct="1">
                        <a:lnSpc>
                          <a:spcPct val="100000"/>
                        </a:lnSpc>
                        <a:spcBef>
                          <a:spcPts val="4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Unmutated (excl subset 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(43.5)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(47.1)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 (45.3)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84807">
                <a:tc>
                  <a:txBody>
                    <a:bodyPr/>
                    <a:lstStyle/>
                    <a:p>
                      <a:pPr marL="285750" marR="0" lvl="0" indent="-285750" algn="l" defTabSz="914400" rtl="0" eaLnBrk="1" fontAlgn="base" latinLnBrk="0" hangingPunct="1">
                        <a:lnSpc>
                          <a:spcPct val="100000"/>
                        </a:lnSpc>
                        <a:spcBef>
                          <a:spcPts val="4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Subset 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4807">
                <a:tc>
                  <a:txBody>
                    <a:bodyPr/>
                    <a:lstStyle/>
                    <a:p>
                      <a:pPr marL="285750" marR="0" lvl="0" indent="-285750" algn="l" defTabSz="914400" rtl="0" eaLnBrk="1" fontAlgn="base" latinLnBrk="0" hangingPunct="1">
                        <a:lnSpc>
                          <a:spcPct val="100000"/>
                        </a:lnSpc>
                        <a:spcBef>
                          <a:spcPts val="4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Not available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30323769"/>
                  </a:ext>
                </a:extLst>
              </a:tr>
              <a:tr h="284807">
                <a:tc>
                  <a:txBody>
                    <a:bodyPr/>
                    <a:lstStyle/>
                    <a:p>
                      <a:pPr marL="0" marR="0" lvl="0" indent="0" algn="l" defTabSz="914400" rtl="0" eaLnBrk="1" fontAlgn="base" latinLnBrk="0" hangingPunct="1">
                        <a:lnSpc>
                          <a:spcPct val="100000"/>
                        </a:lnSpc>
                        <a:spcBef>
                          <a:spcPts val="40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FISH hierarchy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2501241"/>
                  </a:ext>
                </a:extLst>
              </a:tr>
              <a:tr h="284807">
                <a:tc>
                  <a:txBody>
                    <a:bodyPr/>
                    <a:lstStyle/>
                    <a:p>
                      <a:pPr marL="285750" marR="0" lvl="0" indent="-285750" algn="l" defTabSz="914400" rtl="0" eaLnBrk="1" fontAlgn="base" latinLnBrk="0" hangingPunct="1">
                        <a:lnSpc>
                          <a:spcPct val="100000"/>
                        </a:lnSpc>
                        <a:spcBef>
                          <a:spcPts val="4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del(17p)*</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163238"/>
                  </a:ext>
                </a:extLst>
              </a:tr>
              <a:tr h="284807">
                <a:tc>
                  <a:txBody>
                    <a:bodyPr/>
                    <a:lstStyle/>
                    <a:p>
                      <a:pPr marL="285750" marR="0" lvl="0" indent="-285750" algn="l" defTabSz="914400" rtl="0" eaLnBrk="1" fontAlgn="base" latinLnBrk="0" hangingPunct="1">
                        <a:lnSpc>
                          <a:spcPct val="100000"/>
                        </a:lnSpc>
                        <a:spcBef>
                          <a:spcPts val="4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del(11q)</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(21.3)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(16.1)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79118047"/>
                  </a:ext>
                </a:extLst>
              </a:tr>
              <a:tr h="284807">
                <a:tc>
                  <a:txBody>
                    <a:bodyPr/>
                    <a:lstStyle/>
                    <a:p>
                      <a:pPr marL="285750" marR="0" lvl="0" indent="-285750" algn="l" defTabSz="914400" rtl="0" eaLnBrk="1" fontAlgn="base" latinLnBrk="0" hangingPunct="1">
                        <a:lnSpc>
                          <a:spcPct val="100000"/>
                        </a:lnSpc>
                        <a:spcBef>
                          <a:spcPts val="4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Trisomy 12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(20.6)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43913378"/>
                  </a:ext>
                </a:extLst>
              </a:tr>
              <a:tr h="284807">
                <a:tc>
                  <a:txBody>
                    <a:bodyPr/>
                    <a:lstStyle/>
                    <a:p>
                      <a:pPr marL="285750" marR="0" lvl="0" indent="-285750" algn="l" defTabSz="914400" rtl="0" eaLnBrk="1" fontAlgn="base" latinLnBrk="0" hangingPunct="1">
                        <a:lnSpc>
                          <a:spcPct val="100000"/>
                        </a:lnSpc>
                        <a:spcBef>
                          <a:spcPts val="4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Normal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(23.2)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(20.6)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(21.9)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9211734"/>
                  </a:ext>
                </a:extLst>
              </a:tr>
              <a:tr h="284807">
                <a:tc>
                  <a:txBody>
                    <a:bodyPr/>
                    <a:lstStyle/>
                    <a:p>
                      <a:pPr marL="285750" marR="0" lvl="0" indent="-285750" algn="l" defTabSz="914400" rtl="0" eaLnBrk="1" fontAlgn="base" latinLnBrk="0" hangingPunct="1">
                        <a:lnSpc>
                          <a:spcPct val="100000"/>
                        </a:lnSpc>
                        <a:spcBef>
                          <a:spcPts val="4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del(13q)</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(41.3)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(32.4)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101 (36.9)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297938"/>
                  </a:ext>
                </a:extLst>
              </a:tr>
              <a:tr h="284807">
                <a:tc>
                  <a:txBody>
                    <a:bodyPr/>
                    <a:lstStyle/>
                    <a:p>
                      <a:pPr marL="285750" marR="0" lvl="0" indent="-285750" algn="l" defTabSz="914400" rtl="0" eaLnBrk="1" fontAlgn="base" latinLnBrk="0" hangingPunct="1">
                        <a:lnSpc>
                          <a:spcPct val="100000"/>
                        </a:lnSpc>
                        <a:spcBef>
                          <a:spcPts val="4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Failed/incomplete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4213092"/>
                  </a:ext>
                </a:extLst>
              </a:tr>
            </a:tbl>
          </a:graphicData>
        </a:graphic>
      </p:graphicFrame>
      <p:sp>
        <p:nvSpPr>
          <p:cNvPr id="3" name="TextBox 2">
            <a:extLst>
              <a:ext uri="{FF2B5EF4-FFF2-40B4-BE49-F238E27FC236}">
                <a16:creationId xmlns:a16="http://schemas.microsoft.com/office/drawing/2014/main" id="{4ABA2650-D725-C5D6-1035-1C04197280E7}"/>
              </a:ext>
            </a:extLst>
          </p:cNvPr>
          <p:cNvSpPr txBox="1"/>
          <p:nvPr/>
        </p:nvSpPr>
        <p:spPr bwMode="auto">
          <a:xfrm>
            <a:off x="604675" y="6141116"/>
            <a:ext cx="4495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&gt;20% del(17p) excluded.</a:t>
            </a:r>
          </a:p>
        </p:txBody>
      </p:sp>
    </p:spTree>
    <p:extLst>
      <p:ext uri="{BB962C8B-B14F-4D97-AF65-F5344CB8AC3E}">
        <p14:creationId xmlns:p14="http://schemas.microsoft.com/office/powerpoint/2010/main" val="14133905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FLAIR (I + V vs I Interim Analysis): ORR and MRD</a:t>
            </a:r>
          </a:p>
        </p:txBody>
      </p:sp>
      <p:sp>
        <p:nvSpPr>
          <p:cNvPr id="3" name="Content Placeholder 2">
            <a:extLst>
              <a:ext uri="{FF2B5EF4-FFF2-40B4-BE49-F238E27FC236}">
                <a16:creationId xmlns:a16="http://schemas.microsoft.com/office/drawing/2014/main" id="{178DC530-35F2-F36E-65DE-11A93B0733F5}"/>
              </a:ext>
            </a:extLst>
          </p:cNvPr>
          <p:cNvSpPr>
            <a:spLocks noGrp="1"/>
          </p:cNvSpPr>
          <p:nvPr>
            <p:ph idx="1"/>
          </p:nvPr>
        </p:nvSpPr>
        <p:spPr>
          <a:xfrm>
            <a:off x="604675" y="4827046"/>
            <a:ext cx="10877529" cy="1640748"/>
          </a:xfrm>
        </p:spPr>
        <p:txBody>
          <a:bodyPr/>
          <a:lstStyle/>
          <a:p>
            <a:r>
              <a:rPr lang="en-US" sz="1800" dirty="0"/>
              <a:t>At 2 yr post randomization, the odds of achieving MRD negativity were 454 times higher with I + V vs I alone (95% CI: 29.0-7122; </a:t>
            </a:r>
            <a:r>
              <a:rPr lang="en-US" sz="1800" i="1" dirty="0"/>
              <a:t>P</a:t>
            </a:r>
            <a:r>
              <a:rPr lang="en-US" sz="1800" dirty="0"/>
              <a:t> &lt;.0001 by penalized logistic regression modeling)</a:t>
            </a:r>
          </a:p>
          <a:p>
            <a:r>
              <a:rPr lang="en-US" sz="1800" dirty="0"/>
              <a:t>Median time to MRD negativity, I + V vs I: PB, 12 mo vs NR; BM, 19.0 mo vs NR</a:t>
            </a:r>
          </a:p>
          <a:p>
            <a:r>
              <a:rPr lang="en-US" sz="1800" dirty="0"/>
              <a:t>Stopped treatment by 24 mo by meeting MRD-defined stopping rules: I + V, 42.6%; I, 0%</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Hillmen. EHA 2022. Abstr S145.</a:t>
            </a:r>
          </a:p>
        </p:txBody>
      </p:sp>
      <p:graphicFrame>
        <p:nvGraphicFramePr>
          <p:cNvPr id="7" name="Group 32">
            <a:extLst>
              <a:ext uri="{FF2B5EF4-FFF2-40B4-BE49-F238E27FC236}">
                <a16:creationId xmlns:a16="http://schemas.microsoft.com/office/drawing/2014/main" id="{0E35E37C-760E-899E-0FF1-56E59488939D}"/>
              </a:ext>
            </a:extLst>
          </p:cNvPr>
          <p:cNvGraphicFramePr>
            <a:graphicFrameLocks noGrp="1"/>
          </p:cNvGraphicFramePr>
          <p:nvPr>
            <p:extLst>
              <p:ext uri="{D42A27DB-BD31-4B8C-83A1-F6EECF244321}">
                <p14:modId xmlns:p14="http://schemas.microsoft.com/office/powerpoint/2010/main" val="3454967592"/>
              </p:ext>
            </p:extLst>
          </p:nvPr>
        </p:nvGraphicFramePr>
        <p:xfrm>
          <a:off x="719139" y="1604487"/>
          <a:ext cx="10763064" cy="2926208"/>
        </p:xfrm>
        <a:graphic>
          <a:graphicData uri="http://schemas.openxmlformats.org/drawingml/2006/table">
            <a:tbl>
              <a:tblPr/>
              <a:tblGrid>
                <a:gridCol w="4624870">
                  <a:extLst>
                    <a:ext uri="{9D8B030D-6E8A-4147-A177-3AD203B41FA5}">
                      <a16:colId xmlns:a16="http://schemas.microsoft.com/office/drawing/2014/main" val="20000"/>
                    </a:ext>
                  </a:extLst>
                </a:gridCol>
                <a:gridCol w="2867989">
                  <a:extLst>
                    <a:ext uri="{9D8B030D-6E8A-4147-A177-3AD203B41FA5}">
                      <a16:colId xmlns:a16="http://schemas.microsoft.com/office/drawing/2014/main" val="20001"/>
                    </a:ext>
                  </a:extLst>
                </a:gridCol>
                <a:gridCol w="3270205">
                  <a:extLst>
                    <a:ext uri="{9D8B030D-6E8A-4147-A177-3AD203B41FA5}">
                      <a16:colId xmlns:a16="http://schemas.microsoft.com/office/drawing/2014/main" val="1428759895"/>
                    </a:ext>
                  </a:extLst>
                </a:gridCol>
              </a:tblGrid>
              <a:tr h="0">
                <a:tc>
                  <a:txBody>
                    <a:bodyPr/>
                    <a:lstStyle/>
                    <a:p>
                      <a:pPr marL="0" marR="0" lvl="0" indent="0" algn="l"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Venetoclax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40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at 9 mo post randomization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 (86.2)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 (88.2)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285750" marR="0" lvl="0" indent="-285750" algn="l" defTabSz="914400" rtl="0" eaLnBrk="1" fontAlgn="base" latinLnBrk="0" hangingPunct="1">
                        <a:lnSpc>
                          <a:spcPct val="100000"/>
                        </a:lnSpc>
                        <a:spcBef>
                          <a:spcPts val="4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(59.6)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285750" marR="0" lvl="0" indent="-285750" algn="l" defTabSz="914400" rtl="0" eaLnBrk="1" fontAlgn="base" latinLnBrk="0" hangingPunct="1">
                        <a:lnSpc>
                          <a:spcPct val="100000"/>
                        </a:lnSpc>
                        <a:spcBef>
                          <a:spcPts val="4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108 (78.3)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(28.7)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285750" marR="0" lvl="0" indent="-285750" algn="l" defTabSz="914400" rtl="0" eaLnBrk="1" fontAlgn="base" latinLnBrk="0" hangingPunct="1">
                        <a:lnSpc>
                          <a:spcPct val="100000"/>
                        </a:lnSpc>
                        <a:spcBef>
                          <a:spcPts val="4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SD/PD/not reported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ts val="40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MRD* negative at 2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06073692"/>
                  </a:ext>
                </a:extLst>
              </a:tr>
              <a:tr h="0">
                <a:tc>
                  <a:txBody>
                    <a:bodyPr/>
                    <a:lstStyle/>
                    <a:p>
                      <a:pPr marL="285750" marR="0" lvl="0" indent="-285750" algn="l" defTabSz="914400" rtl="0" eaLnBrk="1" fontAlgn="base" latinLnBrk="0" hangingPunct="1">
                        <a:lnSpc>
                          <a:spcPct val="100000"/>
                        </a:lnSpc>
                        <a:spcBef>
                          <a:spcPts val="4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Bone marrow</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(95% CI: 0-2.64)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 (65.4) (95% CI: 56.81-73.38)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11738596"/>
                  </a:ext>
                </a:extLst>
              </a:tr>
              <a:tr h="0">
                <a:tc>
                  <a:txBody>
                    <a:bodyPr/>
                    <a:lstStyle/>
                    <a:p>
                      <a:pPr marL="285750" marR="0" lvl="0" indent="-285750" algn="l" defTabSz="914400" rtl="0" eaLnBrk="1" fontAlgn="base" latinLnBrk="0" hangingPunct="1">
                        <a:lnSpc>
                          <a:spcPct val="100000"/>
                        </a:lnSpc>
                        <a:spcBef>
                          <a:spcPts val="4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Blood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(95% CI: 0-2.64)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 (71.3) (95% CI: 62.95-78.75)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64862970"/>
                  </a:ext>
                </a:extLst>
              </a:tr>
            </a:tbl>
          </a:graphicData>
        </a:graphic>
      </p:graphicFrame>
      <p:sp>
        <p:nvSpPr>
          <p:cNvPr id="8" name="TextBox 7">
            <a:extLst>
              <a:ext uri="{FF2B5EF4-FFF2-40B4-BE49-F238E27FC236}">
                <a16:creationId xmlns:a16="http://schemas.microsoft.com/office/drawing/2014/main" id="{C0F06571-C316-410E-2D9C-873CFF7DCDEE}"/>
              </a:ext>
            </a:extLst>
          </p:cNvPr>
          <p:cNvSpPr txBox="1"/>
          <p:nvPr/>
        </p:nvSpPr>
        <p:spPr bwMode="auto">
          <a:xfrm>
            <a:off x="604673" y="4534755"/>
            <a:ext cx="100784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 assessed by 8-color flow cytometry. MRD negative defined as &lt;1 CLL cell in 10,000 leucocytes (IWCLL criteria).</a:t>
            </a:r>
          </a:p>
        </p:txBody>
      </p:sp>
    </p:spTree>
    <p:extLst>
      <p:ext uri="{BB962C8B-B14F-4D97-AF65-F5344CB8AC3E}">
        <p14:creationId xmlns:p14="http://schemas.microsoft.com/office/powerpoint/2010/main" val="36404442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FLAIR (I + V vs I Interim Analysis): </a:t>
            </a:r>
            <a:br>
              <a:rPr lang="en-US" altLang="en-US" dirty="0"/>
            </a:br>
            <a:r>
              <a:rPr lang="en-US" altLang="en-US" dirty="0"/>
              <a:t>MRD Subgroup Analyses at 2 Yr in I + V Group</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Hillmen. EHA 2022. Abstr S145.</a:t>
            </a:r>
          </a:p>
        </p:txBody>
      </p:sp>
      <p:graphicFrame>
        <p:nvGraphicFramePr>
          <p:cNvPr id="7" name="Group 32">
            <a:extLst>
              <a:ext uri="{FF2B5EF4-FFF2-40B4-BE49-F238E27FC236}">
                <a16:creationId xmlns:a16="http://schemas.microsoft.com/office/drawing/2014/main" id="{0E35E37C-760E-899E-0FF1-56E59488939D}"/>
              </a:ext>
            </a:extLst>
          </p:cNvPr>
          <p:cNvGraphicFramePr>
            <a:graphicFrameLocks noGrp="1"/>
          </p:cNvGraphicFramePr>
          <p:nvPr>
            <p:extLst>
              <p:ext uri="{D42A27DB-BD31-4B8C-83A1-F6EECF244321}">
                <p14:modId xmlns:p14="http://schemas.microsoft.com/office/powerpoint/2010/main" val="821592593"/>
              </p:ext>
            </p:extLst>
          </p:nvPr>
        </p:nvGraphicFramePr>
        <p:xfrm>
          <a:off x="728762" y="1606984"/>
          <a:ext cx="5191961" cy="4683856"/>
        </p:xfrm>
        <a:graphic>
          <a:graphicData uri="http://schemas.openxmlformats.org/drawingml/2006/table">
            <a:tbl>
              <a:tblPr/>
              <a:tblGrid>
                <a:gridCol w="1896605">
                  <a:extLst>
                    <a:ext uri="{9D8B030D-6E8A-4147-A177-3AD203B41FA5}">
                      <a16:colId xmlns:a16="http://schemas.microsoft.com/office/drawing/2014/main" val="20000"/>
                    </a:ext>
                  </a:extLst>
                </a:gridCol>
                <a:gridCol w="1141888">
                  <a:extLst>
                    <a:ext uri="{9D8B030D-6E8A-4147-A177-3AD203B41FA5}">
                      <a16:colId xmlns:a16="http://schemas.microsoft.com/office/drawing/2014/main" val="20001"/>
                    </a:ext>
                  </a:extLst>
                </a:gridCol>
                <a:gridCol w="2153468">
                  <a:extLst>
                    <a:ext uri="{9D8B030D-6E8A-4147-A177-3AD203B41FA5}">
                      <a16:colId xmlns:a16="http://schemas.microsoft.com/office/drawing/2014/main" val="1428759895"/>
                    </a:ext>
                  </a:extLst>
                </a:gridCol>
              </a:tblGrid>
              <a:tr h="398616">
                <a:tc>
                  <a:txBody>
                    <a:bodyPr/>
                    <a:lstStyle/>
                    <a:p>
                      <a:pPr marL="0" marR="0" lvl="0" indent="0" algn="l"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By Baseline Characteristics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(events)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MRD Neg in BM Within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2 Yr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34485">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 (89)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65.4 (56.8-73.4)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46264576"/>
                  </a:ext>
                </a:extLst>
              </a:tr>
              <a:tr h="640904">
                <a:tc>
                  <a:txBody>
                    <a:bodyPr/>
                    <a:lstStyle/>
                    <a:p>
                      <a:pPr marL="0" marR="0" lvl="0" indent="0" algn="l" defTabSz="914400" rtl="0" eaLnBrk="1" fontAlgn="base" latinLnBrk="0" hangingPunct="1">
                        <a:lnSpc>
                          <a:spcPct val="100000"/>
                        </a:lnSpc>
                        <a:spcBef>
                          <a:spcPts val="40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yr</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&gt;65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91 (61)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45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67.0 (56.4-76.5)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62.2 (46.5-76.2)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640904">
                <a:tc>
                  <a:txBody>
                    <a:bodyPr/>
                    <a:lstStyle/>
                    <a:p>
                      <a:pPr marL="0" marR="0" lvl="0" indent="0" algn="l" defTabSz="914400" rtl="0" eaLnBrk="1" fontAlgn="base" latinLnBrk="0" hangingPunct="1">
                        <a:lnSpc>
                          <a:spcPct val="100000"/>
                        </a:lnSpc>
                        <a:spcBef>
                          <a:spcPts val="400"/>
                        </a:spcBef>
                        <a:spcAft>
                          <a:spcPts val="0"/>
                        </a:spcAft>
                        <a:buClr>
                          <a:schemeClr val="accent2"/>
                        </a:buClr>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Gender</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98 (67)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38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68.4 (58.2-77.4)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57.9 (40.8-73.7)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40904">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Binet stage</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Prog A or B</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80 (54)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56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67.5 (56.1-77.6)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79.7 (67.8-88.7)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047324">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VH mutation</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Mutated</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Unmutated</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Subset 2</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55 (31)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64 (51)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 (3)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56.4 (42.3-69.7)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79.7 (67.8-88.7)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37.5 (8.5-75.5)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44.4 (13.7-78.8)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9" name="Group 32">
            <a:extLst>
              <a:ext uri="{FF2B5EF4-FFF2-40B4-BE49-F238E27FC236}">
                <a16:creationId xmlns:a16="http://schemas.microsoft.com/office/drawing/2014/main" id="{AEDF712E-5895-D04E-2F0B-C7286DFE405F}"/>
              </a:ext>
            </a:extLst>
          </p:cNvPr>
          <p:cNvGraphicFramePr>
            <a:graphicFrameLocks noGrp="1"/>
          </p:cNvGraphicFramePr>
          <p:nvPr>
            <p:extLst>
              <p:ext uri="{D42A27DB-BD31-4B8C-83A1-F6EECF244321}">
                <p14:modId xmlns:p14="http://schemas.microsoft.com/office/powerpoint/2010/main" val="2192704629"/>
              </p:ext>
            </p:extLst>
          </p:nvPr>
        </p:nvGraphicFramePr>
        <p:xfrm>
          <a:off x="6262260" y="1606984"/>
          <a:ext cx="5229570" cy="3850720"/>
        </p:xfrm>
        <a:graphic>
          <a:graphicData uri="http://schemas.openxmlformats.org/drawingml/2006/table">
            <a:tbl>
              <a:tblPr/>
              <a:tblGrid>
                <a:gridCol w="2008274">
                  <a:extLst>
                    <a:ext uri="{9D8B030D-6E8A-4147-A177-3AD203B41FA5}">
                      <a16:colId xmlns:a16="http://schemas.microsoft.com/office/drawing/2014/main" val="20000"/>
                    </a:ext>
                  </a:extLst>
                </a:gridCol>
                <a:gridCol w="1052229">
                  <a:extLst>
                    <a:ext uri="{9D8B030D-6E8A-4147-A177-3AD203B41FA5}">
                      <a16:colId xmlns:a16="http://schemas.microsoft.com/office/drawing/2014/main" val="20001"/>
                    </a:ext>
                  </a:extLst>
                </a:gridCol>
                <a:gridCol w="2169067">
                  <a:extLst>
                    <a:ext uri="{9D8B030D-6E8A-4147-A177-3AD203B41FA5}">
                      <a16:colId xmlns:a16="http://schemas.microsoft.com/office/drawing/2014/main" val="1428759895"/>
                    </a:ext>
                  </a:extLst>
                </a:gridCol>
              </a:tblGrid>
              <a:tr h="367889">
                <a:tc>
                  <a:txBody>
                    <a:bodyPr/>
                    <a:lstStyle/>
                    <a:p>
                      <a:pPr marL="0" marR="0" lvl="0" indent="0" algn="l"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By FISH Result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(events)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MRD Neg in BM Within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2 Yr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154137">
                <a:tc>
                  <a:txBody>
                    <a:bodyPr/>
                    <a:lstStyle/>
                    <a:p>
                      <a:pPr marL="0" marR="0" lvl="0" indent="0" algn="l" defTabSz="914400" rtl="0" eaLnBrk="1" fontAlgn="base" latinLnBrk="0" hangingPunct="1">
                        <a:lnSpc>
                          <a:spcPct val="100000"/>
                        </a:lnSpc>
                        <a:spcBef>
                          <a:spcPts val="40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Abnormality</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ATM</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deletion</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Trisomy 12</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Normal karyotype</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del(13q)</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Undetermined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29 (24)</a:t>
                      </a:r>
                    </a:p>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(19)</a:t>
                      </a:r>
                    </a:p>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(19)</a:t>
                      </a:r>
                    </a:p>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(24)</a:t>
                      </a:r>
                    </a:p>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82.8 (64.2-94.2)</a:t>
                      </a:r>
                    </a:p>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67.9 (47.6-84.1)</a:t>
                      </a:r>
                    </a:p>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67.9 (47.6-84.1)</a:t>
                      </a:r>
                    </a:p>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54.5 (38.8-69.6)</a:t>
                      </a:r>
                    </a:p>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42.9 (9.9-81.6)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03955">
                <a:tc>
                  <a:txBody>
                    <a:bodyPr/>
                    <a:lstStyle/>
                    <a:p>
                      <a:pPr marL="0" marR="0" lvl="0" indent="0" algn="l" defTabSz="914400" rtl="0" eaLnBrk="1" fontAlgn="base" latinLnBrk="0" hangingPunct="1">
                        <a:lnSpc>
                          <a:spcPct val="100000"/>
                        </a:lnSpc>
                        <a:spcBef>
                          <a:spcPts val="400"/>
                        </a:spcBef>
                        <a:spcAft>
                          <a:spcPts val="0"/>
                        </a:spcAft>
                        <a:buClr>
                          <a:schemeClr val="accent2"/>
                        </a:buClr>
                        <a:buSzTx/>
                        <a:buFont typeface="Arial" panose="020B0604020202020204" pitchFamily="34" charset="0"/>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ATM</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deletion</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ATM</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deletion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(26)</a:t>
                      </a:r>
                    </a:p>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 (62)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83.9 (66.3-94.5)</a:t>
                      </a:r>
                    </a:p>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60.2 (50.1-69.7)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03955">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Trisomy 12</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trisomy 12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(22)</a:t>
                      </a:r>
                    </a:p>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71.0 (52.0-85.8)</a:t>
                      </a:r>
                    </a:p>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65.3 (55.0-74.6)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03955">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del(13q)</a:t>
                      </a:r>
                    </a:p>
                    <a:p>
                      <a:pPr marL="285750" marR="0" lvl="0" indent="-285750" algn="l" defTabSz="914400" rtl="0" eaLnBrk="1" fontAlgn="base" latinLnBrk="0" hangingPunct="1">
                        <a:lnSpc>
                          <a:spcPct val="100000"/>
                        </a:lnSpc>
                        <a:spcBef>
                          <a:spcPts val="40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del(13q)</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(45)</a:t>
                      </a:r>
                    </a:p>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60.0 (48.0-71.1)</a:t>
                      </a:r>
                    </a:p>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75.9 (62.4-86.5)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619622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FLAIR (I + V vs I Interim Analysis): Safety in Yr 1</a:t>
            </a:r>
          </a:p>
        </p:txBody>
      </p:sp>
      <p:sp>
        <p:nvSpPr>
          <p:cNvPr id="3" name="Content Placeholder 2">
            <a:extLst>
              <a:ext uri="{FF2B5EF4-FFF2-40B4-BE49-F238E27FC236}">
                <a16:creationId xmlns:a16="http://schemas.microsoft.com/office/drawing/2014/main" id="{A2A434FC-1A72-A775-40B5-E881D4C8903F}"/>
              </a:ext>
            </a:extLst>
          </p:cNvPr>
          <p:cNvSpPr>
            <a:spLocks noGrp="1"/>
          </p:cNvSpPr>
          <p:nvPr>
            <p:ph sz="half" idx="1"/>
          </p:nvPr>
        </p:nvSpPr>
        <p:spPr>
          <a:xfrm>
            <a:off x="601820" y="4785930"/>
            <a:ext cx="5309278" cy="1461288"/>
          </a:xfrm>
        </p:spPr>
        <p:txBody>
          <a:bodyPr/>
          <a:lstStyle/>
          <a:p>
            <a:r>
              <a:rPr lang="en-US" sz="1800" dirty="0"/>
              <a:t>Laboratory TLS reported in 6 (4.4%) of I + V arm, none in I arm</a:t>
            </a:r>
          </a:p>
          <a:p>
            <a:r>
              <a:rPr lang="en-US" sz="1800" dirty="0"/>
              <a:t>No clinical TLS seen</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Hillmen. EHA 2022. Abstr S145.</a:t>
            </a:r>
          </a:p>
        </p:txBody>
      </p:sp>
      <p:graphicFrame>
        <p:nvGraphicFramePr>
          <p:cNvPr id="7" name="Group 32">
            <a:extLst>
              <a:ext uri="{FF2B5EF4-FFF2-40B4-BE49-F238E27FC236}">
                <a16:creationId xmlns:a16="http://schemas.microsoft.com/office/drawing/2014/main" id="{0E35E37C-760E-899E-0FF1-56E59488939D}"/>
              </a:ext>
            </a:extLst>
          </p:cNvPr>
          <p:cNvGraphicFramePr>
            <a:graphicFrameLocks noGrp="1"/>
          </p:cNvGraphicFramePr>
          <p:nvPr>
            <p:extLst>
              <p:ext uri="{D42A27DB-BD31-4B8C-83A1-F6EECF244321}">
                <p14:modId xmlns:p14="http://schemas.microsoft.com/office/powerpoint/2010/main" val="3783237197"/>
              </p:ext>
            </p:extLst>
          </p:nvPr>
        </p:nvGraphicFramePr>
        <p:xfrm>
          <a:off x="714371" y="1568480"/>
          <a:ext cx="5196729" cy="3048160"/>
        </p:xfrm>
        <a:graphic>
          <a:graphicData uri="http://schemas.openxmlformats.org/drawingml/2006/table">
            <a:tbl>
              <a:tblPr/>
              <a:tblGrid>
                <a:gridCol w="2433571">
                  <a:extLst>
                    <a:ext uri="{9D8B030D-6E8A-4147-A177-3AD203B41FA5}">
                      <a16:colId xmlns:a16="http://schemas.microsoft.com/office/drawing/2014/main" val="20000"/>
                    </a:ext>
                  </a:extLst>
                </a:gridCol>
                <a:gridCol w="1381579">
                  <a:extLst>
                    <a:ext uri="{9D8B030D-6E8A-4147-A177-3AD203B41FA5}">
                      <a16:colId xmlns:a16="http://schemas.microsoft.com/office/drawing/2014/main" val="1428759895"/>
                    </a:ext>
                  </a:extLst>
                </a:gridCol>
                <a:gridCol w="1381579">
                  <a:extLst>
                    <a:ext uri="{9D8B030D-6E8A-4147-A177-3AD203B41FA5}">
                      <a16:colId xmlns:a16="http://schemas.microsoft.com/office/drawing/2014/main" val="2992547928"/>
                    </a:ext>
                  </a:extLst>
                </a:gridCol>
              </a:tblGrid>
              <a:tr h="124484">
                <a:tc>
                  <a:txBody>
                    <a:bodyPr/>
                    <a:lstStyle/>
                    <a:p>
                      <a:pPr marL="0" marR="0" lvl="0" indent="0" algn="l"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Any-Grade AE in ≥10%,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 (n = 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 + V (n = 135)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4484">
                <a:tc>
                  <a:txBody>
                    <a:bodyPr/>
                    <a:lstStyle/>
                    <a:p>
                      <a:pPr marL="0" marR="0" lvl="0" indent="0" algn="l" defTabSz="914400" rtl="0" eaLnBrk="1" fontAlgn="base" latinLnBrk="0" hangingPunct="1">
                        <a:lnSpc>
                          <a:spcPct val="100000"/>
                        </a:lnSpc>
                        <a:spcBef>
                          <a:spcPts val="40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(29.4)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(52.6)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4484">
                <a:tc>
                  <a:txBody>
                    <a:bodyPr/>
                    <a:lstStyle/>
                    <a:p>
                      <a:pPr marL="0" marR="0" lvl="0" indent="0" algn="l" defTabSz="914400" rtl="0" eaLnBrk="1" fontAlgn="base" latinLnBrk="0" hangingPunct="1">
                        <a:lnSpc>
                          <a:spcPct val="100000"/>
                        </a:lnSpc>
                        <a:spcBef>
                          <a:spcPts val="400"/>
                        </a:spcBef>
                        <a:spcAft>
                          <a:spcPts val="0"/>
                        </a:spcAft>
                        <a:buClr>
                          <a:schemeClr val="accent2"/>
                        </a:buClr>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(39.0)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(40.7)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24484">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Bruising/bleeding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(30.9)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(35.6)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24484">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(29.4)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(31.1)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24484">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(40.7)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92049138"/>
                  </a:ext>
                </a:extLst>
              </a:tr>
              <a:tr h="124484">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(28.9)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04371628"/>
                  </a:ext>
                </a:extLst>
              </a:tr>
              <a:tr h="124484">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WBC decrease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(36.3)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65438946"/>
                  </a:ext>
                </a:extLst>
              </a:tr>
              <a:tr h="124484">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Arthralgia/arthritis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(23.0)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42381157"/>
                  </a:ext>
                </a:extLst>
              </a:tr>
              <a:tr h="124484">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(22.1)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7740255"/>
                  </a:ext>
                </a:extLst>
              </a:tr>
            </a:tbl>
          </a:graphicData>
        </a:graphic>
      </p:graphicFrame>
      <p:graphicFrame>
        <p:nvGraphicFramePr>
          <p:cNvPr id="8" name="Group 32">
            <a:extLst>
              <a:ext uri="{FF2B5EF4-FFF2-40B4-BE49-F238E27FC236}">
                <a16:creationId xmlns:a16="http://schemas.microsoft.com/office/drawing/2014/main" id="{A746274F-DEFD-B461-9C19-4494B4D06789}"/>
              </a:ext>
            </a:extLst>
          </p:cNvPr>
          <p:cNvGraphicFramePr>
            <a:graphicFrameLocks noGrp="1"/>
          </p:cNvGraphicFramePr>
          <p:nvPr>
            <p:extLst>
              <p:ext uri="{D42A27DB-BD31-4B8C-83A1-F6EECF244321}">
                <p14:modId xmlns:p14="http://schemas.microsoft.com/office/powerpoint/2010/main" val="849278536"/>
              </p:ext>
            </p:extLst>
          </p:nvPr>
        </p:nvGraphicFramePr>
        <p:xfrm>
          <a:off x="6252632" y="1568480"/>
          <a:ext cx="5234147" cy="2743344"/>
        </p:xfrm>
        <a:graphic>
          <a:graphicData uri="http://schemas.openxmlformats.org/drawingml/2006/table">
            <a:tbl>
              <a:tblPr/>
              <a:tblGrid>
                <a:gridCol w="2451093">
                  <a:extLst>
                    <a:ext uri="{9D8B030D-6E8A-4147-A177-3AD203B41FA5}">
                      <a16:colId xmlns:a16="http://schemas.microsoft.com/office/drawing/2014/main" val="20000"/>
                    </a:ext>
                  </a:extLst>
                </a:gridCol>
                <a:gridCol w="1391527">
                  <a:extLst>
                    <a:ext uri="{9D8B030D-6E8A-4147-A177-3AD203B41FA5}">
                      <a16:colId xmlns:a16="http://schemas.microsoft.com/office/drawing/2014/main" val="1428759895"/>
                    </a:ext>
                  </a:extLst>
                </a:gridCol>
                <a:gridCol w="1391527">
                  <a:extLst>
                    <a:ext uri="{9D8B030D-6E8A-4147-A177-3AD203B41FA5}">
                      <a16:colId xmlns:a16="http://schemas.microsoft.com/office/drawing/2014/main" val="2992547928"/>
                    </a:ext>
                  </a:extLst>
                </a:gridCol>
              </a:tblGrid>
              <a:tr h="261883">
                <a:tc>
                  <a:txBody>
                    <a:bodyPr/>
                    <a:lstStyle/>
                    <a:p>
                      <a:pPr marL="0" marR="0" lvl="0" indent="0" algn="l"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Any-Grade AE in ≥10%,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 (n = 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 + V (n = 135)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54052">
                <a:tc>
                  <a:txBody>
                    <a:bodyPr/>
                    <a:lstStyle/>
                    <a:p>
                      <a:pPr marL="0" marR="0" lvl="0" indent="0" algn="l" defTabSz="914400" rtl="0" eaLnBrk="1" fontAlgn="base" latinLnBrk="0" hangingPunct="1">
                        <a:lnSpc>
                          <a:spcPct val="100000"/>
                        </a:lnSpc>
                        <a:spcBef>
                          <a:spcPts val="40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Platelets decreased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(23.7)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54052">
                <a:tc>
                  <a:txBody>
                    <a:bodyPr/>
                    <a:lstStyle/>
                    <a:p>
                      <a:pPr marL="0" marR="0" lvl="0" indent="0" algn="l" defTabSz="914400" rtl="0" eaLnBrk="1" fontAlgn="base" latinLnBrk="0" hangingPunct="1">
                        <a:lnSpc>
                          <a:spcPct val="100000"/>
                        </a:lnSpc>
                        <a:spcBef>
                          <a:spcPts val="400"/>
                        </a:spcBef>
                        <a:spcAft>
                          <a:spcPts val="0"/>
                        </a:spcAft>
                        <a:buClr>
                          <a:schemeClr val="accent2"/>
                        </a:buClr>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Mouth ulcers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5405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Dyspepsia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(17.8)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5405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Upper respiratory infection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5405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92049138"/>
                  </a:ext>
                </a:extLst>
              </a:tr>
              <a:tr h="15405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04371628"/>
                  </a:ext>
                </a:extLst>
              </a:tr>
              <a:tr h="15405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Fever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65438946"/>
                  </a:ext>
                </a:extLst>
              </a:tr>
              <a:tr h="15405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42381157"/>
                  </a:ext>
                </a:extLst>
              </a:tr>
            </a:tbl>
          </a:graphicData>
        </a:graphic>
      </p:graphicFrame>
      <p:graphicFrame>
        <p:nvGraphicFramePr>
          <p:cNvPr id="10" name="Group 32">
            <a:extLst>
              <a:ext uri="{FF2B5EF4-FFF2-40B4-BE49-F238E27FC236}">
                <a16:creationId xmlns:a16="http://schemas.microsoft.com/office/drawing/2014/main" id="{C442F7A4-5949-452B-62C5-A47ABA124963}"/>
              </a:ext>
            </a:extLst>
          </p:cNvPr>
          <p:cNvGraphicFramePr>
            <a:graphicFrameLocks noGrp="1"/>
          </p:cNvGraphicFramePr>
          <p:nvPr>
            <p:extLst>
              <p:ext uri="{D42A27DB-BD31-4B8C-83A1-F6EECF244321}">
                <p14:modId xmlns:p14="http://schemas.microsoft.com/office/powerpoint/2010/main" val="3535854845"/>
              </p:ext>
            </p:extLst>
          </p:nvPr>
        </p:nvGraphicFramePr>
        <p:xfrm>
          <a:off x="6248059" y="4363191"/>
          <a:ext cx="5229570" cy="1828896"/>
        </p:xfrm>
        <a:graphic>
          <a:graphicData uri="http://schemas.openxmlformats.org/drawingml/2006/table">
            <a:tbl>
              <a:tblPr/>
              <a:tblGrid>
                <a:gridCol w="2513976">
                  <a:extLst>
                    <a:ext uri="{9D8B030D-6E8A-4147-A177-3AD203B41FA5}">
                      <a16:colId xmlns:a16="http://schemas.microsoft.com/office/drawing/2014/main" val="20000"/>
                    </a:ext>
                  </a:extLst>
                </a:gridCol>
                <a:gridCol w="1325284">
                  <a:extLst>
                    <a:ext uri="{9D8B030D-6E8A-4147-A177-3AD203B41FA5}">
                      <a16:colId xmlns:a16="http://schemas.microsoft.com/office/drawing/2014/main" val="1428759895"/>
                    </a:ext>
                  </a:extLst>
                </a:gridCol>
                <a:gridCol w="1390310">
                  <a:extLst>
                    <a:ext uri="{9D8B030D-6E8A-4147-A177-3AD203B41FA5}">
                      <a16:colId xmlns:a16="http://schemas.microsoft.com/office/drawing/2014/main" val="2992547928"/>
                    </a:ext>
                  </a:extLst>
                </a:gridCol>
              </a:tblGrid>
              <a:tr h="173638">
                <a:tc>
                  <a:txBody>
                    <a:bodyPr/>
                    <a:lstStyle/>
                    <a:p>
                      <a:pPr marL="0" marR="0" lvl="0" indent="0" algn="l"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 AEs in ≥3%,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 (n = 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 + V (n = 135)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73638">
                <a:tc>
                  <a:txBody>
                    <a:bodyPr/>
                    <a:lstStyle/>
                    <a:p>
                      <a:pPr marL="0" marR="0" lvl="0" indent="0" algn="l" defTabSz="914400" rtl="0" eaLnBrk="1" fontAlgn="base" latinLnBrk="0" hangingPunct="1">
                        <a:lnSpc>
                          <a:spcPct val="100000"/>
                        </a:lnSpc>
                        <a:spcBef>
                          <a:spcPts val="40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WBC decreased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(27.4)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73638">
                <a:tc>
                  <a:txBody>
                    <a:bodyPr/>
                    <a:lstStyle/>
                    <a:p>
                      <a:pPr marL="0" marR="0" lvl="0" indent="0" algn="l" defTabSz="914400" rtl="0" eaLnBrk="1" fontAlgn="base" latinLnBrk="0" hangingPunct="1">
                        <a:lnSpc>
                          <a:spcPct val="100000"/>
                        </a:lnSpc>
                        <a:spcBef>
                          <a:spcPts val="400"/>
                        </a:spcBef>
                        <a:spcAft>
                          <a:spcPts val="0"/>
                        </a:spcAft>
                        <a:buClr>
                          <a:schemeClr val="accent2"/>
                        </a:buClr>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73638">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Platelets decreased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3638">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73638">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92049138"/>
                  </a:ext>
                </a:extLst>
              </a:tr>
            </a:tbl>
          </a:graphicData>
        </a:graphic>
      </p:graphicFrame>
    </p:spTree>
    <p:extLst>
      <p:ext uri="{BB962C8B-B14F-4D97-AF65-F5344CB8AC3E}">
        <p14:creationId xmlns:p14="http://schemas.microsoft.com/office/powerpoint/2010/main" val="2180798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FLAIR (I + V vs I Interim Analysis): SAEs by Organ Class</a:t>
            </a:r>
          </a:p>
        </p:txBody>
      </p:sp>
      <p:sp>
        <p:nvSpPr>
          <p:cNvPr id="5" name="Content Placeholder 4">
            <a:extLst>
              <a:ext uri="{FF2B5EF4-FFF2-40B4-BE49-F238E27FC236}">
                <a16:creationId xmlns:a16="http://schemas.microsoft.com/office/drawing/2014/main" id="{5D57B651-ECBA-2542-7883-5ACAF082171D}"/>
              </a:ext>
            </a:extLst>
          </p:cNvPr>
          <p:cNvSpPr>
            <a:spLocks noGrp="1"/>
          </p:cNvSpPr>
          <p:nvPr>
            <p:ph idx="1"/>
          </p:nvPr>
        </p:nvSpPr>
        <p:spPr>
          <a:xfrm>
            <a:off x="604675" y="5904339"/>
            <a:ext cx="10877529" cy="383262"/>
          </a:xfrm>
        </p:spPr>
        <p:txBody>
          <a:bodyPr/>
          <a:lstStyle/>
          <a:p>
            <a:r>
              <a:rPr lang="en-US" sz="1800" dirty="0"/>
              <a:t>AE resulting in early discontinuation of ibrutinib: I + V, 18 (13.2%); I, 13 (9.4%)</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Hillmen. EHA 2022. Abstr S145.</a:t>
            </a:r>
          </a:p>
        </p:txBody>
      </p:sp>
      <p:graphicFrame>
        <p:nvGraphicFramePr>
          <p:cNvPr id="7" name="Group 32">
            <a:extLst>
              <a:ext uri="{FF2B5EF4-FFF2-40B4-BE49-F238E27FC236}">
                <a16:creationId xmlns:a16="http://schemas.microsoft.com/office/drawing/2014/main" id="{0E35E37C-760E-899E-0FF1-56E59488939D}"/>
              </a:ext>
            </a:extLst>
          </p:cNvPr>
          <p:cNvGraphicFramePr>
            <a:graphicFrameLocks noGrp="1"/>
          </p:cNvGraphicFramePr>
          <p:nvPr>
            <p:extLst>
              <p:ext uri="{D42A27DB-BD31-4B8C-83A1-F6EECF244321}">
                <p14:modId xmlns:p14="http://schemas.microsoft.com/office/powerpoint/2010/main" val="1107579050"/>
              </p:ext>
            </p:extLst>
          </p:nvPr>
        </p:nvGraphicFramePr>
        <p:xfrm>
          <a:off x="719138" y="1598415"/>
          <a:ext cx="10757980" cy="4267424"/>
        </p:xfrm>
        <a:graphic>
          <a:graphicData uri="http://schemas.openxmlformats.org/drawingml/2006/table">
            <a:tbl>
              <a:tblPr/>
              <a:tblGrid>
                <a:gridCol w="5037844">
                  <a:extLst>
                    <a:ext uri="{9D8B030D-6E8A-4147-A177-3AD203B41FA5}">
                      <a16:colId xmlns:a16="http://schemas.microsoft.com/office/drawing/2014/main" val="20000"/>
                    </a:ext>
                  </a:extLst>
                </a:gridCol>
                <a:gridCol w="2860068">
                  <a:extLst>
                    <a:ext uri="{9D8B030D-6E8A-4147-A177-3AD203B41FA5}">
                      <a16:colId xmlns:a16="http://schemas.microsoft.com/office/drawing/2014/main" val="1428759895"/>
                    </a:ext>
                  </a:extLst>
                </a:gridCol>
                <a:gridCol w="2860068">
                  <a:extLst>
                    <a:ext uri="{9D8B030D-6E8A-4147-A177-3AD203B41FA5}">
                      <a16:colId xmlns:a16="http://schemas.microsoft.com/office/drawing/2014/main" val="2992547928"/>
                    </a:ext>
                  </a:extLst>
                </a:gridCol>
              </a:tblGrid>
              <a:tr h="188662">
                <a:tc>
                  <a:txBody>
                    <a:bodyPr/>
                    <a:lstStyle/>
                    <a:p>
                      <a:pPr marL="0" marR="0" lvl="0" indent="0" algn="l"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Type of SAE,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 (n = 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 + V (n = 135)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88662">
                <a:tc>
                  <a:txBody>
                    <a:bodyPr/>
                    <a:lstStyle/>
                    <a:p>
                      <a:pPr marL="0" marR="0" lvl="0" indent="0" algn="l" defTabSz="914400" rtl="0" eaLnBrk="1" fontAlgn="base" latinLnBrk="0" hangingPunct="1">
                        <a:lnSpc>
                          <a:spcPct val="100000"/>
                        </a:lnSpc>
                        <a:spcBef>
                          <a:spcPts val="40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Infections/infestations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8662">
                <a:tc>
                  <a:txBody>
                    <a:bodyPr/>
                    <a:lstStyle/>
                    <a:p>
                      <a:pPr marL="0" marR="0" lvl="0" indent="0" algn="l" defTabSz="914400" rtl="0" eaLnBrk="1" fontAlgn="base" latinLnBrk="0" hangingPunct="1">
                        <a:lnSpc>
                          <a:spcPct val="100000"/>
                        </a:lnSpc>
                        <a:spcBef>
                          <a:spcPts val="400"/>
                        </a:spcBef>
                        <a:spcAft>
                          <a:spcPts val="0"/>
                        </a:spcAft>
                        <a:buClr>
                          <a:schemeClr val="accent2"/>
                        </a:buClr>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Cardiac disorders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8866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Blood and lymphatic system disorders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8866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Neoplasms, malignant and unspecified (including cysts, polyps)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8866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Nervous system disorders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92049138"/>
                  </a:ext>
                </a:extLst>
              </a:tr>
              <a:tr h="18866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Eye disorders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04371628"/>
                  </a:ext>
                </a:extLst>
              </a:tr>
              <a:tr h="18866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GI disorders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65438946"/>
                  </a:ext>
                </a:extLst>
              </a:tr>
              <a:tr h="18866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Investigations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42381157"/>
                  </a:ext>
                </a:extLst>
              </a:tr>
              <a:tr h="18866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Renal/urinary disorders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7740255"/>
                  </a:ext>
                </a:extLst>
              </a:tr>
              <a:tr h="18866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Metabolism and nutrition disorders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79763490"/>
                  </a:ext>
                </a:extLst>
              </a:tr>
              <a:tr h="18866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Missing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26279776"/>
                  </a:ext>
                </a:extLst>
              </a:tr>
              <a:tr h="18866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Musculoskeletal and connective tissue disorders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53296427"/>
                  </a:ext>
                </a:extLst>
              </a:tr>
              <a:tr h="188662">
                <a:tc>
                  <a:txBody>
                    <a:bodyPr/>
                    <a:lstStyle/>
                    <a:p>
                      <a:pPr marL="0" marR="0" lvl="0" indent="0" algn="l" defTabSz="914400" rtl="0" eaLnBrk="1" fontAlgn="base" latinLnBrk="0" hangingPunct="1">
                        <a:lnSpc>
                          <a:spcPct val="100000"/>
                        </a:lnSpc>
                        <a:spcBef>
                          <a:spcPts val="40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and subcutaneous tissue disorders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4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13909120"/>
                  </a:ext>
                </a:extLst>
              </a:tr>
            </a:tbl>
          </a:graphicData>
        </a:graphic>
      </p:graphicFrame>
    </p:spTree>
    <p:extLst>
      <p:ext uri="{BB962C8B-B14F-4D97-AF65-F5344CB8AC3E}">
        <p14:creationId xmlns:p14="http://schemas.microsoft.com/office/powerpoint/2010/main" val="3487215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a:xfrm>
            <a:off x="609759" y="238127"/>
            <a:ext cx="9889613" cy="1103313"/>
          </a:xfrm>
        </p:spPr>
        <p:txBody>
          <a:bodyPr/>
          <a:lstStyle/>
          <a:p>
            <a:r>
              <a:rPr lang="en-US" dirty="0"/>
              <a:t>GAIA/CLL13: Time-Limited First-line Venetoclax + Anti-CD20 Ab ± Ibrutinib for CLL</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pPr>
              <a:lnSpc>
                <a:spcPct val="100000"/>
              </a:lnSpc>
              <a:spcBef>
                <a:spcPts val="0"/>
              </a:spcBef>
              <a:spcAft>
                <a:spcPts val="0"/>
              </a:spcAft>
            </a:pPr>
            <a:r>
              <a:rPr lang="en-US" sz="2000" dirty="0"/>
              <a:t>Multicenter, randomized, open-label phase III study</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Eichhorst. EHA 2022. Abstr LB2365. NCT02950051.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572852" y="2985362"/>
            <a:ext cx="298132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377"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de-DE"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Fit patients with CLL </a:t>
            </a:r>
          </a:p>
          <a:p>
            <a:pPr marL="0" marR="0" lvl="0" indent="0" algn="ctr" defTabSz="914377"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de-DE"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(CIRS ≤6, CrCl ≥70 mL/min); </a:t>
            </a:r>
          </a:p>
          <a:p>
            <a:pPr marL="0" marR="0" lvl="0" indent="0" algn="ctr" defTabSz="914377"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de-DE"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previous therapy for CLL; no </a:t>
            </a:r>
            <a:r>
              <a:rPr kumimoji="0" lang="de-DE" sz="18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TP53</a:t>
            </a:r>
            <a:r>
              <a:rPr kumimoji="0" lang="de-DE"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mutation or del(17p) </a:t>
            </a:r>
            <a:br>
              <a:rPr kumimoji="0" lang="de-DE"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920)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4304367" y="4428821"/>
            <a:ext cx="4303846" cy="611915"/>
          </a:xfrm>
          <a:prstGeom prst="rect">
            <a:avLst/>
          </a:prstGeom>
          <a:solidFill>
            <a:schemeClr val="accent6"/>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CIT: FCR or BR</a:t>
            </a:r>
            <a:r>
              <a:rPr kumimoji="0" lang="de-DE"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230</a:t>
            </a:r>
          </a:p>
        </p:txBody>
      </p:sp>
      <p:sp>
        <p:nvSpPr>
          <p:cNvPr id="13" name="Rectangle 50">
            <a:extLst>
              <a:ext uri="{FF2B5EF4-FFF2-40B4-BE49-F238E27FC236}">
                <a16:creationId xmlns:a16="http://schemas.microsoft.com/office/drawing/2014/main" id="{B7EE448A-E6CD-4BAD-9BE5-E9F65FDDB7D7}"/>
              </a:ext>
            </a:extLst>
          </p:cNvPr>
          <p:cNvSpPr>
            <a:spLocks noChangeArrowheads="1"/>
          </p:cNvSpPr>
          <p:nvPr/>
        </p:nvSpPr>
        <p:spPr bwMode="auto">
          <a:xfrm>
            <a:off x="4304368" y="3767383"/>
            <a:ext cx="4303845" cy="612648"/>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Venetoclax + Rituximab</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230</a:t>
            </a:r>
          </a:p>
        </p:txBody>
      </p:sp>
      <p:sp>
        <p:nvSpPr>
          <p:cNvPr id="16" name="Line 53">
            <a:extLst>
              <a:ext uri="{FF2B5EF4-FFF2-40B4-BE49-F238E27FC236}">
                <a16:creationId xmlns:a16="http://schemas.microsoft.com/office/drawing/2014/main" id="{AA711DF3-E634-41AE-A8A3-134BD51A0EF7}"/>
              </a:ext>
            </a:extLst>
          </p:cNvPr>
          <p:cNvSpPr>
            <a:spLocks noChangeShapeType="1"/>
          </p:cNvSpPr>
          <p:nvPr/>
        </p:nvSpPr>
        <p:spPr bwMode="auto">
          <a:xfrm>
            <a:off x="3586105" y="442882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Line 54">
            <a:extLst>
              <a:ext uri="{FF2B5EF4-FFF2-40B4-BE49-F238E27FC236}">
                <a16:creationId xmlns:a16="http://schemas.microsoft.com/office/drawing/2014/main" id="{6AD11F4A-ADB1-4221-B66E-E93221B178E4}"/>
              </a:ext>
            </a:extLst>
          </p:cNvPr>
          <p:cNvSpPr>
            <a:spLocks noChangeShapeType="1"/>
          </p:cNvSpPr>
          <p:nvPr/>
        </p:nvSpPr>
        <p:spPr bwMode="auto">
          <a:xfrm flipV="1">
            <a:off x="3586106" y="269329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Rectangle 49">
            <a:extLst>
              <a:ext uri="{FF2B5EF4-FFF2-40B4-BE49-F238E27FC236}">
                <a16:creationId xmlns:a16="http://schemas.microsoft.com/office/drawing/2014/main" id="{FE9E71B9-5189-0597-AF60-DB81183854DF}"/>
              </a:ext>
            </a:extLst>
          </p:cNvPr>
          <p:cNvSpPr>
            <a:spLocks noChangeArrowheads="1"/>
          </p:cNvSpPr>
          <p:nvPr/>
        </p:nvSpPr>
        <p:spPr bwMode="auto">
          <a:xfrm>
            <a:off x="4304370" y="3101957"/>
            <a:ext cx="4303843" cy="6126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Venetoclax + Obinutuzumab</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230</a:t>
            </a:r>
          </a:p>
        </p:txBody>
      </p:sp>
      <p:sp>
        <p:nvSpPr>
          <p:cNvPr id="22" name="Rectangle 50">
            <a:extLst>
              <a:ext uri="{FF2B5EF4-FFF2-40B4-BE49-F238E27FC236}">
                <a16:creationId xmlns:a16="http://schemas.microsoft.com/office/drawing/2014/main" id="{0E405E83-611A-7275-D813-88DAD442F26D}"/>
              </a:ext>
            </a:extLst>
          </p:cNvPr>
          <p:cNvSpPr>
            <a:spLocks noChangeArrowheads="1"/>
          </p:cNvSpPr>
          <p:nvPr/>
        </p:nvSpPr>
        <p:spPr bwMode="auto">
          <a:xfrm>
            <a:off x="4304368" y="2436531"/>
            <a:ext cx="4303843" cy="61264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 + Venetoclax + Obinutuzumab</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230</a:t>
            </a:r>
          </a:p>
        </p:txBody>
      </p:sp>
      <p:sp>
        <p:nvSpPr>
          <p:cNvPr id="60" name="TextBox 59">
            <a:extLst>
              <a:ext uri="{FF2B5EF4-FFF2-40B4-BE49-F238E27FC236}">
                <a16:creationId xmlns:a16="http://schemas.microsoft.com/office/drawing/2014/main" id="{32A29DA8-E114-3DAF-5B34-C47481342726}"/>
              </a:ext>
            </a:extLst>
          </p:cNvPr>
          <p:cNvSpPr txBox="1"/>
          <p:nvPr/>
        </p:nvSpPr>
        <p:spPr bwMode="auto">
          <a:xfrm>
            <a:off x="412751" y="5877870"/>
            <a:ext cx="105148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de-DE"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*≤65 yr, FCR; &gt;65 yr: BR. </a:t>
            </a:r>
            <a:r>
              <a:rPr kumimoji="0" lang="de-DE" sz="14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de-DE"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 standard ramp up 20-400 mg, then 400 mg/day, cycles 3-12. </a:t>
            </a:r>
            <a:r>
              <a:rPr kumimoji="0" lang="de-DE" sz="14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de-DE"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Rituximab 375/500 mg/m</a:t>
            </a:r>
            <a:r>
              <a:rPr kumimoji="0" lang="de-DE" sz="14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de-DE"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day 1, cycles 1-6. </a:t>
            </a:r>
            <a:r>
              <a:rPr kumimoji="0" lang="de-DE" sz="14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Obinutuzumab 1000 mg Day 1, 8, 15 of cycle 1, then Day 1 of cycles 2-6. #I 420 mg/day from Day 1, cycle 1. </a:t>
            </a:r>
            <a:endParaRPr kumimoji="0" lang="de-DE"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3" name="TextBox 62">
            <a:extLst>
              <a:ext uri="{FF2B5EF4-FFF2-40B4-BE49-F238E27FC236}">
                <a16:creationId xmlns:a16="http://schemas.microsoft.com/office/drawing/2014/main" id="{83F35B24-C98C-8533-4533-448B0043B53E}"/>
              </a:ext>
            </a:extLst>
          </p:cNvPr>
          <p:cNvSpPr txBox="1"/>
          <p:nvPr/>
        </p:nvSpPr>
        <p:spPr bwMode="auto">
          <a:xfrm>
            <a:off x="2530123" y="1932833"/>
            <a:ext cx="26387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de-DE" sz="14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age (≤65 vs &gt;65 yr), stage, and region</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6" name="Straight Arrow Connector 5">
            <a:extLst>
              <a:ext uri="{FF2B5EF4-FFF2-40B4-BE49-F238E27FC236}">
                <a16:creationId xmlns:a16="http://schemas.microsoft.com/office/drawing/2014/main" id="{87B32C7D-F5BF-25A1-8F9B-16754FBDA978}"/>
              </a:ext>
            </a:extLst>
          </p:cNvPr>
          <p:cNvCxnSpPr/>
          <p:nvPr/>
        </p:nvCxnSpPr>
        <p:spPr bwMode="auto">
          <a:xfrm>
            <a:off x="3586106" y="3408281"/>
            <a:ext cx="622300" cy="0"/>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2D12ADC8-74C2-5134-97F2-DB698D4F4FDA}"/>
              </a:ext>
            </a:extLst>
          </p:cNvPr>
          <p:cNvCxnSpPr/>
          <p:nvPr/>
        </p:nvCxnSpPr>
        <p:spPr bwMode="auto">
          <a:xfrm>
            <a:off x="3586105" y="4067099"/>
            <a:ext cx="622300" cy="0"/>
          </a:xfrm>
          <a:prstGeom prst="straightConnector1">
            <a:avLst/>
          </a:prstGeom>
          <a:noFill/>
          <a:ln w="28575" cap="flat" cmpd="sng" algn="ctr">
            <a:solidFill>
              <a:schemeClr val="bg1"/>
            </a:solidFill>
            <a:prstDash val="solid"/>
            <a:round/>
            <a:headEnd type="none" w="med" len="med"/>
            <a:tailEnd type="triangle"/>
          </a:ln>
          <a:effectLst/>
        </p:spPr>
      </p:cxnSp>
      <p:sp>
        <p:nvSpPr>
          <p:cNvPr id="29" name="Content Placeholder 2">
            <a:extLst>
              <a:ext uri="{FF2B5EF4-FFF2-40B4-BE49-F238E27FC236}">
                <a16:creationId xmlns:a16="http://schemas.microsoft.com/office/drawing/2014/main" id="{8734CE08-D1C3-B984-8D44-A54ADFD85839}"/>
              </a:ext>
            </a:extLst>
          </p:cNvPr>
          <p:cNvSpPr txBox="1">
            <a:spLocks/>
          </p:cNvSpPr>
          <p:nvPr/>
        </p:nvSpPr>
        <p:spPr bwMode="auto">
          <a:xfrm>
            <a:off x="604675" y="5141378"/>
            <a:ext cx="10877529" cy="713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MRD negativity (&lt;1 CLL cell per 10,000 leukocytes analyzed [0.01%]) for venetoclax + obinutuzumab vs CIT; PFS for I + V + obinutuzumab vs CIT</a:t>
            </a:r>
          </a:p>
        </p:txBody>
      </p:sp>
      <p:cxnSp>
        <p:nvCxnSpPr>
          <p:cNvPr id="15" name="Straight Arrow Connector 14">
            <a:extLst>
              <a:ext uri="{FF2B5EF4-FFF2-40B4-BE49-F238E27FC236}">
                <a16:creationId xmlns:a16="http://schemas.microsoft.com/office/drawing/2014/main" id="{0C99D08C-F706-3FC7-69DA-2B7549122ACB}"/>
              </a:ext>
            </a:extLst>
          </p:cNvPr>
          <p:cNvCxnSpPr/>
          <p:nvPr/>
        </p:nvCxnSpPr>
        <p:spPr bwMode="auto">
          <a:xfrm>
            <a:off x="8692444" y="4737206"/>
            <a:ext cx="259644" cy="0"/>
          </a:xfrm>
          <a:prstGeom prst="straightConnector1">
            <a:avLst/>
          </a:prstGeom>
          <a:noFill/>
          <a:ln w="28575" cap="flat" cmpd="sng" algn="ctr">
            <a:solidFill>
              <a:schemeClr val="bg1"/>
            </a:solidFill>
            <a:prstDash val="solid"/>
            <a:round/>
            <a:headEnd type="none" w="med" len="med"/>
            <a:tailEnd type="triangle"/>
          </a:ln>
          <a:effectLst/>
        </p:spPr>
      </p:cxnSp>
      <p:sp>
        <p:nvSpPr>
          <p:cNvPr id="32" name="TextBox 31">
            <a:extLst>
              <a:ext uri="{FF2B5EF4-FFF2-40B4-BE49-F238E27FC236}">
                <a16:creationId xmlns:a16="http://schemas.microsoft.com/office/drawing/2014/main" id="{DB39F0F7-A107-91CF-0BEF-37B5EED39ECA}"/>
              </a:ext>
            </a:extLst>
          </p:cNvPr>
          <p:cNvSpPr txBox="1"/>
          <p:nvPr/>
        </p:nvSpPr>
        <p:spPr bwMode="auto">
          <a:xfrm>
            <a:off x="8952088" y="4572690"/>
            <a:ext cx="8280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 cycles</a:t>
            </a:r>
          </a:p>
        </p:txBody>
      </p:sp>
      <p:cxnSp>
        <p:nvCxnSpPr>
          <p:cNvPr id="36" name="Straight Arrow Connector 35">
            <a:extLst>
              <a:ext uri="{FF2B5EF4-FFF2-40B4-BE49-F238E27FC236}">
                <a16:creationId xmlns:a16="http://schemas.microsoft.com/office/drawing/2014/main" id="{200C94E4-1082-0313-F14F-20178A4CA330}"/>
              </a:ext>
            </a:extLst>
          </p:cNvPr>
          <p:cNvCxnSpPr/>
          <p:nvPr/>
        </p:nvCxnSpPr>
        <p:spPr bwMode="auto">
          <a:xfrm>
            <a:off x="8692444" y="4089661"/>
            <a:ext cx="259644" cy="0"/>
          </a:xfrm>
          <a:prstGeom prst="straightConnector1">
            <a:avLst/>
          </a:prstGeom>
          <a:noFill/>
          <a:ln w="28575" cap="flat" cmpd="sng" algn="ctr">
            <a:solidFill>
              <a:schemeClr val="bg1"/>
            </a:solidFill>
            <a:prstDash val="solid"/>
            <a:round/>
            <a:headEnd type="none" w="med" len="med"/>
            <a:tailEnd type="triangle"/>
          </a:ln>
          <a:effectLst/>
        </p:spPr>
      </p:cxnSp>
      <p:sp>
        <p:nvSpPr>
          <p:cNvPr id="37" name="TextBox 36">
            <a:extLst>
              <a:ext uri="{FF2B5EF4-FFF2-40B4-BE49-F238E27FC236}">
                <a16:creationId xmlns:a16="http://schemas.microsoft.com/office/drawing/2014/main" id="{09B514F6-404F-5964-11ED-D07C3FBCF924}"/>
              </a:ext>
            </a:extLst>
          </p:cNvPr>
          <p:cNvSpPr txBox="1"/>
          <p:nvPr/>
        </p:nvSpPr>
        <p:spPr bwMode="auto">
          <a:xfrm>
            <a:off x="8952088" y="3925145"/>
            <a:ext cx="19650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 cycles V, 6 cycles R</a:t>
            </a:r>
          </a:p>
        </p:txBody>
      </p:sp>
      <p:cxnSp>
        <p:nvCxnSpPr>
          <p:cNvPr id="38" name="Straight Arrow Connector 37">
            <a:extLst>
              <a:ext uri="{FF2B5EF4-FFF2-40B4-BE49-F238E27FC236}">
                <a16:creationId xmlns:a16="http://schemas.microsoft.com/office/drawing/2014/main" id="{4AC42733-CE27-CAAB-368F-375FAC0C99A2}"/>
              </a:ext>
            </a:extLst>
          </p:cNvPr>
          <p:cNvCxnSpPr/>
          <p:nvPr/>
        </p:nvCxnSpPr>
        <p:spPr bwMode="auto">
          <a:xfrm>
            <a:off x="8692444" y="3420629"/>
            <a:ext cx="259644" cy="0"/>
          </a:xfrm>
          <a:prstGeom prst="straightConnector1">
            <a:avLst/>
          </a:prstGeom>
          <a:noFill/>
          <a:ln w="28575" cap="flat" cmpd="sng" algn="ctr">
            <a:solidFill>
              <a:schemeClr val="bg1"/>
            </a:solidFill>
            <a:prstDash val="solid"/>
            <a:round/>
            <a:headEnd type="none" w="med" len="med"/>
            <a:tailEnd type="triangle"/>
          </a:ln>
          <a:effectLst/>
        </p:spPr>
      </p:cxnSp>
      <p:sp>
        <p:nvSpPr>
          <p:cNvPr id="39" name="TextBox 38">
            <a:extLst>
              <a:ext uri="{FF2B5EF4-FFF2-40B4-BE49-F238E27FC236}">
                <a16:creationId xmlns:a16="http://schemas.microsoft.com/office/drawing/2014/main" id="{624AC148-697A-110A-8298-8C90473ED79D}"/>
              </a:ext>
            </a:extLst>
          </p:cNvPr>
          <p:cNvSpPr txBox="1"/>
          <p:nvPr/>
        </p:nvSpPr>
        <p:spPr bwMode="auto">
          <a:xfrm>
            <a:off x="8952088" y="3244824"/>
            <a:ext cx="19874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 cycles V, 6 cycles O</a:t>
            </a:r>
          </a:p>
        </p:txBody>
      </p:sp>
      <p:cxnSp>
        <p:nvCxnSpPr>
          <p:cNvPr id="40" name="Straight Arrow Connector 39">
            <a:extLst>
              <a:ext uri="{FF2B5EF4-FFF2-40B4-BE49-F238E27FC236}">
                <a16:creationId xmlns:a16="http://schemas.microsoft.com/office/drawing/2014/main" id="{52FD6ED6-33DF-11AC-7602-817090D3DE4A}"/>
              </a:ext>
            </a:extLst>
          </p:cNvPr>
          <p:cNvCxnSpPr/>
          <p:nvPr/>
        </p:nvCxnSpPr>
        <p:spPr bwMode="auto">
          <a:xfrm>
            <a:off x="8692444" y="2770109"/>
            <a:ext cx="259644" cy="0"/>
          </a:xfrm>
          <a:prstGeom prst="straightConnector1">
            <a:avLst/>
          </a:prstGeom>
          <a:noFill/>
          <a:ln w="28575" cap="flat" cmpd="sng" algn="ctr">
            <a:solidFill>
              <a:schemeClr val="bg1"/>
            </a:solidFill>
            <a:prstDash val="solid"/>
            <a:round/>
            <a:headEnd type="none" w="med" len="med"/>
            <a:tailEnd type="triangle"/>
          </a:ln>
          <a:effectLst/>
        </p:spPr>
      </p:cxnSp>
      <p:sp>
        <p:nvSpPr>
          <p:cNvPr id="42" name="TextBox 41">
            <a:extLst>
              <a:ext uri="{FF2B5EF4-FFF2-40B4-BE49-F238E27FC236}">
                <a16:creationId xmlns:a16="http://schemas.microsoft.com/office/drawing/2014/main" id="{A119205B-062A-B03E-8D27-5359AAAF8425}"/>
              </a:ext>
            </a:extLst>
          </p:cNvPr>
          <p:cNvSpPr txBox="1"/>
          <p:nvPr/>
        </p:nvSpPr>
        <p:spPr bwMode="auto">
          <a:xfrm>
            <a:off x="8983699" y="2354812"/>
            <a:ext cx="278012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 cycles V, 6 cycles O, </a:t>
            </a:r>
            <a:b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continuation of I up to cycle 36 </a:t>
            </a:r>
            <a:b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allowed if MRD detectable</a:t>
            </a:r>
          </a:p>
        </p:txBody>
      </p:sp>
      <p:sp>
        <p:nvSpPr>
          <p:cNvPr id="43" name="TextBox 42">
            <a:extLst>
              <a:ext uri="{FF2B5EF4-FFF2-40B4-BE49-F238E27FC236}">
                <a16:creationId xmlns:a16="http://schemas.microsoft.com/office/drawing/2014/main" id="{3CA30248-97E4-436E-3F2A-3F73033D18C0}"/>
              </a:ext>
            </a:extLst>
          </p:cNvPr>
          <p:cNvSpPr txBox="1"/>
          <p:nvPr/>
        </p:nvSpPr>
        <p:spPr bwMode="auto">
          <a:xfrm>
            <a:off x="5810920" y="2091452"/>
            <a:ext cx="12907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28-day cycles</a:t>
            </a:r>
          </a:p>
        </p:txBody>
      </p:sp>
      <p:cxnSp>
        <p:nvCxnSpPr>
          <p:cNvPr id="23" name="Straight Arrow Connector 22">
            <a:extLst>
              <a:ext uri="{FF2B5EF4-FFF2-40B4-BE49-F238E27FC236}">
                <a16:creationId xmlns:a16="http://schemas.microsoft.com/office/drawing/2014/main" id="{5E2FD6DC-9C1E-2684-8038-601A02BA4490}"/>
              </a:ext>
            </a:extLst>
          </p:cNvPr>
          <p:cNvCxnSpPr/>
          <p:nvPr/>
        </p:nvCxnSpPr>
        <p:spPr bwMode="auto">
          <a:xfrm>
            <a:off x="3849511" y="2476598"/>
            <a:ext cx="0" cy="293511"/>
          </a:xfrm>
          <a:prstGeom prst="straightConnector1">
            <a:avLst/>
          </a:prstGeom>
          <a:noFill/>
          <a:ln w="28575" cap="flat" cmpd="sng" algn="ctr">
            <a:solidFill>
              <a:schemeClr val="bg1"/>
            </a:solidFill>
            <a:prstDash val="dash"/>
            <a:round/>
            <a:headEnd type="none" w="med" len="med"/>
            <a:tailEnd type="triangle"/>
          </a:ln>
          <a:effectLst/>
        </p:spPr>
      </p:cxnSp>
    </p:spTree>
    <p:extLst>
      <p:ext uri="{BB962C8B-B14F-4D97-AF65-F5344CB8AC3E}">
        <p14:creationId xmlns:p14="http://schemas.microsoft.com/office/powerpoint/2010/main" val="35825826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GAIA/CLL13: Baseline Characteristics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24920" y="6377919"/>
            <a:ext cx="389030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Eichhorst. EHA 2022. Abstr LB2365.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extLst>
              <p:ext uri="{D42A27DB-BD31-4B8C-83A1-F6EECF244321}">
                <p14:modId xmlns:p14="http://schemas.microsoft.com/office/powerpoint/2010/main" val="1177099136"/>
              </p:ext>
            </p:extLst>
          </p:nvPr>
        </p:nvGraphicFramePr>
        <p:xfrm>
          <a:off x="719138" y="1595701"/>
          <a:ext cx="10757981" cy="3524697"/>
        </p:xfrm>
        <a:graphic>
          <a:graphicData uri="http://schemas.openxmlformats.org/drawingml/2006/table">
            <a:tbl>
              <a:tblPr/>
              <a:tblGrid>
                <a:gridCol w="2942595">
                  <a:extLst>
                    <a:ext uri="{9D8B030D-6E8A-4147-A177-3AD203B41FA5}">
                      <a16:colId xmlns:a16="http://schemas.microsoft.com/office/drawing/2014/main" val="20000"/>
                    </a:ext>
                  </a:extLst>
                </a:gridCol>
                <a:gridCol w="1440935">
                  <a:extLst>
                    <a:ext uri="{9D8B030D-6E8A-4147-A177-3AD203B41FA5}">
                      <a16:colId xmlns:a16="http://schemas.microsoft.com/office/drawing/2014/main" val="3372254588"/>
                    </a:ext>
                  </a:extLst>
                </a:gridCol>
                <a:gridCol w="1898908">
                  <a:extLst>
                    <a:ext uri="{9D8B030D-6E8A-4147-A177-3AD203B41FA5}">
                      <a16:colId xmlns:a16="http://schemas.microsoft.com/office/drawing/2014/main" val="20002"/>
                    </a:ext>
                  </a:extLst>
                </a:gridCol>
                <a:gridCol w="1349389">
                  <a:extLst>
                    <a:ext uri="{9D8B030D-6E8A-4147-A177-3AD203B41FA5}">
                      <a16:colId xmlns:a16="http://schemas.microsoft.com/office/drawing/2014/main" val="225345444"/>
                    </a:ext>
                  </a:extLst>
                </a:gridCol>
                <a:gridCol w="1563077">
                  <a:extLst>
                    <a:ext uri="{9D8B030D-6E8A-4147-A177-3AD203B41FA5}">
                      <a16:colId xmlns:a16="http://schemas.microsoft.com/office/drawing/2014/main" val="1078792827"/>
                    </a:ext>
                  </a:extLst>
                </a:gridCol>
                <a:gridCol w="1563077">
                  <a:extLst>
                    <a:ext uri="{9D8B030D-6E8A-4147-A177-3AD203B41FA5}">
                      <a16:colId xmlns:a16="http://schemas.microsoft.com/office/drawing/2014/main" val="1239073096"/>
                    </a:ext>
                  </a:extLst>
                </a:gridCol>
              </a:tblGrid>
              <a:tr h="268739">
                <a:tc>
                  <a:txBody>
                    <a:bodyPr/>
                    <a:lstStyle/>
                    <a:p>
                      <a:pPr marL="0" indent="0">
                        <a:lnSpc>
                          <a:spcPct val="107000"/>
                        </a:lnSpc>
                      </a:pPr>
                      <a:r>
                        <a:rPr lang="de-DE" sz="1800" b="1" dirty="0">
                          <a:effectLst/>
                          <a:latin typeface="Calibri" panose="020F0502020204030204" pitchFamily="34" charset="0"/>
                          <a:ea typeface="Calibri" panose="020F0502020204030204" pitchFamily="34" charset="0"/>
                          <a:cs typeface="Calibri" panose="020F0502020204030204" pitchFamily="34" charset="0"/>
                        </a:rPr>
                        <a:t>Parameter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algn="ctr">
                        <a:lnSpc>
                          <a:spcPct val="107000"/>
                        </a:lnSpc>
                      </a:pPr>
                      <a:r>
                        <a:rPr lang="de-DE" sz="1800" b="1" kern="1200" dirty="0">
                          <a:solidFill>
                            <a:schemeClr val="tx1"/>
                          </a:solidFill>
                          <a:effectLst/>
                          <a:latin typeface="Calibri" panose="020F0502020204030204" pitchFamily="34" charset="0"/>
                          <a:ea typeface="+mn-ea"/>
                          <a:cs typeface="Calibri" panose="020F0502020204030204" pitchFamily="34" charset="0"/>
                        </a:rPr>
                        <a:t>Total</a:t>
                      </a:r>
                      <a:endParaRPr lang="de-DE" sz="2000" dirty="0">
                        <a:effectLst/>
                        <a:latin typeface="+mn-lt"/>
                        <a:ea typeface="Calibri" panose="020F050202020403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algn="ctr" defTabSz="960096" rtl="0" eaLnBrk="1" latinLnBrk="0" hangingPunct="1">
                        <a:lnSpc>
                          <a:spcPct val="107000"/>
                        </a:lnSpc>
                        <a:spcAft>
                          <a:spcPts val="0"/>
                        </a:spcAft>
                      </a:pPr>
                      <a:r>
                        <a:rPr lang="en-US"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CIT</a:t>
                      </a:r>
                      <a:endParaRPr lang="de-DE"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algn="ctr" defTabSz="960096" rtl="0" eaLnBrk="1" latinLnBrk="0" hangingPunct="1">
                        <a:lnSpc>
                          <a:spcPct val="107000"/>
                        </a:lnSpc>
                        <a:spcAft>
                          <a:spcPts val="0"/>
                        </a:spcAft>
                      </a:pPr>
                      <a:r>
                        <a:rPr lang="en-US"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V + R</a:t>
                      </a:r>
                      <a:endParaRPr lang="de-DE"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algn="ctr" defTabSz="960096" rtl="0" eaLnBrk="1" latinLnBrk="0" hangingPunct="1">
                        <a:lnSpc>
                          <a:spcPct val="107000"/>
                        </a:lnSpc>
                        <a:spcAft>
                          <a:spcPts val="0"/>
                        </a:spcAft>
                      </a:pPr>
                      <a:r>
                        <a:rPr lang="en-US"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V + O</a:t>
                      </a:r>
                      <a:endParaRPr lang="de-DE"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algn="ctr" defTabSz="960096" rtl="0" eaLnBrk="1" latinLnBrk="0" hangingPunct="1">
                        <a:lnSpc>
                          <a:spcPct val="107000"/>
                        </a:lnSpc>
                        <a:spcAft>
                          <a:spcPts val="0"/>
                        </a:spcAft>
                      </a:pPr>
                      <a:r>
                        <a:rPr lang="en-US"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 + V + O</a:t>
                      </a:r>
                      <a:endParaRPr lang="de-DE"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17639">
                <a:tc>
                  <a:txBody>
                    <a:bodyPr/>
                    <a:lstStyle/>
                    <a:p>
                      <a:pPr>
                        <a:lnSpc>
                          <a:spcPct val="107000"/>
                        </a:lnSpc>
                      </a:pPr>
                      <a:r>
                        <a:rPr lang="en-US" sz="1800" b="0" dirty="0">
                          <a:solidFill>
                            <a:schemeClr val="bg1"/>
                          </a:solidFill>
                          <a:effectLst/>
                          <a:latin typeface="Calibri" panose="020F0502020204030204" pitchFamily="34" charset="0"/>
                          <a:cs typeface="Calibri" panose="020F0502020204030204" pitchFamily="34" charset="0"/>
                        </a:rPr>
                        <a:t>Patients (ITT), n</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926</a:t>
                      </a:r>
                      <a:endParaRPr kumimoji="0" lang="en-US" sz="2000" b="0" i="0" u="none" strike="noStrike" cap="none" normalizeH="0" baseline="0" dirty="0">
                        <a:ln>
                          <a:noFill/>
                        </a:ln>
                        <a:solidFill>
                          <a:schemeClr val="bg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229 </a:t>
                      </a:r>
                      <a:b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(FCR: 150; BR: 79)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237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229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231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0212">
                <a:tc>
                  <a:txBody>
                    <a:bodyPr/>
                    <a:lstStyle/>
                    <a:p>
                      <a:pPr>
                        <a:lnSpc>
                          <a:spcPct val="107000"/>
                        </a:lnSpc>
                      </a:pPr>
                      <a:r>
                        <a:rPr lang="en-US" sz="1800" b="0" dirty="0">
                          <a:solidFill>
                            <a:schemeClr val="bg1"/>
                          </a:solidFill>
                          <a:effectLst/>
                          <a:latin typeface="Calibri" panose="020F0502020204030204" pitchFamily="34" charset="0"/>
                          <a:cs typeface="Calibri" panose="020F0502020204030204" pitchFamily="34" charset="0"/>
                        </a:rPr>
                        <a:t>Median age, yr (range)</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7000"/>
                        </a:lnSpc>
                      </a:pPr>
                      <a:r>
                        <a:rPr lang="en-US" sz="1800" b="0" dirty="0">
                          <a:solidFill>
                            <a:schemeClr val="bg1"/>
                          </a:solidFill>
                          <a:effectLst/>
                          <a:latin typeface="Calibri" panose="020F0502020204030204" pitchFamily="34" charset="0"/>
                          <a:cs typeface="Calibri" panose="020F0502020204030204" pitchFamily="34" charset="0"/>
                        </a:rPr>
                        <a:t>61 (27-84)</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Calibri" panose="020F0502020204030204" pitchFamily="34" charset="0"/>
                          <a:cs typeface="Calibri" panose="020F0502020204030204" pitchFamily="34" charset="0"/>
                        </a:rPr>
                        <a:t>61 (29-84)</a:t>
                      </a:r>
                      <a:br>
                        <a:rPr lang="en-US" sz="1800" b="0" dirty="0">
                          <a:solidFill>
                            <a:schemeClr val="bg1"/>
                          </a:solidFill>
                          <a:effectLst/>
                          <a:latin typeface="Calibri" panose="020F0502020204030204" pitchFamily="34" charset="0"/>
                          <a:cs typeface="Calibri" panose="020F0502020204030204" pitchFamily="34" charset="0"/>
                        </a:rPr>
                      </a:br>
                      <a:r>
                        <a:rPr lang="en-US" sz="1800" b="0" dirty="0">
                          <a:solidFill>
                            <a:schemeClr val="bg1"/>
                          </a:solidFill>
                          <a:effectLst/>
                          <a:latin typeface="Calibri" panose="020F0502020204030204" pitchFamily="34" charset="0"/>
                          <a:cs typeface="Calibri" panose="020F0502020204030204" pitchFamily="34" charset="0"/>
                        </a:rPr>
                        <a:t>(</a:t>
                      </a: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FCR: 55; BR: 71)</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7000"/>
                        </a:lnSpc>
                      </a:pPr>
                      <a:r>
                        <a:rPr lang="en-US" sz="1800" b="0" dirty="0">
                          <a:solidFill>
                            <a:schemeClr val="bg1"/>
                          </a:solidFill>
                          <a:effectLst/>
                          <a:latin typeface="Calibri" panose="020F0502020204030204" pitchFamily="34" charset="0"/>
                          <a:cs typeface="Calibri" panose="020F0502020204030204" pitchFamily="34" charset="0"/>
                        </a:rPr>
                        <a:t>62 (27-84)</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7000"/>
                        </a:lnSpc>
                      </a:pPr>
                      <a:r>
                        <a:rPr lang="en-US" sz="1800" b="0" dirty="0">
                          <a:solidFill>
                            <a:schemeClr val="bg1"/>
                          </a:solidFill>
                          <a:effectLst/>
                          <a:latin typeface="Calibri" panose="020F0502020204030204" pitchFamily="34" charset="0"/>
                          <a:cs typeface="Calibri" panose="020F0502020204030204" pitchFamily="34" charset="0"/>
                        </a:rPr>
                        <a:t>62 (31-83)</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7000"/>
                        </a:lnSpc>
                      </a:pPr>
                      <a:r>
                        <a:rPr lang="en-US" sz="1800" b="0" dirty="0">
                          <a:solidFill>
                            <a:schemeClr val="bg1"/>
                          </a:solidFill>
                          <a:effectLst/>
                          <a:latin typeface="Calibri" panose="020F0502020204030204" pitchFamily="34" charset="0"/>
                          <a:cs typeface="Calibri" panose="020F0502020204030204" pitchFamily="34" charset="0"/>
                        </a:rPr>
                        <a:t>60 (30-84)</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4565">
                <a:tc>
                  <a:txBody>
                    <a:bodyPr/>
                    <a:lstStyle/>
                    <a:p>
                      <a:pPr>
                        <a:lnSpc>
                          <a:spcPct val="107000"/>
                        </a:lnSpc>
                      </a:pPr>
                      <a:r>
                        <a:rPr lang="en-US" sz="1800" b="0" dirty="0">
                          <a:solidFill>
                            <a:schemeClr val="bg1"/>
                          </a:solidFill>
                          <a:effectLst/>
                          <a:latin typeface="Calibri" panose="020F0502020204030204" pitchFamily="34" charset="0"/>
                          <a:cs typeface="Calibri" panose="020F0502020204030204" pitchFamily="34" charset="0"/>
                        </a:rPr>
                        <a:t>Median CIRS score (range)</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7000"/>
                        </a:lnSpc>
                      </a:pPr>
                      <a:r>
                        <a:rPr lang="en-US" sz="1800" b="0" dirty="0">
                          <a:solidFill>
                            <a:schemeClr val="bg1"/>
                          </a:solidFill>
                          <a:effectLst/>
                          <a:latin typeface="Calibri" panose="020F0502020204030204" pitchFamily="34" charset="0"/>
                          <a:cs typeface="Calibri" panose="020F0502020204030204" pitchFamily="34" charset="0"/>
                        </a:rPr>
                        <a:t>2 (0-7)</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7000"/>
                        </a:lnSpc>
                      </a:pPr>
                      <a:r>
                        <a:rPr lang="en-US" sz="1800" b="0" dirty="0">
                          <a:solidFill>
                            <a:schemeClr val="bg1"/>
                          </a:solidFill>
                          <a:effectLst/>
                          <a:latin typeface="Calibri" panose="020F0502020204030204" pitchFamily="34" charset="0"/>
                          <a:cs typeface="Calibri" panose="020F0502020204030204" pitchFamily="34" charset="0"/>
                        </a:rPr>
                        <a:t>2 (0-6)</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7000"/>
                        </a:lnSpc>
                      </a:pPr>
                      <a:r>
                        <a:rPr lang="en-US" sz="1800" b="0" dirty="0">
                          <a:solidFill>
                            <a:schemeClr val="bg1"/>
                          </a:solidFill>
                          <a:effectLst/>
                          <a:latin typeface="Calibri" panose="020F0502020204030204" pitchFamily="34" charset="0"/>
                          <a:cs typeface="Calibri" panose="020F0502020204030204" pitchFamily="34" charset="0"/>
                        </a:rPr>
                        <a:t>2 (0-7)</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7000"/>
                        </a:lnSpc>
                      </a:pPr>
                      <a:r>
                        <a:rPr lang="en-US" sz="1800" b="0" dirty="0">
                          <a:solidFill>
                            <a:schemeClr val="bg1"/>
                          </a:solidFill>
                          <a:effectLst/>
                          <a:latin typeface="Calibri" panose="020F0502020204030204" pitchFamily="34" charset="0"/>
                          <a:cs typeface="Calibri" panose="020F0502020204030204" pitchFamily="34" charset="0"/>
                        </a:rPr>
                        <a:t>2 (0-6)</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7000"/>
                        </a:lnSpc>
                      </a:pPr>
                      <a:r>
                        <a:rPr lang="en-US" sz="1800" b="0" dirty="0">
                          <a:solidFill>
                            <a:schemeClr val="bg1"/>
                          </a:solidFill>
                          <a:effectLst/>
                          <a:latin typeface="Calibri" panose="020F0502020204030204" pitchFamily="34" charset="0"/>
                          <a:cs typeface="Calibri" panose="020F0502020204030204" pitchFamily="34" charset="0"/>
                        </a:rPr>
                        <a:t>2 (0-7)</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75572044"/>
                  </a:ext>
                </a:extLst>
              </a:tr>
              <a:tr h="184565">
                <a:tc>
                  <a:txBody>
                    <a:bodyPr/>
                    <a:lstStyle/>
                    <a:p>
                      <a:pPr>
                        <a:lnSpc>
                          <a:spcPct val="107000"/>
                        </a:lnSpc>
                      </a:pPr>
                      <a:r>
                        <a:rPr lang="en-US" sz="1800" b="0" i="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IGHV</a:t>
                      </a: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mutation status, n (%)*</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7000"/>
                        </a:lnSpc>
                      </a:pP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7000"/>
                        </a:lnSpc>
                      </a:pP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7000"/>
                        </a:lnSpc>
                      </a:pP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7000"/>
                        </a:lnSpc>
                      </a:pP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7000"/>
                        </a:lnSpc>
                      </a:pP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72396069"/>
                  </a:ext>
                </a:extLst>
              </a:tr>
              <a:tr h="184565">
                <a:tc>
                  <a:txBody>
                    <a:bodyPr/>
                    <a:lstStyle/>
                    <a:p>
                      <a:pPr marL="285750" indent="-285750">
                        <a:lnSpc>
                          <a:spcPct val="107000"/>
                        </a:lnSpc>
                        <a:buFont typeface="Wingdings" panose="05000000000000000000" pitchFamily="2" charset="2"/>
                        <a:buChar char="§"/>
                      </a:pPr>
                      <a:r>
                        <a:rPr lang="de-DE" sz="1800" b="0"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Mutated</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7000"/>
                        </a:lnSpc>
                      </a:pPr>
                      <a:r>
                        <a:rPr lang="de-DE" sz="1800" b="0" kern="1200">
                          <a:solidFill>
                            <a:schemeClr val="bg1"/>
                          </a:solidFill>
                          <a:effectLst/>
                          <a:latin typeface="Calibri" panose="020F0502020204030204" pitchFamily="34" charset="0"/>
                          <a:ea typeface="+mn-ea"/>
                          <a:cs typeface="Calibri" panose="020F0502020204030204" pitchFamily="34" charset="0"/>
                        </a:rPr>
                        <a:t>380 (41.0)</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60096" rtl="0" eaLnBrk="1" latinLnBrk="0" hangingPunct="1">
                        <a:lnSpc>
                          <a:spcPct val="107000"/>
                        </a:lnSpc>
                        <a:spcAft>
                          <a:spcPts val="0"/>
                        </a:spcAft>
                      </a:pPr>
                      <a:r>
                        <a:rPr lang="en-US" sz="1800" b="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95 (41.5)</a:t>
                      </a:r>
                      <a:endParaRPr lang="de-DE" sz="1800" b="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60096" rtl="0" eaLnBrk="1" latinLnBrk="0" hangingPunct="1">
                        <a:lnSpc>
                          <a:spcPct val="107000"/>
                        </a:lnSpc>
                        <a:spcAft>
                          <a:spcPts val="0"/>
                        </a:spcAft>
                      </a:pPr>
                      <a:r>
                        <a:rPr lang="en-US" sz="1800" b="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95 (40.1)</a:t>
                      </a:r>
                      <a:endParaRPr lang="de-DE" sz="1800" b="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60096" rtl="0" eaLnBrk="1" latinLnBrk="0" hangingPunct="1">
                        <a:lnSpc>
                          <a:spcPct val="107000"/>
                        </a:lnSpc>
                        <a:spcAft>
                          <a:spcPts val="0"/>
                        </a:spcAft>
                      </a:pPr>
                      <a:r>
                        <a:rPr lang="en-US" sz="1800" b="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89 (39.0)</a:t>
                      </a:r>
                      <a:endParaRPr lang="de-DE" sz="1800" b="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60096" rtl="0" eaLnBrk="1" latinLnBrk="0" hangingPunct="1">
                        <a:lnSpc>
                          <a:spcPct val="107000"/>
                        </a:lnSpc>
                        <a:spcAft>
                          <a:spcPts val="0"/>
                        </a:spcAft>
                      </a:pPr>
                      <a:r>
                        <a:rPr lang="en-US" sz="1800" b="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101 (43.7)</a:t>
                      </a:r>
                      <a:endParaRPr lang="de-DE" sz="1800" b="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42570256"/>
                  </a:ext>
                </a:extLst>
              </a:tr>
              <a:tr h="181508">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Unmutated</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518 (56.0)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131 (57.2)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134 (56.5)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130 (57.0)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123 (53.2)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42672822"/>
                  </a:ext>
                </a:extLst>
              </a:tr>
              <a:tr h="181508">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Not evaluable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 (2.9)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(1.3)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 (3.4)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 (3.9)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 (3.0)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64756693"/>
                  </a:ext>
                </a:extLst>
              </a:tr>
            </a:tbl>
          </a:graphicData>
        </a:graphic>
      </p:graphicFrame>
      <p:sp>
        <p:nvSpPr>
          <p:cNvPr id="5" name="TextBox 4">
            <a:extLst>
              <a:ext uri="{FF2B5EF4-FFF2-40B4-BE49-F238E27FC236}">
                <a16:creationId xmlns:a16="http://schemas.microsoft.com/office/drawing/2014/main" id="{15601BBD-4D6B-6865-80EE-A9A26E94E00F}"/>
              </a:ext>
            </a:extLst>
          </p:cNvPr>
          <p:cNvSpPr txBox="1"/>
          <p:nvPr/>
        </p:nvSpPr>
        <p:spPr bwMode="auto">
          <a:xfrm>
            <a:off x="604674" y="5220054"/>
            <a:ext cx="28280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de-DE"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a:t>
            </a:r>
            <a:r>
              <a:rPr kumimoji="0" lang="de-DE"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missing sample in the V + O arm.</a:t>
            </a:r>
          </a:p>
        </p:txBody>
      </p:sp>
    </p:spTree>
    <p:extLst>
      <p:ext uri="{BB962C8B-B14F-4D97-AF65-F5344CB8AC3E}">
        <p14:creationId xmlns:p14="http://schemas.microsoft.com/office/powerpoint/2010/main" val="9323134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GAIA/CLL13: uMRD in PB at 15 Mo</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0" y="6385837"/>
            <a:ext cx="769267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Eichhorst. ASH 2021. Abstr 71. Eichhorst. EHA 2022. Abstr LB2365. Reproduced with permission.</a:t>
            </a:r>
          </a:p>
        </p:txBody>
      </p:sp>
      <p:graphicFrame>
        <p:nvGraphicFramePr>
          <p:cNvPr id="11" name="Diagramm 14">
            <a:extLst>
              <a:ext uri="{FF2B5EF4-FFF2-40B4-BE49-F238E27FC236}">
                <a16:creationId xmlns:a16="http://schemas.microsoft.com/office/drawing/2014/main" id="{F4E82491-3A3F-1CF3-4B67-1BCBD67A4AD1}"/>
              </a:ext>
            </a:extLst>
          </p:cNvPr>
          <p:cNvGraphicFramePr>
            <a:graphicFrameLocks/>
          </p:cNvGraphicFramePr>
          <p:nvPr>
            <p:extLst>
              <p:ext uri="{D42A27DB-BD31-4B8C-83A1-F6EECF244321}">
                <p14:modId xmlns:p14="http://schemas.microsoft.com/office/powerpoint/2010/main" val="2115580454"/>
              </p:ext>
            </p:extLst>
          </p:nvPr>
        </p:nvGraphicFramePr>
        <p:xfrm>
          <a:off x="161366" y="1341440"/>
          <a:ext cx="7853362" cy="50136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a:extLst>
              <a:ext uri="{FF2B5EF4-FFF2-40B4-BE49-F238E27FC236}">
                <a16:creationId xmlns:a16="http://schemas.microsoft.com/office/drawing/2014/main" id="{E87F4C52-F481-A968-25B4-49DCCD5B9836}"/>
              </a:ext>
            </a:extLst>
          </p:cNvPr>
          <p:cNvGraphicFramePr>
            <a:graphicFrameLocks noGrp="1"/>
          </p:cNvGraphicFramePr>
          <p:nvPr/>
        </p:nvGraphicFramePr>
        <p:xfrm>
          <a:off x="7839965" y="1600200"/>
          <a:ext cx="3918648" cy="2951696"/>
        </p:xfrm>
        <a:graphic>
          <a:graphicData uri="http://schemas.openxmlformats.org/drawingml/2006/table">
            <a:tbl>
              <a:tblPr/>
              <a:tblGrid>
                <a:gridCol w="1648177">
                  <a:extLst>
                    <a:ext uri="{9D8B030D-6E8A-4147-A177-3AD203B41FA5}">
                      <a16:colId xmlns:a16="http://schemas.microsoft.com/office/drawing/2014/main" val="1432137031"/>
                    </a:ext>
                  </a:extLst>
                </a:gridCol>
                <a:gridCol w="2270471">
                  <a:extLst>
                    <a:ext uri="{9D8B030D-6E8A-4147-A177-3AD203B41FA5}">
                      <a16:colId xmlns:a16="http://schemas.microsoft.com/office/drawing/2014/main" val="1053474933"/>
                    </a:ext>
                  </a:extLst>
                </a:gridCol>
              </a:tblGrid>
              <a:tr h="135378">
                <a:tc>
                  <a:txBody>
                    <a:bodyPr/>
                    <a:lstStyle/>
                    <a:p>
                      <a:r>
                        <a:rPr lang="en-US" sz="1800" b="1" dirty="0">
                          <a:latin typeface="Calibri" panose="020F0502020204030204" pitchFamily="34" charset="0"/>
                          <a:cs typeface="Calibri" panose="020F0502020204030204" pitchFamily="34" charset="0"/>
                        </a:rPr>
                        <a:t>Regimen</a:t>
                      </a:r>
                    </a:p>
                  </a:txBody>
                  <a:tcPr marL="36195" marR="36195" marT="36195" marB="3619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r>
                        <a:rPr lang="de-DE" sz="1800" b="1" kern="1200" dirty="0">
                          <a:solidFill>
                            <a:schemeClr val="tx1"/>
                          </a:solidFill>
                          <a:effectLst/>
                          <a:latin typeface="Calibri" panose="020F0502020204030204" pitchFamily="34" charset="0"/>
                          <a:ea typeface="+mn-ea"/>
                          <a:cs typeface="Calibri" panose="020F0502020204030204" pitchFamily="34" charset="0"/>
                        </a:rPr>
                        <a:t>uMRD, % (97.5% CI)</a:t>
                      </a:r>
                      <a:endParaRPr lang="en-US" sz="1800" b="1" dirty="0">
                        <a:latin typeface="Calibri" panose="020F0502020204030204" pitchFamily="34" charset="0"/>
                        <a:cs typeface="Calibri" panose="020F0502020204030204" pitchFamily="34" charset="0"/>
                      </a:endParaRPr>
                    </a:p>
                  </a:txBody>
                  <a:tcPr marL="36195" marR="36195" marT="36195" marB="3619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870009374"/>
                  </a:ext>
                </a:extLst>
              </a:tr>
              <a:tr h="198442">
                <a:tc>
                  <a:txBody>
                    <a:bodyPr/>
                    <a:lstStyle/>
                    <a:p>
                      <a:pPr algn="l">
                        <a:lnSpc>
                          <a:spcPct val="107000"/>
                        </a:lnSpc>
                      </a:pPr>
                      <a:r>
                        <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 + V + 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92.2</a:t>
                      </a:r>
                    </a:p>
                    <a:p>
                      <a:pPr algn="ctr"/>
                      <a:r>
                        <a:rPr lang="en-US" sz="1800" dirty="0">
                          <a:solidFill>
                            <a:schemeClr val="bg1"/>
                          </a:solidFill>
                          <a:latin typeface="Calibri" panose="020F0502020204030204" pitchFamily="34" charset="0"/>
                          <a:cs typeface="Calibri" panose="020F0502020204030204" pitchFamily="34" charset="0"/>
                        </a:rPr>
                        <a:t>(87.3-95.7)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7600682"/>
                  </a:ext>
                </a:extLst>
              </a:tr>
              <a:tr h="19844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V + 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86.5</a:t>
                      </a:r>
                    </a:p>
                    <a:p>
                      <a:pPr algn="ctr"/>
                      <a:r>
                        <a:rPr lang="en-US" sz="1800" dirty="0">
                          <a:solidFill>
                            <a:schemeClr val="bg1"/>
                          </a:solidFill>
                          <a:latin typeface="Calibri" panose="020F0502020204030204" pitchFamily="34" charset="0"/>
                          <a:cs typeface="Calibri" panose="020F0502020204030204" pitchFamily="34" charset="0"/>
                        </a:rPr>
                        <a:t>(80.6-91.1)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73054385"/>
                  </a:ext>
                </a:extLst>
              </a:tr>
              <a:tr h="191009">
                <a:tc>
                  <a:txBody>
                    <a:bodyPr/>
                    <a:lstStyle/>
                    <a:p>
                      <a:pPr algn="l">
                        <a:lnSpc>
                          <a:spcPct val="107000"/>
                        </a:lnSpc>
                      </a:pPr>
                      <a:r>
                        <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V + 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57.0</a:t>
                      </a:r>
                    </a:p>
                    <a:p>
                      <a:pPr algn="ctr"/>
                      <a:r>
                        <a:rPr lang="en-US" sz="1800" dirty="0">
                          <a:solidFill>
                            <a:schemeClr val="bg1"/>
                          </a:solidFill>
                          <a:latin typeface="Calibri" panose="020F0502020204030204" pitchFamily="34" charset="0"/>
                          <a:cs typeface="Calibri" panose="020F0502020204030204" pitchFamily="34" charset="0"/>
                        </a:rPr>
                        <a:t>(49.5-64.2)</a:t>
                      </a:r>
                    </a:p>
                  </a:txBody>
                  <a:tcPr marL="33739" marR="33739" marT="33739" marB="3373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933853"/>
                  </a:ext>
                </a:extLst>
              </a:tr>
              <a:tr h="21970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CIT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52.0 </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(44.4-59.5)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19650015"/>
                  </a:ext>
                </a:extLst>
              </a:tr>
            </a:tbl>
          </a:graphicData>
        </a:graphic>
      </p:graphicFrame>
      <p:grpSp>
        <p:nvGrpSpPr>
          <p:cNvPr id="13" name="Group 12">
            <a:extLst>
              <a:ext uri="{FF2B5EF4-FFF2-40B4-BE49-F238E27FC236}">
                <a16:creationId xmlns:a16="http://schemas.microsoft.com/office/drawing/2014/main" id="{C7887005-69C9-8115-7E31-809DA0A9D4CE}"/>
              </a:ext>
            </a:extLst>
          </p:cNvPr>
          <p:cNvGrpSpPr/>
          <p:nvPr/>
        </p:nvGrpSpPr>
        <p:grpSpPr>
          <a:xfrm>
            <a:off x="1298239" y="5407450"/>
            <a:ext cx="6515588" cy="77274"/>
            <a:chOff x="1298239" y="5407450"/>
            <a:chExt cx="6515588" cy="77274"/>
          </a:xfrm>
        </p:grpSpPr>
        <p:cxnSp>
          <p:nvCxnSpPr>
            <p:cNvPr id="6" name="Straight Connector 5">
              <a:extLst>
                <a:ext uri="{FF2B5EF4-FFF2-40B4-BE49-F238E27FC236}">
                  <a16:creationId xmlns:a16="http://schemas.microsoft.com/office/drawing/2014/main" id="{098AD548-8C42-1A5F-6A88-10DDDF88157A}"/>
                </a:ext>
              </a:extLst>
            </p:cNvPr>
            <p:cNvCxnSpPr>
              <a:cxnSpLocks/>
            </p:cNvCxnSpPr>
            <p:nvPr/>
          </p:nvCxnSpPr>
          <p:spPr bwMode="auto">
            <a:xfrm>
              <a:off x="1298239" y="5407450"/>
              <a:ext cx="0" cy="77274"/>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3281B9EF-EAE0-3434-59A0-AF2B2CA716E8}"/>
                </a:ext>
              </a:extLst>
            </p:cNvPr>
            <p:cNvCxnSpPr>
              <a:cxnSpLocks/>
            </p:cNvCxnSpPr>
            <p:nvPr/>
          </p:nvCxnSpPr>
          <p:spPr bwMode="auto">
            <a:xfrm>
              <a:off x="2926701" y="5407450"/>
              <a:ext cx="0" cy="77274"/>
            </a:xfrm>
            <a:prstGeom prst="line">
              <a:avLst/>
            </a:prstGeom>
            <a:noFill/>
            <a:ln w="28575" cap="flat" cmpd="sng" algn="ctr">
              <a:solidFill>
                <a:schemeClr val="bg1"/>
              </a:solidFill>
              <a:prstDash val="solid"/>
              <a:round/>
              <a:headEnd type="none" w="med" len="med"/>
              <a:tailEnd type="none" w="med" len="med"/>
            </a:ln>
            <a:effectLst/>
          </p:spPr>
        </p:cxnSp>
        <p:grpSp>
          <p:nvGrpSpPr>
            <p:cNvPr id="8" name="Group 7">
              <a:extLst>
                <a:ext uri="{FF2B5EF4-FFF2-40B4-BE49-F238E27FC236}">
                  <a16:creationId xmlns:a16="http://schemas.microsoft.com/office/drawing/2014/main" id="{D1766C9A-82A6-FB3E-E5C9-CD592C225206}"/>
                </a:ext>
              </a:extLst>
            </p:cNvPr>
            <p:cNvGrpSpPr/>
            <p:nvPr/>
          </p:nvGrpSpPr>
          <p:grpSpPr>
            <a:xfrm>
              <a:off x="4555163" y="5407450"/>
              <a:ext cx="1628462" cy="77274"/>
              <a:chOff x="1450639" y="5566289"/>
              <a:chExt cx="1628462" cy="77274"/>
            </a:xfrm>
          </p:grpSpPr>
          <p:cxnSp>
            <p:nvCxnSpPr>
              <p:cNvPr id="9" name="Straight Connector 8">
                <a:extLst>
                  <a:ext uri="{FF2B5EF4-FFF2-40B4-BE49-F238E27FC236}">
                    <a16:creationId xmlns:a16="http://schemas.microsoft.com/office/drawing/2014/main" id="{D64A334E-9952-56BC-9403-4BCE6A4CEF27}"/>
                  </a:ext>
                </a:extLst>
              </p:cNvPr>
              <p:cNvCxnSpPr/>
              <p:nvPr/>
            </p:nvCxnSpPr>
            <p:spPr bwMode="auto">
              <a:xfrm>
                <a:off x="1450639" y="5566289"/>
                <a:ext cx="0" cy="77274"/>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1175424D-2A86-9D31-FF8F-84C7A8D3F9F5}"/>
                  </a:ext>
                </a:extLst>
              </p:cNvPr>
              <p:cNvCxnSpPr/>
              <p:nvPr/>
            </p:nvCxnSpPr>
            <p:spPr bwMode="auto">
              <a:xfrm>
                <a:off x="3079101" y="5566289"/>
                <a:ext cx="0" cy="77274"/>
              </a:xfrm>
              <a:prstGeom prst="line">
                <a:avLst/>
              </a:prstGeom>
              <a:noFill/>
              <a:ln w="28575" cap="flat" cmpd="sng" algn="ctr">
                <a:solidFill>
                  <a:schemeClr val="bg1"/>
                </a:solidFill>
                <a:prstDash val="solid"/>
                <a:round/>
                <a:headEnd type="none" w="med" len="med"/>
                <a:tailEnd type="none" w="med" len="med"/>
              </a:ln>
              <a:effectLst/>
            </p:spPr>
          </p:cxnSp>
        </p:grpSp>
        <p:cxnSp>
          <p:nvCxnSpPr>
            <p:cNvPr id="12" name="Straight Connector 11">
              <a:extLst>
                <a:ext uri="{FF2B5EF4-FFF2-40B4-BE49-F238E27FC236}">
                  <a16:creationId xmlns:a16="http://schemas.microsoft.com/office/drawing/2014/main" id="{15387B2C-D1C7-BDE6-647C-8A5CEDA6C896}"/>
                </a:ext>
              </a:extLst>
            </p:cNvPr>
            <p:cNvCxnSpPr>
              <a:cxnSpLocks/>
            </p:cNvCxnSpPr>
            <p:nvPr/>
          </p:nvCxnSpPr>
          <p:spPr bwMode="auto">
            <a:xfrm>
              <a:off x="7813827" y="5407450"/>
              <a:ext cx="0" cy="77274"/>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2586884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5" name="Group 294">
            <a:extLst>
              <a:ext uri="{FF2B5EF4-FFF2-40B4-BE49-F238E27FC236}">
                <a16:creationId xmlns:a16="http://schemas.microsoft.com/office/drawing/2014/main" id="{F861420E-1BCA-BE14-A0B7-5E36CD498CD3}"/>
              </a:ext>
            </a:extLst>
          </p:cNvPr>
          <p:cNvGrpSpPr/>
          <p:nvPr/>
        </p:nvGrpSpPr>
        <p:grpSpPr>
          <a:xfrm>
            <a:off x="2159031" y="1632736"/>
            <a:ext cx="4538737" cy="755812"/>
            <a:chOff x="2159031" y="1632736"/>
            <a:chExt cx="4538737" cy="755812"/>
          </a:xfrm>
        </p:grpSpPr>
        <p:cxnSp>
          <p:nvCxnSpPr>
            <p:cNvPr id="211" name="Straight Connector 210">
              <a:extLst>
                <a:ext uri="{FF2B5EF4-FFF2-40B4-BE49-F238E27FC236}">
                  <a16:creationId xmlns:a16="http://schemas.microsoft.com/office/drawing/2014/main" id="{30831CB9-357B-6B77-302F-5D9C1A1553CF}"/>
                </a:ext>
              </a:extLst>
            </p:cNvPr>
            <p:cNvCxnSpPr/>
            <p:nvPr/>
          </p:nvCxnSpPr>
          <p:spPr bwMode="auto">
            <a:xfrm>
              <a:off x="2159031" y="1632736"/>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3512D81A-1724-23A9-6EB2-E3EC101DC271}"/>
                </a:ext>
              </a:extLst>
            </p:cNvPr>
            <p:cNvCxnSpPr/>
            <p:nvPr/>
          </p:nvCxnSpPr>
          <p:spPr bwMode="auto">
            <a:xfrm>
              <a:off x="3637269" y="1797312"/>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1857E656-A11B-FC70-375B-DD30651750E1}"/>
                </a:ext>
              </a:extLst>
            </p:cNvPr>
            <p:cNvCxnSpPr/>
            <p:nvPr/>
          </p:nvCxnSpPr>
          <p:spPr bwMode="auto">
            <a:xfrm>
              <a:off x="2602478" y="166638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DCBAE0C3-E1F8-0112-2B15-713F22D8C2C7}"/>
                </a:ext>
              </a:extLst>
            </p:cNvPr>
            <p:cNvCxnSpPr/>
            <p:nvPr/>
          </p:nvCxnSpPr>
          <p:spPr bwMode="auto">
            <a:xfrm>
              <a:off x="3119416" y="1688375"/>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721222F8-41A5-6B6A-D4C6-D5144508F17B}"/>
                </a:ext>
              </a:extLst>
            </p:cNvPr>
            <p:cNvCxnSpPr/>
            <p:nvPr/>
          </p:nvCxnSpPr>
          <p:spPr bwMode="auto">
            <a:xfrm>
              <a:off x="3828816" y="1809879"/>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DBFC5CD6-6E47-00D3-7B53-E1C4069BCEEE}"/>
                </a:ext>
              </a:extLst>
            </p:cNvPr>
            <p:cNvCxnSpPr/>
            <p:nvPr/>
          </p:nvCxnSpPr>
          <p:spPr bwMode="auto">
            <a:xfrm>
              <a:off x="3684071" y="179866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16073E50-9B52-791F-8C7A-6B1E0F2F0AD5}"/>
                </a:ext>
              </a:extLst>
            </p:cNvPr>
            <p:cNvCxnSpPr/>
            <p:nvPr/>
          </p:nvCxnSpPr>
          <p:spPr bwMode="auto">
            <a:xfrm>
              <a:off x="3885565" y="1805812"/>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54474E72-816D-E56B-67E8-EB900ED8878B}"/>
                </a:ext>
              </a:extLst>
            </p:cNvPr>
            <p:cNvCxnSpPr/>
            <p:nvPr/>
          </p:nvCxnSpPr>
          <p:spPr bwMode="auto">
            <a:xfrm>
              <a:off x="4067519" y="1835206"/>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771FCA7-DBA7-7D77-27F6-848C819DDD9C}"/>
                </a:ext>
              </a:extLst>
            </p:cNvPr>
            <p:cNvCxnSpPr/>
            <p:nvPr/>
          </p:nvCxnSpPr>
          <p:spPr bwMode="auto">
            <a:xfrm>
              <a:off x="4109047" y="1841489"/>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285239E5-F410-5D3D-3AF9-F9A5D3944080}"/>
                </a:ext>
              </a:extLst>
            </p:cNvPr>
            <p:cNvCxnSpPr/>
            <p:nvPr/>
          </p:nvCxnSpPr>
          <p:spPr bwMode="auto">
            <a:xfrm>
              <a:off x="4098632" y="1840687"/>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D9B1A3B-CDF9-0C62-6269-4B03AE6E03D7}"/>
                </a:ext>
              </a:extLst>
            </p:cNvPr>
            <p:cNvCxnSpPr/>
            <p:nvPr/>
          </p:nvCxnSpPr>
          <p:spPr bwMode="auto">
            <a:xfrm>
              <a:off x="4257544" y="1851316"/>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0D688147-DD82-E5AF-E75C-0CDD418DDF98}"/>
                </a:ext>
              </a:extLst>
            </p:cNvPr>
            <p:cNvCxnSpPr/>
            <p:nvPr/>
          </p:nvCxnSpPr>
          <p:spPr bwMode="auto">
            <a:xfrm>
              <a:off x="4145821" y="183952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6FA825CB-35C7-695F-3415-8E26F375CF4A}"/>
                </a:ext>
              </a:extLst>
            </p:cNvPr>
            <p:cNvCxnSpPr/>
            <p:nvPr/>
          </p:nvCxnSpPr>
          <p:spPr bwMode="auto">
            <a:xfrm>
              <a:off x="4546064" y="188369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C222939A-C477-E92B-86B6-DA13C75FC8BC}"/>
                </a:ext>
              </a:extLst>
            </p:cNvPr>
            <p:cNvCxnSpPr/>
            <p:nvPr/>
          </p:nvCxnSpPr>
          <p:spPr bwMode="auto">
            <a:xfrm>
              <a:off x="3958606" y="1825780"/>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E1D302CF-E392-F987-49D5-072EE4418C33}"/>
                </a:ext>
              </a:extLst>
            </p:cNvPr>
            <p:cNvCxnSpPr/>
            <p:nvPr/>
          </p:nvCxnSpPr>
          <p:spPr bwMode="auto">
            <a:xfrm>
              <a:off x="4706438" y="194596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09A78141-20F2-7D56-94AF-90940E119F2E}"/>
                </a:ext>
              </a:extLst>
            </p:cNvPr>
            <p:cNvCxnSpPr/>
            <p:nvPr/>
          </p:nvCxnSpPr>
          <p:spPr bwMode="auto">
            <a:xfrm>
              <a:off x="4626947" y="1919295"/>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6AD08238-0F3D-8DD8-9FC4-BC0AAB58C3BA}"/>
                </a:ext>
              </a:extLst>
            </p:cNvPr>
            <p:cNvCxnSpPr/>
            <p:nvPr/>
          </p:nvCxnSpPr>
          <p:spPr bwMode="auto">
            <a:xfrm>
              <a:off x="4772141" y="194538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6CA63C3B-A804-43B8-6334-3D87AD9A83EE}"/>
                </a:ext>
              </a:extLst>
            </p:cNvPr>
            <p:cNvCxnSpPr/>
            <p:nvPr/>
          </p:nvCxnSpPr>
          <p:spPr bwMode="auto">
            <a:xfrm>
              <a:off x="4287265" y="1856038"/>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642740B2-1A96-67A1-7EAC-F4A24FB732A8}"/>
                </a:ext>
              </a:extLst>
            </p:cNvPr>
            <p:cNvCxnSpPr/>
            <p:nvPr/>
          </p:nvCxnSpPr>
          <p:spPr bwMode="auto">
            <a:xfrm>
              <a:off x="4337665" y="186435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93752263-A073-611E-E929-DE46EC5C13D5}"/>
                </a:ext>
              </a:extLst>
            </p:cNvPr>
            <p:cNvCxnSpPr/>
            <p:nvPr/>
          </p:nvCxnSpPr>
          <p:spPr bwMode="auto">
            <a:xfrm>
              <a:off x="4804968" y="194538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E4BBFA3A-8D21-C910-1B03-DDE2343CE0F7}"/>
                </a:ext>
              </a:extLst>
            </p:cNvPr>
            <p:cNvCxnSpPr/>
            <p:nvPr/>
          </p:nvCxnSpPr>
          <p:spPr bwMode="auto">
            <a:xfrm>
              <a:off x="4957374" y="1983704"/>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A4F32D86-3C64-96AF-8BDA-FF46CF044828}"/>
                </a:ext>
              </a:extLst>
            </p:cNvPr>
            <p:cNvCxnSpPr/>
            <p:nvPr/>
          </p:nvCxnSpPr>
          <p:spPr bwMode="auto">
            <a:xfrm>
              <a:off x="5009943" y="1982912"/>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15360D5D-D6FA-53B8-C180-0AE3BADFC9E9}"/>
                </a:ext>
              </a:extLst>
            </p:cNvPr>
            <p:cNvCxnSpPr/>
            <p:nvPr/>
          </p:nvCxnSpPr>
          <p:spPr bwMode="auto">
            <a:xfrm>
              <a:off x="5137769" y="2014367"/>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ED81EF04-F50B-6167-40EF-AA6F8532D4B6}"/>
                </a:ext>
              </a:extLst>
            </p:cNvPr>
            <p:cNvCxnSpPr/>
            <p:nvPr/>
          </p:nvCxnSpPr>
          <p:spPr bwMode="auto">
            <a:xfrm>
              <a:off x="5344799" y="203847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0454B15A-1BD7-D2B4-7F28-CA3518CD9CBB}"/>
                </a:ext>
              </a:extLst>
            </p:cNvPr>
            <p:cNvCxnSpPr/>
            <p:nvPr/>
          </p:nvCxnSpPr>
          <p:spPr bwMode="auto">
            <a:xfrm>
              <a:off x="5377494" y="203847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D6944853-A6C6-495E-D9BF-5EA03E2F31CA}"/>
                </a:ext>
              </a:extLst>
            </p:cNvPr>
            <p:cNvCxnSpPr/>
            <p:nvPr/>
          </p:nvCxnSpPr>
          <p:spPr bwMode="auto">
            <a:xfrm>
              <a:off x="5406473" y="2041612"/>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9B20007D-1F93-8DE7-90F0-368A755D15BC}"/>
                </a:ext>
              </a:extLst>
            </p:cNvPr>
            <p:cNvCxnSpPr/>
            <p:nvPr/>
          </p:nvCxnSpPr>
          <p:spPr bwMode="auto">
            <a:xfrm>
              <a:off x="5439159" y="2040702"/>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8232B0D9-AAFE-D5C2-74FA-93FC43322543}"/>
                </a:ext>
              </a:extLst>
            </p:cNvPr>
            <p:cNvCxnSpPr/>
            <p:nvPr/>
          </p:nvCxnSpPr>
          <p:spPr bwMode="auto">
            <a:xfrm>
              <a:off x="5664895" y="203756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B912C419-A87E-7315-3081-AEA7F712E866}"/>
                </a:ext>
              </a:extLst>
            </p:cNvPr>
            <p:cNvCxnSpPr/>
            <p:nvPr/>
          </p:nvCxnSpPr>
          <p:spPr bwMode="auto">
            <a:xfrm>
              <a:off x="5880086" y="2041612"/>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AF2DB328-6136-820C-2119-B6985C8BE4ED}"/>
                </a:ext>
              </a:extLst>
            </p:cNvPr>
            <p:cNvCxnSpPr/>
            <p:nvPr/>
          </p:nvCxnSpPr>
          <p:spPr bwMode="auto">
            <a:xfrm>
              <a:off x="4742037" y="194596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7BFA2A91-78A0-FA22-3D2F-34A3D0495A3B}"/>
                </a:ext>
              </a:extLst>
            </p:cNvPr>
            <p:cNvCxnSpPr/>
            <p:nvPr/>
          </p:nvCxnSpPr>
          <p:spPr bwMode="auto">
            <a:xfrm>
              <a:off x="4855427" y="1965841"/>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DEEA6E63-98F3-2F4E-9826-E4010CB9A802}"/>
                </a:ext>
              </a:extLst>
            </p:cNvPr>
            <p:cNvCxnSpPr/>
            <p:nvPr/>
          </p:nvCxnSpPr>
          <p:spPr bwMode="auto">
            <a:xfrm>
              <a:off x="5568478" y="203756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749F85DF-B034-3C5C-47D6-5833D66958F9}"/>
                </a:ext>
              </a:extLst>
            </p:cNvPr>
            <p:cNvCxnSpPr/>
            <p:nvPr/>
          </p:nvCxnSpPr>
          <p:spPr bwMode="auto">
            <a:xfrm>
              <a:off x="5736351" y="2035534"/>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22F172A8-5CC4-24E6-7015-C5C4C28F2785}"/>
                </a:ext>
              </a:extLst>
            </p:cNvPr>
            <p:cNvCxnSpPr/>
            <p:nvPr/>
          </p:nvCxnSpPr>
          <p:spPr bwMode="auto">
            <a:xfrm>
              <a:off x="5989965" y="2039654"/>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4A694C36-B1A7-B847-5B95-05C51303EADA}"/>
                </a:ext>
              </a:extLst>
            </p:cNvPr>
            <p:cNvCxnSpPr/>
            <p:nvPr/>
          </p:nvCxnSpPr>
          <p:spPr bwMode="auto">
            <a:xfrm>
              <a:off x="5828102" y="203847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7BC30BD5-64FF-DA47-AF53-746D57260FDC}"/>
                </a:ext>
              </a:extLst>
            </p:cNvPr>
            <p:cNvCxnSpPr/>
            <p:nvPr/>
          </p:nvCxnSpPr>
          <p:spPr bwMode="auto">
            <a:xfrm>
              <a:off x="5700218" y="2035784"/>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AA494866-6C20-445E-F5D5-C0CC20C87FB5}"/>
                </a:ext>
              </a:extLst>
            </p:cNvPr>
            <p:cNvCxnSpPr/>
            <p:nvPr/>
          </p:nvCxnSpPr>
          <p:spPr bwMode="auto">
            <a:xfrm>
              <a:off x="6045981" y="214540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D75E5B5C-FF49-6913-A196-AD30A5C0CD01}"/>
                </a:ext>
              </a:extLst>
            </p:cNvPr>
            <p:cNvCxnSpPr/>
            <p:nvPr/>
          </p:nvCxnSpPr>
          <p:spPr bwMode="auto">
            <a:xfrm>
              <a:off x="6079930" y="2146329"/>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B6497CC3-5CCE-9FF5-68AA-DE444BF69A93}"/>
                </a:ext>
              </a:extLst>
            </p:cNvPr>
            <p:cNvCxnSpPr/>
            <p:nvPr/>
          </p:nvCxnSpPr>
          <p:spPr bwMode="auto">
            <a:xfrm>
              <a:off x="6192880" y="227775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AE64798D-45DB-28D9-36B1-37C381290AB9}"/>
                </a:ext>
              </a:extLst>
            </p:cNvPr>
            <p:cNvCxnSpPr/>
            <p:nvPr/>
          </p:nvCxnSpPr>
          <p:spPr bwMode="auto">
            <a:xfrm>
              <a:off x="6143967" y="227623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B0FA5EC9-5F26-8041-46D8-133BD5EF1F25}"/>
                </a:ext>
              </a:extLst>
            </p:cNvPr>
            <p:cNvCxnSpPr/>
            <p:nvPr/>
          </p:nvCxnSpPr>
          <p:spPr bwMode="auto">
            <a:xfrm>
              <a:off x="4670626" y="192139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4A24B93B-D580-F127-0818-A3BEF6B41F18}"/>
                </a:ext>
              </a:extLst>
            </p:cNvPr>
            <p:cNvCxnSpPr/>
            <p:nvPr/>
          </p:nvCxnSpPr>
          <p:spPr bwMode="auto">
            <a:xfrm>
              <a:off x="5607868" y="2037560"/>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810F5AA1-7F8F-1608-C9B0-AC35E571A8F3}"/>
                </a:ext>
              </a:extLst>
            </p:cNvPr>
            <p:cNvCxnSpPr/>
            <p:nvPr/>
          </p:nvCxnSpPr>
          <p:spPr bwMode="auto">
            <a:xfrm>
              <a:off x="4202430" y="1841890"/>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A751F8C3-59A6-48B3-B014-D2A18605609E}"/>
                </a:ext>
              </a:extLst>
            </p:cNvPr>
            <p:cNvCxnSpPr/>
            <p:nvPr/>
          </p:nvCxnSpPr>
          <p:spPr bwMode="auto">
            <a:xfrm>
              <a:off x="4407611" y="1884318"/>
              <a:ext cx="0" cy="110795"/>
            </a:xfrm>
            <a:prstGeom prst="line">
              <a:avLst/>
            </a:prstGeom>
            <a:noFill/>
            <a:ln w="76200"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A832CBBD-EED0-E0EF-3FCD-5A24A86803A9}"/>
                </a:ext>
              </a:extLst>
            </p:cNvPr>
            <p:cNvCxnSpPr/>
            <p:nvPr/>
          </p:nvCxnSpPr>
          <p:spPr bwMode="auto">
            <a:xfrm>
              <a:off x="6225643" y="227751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8A645975-5C52-5E63-95CD-EBED072A4A18}"/>
                </a:ext>
              </a:extLst>
            </p:cNvPr>
            <p:cNvCxnSpPr/>
            <p:nvPr/>
          </p:nvCxnSpPr>
          <p:spPr bwMode="auto">
            <a:xfrm>
              <a:off x="5239489" y="203847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BC0829CF-82CA-6B10-930A-E2424EB6F861}"/>
                </a:ext>
              </a:extLst>
            </p:cNvPr>
            <p:cNvCxnSpPr/>
            <p:nvPr/>
          </p:nvCxnSpPr>
          <p:spPr bwMode="auto">
            <a:xfrm>
              <a:off x="6344427" y="2277518"/>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DAEDD742-D267-6497-28CE-21F991D1A6C2}"/>
                </a:ext>
              </a:extLst>
            </p:cNvPr>
            <p:cNvCxnSpPr/>
            <p:nvPr/>
          </p:nvCxnSpPr>
          <p:spPr bwMode="auto">
            <a:xfrm>
              <a:off x="6272171" y="227712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0F313A9F-DE0A-8630-D8CA-AB4640F0199A}"/>
                </a:ext>
              </a:extLst>
            </p:cNvPr>
            <p:cNvCxnSpPr/>
            <p:nvPr/>
          </p:nvCxnSpPr>
          <p:spPr bwMode="auto">
            <a:xfrm>
              <a:off x="5192702" y="2040702"/>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2EAD8C0A-BF0C-2DB4-E58B-2603FB9AA2EC}"/>
                </a:ext>
              </a:extLst>
            </p:cNvPr>
            <p:cNvCxnSpPr/>
            <p:nvPr/>
          </p:nvCxnSpPr>
          <p:spPr bwMode="auto">
            <a:xfrm>
              <a:off x="6381246" y="2274376"/>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DB89C54E-C4C6-BE4B-D22A-0161270FB47A}"/>
                </a:ext>
              </a:extLst>
            </p:cNvPr>
            <p:cNvCxnSpPr/>
            <p:nvPr/>
          </p:nvCxnSpPr>
          <p:spPr bwMode="auto">
            <a:xfrm>
              <a:off x="6626115" y="227712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9F056D6B-F8FD-2067-F1C2-AC8AF1BDBEEB}"/>
                </a:ext>
              </a:extLst>
            </p:cNvPr>
            <p:cNvCxnSpPr/>
            <p:nvPr/>
          </p:nvCxnSpPr>
          <p:spPr bwMode="auto">
            <a:xfrm>
              <a:off x="6697768" y="227712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11835889-1B9B-6994-503C-FC8D7267E21B}"/>
                </a:ext>
              </a:extLst>
            </p:cNvPr>
            <p:cNvCxnSpPr/>
            <p:nvPr/>
          </p:nvCxnSpPr>
          <p:spPr bwMode="auto">
            <a:xfrm>
              <a:off x="4909141" y="1966887"/>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BEFB17DC-073D-E6A6-40B7-74326525E715}"/>
                </a:ext>
              </a:extLst>
            </p:cNvPr>
            <p:cNvCxnSpPr/>
            <p:nvPr/>
          </p:nvCxnSpPr>
          <p:spPr bwMode="auto">
            <a:xfrm>
              <a:off x="4597160" y="1900029"/>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EE8B7F8E-A14C-B486-8BF8-9366CB9D8DC9}"/>
                </a:ext>
              </a:extLst>
            </p:cNvPr>
            <p:cNvCxnSpPr/>
            <p:nvPr/>
          </p:nvCxnSpPr>
          <p:spPr bwMode="auto">
            <a:xfrm>
              <a:off x="4018374" y="1825779"/>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546BF328-D1B2-4A57-0A1A-87CBD8FED539}"/>
                </a:ext>
              </a:extLst>
            </p:cNvPr>
            <p:cNvCxnSpPr/>
            <p:nvPr/>
          </p:nvCxnSpPr>
          <p:spPr bwMode="auto">
            <a:xfrm>
              <a:off x="4491788" y="1884319"/>
              <a:ext cx="0" cy="110795"/>
            </a:xfrm>
            <a:prstGeom prst="line">
              <a:avLst/>
            </a:prstGeom>
            <a:noFill/>
            <a:ln w="76200"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AD8E8663-F8C6-B461-76B8-A61C4DB031EC}"/>
                </a:ext>
              </a:extLst>
            </p:cNvPr>
            <p:cNvCxnSpPr/>
            <p:nvPr/>
          </p:nvCxnSpPr>
          <p:spPr bwMode="auto">
            <a:xfrm>
              <a:off x="5071848" y="1983072"/>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B5610B1A-A7E8-6AC6-397D-ABC59BBF3AB5}"/>
                </a:ext>
              </a:extLst>
            </p:cNvPr>
            <p:cNvCxnSpPr/>
            <p:nvPr/>
          </p:nvCxnSpPr>
          <p:spPr bwMode="auto">
            <a:xfrm>
              <a:off x="5294720" y="2038470"/>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C8ADF3F6-8950-7D95-2635-810EE17F2AA0}"/>
                </a:ext>
              </a:extLst>
            </p:cNvPr>
            <p:cNvCxnSpPr/>
            <p:nvPr/>
          </p:nvCxnSpPr>
          <p:spPr bwMode="auto">
            <a:xfrm>
              <a:off x="5492060" y="2043844"/>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B2D95E1F-592E-5CE9-65DA-2FB3EAC1FD44}"/>
                </a:ext>
              </a:extLst>
            </p:cNvPr>
            <p:cNvCxnSpPr/>
            <p:nvPr/>
          </p:nvCxnSpPr>
          <p:spPr bwMode="auto">
            <a:xfrm>
              <a:off x="5931740" y="2043843"/>
              <a:ext cx="0" cy="110795"/>
            </a:xfrm>
            <a:prstGeom prst="line">
              <a:avLst/>
            </a:prstGeom>
            <a:noFill/>
            <a:ln w="57150" cap="flat" cmpd="sng" algn="ctr">
              <a:solidFill>
                <a:schemeClr val="accent3"/>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DEBA4931-CF48-71C6-229F-7D250C861695}"/>
              </a:ext>
            </a:extLst>
          </p:cNvPr>
          <p:cNvGrpSpPr/>
          <p:nvPr/>
        </p:nvGrpSpPr>
        <p:grpSpPr>
          <a:xfrm>
            <a:off x="2364285" y="1652123"/>
            <a:ext cx="4391042" cy="2188484"/>
            <a:chOff x="2364285" y="1652123"/>
            <a:chExt cx="4391042" cy="2188484"/>
          </a:xfrm>
        </p:grpSpPr>
        <p:cxnSp>
          <p:nvCxnSpPr>
            <p:cNvPr id="132" name="Straight Connector 131">
              <a:extLst>
                <a:ext uri="{FF2B5EF4-FFF2-40B4-BE49-F238E27FC236}">
                  <a16:creationId xmlns:a16="http://schemas.microsoft.com/office/drawing/2014/main" id="{60FF8BA3-C862-923B-60D3-95F06D59A45B}"/>
                </a:ext>
              </a:extLst>
            </p:cNvPr>
            <p:cNvCxnSpPr/>
            <p:nvPr/>
          </p:nvCxnSpPr>
          <p:spPr bwMode="auto">
            <a:xfrm>
              <a:off x="2364285" y="1652123"/>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82199801-D31F-29EC-9287-59DC13D9C37E}"/>
                </a:ext>
              </a:extLst>
            </p:cNvPr>
            <p:cNvCxnSpPr/>
            <p:nvPr/>
          </p:nvCxnSpPr>
          <p:spPr bwMode="auto">
            <a:xfrm>
              <a:off x="2764438" y="168673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2BD89930-53E3-03D0-9FED-AE302F52F29F}"/>
                </a:ext>
              </a:extLst>
            </p:cNvPr>
            <p:cNvCxnSpPr/>
            <p:nvPr/>
          </p:nvCxnSpPr>
          <p:spPr bwMode="auto">
            <a:xfrm>
              <a:off x="3026596" y="170361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A685B72F-D007-75E2-7DC7-827AEE0CE66D}"/>
                </a:ext>
              </a:extLst>
            </p:cNvPr>
            <p:cNvCxnSpPr/>
            <p:nvPr/>
          </p:nvCxnSpPr>
          <p:spPr bwMode="auto">
            <a:xfrm>
              <a:off x="3069425" y="170130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241CC37C-D6AE-321F-AE94-A202B83C7F9B}"/>
                </a:ext>
              </a:extLst>
            </p:cNvPr>
            <p:cNvCxnSpPr/>
            <p:nvPr/>
          </p:nvCxnSpPr>
          <p:spPr bwMode="auto">
            <a:xfrm>
              <a:off x="3700638" y="1835206"/>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348E075D-1302-C54A-BBBD-572FA7659FF3}"/>
                </a:ext>
              </a:extLst>
            </p:cNvPr>
            <p:cNvCxnSpPr/>
            <p:nvPr/>
          </p:nvCxnSpPr>
          <p:spPr bwMode="auto">
            <a:xfrm>
              <a:off x="3588621" y="1805813"/>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E4CADCE7-F644-EF16-7A25-6F38FE299CCE}"/>
                </a:ext>
              </a:extLst>
            </p:cNvPr>
            <p:cNvCxnSpPr/>
            <p:nvPr/>
          </p:nvCxnSpPr>
          <p:spPr bwMode="auto">
            <a:xfrm>
              <a:off x="3744890" y="1835206"/>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BEDF0A0-65FA-04D1-01E3-7F6FD1F6818F}"/>
                </a:ext>
              </a:extLst>
            </p:cNvPr>
            <p:cNvCxnSpPr/>
            <p:nvPr/>
          </p:nvCxnSpPr>
          <p:spPr bwMode="auto">
            <a:xfrm>
              <a:off x="3828859" y="184777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B4FDDC07-3B51-A007-9030-D40B085B59B0}"/>
                </a:ext>
              </a:extLst>
            </p:cNvPr>
            <p:cNvCxnSpPr/>
            <p:nvPr/>
          </p:nvCxnSpPr>
          <p:spPr bwMode="auto">
            <a:xfrm>
              <a:off x="3928758" y="1865406"/>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844752D4-9E4C-7070-BA16-AEA95338BC22}"/>
                </a:ext>
              </a:extLst>
            </p:cNvPr>
            <p:cNvCxnSpPr/>
            <p:nvPr/>
          </p:nvCxnSpPr>
          <p:spPr bwMode="auto">
            <a:xfrm>
              <a:off x="3872099" y="184463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F6BAD111-0D3D-83BD-2D31-326155678455}"/>
                </a:ext>
              </a:extLst>
            </p:cNvPr>
            <p:cNvCxnSpPr/>
            <p:nvPr/>
          </p:nvCxnSpPr>
          <p:spPr bwMode="auto">
            <a:xfrm>
              <a:off x="4049849" y="191202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D69711E-A4F3-8986-519B-5A44B487D194}"/>
                </a:ext>
              </a:extLst>
            </p:cNvPr>
            <p:cNvCxnSpPr/>
            <p:nvPr/>
          </p:nvCxnSpPr>
          <p:spPr bwMode="auto">
            <a:xfrm>
              <a:off x="4008029" y="190002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329948E2-6FBE-0BFF-4042-C37D415CF4DF}"/>
                </a:ext>
              </a:extLst>
            </p:cNvPr>
            <p:cNvCxnSpPr/>
            <p:nvPr/>
          </p:nvCxnSpPr>
          <p:spPr bwMode="auto">
            <a:xfrm>
              <a:off x="4163674" y="194961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AF256238-FDE2-E392-B8C6-F6DE435ABCE6}"/>
                </a:ext>
              </a:extLst>
            </p:cNvPr>
            <p:cNvCxnSpPr/>
            <p:nvPr/>
          </p:nvCxnSpPr>
          <p:spPr bwMode="auto">
            <a:xfrm>
              <a:off x="3958606" y="1887461"/>
              <a:ext cx="0" cy="110795"/>
            </a:xfrm>
            <a:prstGeom prst="line">
              <a:avLst/>
            </a:prstGeom>
            <a:noFill/>
            <a:ln w="57150" cap="flat" cmpd="sng" algn="ctr">
              <a:solidFill>
                <a:schemeClr val="accent4"/>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59662F5-81D5-59FD-C0D6-47F5CAC8164E}"/>
                </a:ext>
              </a:extLst>
            </p:cNvPr>
            <p:cNvCxnSpPr/>
            <p:nvPr/>
          </p:nvCxnSpPr>
          <p:spPr bwMode="auto">
            <a:xfrm>
              <a:off x="4240304" y="196741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CA43F37E-A82B-3E9C-CD3F-267589203496}"/>
                </a:ext>
              </a:extLst>
            </p:cNvPr>
            <p:cNvCxnSpPr/>
            <p:nvPr/>
          </p:nvCxnSpPr>
          <p:spPr bwMode="auto">
            <a:xfrm>
              <a:off x="4253181" y="197113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C007BFBB-3D32-0D1D-D225-D17C1C139BE0}"/>
                </a:ext>
              </a:extLst>
            </p:cNvPr>
            <p:cNvCxnSpPr/>
            <p:nvPr/>
          </p:nvCxnSpPr>
          <p:spPr bwMode="auto">
            <a:xfrm>
              <a:off x="4288595" y="197993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A67AA9B4-5D49-A13E-E1EA-6BD3FD1DDE9D}"/>
                </a:ext>
              </a:extLst>
            </p:cNvPr>
            <p:cNvCxnSpPr/>
            <p:nvPr/>
          </p:nvCxnSpPr>
          <p:spPr bwMode="auto">
            <a:xfrm>
              <a:off x="4092529" y="1927676"/>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069C9A1-8F9F-2F2E-628B-37E0A09BEA12}"/>
                </a:ext>
              </a:extLst>
            </p:cNvPr>
            <p:cNvCxnSpPr/>
            <p:nvPr/>
          </p:nvCxnSpPr>
          <p:spPr bwMode="auto">
            <a:xfrm>
              <a:off x="4207352" y="196442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C9BD4108-7217-63F8-D7BF-CCCC2791F2B5}"/>
                </a:ext>
              </a:extLst>
            </p:cNvPr>
            <p:cNvCxnSpPr/>
            <p:nvPr/>
          </p:nvCxnSpPr>
          <p:spPr bwMode="auto">
            <a:xfrm>
              <a:off x="4347552" y="201181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054B4280-C5B6-1465-9680-A2E9776176C3}"/>
                </a:ext>
              </a:extLst>
            </p:cNvPr>
            <p:cNvCxnSpPr/>
            <p:nvPr/>
          </p:nvCxnSpPr>
          <p:spPr bwMode="auto">
            <a:xfrm>
              <a:off x="4425054" y="201317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55783387-CB94-535D-1E63-0A835F0972B7}"/>
                </a:ext>
              </a:extLst>
            </p:cNvPr>
            <p:cNvCxnSpPr/>
            <p:nvPr/>
          </p:nvCxnSpPr>
          <p:spPr bwMode="auto">
            <a:xfrm>
              <a:off x="4459836" y="2011813"/>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0336DDE1-254F-7E45-2B08-A448079970F6}"/>
                </a:ext>
              </a:extLst>
            </p:cNvPr>
            <p:cNvCxnSpPr/>
            <p:nvPr/>
          </p:nvCxnSpPr>
          <p:spPr bwMode="auto">
            <a:xfrm>
              <a:off x="4570658" y="208507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369A57A7-5A7B-6A24-41C1-803E58CE309A}"/>
                </a:ext>
              </a:extLst>
            </p:cNvPr>
            <p:cNvCxnSpPr/>
            <p:nvPr/>
          </p:nvCxnSpPr>
          <p:spPr bwMode="auto">
            <a:xfrm>
              <a:off x="4607097" y="2085073"/>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20675E2-C825-07E5-DF5C-B6AF6B148492}"/>
                </a:ext>
              </a:extLst>
            </p:cNvPr>
            <p:cNvCxnSpPr/>
            <p:nvPr/>
          </p:nvCxnSpPr>
          <p:spPr bwMode="auto">
            <a:xfrm>
              <a:off x="4665351" y="210481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418669B-68BC-4570-F4CD-7BDD075D4C5D}"/>
                </a:ext>
              </a:extLst>
            </p:cNvPr>
            <p:cNvCxnSpPr/>
            <p:nvPr/>
          </p:nvCxnSpPr>
          <p:spPr bwMode="auto">
            <a:xfrm>
              <a:off x="4715487" y="211538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8512A428-311B-0E8A-4D72-482DF187C533}"/>
                </a:ext>
              </a:extLst>
            </p:cNvPr>
            <p:cNvCxnSpPr/>
            <p:nvPr/>
          </p:nvCxnSpPr>
          <p:spPr bwMode="auto">
            <a:xfrm>
              <a:off x="4751754" y="211391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36FFFAAA-29A9-3B49-A8F3-3B4B82ACBB9D}"/>
                </a:ext>
              </a:extLst>
            </p:cNvPr>
            <p:cNvCxnSpPr/>
            <p:nvPr/>
          </p:nvCxnSpPr>
          <p:spPr bwMode="auto">
            <a:xfrm>
              <a:off x="4827509" y="211570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9EAD15E-D768-146B-97E8-72D72A98AFF1}"/>
                </a:ext>
              </a:extLst>
            </p:cNvPr>
            <p:cNvCxnSpPr/>
            <p:nvPr/>
          </p:nvCxnSpPr>
          <p:spPr bwMode="auto">
            <a:xfrm>
              <a:off x="5019369" y="2179182"/>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6EBDD428-012A-3B40-705D-497F768DA9F5}"/>
                </a:ext>
              </a:extLst>
            </p:cNvPr>
            <p:cNvCxnSpPr/>
            <p:nvPr/>
          </p:nvCxnSpPr>
          <p:spPr bwMode="auto">
            <a:xfrm>
              <a:off x="4321119" y="198935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5A1C1A7D-DC57-F7A2-81D7-CA8EEA1615E9}"/>
                </a:ext>
              </a:extLst>
            </p:cNvPr>
            <p:cNvCxnSpPr/>
            <p:nvPr/>
          </p:nvCxnSpPr>
          <p:spPr bwMode="auto">
            <a:xfrm>
              <a:off x="4387711" y="2014593"/>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A4ABE497-E43F-DF65-F06C-1DADEF3E3E98}"/>
                </a:ext>
              </a:extLst>
            </p:cNvPr>
            <p:cNvCxnSpPr/>
            <p:nvPr/>
          </p:nvCxnSpPr>
          <p:spPr bwMode="auto">
            <a:xfrm>
              <a:off x="4855427" y="213598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263E7890-4465-5391-3763-0F3BFDF08B3F}"/>
                </a:ext>
              </a:extLst>
            </p:cNvPr>
            <p:cNvCxnSpPr/>
            <p:nvPr/>
          </p:nvCxnSpPr>
          <p:spPr bwMode="auto">
            <a:xfrm>
              <a:off x="4947844" y="216020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66E11A0F-1302-BD72-2264-89569F81BAFF}"/>
                </a:ext>
              </a:extLst>
            </p:cNvPr>
            <p:cNvCxnSpPr/>
            <p:nvPr/>
          </p:nvCxnSpPr>
          <p:spPr bwMode="auto">
            <a:xfrm>
              <a:off x="5056138" y="218220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3EB80BF8-4CCA-927C-242F-F66480D3FD09}"/>
                </a:ext>
              </a:extLst>
            </p:cNvPr>
            <p:cNvCxnSpPr/>
            <p:nvPr/>
          </p:nvCxnSpPr>
          <p:spPr bwMode="auto">
            <a:xfrm>
              <a:off x="4982243" y="215623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5AC3BF94-0631-1F7C-23E1-2416C005955F}"/>
                </a:ext>
              </a:extLst>
            </p:cNvPr>
            <p:cNvCxnSpPr/>
            <p:nvPr/>
          </p:nvCxnSpPr>
          <p:spPr bwMode="auto">
            <a:xfrm>
              <a:off x="5086040" y="217935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4EB1E478-11CE-CF82-B257-79F242626D1F}"/>
                </a:ext>
              </a:extLst>
            </p:cNvPr>
            <p:cNvCxnSpPr/>
            <p:nvPr/>
          </p:nvCxnSpPr>
          <p:spPr bwMode="auto">
            <a:xfrm>
              <a:off x="5118423" y="217969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3465E520-CFB8-2F82-4D52-78CB4D5B7D03}"/>
                </a:ext>
              </a:extLst>
            </p:cNvPr>
            <p:cNvCxnSpPr/>
            <p:nvPr/>
          </p:nvCxnSpPr>
          <p:spPr bwMode="auto">
            <a:xfrm>
              <a:off x="5221307" y="223132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8542BDE-5495-C1C3-A582-D5DA89CF71B5}"/>
                </a:ext>
              </a:extLst>
            </p:cNvPr>
            <p:cNvCxnSpPr/>
            <p:nvPr/>
          </p:nvCxnSpPr>
          <p:spPr bwMode="auto">
            <a:xfrm>
              <a:off x="5250365" y="2260265"/>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66F7999C-69B6-A82E-FAE3-66D2F3EE0AF4}"/>
                </a:ext>
              </a:extLst>
            </p:cNvPr>
            <p:cNvCxnSpPr/>
            <p:nvPr/>
          </p:nvCxnSpPr>
          <p:spPr bwMode="auto">
            <a:xfrm>
              <a:off x="5277315" y="228541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246F2B3E-6F71-8EFD-77D5-CDDD1EBD21B7}"/>
                </a:ext>
              </a:extLst>
            </p:cNvPr>
            <p:cNvCxnSpPr/>
            <p:nvPr/>
          </p:nvCxnSpPr>
          <p:spPr bwMode="auto">
            <a:xfrm>
              <a:off x="5297862" y="228541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C85FA436-F211-946D-1275-C13CB164F906}"/>
                </a:ext>
              </a:extLst>
            </p:cNvPr>
            <p:cNvCxnSpPr/>
            <p:nvPr/>
          </p:nvCxnSpPr>
          <p:spPr bwMode="auto">
            <a:xfrm>
              <a:off x="4776600" y="2116871"/>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F7C46704-D6C5-FB4E-D97E-F4B1362E5C06}"/>
                </a:ext>
              </a:extLst>
            </p:cNvPr>
            <p:cNvCxnSpPr/>
            <p:nvPr/>
          </p:nvCxnSpPr>
          <p:spPr bwMode="auto">
            <a:xfrm>
              <a:off x="4527298" y="2087790"/>
              <a:ext cx="0" cy="110795"/>
            </a:xfrm>
            <a:prstGeom prst="line">
              <a:avLst/>
            </a:prstGeom>
            <a:noFill/>
            <a:ln w="57150" cap="flat" cmpd="sng" algn="ctr">
              <a:solidFill>
                <a:schemeClr val="accent4"/>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6EB5FA9B-C6A8-0FE7-07A6-126E57316559}"/>
                </a:ext>
              </a:extLst>
            </p:cNvPr>
            <p:cNvCxnSpPr/>
            <p:nvPr/>
          </p:nvCxnSpPr>
          <p:spPr bwMode="auto">
            <a:xfrm>
              <a:off x="4902592" y="2157238"/>
              <a:ext cx="0" cy="110795"/>
            </a:xfrm>
            <a:prstGeom prst="line">
              <a:avLst/>
            </a:prstGeom>
            <a:noFill/>
            <a:ln w="57150" cap="flat" cmpd="sng" algn="ctr">
              <a:solidFill>
                <a:schemeClr val="accent4"/>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921DED30-8F71-4650-3765-13C4C76EFF6F}"/>
                </a:ext>
              </a:extLst>
            </p:cNvPr>
            <p:cNvCxnSpPr/>
            <p:nvPr/>
          </p:nvCxnSpPr>
          <p:spPr bwMode="auto">
            <a:xfrm>
              <a:off x="5340378" y="228380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02B7A2A7-F608-187E-5067-28DE5D900CFF}"/>
                </a:ext>
              </a:extLst>
            </p:cNvPr>
            <p:cNvCxnSpPr/>
            <p:nvPr/>
          </p:nvCxnSpPr>
          <p:spPr bwMode="auto">
            <a:xfrm>
              <a:off x="5363708" y="228419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800D48A-24E3-489F-B413-88885D8D59B8}"/>
                </a:ext>
              </a:extLst>
            </p:cNvPr>
            <p:cNvCxnSpPr/>
            <p:nvPr/>
          </p:nvCxnSpPr>
          <p:spPr bwMode="auto">
            <a:xfrm>
              <a:off x="5404585" y="238373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91AC4AD5-3992-11B7-0BCF-4322F9276A8D}"/>
                </a:ext>
              </a:extLst>
            </p:cNvPr>
            <p:cNvCxnSpPr/>
            <p:nvPr/>
          </p:nvCxnSpPr>
          <p:spPr bwMode="auto">
            <a:xfrm>
              <a:off x="5404585" y="232977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F4F59814-847B-126F-8DD7-F168FC310A1E}"/>
                </a:ext>
              </a:extLst>
            </p:cNvPr>
            <p:cNvCxnSpPr/>
            <p:nvPr/>
          </p:nvCxnSpPr>
          <p:spPr bwMode="auto">
            <a:xfrm>
              <a:off x="5435526" y="238514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9E079C45-BE7F-FFED-976B-3CF7D4827B18}"/>
                </a:ext>
              </a:extLst>
            </p:cNvPr>
            <p:cNvCxnSpPr/>
            <p:nvPr/>
          </p:nvCxnSpPr>
          <p:spPr bwMode="auto">
            <a:xfrm>
              <a:off x="5470090" y="2385406"/>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592A52A-EB97-9733-9F65-8B008972900E}"/>
                </a:ext>
              </a:extLst>
            </p:cNvPr>
            <p:cNvCxnSpPr/>
            <p:nvPr/>
          </p:nvCxnSpPr>
          <p:spPr bwMode="auto">
            <a:xfrm>
              <a:off x="5533613" y="242730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C66FBC06-D967-3E67-E78E-4C9A24A75644}"/>
                </a:ext>
              </a:extLst>
            </p:cNvPr>
            <p:cNvCxnSpPr/>
            <p:nvPr/>
          </p:nvCxnSpPr>
          <p:spPr bwMode="auto">
            <a:xfrm>
              <a:off x="5574760" y="242730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EDDE17CC-0A1F-DD80-8712-07621CFBDC40}"/>
                </a:ext>
              </a:extLst>
            </p:cNvPr>
            <p:cNvCxnSpPr/>
            <p:nvPr/>
          </p:nvCxnSpPr>
          <p:spPr bwMode="auto">
            <a:xfrm>
              <a:off x="5621067" y="247631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6A93C644-42C0-9726-075B-28663C83D639}"/>
                </a:ext>
              </a:extLst>
            </p:cNvPr>
            <p:cNvCxnSpPr/>
            <p:nvPr/>
          </p:nvCxnSpPr>
          <p:spPr bwMode="auto">
            <a:xfrm>
              <a:off x="5674475" y="254574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6151C006-BA5F-E81D-39CF-C9D833411498}"/>
                </a:ext>
              </a:extLst>
            </p:cNvPr>
            <p:cNvCxnSpPr/>
            <p:nvPr/>
          </p:nvCxnSpPr>
          <p:spPr bwMode="auto">
            <a:xfrm>
              <a:off x="5633248" y="254438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B0EDAF0B-830B-2735-AC74-2081AA0FC969}"/>
                </a:ext>
              </a:extLst>
            </p:cNvPr>
            <p:cNvCxnSpPr/>
            <p:nvPr/>
          </p:nvCxnSpPr>
          <p:spPr bwMode="auto">
            <a:xfrm>
              <a:off x="5704975" y="254480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27AB3BBD-5522-256A-71D2-A83C07985838}"/>
                </a:ext>
              </a:extLst>
            </p:cNvPr>
            <p:cNvCxnSpPr/>
            <p:nvPr/>
          </p:nvCxnSpPr>
          <p:spPr bwMode="auto">
            <a:xfrm>
              <a:off x="5796640" y="2607015"/>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B50476BC-08A4-D012-A749-677D56F6F3DB}"/>
                </a:ext>
              </a:extLst>
            </p:cNvPr>
            <p:cNvCxnSpPr/>
            <p:nvPr/>
          </p:nvCxnSpPr>
          <p:spPr bwMode="auto">
            <a:xfrm>
              <a:off x="5748509" y="260963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020D64FF-3008-50B8-D913-AD9A238BAF98}"/>
                </a:ext>
              </a:extLst>
            </p:cNvPr>
            <p:cNvCxnSpPr/>
            <p:nvPr/>
          </p:nvCxnSpPr>
          <p:spPr bwMode="auto">
            <a:xfrm>
              <a:off x="5842641" y="2607015"/>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541A01B8-6A34-E9ED-6FB1-C2DB8C0C4348}"/>
                </a:ext>
              </a:extLst>
            </p:cNvPr>
            <p:cNvCxnSpPr/>
            <p:nvPr/>
          </p:nvCxnSpPr>
          <p:spPr bwMode="auto">
            <a:xfrm>
              <a:off x="5876944" y="261015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31F92807-EF73-628D-E133-84C02E12F973}"/>
                </a:ext>
              </a:extLst>
            </p:cNvPr>
            <p:cNvCxnSpPr/>
            <p:nvPr/>
          </p:nvCxnSpPr>
          <p:spPr bwMode="auto">
            <a:xfrm>
              <a:off x="5892654" y="273311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0F7BBF87-22EC-F03D-2CB1-6E29FA59FB97}"/>
                </a:ext>
              </a:extLst>
            </p:cNvPr>
            <p:cNvCxnSpPr/>
            <p:nvPr/>
          </p:nvCxnSpPr>
          <p:spPr bwMode="auto">
            <a:xfrm>
              <a:off x="5910414" y="273311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247C9525-6BE9-8674-BFC9-90E7DAD3254F}"/>
                </a:ext>
              </a:extLst>
            </p:cNvPr>
            <p:cNvCxnSpPr/>
            <p:nvPr/>
          </p:nvCxnSpPr>
          <p:spPr bwMode="auto">
            <a:xfrm>
              <a:off x="4125418" y="1942858"/>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1AFFADEF-7DF1-1BA8-F847-E1BB548465CB}"/>
                </a:ext>
              </a:extLst>
            </p:cNvPr>
            <p:cNvCxnSpPr/>
            <p:nvPr/>
          </p:nvCxnSpPr>
          <p:spPr bwMode="auto">
            <a:xfrm>
              <a:off x="5942185" y="273311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DD1A6EEC-5F9A-A588-DAD0-15B2E4400153}"/>
                </a:ext>
              </a:extLst>
            </p:cNvPr>
            <p:cNvCxnSpPr/>
            <p:nvPr/>
          </p:nvCxnSpPr>
          <p:spPr bwMode="auto">
            <a:xfrm>
              <a:off x="5975033" y="273311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F77DD964-5029-1540-FFE7-7235D7618BA2}"/>
                </a:ext>
              </a:extLst>
            </p:cNvPr>
            <p:cNvCxnSpPr/>
            <p:nvPr/>
          </p:nvCxnSpPr>
          <p:spPr bwMode="auto">
            <a:xfrm>
              <a:off x="6009788" y="273625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FB91F475-A971-52A4-F40A-536E8711BF7E}"/>
                </a:ext>
              </a:extLst>
            </p:cNvPr>
            <p:cNvCxnSpPr/>
            <p:nvPr/>
          </p:nvCxnSpPr>
          <p:spPr bwMode="auto">
            <a:xfrm>
              <a:off x="6055407" y="273746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1C3332AD-951A-87CA-3980-2AC797F5FEF3}"/>
                </a:ext>
              </a:extLst>
            </p:cNvPr>
            <p:cNvCxnSpPr/>
            <p:nvPr/>
          </p:nvCxnSpPr>
          <p:spPr bwMode="auto">
            <a:xfrm>
              <a:off x="6072653" y="2735736"/>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D4663734-6EBF-197D-1896-572196A3547A}"/>
                </a:ext>
              </a:extLst>
            </p:cNvPr>
            <p:cNvCxnSpPr/>
            <p:nvPr/>
          </p:nvCxnSpPr>
          <p:spPr bwMode="auto">
            <a:xfrm>
              <a:off x="6121532" y="273311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7C1EB11B-AEC5-985A-372B-D313D9EDFC18}"/>
                </a:ext>
              </a:extLst>
            </p:cNvPr>
            <p:cNvCxnSpPr/>
            <p:nvPr/>
          </p:nvCxnSpPr>
          <p:spPr bwMode="auto">
            <a:xfrm>
              <a:off x="6135480" y="273625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30AD3995-8C0A-922C-8C37-EA5248A6D1D0}"/>
                </a:ext>
              </a:extLst>
            </p:cNvPr>
            <p:cNvCxnSpPr/>
            <p:nvPr/>
          </p:nvCxnSpPr>
          <p:spPr bwMode="auto">
            <a:xfrm>
              <a:off x="6193563" y="302785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2486F867-9CA9-7463-29BE-76C85C07079D}"/>
                </a:ext>
              </a:extLst>
            </p:cNvPr>
            <p:cNvCxnSpPr/>
            <p:nvPr/>
          </p:nvCxnSpPr>
          <p:spPr bwMode="auto">
            <a:xfrm>
              <a:off x="6207905" y="320979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FFF34E75-F6BA-3A38-AEBF-8D148F81A6C2}"/>
                </a:ext>
              </a:extLst>
            </p:cNvPr>
            <p:cNvCxnSpPr/>
            <p:nvPr/>
          </p:nvCxnSpPr>
          <p:spPr bwMode="auto">
            <a:xfrm>
              <a:off x="6287881" y="339849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C268C3A2-90B5-8CC1-0065-998E3C66D13E}"/>
                </a:ext>
              </a:extLst>
            </p:cNvPr>
            <p:cNvCxnSpPr/>
            <p:nvPr/>
          </p:nvCxnSpPr>
          <p:spPr bwMode="auto">
            <a:xfrm>
              <a:off x="6328717" y="339849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40D9106B-215D-8F61-67DE-F5960B675C2A}"/>
                </a:ext>
              </a:extLst>
            </p:cNvPr>
            <p:cNvCxnSpPr/>
            <p:nvPr/>
          </p:nvCxnSpPr>
          <p:spPr bwMode="auto">
            <a:xfrm>
              <a:off x="6654718" y="3726496"/>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BBC52FDC-F1F5-3C8E-4375-54135113BEF7}"/>
                </a:ext>
              </a:extLst>
            </p:cNvPr>
            <p:cNvCxnSpPr/>
            <p:nvPr/>
          </p:nvCxnSpPr>
          <p:spPr bwMode="auto">
            <a:xfrm>
              <a:off x="6755327" y="3729812"/>
              <a:ext cx="0" cy="110795"/>
            </a:xfrm>
            <a:prstGeom prst="line">
              <a:avLst/>
            </a:prstGeom>
            <a:noFill/>
            <a:ln w="28575" cap="flat" cmpd="sng" algn="ctr">
              <a:solidFill>
                <a:schemeClr val="accent4"/>
              </a:solidFill>
              <a:prstDash val="solid"/>
              <a:round/>
              <a:headEnd type="none" w="med" len="med"/>
              <a:tailEnd type="none" w="med" len="med"/>
            </a:ln>
            <a:effectLst/>
          </p:spPr>
        </p:cxnSp>
      </p:grpSp>
      <p:sp>
        <p:nvSpPr>
          <p:cNvPr id="66" name="Freeform: Shape 65">
            <a:extLst>
              <a:ext uri="{FF2B5EF4-FFF2-40B4-BE49-F238E27FC236}">
                <a16:creationId xmlns:a16="http://schemas.microsoft.com/office/drawing/2014/main" id="{9C647685-EB79-6F63-FC6E-E977304E839E}"/>
              </a:ext>
            </a:extLst>
          </p:cNvPr>
          <p:cNvSpPr/>
          <p:nvPr/>
        </p:nvSpPr>
        <p:spPr bwMode="auto">
          <a:xfrm>
            <a:off x="1378274" y="1621892"/>
            <a:ext cx="5402970" cy="1428333"/>
          </a:xfrm>
          <a:custGeom>
            <a:avLst/>
            <a:gdLst>
              <a:gd name="connsiteX0" fmla="*/ 0 w 5402970"/>
              <a:gd name="connsiteY0" fmla="*/ 0 h 1428333"/>
              <a:gd name="connsiteX1" fmla="*/ 203571 w 5402970"/>
              <a:gd name="connsiteY1" fmla="*/ 0 h 1428333"/>
              <a:gd name="connsiteX2" fmla="*/ 203571 w 5402970"/>
              <a:gd name="connsiteY2" fmla="*/ 20023 h 1428333"/>
              <a:gd name="connsiteX3" fmla="*/ 510596 w 5402970"/>
              <a:gd name="connsiteY3" fmla="*/ 20023 h 1428333"/>
              <a:gd name="connsiteX4" fmla="*/ 510596 w 5402970"/>
              <a:gd name="connsiteY4" fmla="*/ 46721 h 1428333"/>
              <a:gd name="connsiteX5" fmla="*/ 537294 w 5402970"/>
              <a:gd name="connsiteY5" fmla="*/ 46721 h 1428333"/>
              <a:gd name="connsiteX6" fmla="*/ 537294 w 5402970"/>
              <a:gd name="connsiteY6" fmla="*/ 46721 h 1428333"/>
              <a:gd name="connsiteX7" fmla="*/ 537294 w 5402970"/>
              <a:gd name="connsiteY7" fmla="*/ 70082 h 1428333"/>
              <a:gd name="connsiteX8" fmla="*/ 630736 w 5402970"/>
              <a:gd name="connsiteY8" fmla="*/ 70082 h 1428333"/>
              <a:gd name="connsiteX9" fmla="*/ 630736 w 5402970"/>
              <a:gd name="connsiteY9" fmla="*/ 83431 h 1428333"/>
              <a:gd name="connsiteX10" fmla="*/ 630736 w 5402970"/>
              <a:gd name="connsiteY10" fmla="*/ 83431 h 1428333"/>
              <a:gd name="connsiteX11" fmla="*/ 654097 w 5402970"/>
              <a:gd name="connsiteY11" fmla="*/ 106792 h 1428333"/>
              <a:gd name="connsiteX12" fmla="*/ 680795 w 5402970"/>
              <a:gd name="connsiteY12" fmla="*/ 106792 h 1428333"/>
              <a:gd name="connsiteX13" fmla="*/ 680795 w 5402970"/>
              <a:gd name="connsiteY13" fmla="*/ 140163 h 1428333"/>
              <a:gd name="connsiteX14" fmla="*/ 700818 w 5402970"/>
              <a:gd name="connsiteY14" fmla="*/ 140163 h 1428333"/>
              <a:gd name="connsiteX15" fmla="*/ 700818 w 5402970"/>
              <a:gd name="connsiteY15" fmla="*/ 140163 h 1428333"/>
              <a:gd name="connsiteX16" fmla="*/ 727516 w 5402970"/>
              <a:gd name="connsiteY16" fmla="*/ 140163 h 1428333"/>
              <a:gd name="connsiteX17" fmla="*/ 934424 w 5402970"/>
              <a:gd name="connsiteY17" fmla="*/ 140163 h 1428333"/>
              <a:gd name="connsiteX18" fmla="*/ 934424 w 5402970"/>
              <a:gd name="connsiteY18" fmla="*/ 166861 h 1428333"/>
              <a:gd name="connsiteX19" fmla="*/ 1057901 w 5402970"/>
              <a:gd name="connsiteY19" fmla="*/ 166861 h 1428333"/>
              <a:gd name="connsiteX20" fmla="*/ 1057901 w 5402970"/>
              <a:gd name="connsiteY20" fmla="*/ 166861 h 1428333"/>
              <a:gd name="connsiteX21" fmla="*/ 1057901 w 5402970"/>
              <a:gd name="connsiteY21" fmla="*/ 190222 h 1428333"/>
              <a:gd name="connsiteX22" fmla="*/ 1191390 w 5402970"/>
              <a:gd name="connsiteY22" fmla="*/ 190222 h 1428333"/>
              <a:gd name="connsiteX23" fmla="*/ 1191390 w 5402970"/>
              <a:gd name="connsiteY23" fmla="*/ 203571 h 1428333"/>
              <a:gd name="connsiteX24" fmla="*/ 1284833 w 5402970"/>
              <a:gd name="connsiteY24" fmla="*/ 203571 h 1428333"/>
              <a:gd name="connsiteX25" fmla="*/ 1284833 w 5402970"/>
              <a:gd name="connsiteY25" fmla="*/ 220257 h 1428333"/>
              <a:gd name="connsiteX26" fmla="*/ 1364926 w 5402970"/>
              <a:gd name="connsiteY26" fmla="*/ 220257 h 1428333"/>
              <a:gd name="connsiteX27" fmla="*/ 1364926 w 5402970"/>
              <a:gd name="connsiteY27" fmla="*/ 233606 h 1428333"/>
              <a:gd name="connsiteX28" fmla="*/ 1391624 w 5402970"/>
              <a:gd name="connsiteY28" fmla="*/ 233606 h 1428333"/>
              <a:gd name="connsiteX29" fmla="*/ 1398298 w 5402970"/>
              <a:gd name="connsiteY29" fmla="*/ 240280 h 1428333"/>
              <a:gd name="connsiteX30" fmla="*/ 1485066 w 5402970"/>
              <a:gd name="connsiteY30" fmla="*/ 240280 h 1428333"/>
              <a:gd name="connsiteX31" fmla="*/ 1485066 w 5402970"/>
              <a:gd name="connsiteY31" fmla="*/ 276990 h 1428333"/>
              <a:gd name="connsiteX32" fmla="*/ 1518438 w 5402970"/>
              <a:gd name="connsiteY32" fmla="*/ 276990 h 1428333"/>
              <a:gd name="connsiteX33" fmla="*/ 1518438 w 5402970"/>
              <a:gd name="connsiteY33" fmla="*/ 276990 h 1428333"/>
              <a:gd name="connsiteX34" fmla="*/ 1518438 w 5402970"/>
              <a:gd name="connsiteY34" fmla="*/ 300350 h 1428333"/>
              <a:gd name="connsiteX35" fmla="*/ 1638579 w 5402970"/>
              <a:gd name="connsiteY35" fmla="*/ 300350 h 1428333"/>
              <a:gd name="connsiteX36" fmla="*/ 1638579 w 5402970"/>
              <a:gd name="connsiteY36" fmla="*/ 317036 h 1428333"/>
              <a:gd name="connsiteX37" fmla="*/ 1715335 w 5402970"/>
              <a:gd name="connsiteY37" fmla="*/ 317036 h 1428333"/>
              <a:gd name="connsiteX38" fmla="*/ 1715335 w 5402970"/>
              <a:gd name="connsiteY38" fmla="*/ 333723 h 1428333"/>
              <a:gd name="connsiteX39" fmla="*/ 1762056 w 5402970"/>
              <a:gd name="connsiteY39" fmla="*/ 333723 h 1428333"/>
              <a:gd name="connsiteX40" fmla="*/ 1762056 w 5402970"/>
              <a:gd name="connsiteY40" fmla="*/ 357083 h 1428333"/>
              <a:gd name="connsiteX41" fmla="*/ 1788754 w 5402970"/>
              <a:gd name="connsiteY41" fmla="*/ 357083 h 1428333"/>
              <a:gd name="connsiteX42" fmla="*/ 1788754 w 5402970"/>
              <a:gd name="connsiteY42" fmla="*/ 373769 h 1428333"/>
              <a:gd name="connsiteX43" fmla="*/ 1818789 w 5402970"/>
              <a:gd name="connsiteY43" fmla="*/ 373769 h 1428333"/>
              <a:gd name="connsiteX44" fmla="*/ 1818789 w 5402970"/>
              <a:gd name="connsiteY44" fmla="*/ 393793 h 1428333"/>
              <a:gd name="connsiteX45" fmla="*/ 1955615 w 5402970"/>
              <a:gd name="connsiteY45" fmla="*/ 393793 h 1428333"/>
              <a:gd name="connsiteX46" fmla="*/ 1955615 w 5402970"/>
              <a:gd name="connsiteY46" fmla="*/ 417153 h 1428333"/>
              <a:gd name="connsiteX47" fmla="*/ 2002336 w 5402970"/>
              <a:gd name="connsiteY47" fmla="*/ 417153 h 1428333"/>
              <a:gd name="connsiteX48" fmla="*/ 2002336 w 5402970"/>
              <a:gd name="connsiteY48" fmla="*/ 467212 h 1428333"/>
              <a:gd name="connsiteX49" fmla="*/ 2179209 w 5402970"/>
              <a:gd name="connsiteY49" fmla="*/ 467212 h 1428333"/>
              <a:gd name="connsiteX50" fmla="*/ 2179209 w 5402970"/>
              <a:gd name="connsiteY50" fmla="*/ 503921 h 1428333"/>
              <a:gd name="connsiteX51" fmla="*/ 2222593 w 5402970"/>
              <a:gd name="connsiteY51" fmla="*/ 503921 h 1428333"/>
              <a:gd name="connsiteX52" fmla="*/ 2239279 w 5402970"/>
              <a:gd name="connsiteY52" fmla="*/ 520607 h 1428333"/>
              <a:gd name="connsiteX53" fmla="*/ 2402803 w 5402970"/>
              <a:gd name="connsiteY53" fmla="*/ 520607 h 1428333"/>
              <a:gd name="connsiteX54" fmla="*/ 2402803 w 5402970"/>
              <a:gd name="connsiteY54" fmla="*/ 547305 h 1428333"/>
              <a:gd name="connsiteX55" fmla="*/ 2486234 w 5402970"/>
              <a:gd name="connsiteY55" fmla="*/ 547305 h 1428333"/>
              <a:gd name="connsiteX56" fmla="*/ 2486234 w 5402970"/>
              <a:gd name="connsiteY56" fmla="*/ 580677 h 1428333"/>
              <a:gd name="connsiteX57" fmla="*/ 2576339 w 5402970"/>
              <a:gd name="connsiteY57" fmla="*/ 580677 h 1428333"/>
              <a:gd name="connsiteX58" fmla="*/ 2576339 w 5402970"/>
              <a:gd name="connsiteY58" fmla="*/ 590689 h 1428333"/>
              <a:gd name="connsiteX59" fmla="*/ 2623060 w 5402970"/>
              <a:gd name="connsiteY59" fmla="*/ 590689 h 1428333"/>
              <a:gd name="connsiteX60" fmla="*/ 2623060 w 5402970"/>
              <a:gd name="connsiteY60" fmla="*/ 604038 h 1428333"/>
              <a:gd name="connsiteX61" fmla="*/ 2713165 w 5402970"/>
              <a:gd name="connsiteY61" fmla="*/ 604038 h 1428333"/>
              <a:gd name="connsiteX62" fmla="*/ 2713165 w 5402970"/>
              <a:gd name="connsiteY62" fmla="*/ 630736 h 1428333"/>
              <a:gd name="connsiteX63" fmla="*/ 2849992 w 5402970"/>
              <a:gd name="connsiteY63" fmla="*/ 630736 h 1428333"/>
              <a:gd name="connsiteX64" fmla="*/ 2849992 w 5402970"/>
              <a:gd name="connsiteY64" fmla="*/ 647422 h 1428333"/>
              <a:gd name="connsiteX65" fmla="*/ 2913399 w 5402970"/>
              <a:gd name="connsiteY65" fmla="*/ 647422 h 1428333"/>
              <a:gd name="connsiteX66" fmla="*/ 2930085 w 5402970"/>
              <a:gd name="connsiteY66" fmla="*/ 664108 h 1428333"/>
              <a:gd name="connsiteX67" fmla="*/ 2983481 w 5402970"/>
              <a:gd name="connsiteY67" fmla="*/ 664108 h 1428333"/>
              <a:gd name="connsiteX68" fmla="*/ 2993492 w 5402970"/>
              <a:gd name="connsiteY68" fmla="*/ 674119 h 1428333"/>
              <a:gd name="connsiteX69" fmla="*/ 3157017 w 5402970"/>
              <a:gd name="connsiteY69" fmla="*/ 674119 h 1428333"/>
              <a:gd name="connsiteX70" fmla="*/ 3157017 w 5402970"/>
              <a:gd name="connsiteY70" fmla="*/ 690806 h 1428333"/>
              <a:gd name="connsiteX71" fmla="*/ 3397297 w 5402970"/>
              <a:gd name="connsiteY71" fmla="*/ 690806 h 1428333"/>
              <a:gd name="connsiteX72" fmla="*/ 3397297 w 5402970"/>
              <a:gd name="connsiteY72" fmla="*/ 740864 h 1428333"/>
              <a:gd name="connsiteX73" fmla="*/ 3477390 w 5402970"/>
              <a:gd name="connsiteY73" fmla="*/ 740864 h 1428333"/>
              <a:gd name="connsiteX74" fmla="*/ 3477390 w 5402970"/>
              <a:gd name="connsiteY74" fmla="*/ 764225 h 1428333"/>
              <a:gd name="connsiteX75" fmla="*/ 3514100 w 5402970"/>
              <a:gd name="connsiteY75" fmla="*/ 764225 h 1428333"/>
              <a:gd name="connsiteX76" fmla="*/ 3514100 w 5402970"/>
              <a:gd name="connsiteY76" fmla="*/ 814283 h 1428333"/>
              <a:gd name="connsiteX77" fmla="*/ 3617554 w 5402970"/>
              <a:gd name="connsiteY77" fmla="*/ 814283 h 1428333"/>
              <a:gd name="connsiteX78" fmla="*/ 3617554 w 5402970"/>
              <a:gd name="connsiteY78" fmla="*/ 837644 h 1428333"/>
              <a:gd name="connsiteX79" fmla="*/ 3731019 w 5402970"/>
              <a:gd name="connsiteY79" fmla="*/ 837644 h 1428333"/>
              <a:gd name="connsiteX80" fmla="*/ 3731019 w 5402970"/>
              <a:gd name="connsiteY80" fmla="*/ 911063 h 1428333"/>
              <a:gd name="connsiteX81" fmla="*/ 3894544 w 5402970"/>
              <a:gd name="connsiteY81" fmla="*/ 911063 h 1428333"/>
              <a:gd name="connsiteX82" fmla="*/ 3894544 w 5402970"/>
              <a:gd name="connsiteY82" fmla="*/ 961121 h 1428333"/>
              <a:gd name="connsiteX83" fmla="*/ 4064742 w 5402970"/>
              <a:gd name="connsiteY83" fmla="*/ 961121 h 1428333"/>
              <a:gd name="connsiteX84" fmla="*/ 4064742 w 5402970"/>
              <a:gd name="connsiteY84" fmla="*/ 1041215 h 1428333"/>
              <a:gd name="connsiteX85" fmla="*/ 4064742 w 5402970"/>
              <a:gd name="connsiteY85" fmla="*/ 1041215 h 1428333"/>
              <a:gd name="connsiteX86" fmla="*/ 4091440 w 5402970"/>
              <a:gd name="connsiteY86" fmla="*/ 1067913 h 1428333"/>
              <a:gd name="connsiteX87" fmla="*/ 4091440 w 5402970"/>
              <a:gd name="connsiteY87" fmla="*/ 1067913 h 1428333"/>
              <a:gd name="connsiteX88" fmla="*/ 4091440 w 5402970"/>
              <a:gd name="connsiteY88" fmla="*/ 1094610 h 1428333"/>
              <a:gd name="connsiteX89" fmla="*/ 4418488 w 5402970"/>
              <a:gd name="connsiteY89" fmla="*/ 1094610 h 1428333"/>
              <a:gd name="connsiteX90" fmla="*/ 4418488 w 5402970"/>
              <a:gd name="connsiteY90" fmla="*/ 1161355 h 1428333"/>
              <a:gd name="connsiteX91" fmla="*/ 4518605 w 5402970"/>
              <a:gd name="connsiteY91" fmla="*/ 1161355 h 1428333"/>
              <a:gd name="connsiteX92" fmla="*/ 4518605 w 5402970"/>
              <a:gd name="connsiteY92" fmla="*/ 1221425 h 1428333"/>
              <a:gd name="connsiteX93" fmla="*/ 4598698 w 5402970"/>
              <a:gd name="connsiteY93" fmla="*/ 1221425 h 1428333"/>
              <a:gd name="connsiteX94" fmla="*/ 4598698 w 5402970"/>
              <a:gd name="connsiteY94" fmla="*/ 1304855 h 1428333"/>
              <a:gd name="connsiteX95" fmla="*/ 4775571 w 5402970"/>
              <a:gd name="connsiteY95" fmla="*/ 1304855 h 1428333"/>
              <a:gd name="connsiteX96" fmla="*/ 4775571 w 5402970"/>
              <a:gd name="connsiteY96" fmla="*/ 1428333 h 1428333"/>
              <a:gd name="connsiteX97" fmla="*/ 5402970 w 5402970"/>
              <a:gd name="connsiteY97" fmla="*/ 1428333 h 1428333"/>
              <a:gd name="connsiteX0" fmla="*/ 0 w 5402970"/>
              <a:gd name="connsiteY0" fmla="*/ 0 h 1428333"/>
              <a:gd name="connsiteX1" fmla="*/ 203571 w 5402970"/>
              <a:gd name="connsiteY1" fmla="*/ 0 h 1428333"/>
              <a:gd name="connsiteX2" fmla="*/ 203571 w 5402970"/>
              <a:gd name="connsiteY2" fmla="*/ 20023 h 1428333"/>
              <a:gd name="connsiteX3" fmla="*/ 510596 w 5402970"/>
              <a:gd name="connsiteY3" fmla="*/ 20023 h 1428333"/>
              <a:gd name="connsiteX4" fmla="*/ 510596 w 5402970"/>
              <a:gd name="connsiteY4" fmla="*/ 46721 h 1428333"/>
              <a:gd name="connsiteX5" fmla="*/ 537294 w 5402970"/>
              <a:gd name="connsiteY5" fmla="*/ 46721 h 1428333"/>
              <a:gd name="connsiteX6" fmla="*/ 537294 w 5402970"/>
              <a:gd name="connsiteY6" fmla="*/ 46721 h 1428333"/>
              <a:gd name="connsiteX7" fmla="*/ 537294 w 5402970"/>
              <a:gd name="connsiteY7" fmla="*/ 70082 h 1428333"/>
              <a:gd name="connsiteX8" fmla="*/ 630736 w 5402970"/>
              <a:gd name="connsiteY8" fmla="*/ 70082 h 1428333"/>
              <a:gd name="connsiteX9" fmla="*/ 630736 w 5402970"/>
              <a:gd name="connsiteY9" fmla="*/ 83431 h 1428333"/>
              <a:gd name="connsiteX10" fmla="*/ 630736 w 5402970"/>
              <a:gd name="connsiteY10" fmla="*/ 83431 h 1428333"/>
              <a:gd name="connsiteX11" fmla="*/ 654097 w 5402970"/>
              <a:gd name="connsiteY11" fmla="*/ 106792 h 1428333"/>
              <a:gd name="connsiteX12" fmla="*/ 680795 w 5402970"/>
              <a:gd name="connsiteY12" fmla="*/ 106792 h 1428333"/>
              <a:gd name="connsiteX13" fmla="*/ 680795 w 5402970"/>
              <a:gd name="connsiteY13" fmla="*/ 140163 h 1428333"/>
              <a:gd name="connsiteX14" fmla="*/ 700818 w 5402970"/>
              <a:gd name="connsiteY14" fmla="*/ 140163 h 1428333"/>
              <a:gd name="connsiteX15" fmla="*/ 700818 w 5402970"/>
              <a:gd name="connsiteY15" fmla="*/ 140163 h 1428333"/>
              <a:gd name="connsiteX16" fmla="*/ 727516 w 5402970"/>
              <a:gd name="connsiteY16" fmla="*/ 140163 h 1428333"/>
              <a:gd name="connsiteX17" fmla="*/ 934424 w 5402970"/>
              <a:gd name="connsiteY17" fmla="*/ 140163 h 1428333"/>
              <a:gd name="connsiteX18" fmla="*/ 934424 w 5402970"/>
              <a:gd name="connsiteY18" fmla="*/ 166861 h 1428333"/>
              <a:gd name="connsiteX19" fmla="*/ 1057901 w 5402970"/>
              <a:gd name="connsiteY19" fmla="*/ 166861 h 1428333"/>
              <a:gd name="connsiteX20" fmla="*/ 1057901 w 5402970"/>
              <a:gd name="connsiteY20" fmla="*/ 166861 h 1428333"/>
              <a:gd name="connsiteX21" fmla="*/ 1057901 w 5402970"/>
              <a:gd name="connsiteY21" fmla="*/ 190222 h 1428333"/>
              <a:gd name="connsiteX22" fmla="*/ 1191390 w 5402970"/>
              <a:gd name="connsiteY22" fmla="*/ 190222 h 1428333"/>
              <a:gd name="connsiteX23" fmla="*/ 1191390 w 5402970"/>
              <a:gd name="connsiteY23" fmla="*/ 203571 h 1428333"/>
              <a:gd name="connsiteX24" fmla="*/ 1284833 w 5402970"/>
              <a:gd name="connsiteY24" fmla="*/ 203571 h 1428333"/>
              <a:gd name="connsiteX25" fmla="*/ 1284833 w 5402970"/>
              <a:gd name="connsiteY25" fmla="*/ 220257 h 1428333"/>
              <a:gd name="connsiteX26" fmla="*/ 1364926 w 5402970"/>
              <a:gd name="connsiteY26" fmla="*/ 220257 h 1428333"/>
              <a:gd name="connsiteX27" fmla="*/ 1364926 w 5402970"/>
              <a:gd name="connsiteY27" fmla="*/ 233606 h 1428333"/>
              <a:gd name="connsiteX28" fmla="*/ 1391624 w 5402970"/>
              <a:gd name="connsiteY28" fmla="*/ 233606 h 1428333"/>
              <a:gd name="connsiteX29" fmla="*/ 1398298 w 5402970"/>
              <a:gd name="connsiteY29" fmla="*/ 240280 h 1428333"/>
              <a:gd name="connsiteX30" fmla="*/ 1485066 w 5402970"/>
              <a:gd name="connsiteY30" fmla="*/ 240280 h 1428333"/>
              <a:gd name="connsiteX31" fmla="*/ 1485066 w 5402970"/>
              <a:gd name="connsiteY31" fmla="*/ 276990 h 1428333"/>
              <a:gd name="connsiteX32" fmla="*/ 1518438 w 5402970"/>
              <a:gd name="connsiteY32" fmla="*/ 276990 h 1428333"/>
              <a:gd name="connsiteX33" fmla="*/ 1518438 w 5402970"/>
              <a:gd name="connsiteY33" fmla="*/ 276990 h 1428333"/>
              <a:gd name="connsiteX34" fmla="*/ 1518438 w 5402970"/>
              <a:gd name="connsiteY34" fmla="*/ 300350 h 1428333"/>
              <a:gd name="connsiteX35" fmla="*/ 1638579 w 5402970"/>
              <a:gd name="connsiteY35" fmla="*/ 300350 h 1428333"/>
              <a:gd name="connsiteX36" fmla="*/ 1638579 w 5402970"/>
              <a:gd name="connsiteY36" fmla="*/ 317036 h 1428333"/>
              <a:gd name="connsiteX37" fmla="*/ 1715335 w 5402970"/>
              <a:gd name="connsiteY37" fmla="*/ 317036 h 1428333"/>
              <a:gd name="connsiteX38" fmla="*/ 1715335 w 5402970"/>
              <a:gd name="connsiteY38" fmla="*/ 333723 h 1428333"/>
              <a:gd name="connsiteX39" fmla="*/ 1762056 w 5402970"/>
              <a:gd name="connsiteY39" fmla="*/ 333723 h 1428333"/>
              <a:gd name="connsiteX40" fmla="*/ 1762056 w 5402970"/>
              <a:gd name="connsiteY40" fmla="*/ 357083 h 1428333"/>
              <a:gd name="connsiteX41" fmla="*/ 1788754 w 5402970"/>
              <a:gd name="connsiteY41" fmla="*/ 357083 h 1428333"/>
              <a:gd name="connsiteX42" fmla="*/ 1788754 w 5402970"/>
              <a:gd name="connsiteY42" fmla="*/ 373769 h 1428333"/>
              <a:gd name="connsiteX43" fmla="*/ 1818789 w 5402970"/>
              <a:gd name="connsiteY43" fmla="*/ 373769 h 1428333"/>
              <a:gd name="connsiteX44" fmla="*/ 1818789 w 5402970"/>
              <a:gd name="connsiteY44" fmla="*/ 393793 h 1428333"/>
              <a:gd name="connsiteX45" fmla="*/ 1955615 w 5402970"/>
              <a:gd name="connsiteY45" fmla="*/ 393793 h 1428333"/>
              <a:gd name="connsiteX46" fmla="*/ 1955615 w 5402970"/>
              <a:gd name="connsiteY46" fmla="*/ 417153 h 1428333"/>
              <a:gd name="connsiteX47" fmla="*/ 2002336 w 5402970"/>
              <a:gd name="connsiteY47" fmla="*/ 417153 h 1428333"/>
              <a:gd name="connsiteX48" fmla="*/ 2002336 w 5402970"/>
              <a:gd name="connsiteY48" fmla="*/ 467212 h 1428333"/>
              <a:gd name="connsiteX49" fmla="*/ 2179209 w 5402970"/>
              <a:gd name="connsiteY49" fmla="*/ 467212 h 1428333"/>
              <a:gd name="connsiteX50" fmla="*/ 2179209 w 5402970"/>
              <a:gd name="connsiteY50" fmla="*/ 503921 h 1428333"/>
              <a:gd name="connsiteX51" fmla="*/ 2222593 w 5402970"/>
              <a:gd name="connsiteY51" fmla="*/ 503921 h 1428333"/>
              <a:gd name="connsiteX52" fmla="*/ 2225930 w 5402970"/>
              <a:gd name="connsiteY52" fmla="*/ 523944 h 1428333"/>
              <a:gd name="connsiteX53" fmla="*/ 2402803 w 5402970"/>
              <a:gd name="connsiteY53" fmla="*/ 520607 h 1428333"/>
              <a:gd name="connsiteX54" fmla="*/ 2402803 w 5402970"/>
              <a:gd name="connsiteY54" fmla="*/ 547305 h 1428333"/>
              <a:gd name="connsiteX55" fmla="*/ 2486234 w 5402970"/>
              <a:gd name="connsiteY55" fmla="*/ 547305 h 1428333"/>
              <a:gd name="connsiteX56" fmla="*/ 2486234 w 5402970"/>
              <a:gd name="connsiteY56" fmla="*/ 580677 h 1428333"/>
              <a:gd name="connsiteX57" fmla="*/ 2576339 w 5402970"/>
              <a:gd name="connsiteY57" fmla="*/ 580677 h 1428333"/>
              <a:gd name="connsiteX58" fmla="*/ 2576339 w 5402970"/>
              <a:gd name="connsiteY58" fmla="*/ 590689 h 1428333"/>
              <a:gd name="connsiteX59" fmla="*/ 2623060 w 5402970"/>
              <a:gd name="connsiteY59" fmla="*/ 590689 h 1428333"/>
              <a:gd name="connsiteX60" fmla="*/ 2623060 w 5402970"/>
              <a:gd name="connsiteY60" fmla="*/ 604038 h 1428333"/>
              <a:gd name="connsiteX61" fmla="*/ 2713165 w 5402970"/>
              <a:gd name="connsiteY61" fmla="*/ 604038 h 1428333"/>
              <a:gd name="connsiteX62" fmla="*/ 2713165 w 5402970"/>
              <a:gd name="connsiteY62" fmla="*/ 630736 h 1428333"/>
              <a:gd name="connsiteX63" fmla="*/ 2849992 w 5402970"/>
              <a:gd name="connsiteY63" fmla="*/ 630736 h 1428333"/>
              <a:gd name="connsiteX64" fmla="*/ 2849992 w 5402970"/>
              <a:gd name="connsiteY64" fmla="*/ 647422 h 1428333"/>
              <a:gd name="connsiteX65" fmla="*/ 2913399 w 5402970"/>
              <a:gd name="connsiteY65" fmla="*/ 647422 h 1428333"/>
              <a:gd name="connsiteX66" fmla="*/ 2930085 w 5402970"/>
              <a:gd name="connsiteY66" fmla="*/ 664108 h 1428333"/>
              <a:gd name="connsiteX67" fmla="*/ 2983481 w 5402970"/>
              <a:gd name="connsiteY67" fmla="*/ 664108 h 1428333"/>
              <a:gd name="connsiteX68" fmla="*/ 2993492 w 5402970"/>
              <a:gd name="connsiteY68" fmla="*/ 674119 h 1428333"/>
              <a:gd name="connsiteX69" fmla="*/ 3157017 w 5402970"/>
              <a:gd name="connsiteY69" fmla="*/ 674119 h 1428333"/>
              <a:gd name="connsiteX70" fmla="*/ 3157017 w 5402970"/>
              <a:gd name="connsiteY70" fmla="*/ 690806 h 1428333"/>
              <a:gd name="connsiteX71" fmla="*/ 3397297 w 5402970"/>
              <a:gd name="connsiteY71" fmla="*/ 690806 h 1428333"/>
              <a:gd name="connsiteX72" fmla="*/ 3397297 w 5402970"/>
              <a:gd name="connsiteY72" fmla="*/ 740864 h 1428333"/>
              <a:gd name="connsiteX73" fmla="*/ 3477390 w 5402970"/>
              <a:gd name="connsiteY73" fmla="*/ 740864 h 1428333"/>
              <a:gd name="connsiteX74" fmla="*/ 3477390 w 5402970"/>
              <a:gd name="connsiteY74" fmla="*/ 764225 h 1428333"/>
              <a:gd name="connsiteX75" fmla="*/ 3514100 w 5402970"/>
              <a:gd name="connsiteY75" fmla="*/ 764225 h 1428333"/>
              <a:gd name="connsiteX76" fmla="*/ 3514100 w 5402970"/>
              <a:gd name="connsiteY76" fmla="*/ 814283 h 1428333"/>
              <a:gd name="connsiteX77" fmla="*/ 3617554 w 5402970"/>
              <a:gd name="connsiteY77" fmla="*/ 814283 h 1428333"/>
              <a:gd name="connsiteX78" fmla="*/ 3617554 w 5402970"/>
              <a:gd name="connsiteY78" fmla="*/ 837644 h 1428333"/>
              <a:gd name="connsiteX79" fmla="*/ 3731019 w 5402970"/>
              <a:gd name="connsiteY79" fmla="*/ 837644 h 1428333"/>
              <a:gd name="connsiteX80" fmla="*/ 3731019 w 5402970"/>
              <a:gd name="connsiteY80" fmla="*/ 911063 h 1428333"/>
              <a:gd name="connsiteX81" fmla="*/ 3894544 w 5402970"/>
              <a:gd name="connsiteY81" fmla="*/ 911063 h 1428333"/>
              <a:gd name="connsiteX82" fmla="*/ 3894544 w 5402970"/>
              <a:gd name="connsiteY82" fmla="*/ 961121 h 1428333"/>
              <a:gd name="connsiteX83" fmla="*/ 4064742 w 5402970"/>
              <a:gd name="connsiteY83" fmla="*/ 961121 h 1428333"/>
              <a:gd name="connsiteX84" fmla="*/ 4064742 w 5402970"/>
              <a:gd name="connsiteY84" fmla="*/ 1041215 h 1428333"/>
              <a:gd name="connsiteX85" fmla="*/ 4064742 w 5402970"/>
              <a:gd name="connsiteY85" fmla="*/ 1041215 h 1428333"/>
              <a:gd name="connsiteX86" fmla="*/ 4091440 w 5402970"/>
              <a:gd name="connsiteY86" fmla="*/ 1067913 h 1428333"/>
              <a:gd name="connsiteX87" fmla="*/ 4091440 w 5402970"/>
              <a:gd name="connsiteY87" fmla="*/ 1067913 h 1428333"/>
              <a:gd name="connsiteX88" fmla="*/ 4091440 w 5402970"/>
              <a:gd name="connsiteY88" fmla="*/ 1094610 h 1428333"/>
              <a:gd name="connsiteX89" fmla="*/ 4418488 w 5402970"/>
              <a:gd name="connsiteY89" fmla="*/ 1094610 h 1428333"/>
              <a:gd name="connsiteX90" fmla="*/ 4418488 w 5402970"/>
              <a:gd name="connsiteY90" fmla="*/ 1161355 h 1428333"/>
              <a:gd name="connsiteX91" fmla="*/ 4518605 w 5402970"/>
              <a:gd name="connsiteY91" fmla="*/ 1161355 h 1428333"/>
              <a:gd name="connsiteX92" fmla="*/ 4518605 w 5402970"/>
              <a:gd name="connsiteY92" fmla="*/ 1221425 h 1428333"/>
              <a:gd name="connsiteX93" fmla="*/ 4598698 w 5402970"/>
              <a:gd name="connsiteY93" fmla="*/ 1221425 h 1428333"/>
              <a:gd name="connsiteX94" fmla="*/ 4598698 w 5402970"/>
              <a:gd name="connsiteY94" fmla="*/ 1304855 h 1428333"/>
              <a:gd name="connsiteX95" fmla="*/ 4775571 w 5402970"/>
              <a:gd name="connsiteY95" fmla="*/ 1304855 h 1428333"/>
              <a:gd name="connsiteX96" fmla="*/ 4775571 w 5402970"/>
              <a:gd name="connsiteY96" fmla="*/ 1428333 h 1428333"/>
              <a:gd name="connsiteX97" fmla="*/ 5402970 w 5402970"/>
              <a:gd name="connsiteY97" fmla="*/ 1428333 h 1428333"/>
              <a:gd name="connsiteX0" fmla="*/ 0 w 5402970"/>
              <a:gd name="connsiteY0" fmla="*/ 0 h 1428333"/>
              <a:gd name="connsiteX1" fmla="*/ 203571 w 5402970"/>
              <a:gd name="connsiteY1" fmla="*/ 0 h 1428333"/>
              <a:gd name="connsiteX2" fmla="*/ 203571 w 5402970"/>
              <a:gd name="connsiteY2" fmla="*/ 20023 h 1428333"/>
              <a:gd name="connsiteX3" fmla="*/ 510596 w 5402970"/>
              <a:gd name="connsiteY3" fmla="*/ 20023 h 1428333"/>
              <a:gd name="connsiteX4" fmla="*/ 510596 w 5402970"/>
              <a:gd name="connsiteY4" fmla="*/ 46721 h 1428333"/>
              <a:gd name="connsiteX5" fmla="*/ 537294 w 5402970"/>
              <a:gd name="connsiteY5" fmla="*/ 46721 h 1428333"/>
              <a:gd name="connsiteX6" fmla="*/ 537294 w 5402970"/>
              <a:gd name="connsiteY6" fmla="*/ 46721 h 1428333"/>
              <a:gd name="connsiteX7" fmla="*/ 537294 w 5402970"/>
              <a:gd name="connsiteY7" fmla="*/ 70082 h 1428333"/>
              <a:gd name="connsiteX8" fmla="*/ 630736 w 5402970"/>
              <a:gd name="connsiteY8" fmla="*/ 70082 h 1428333"/>
              <a:gd name="connsiteX9" fmla="*/ 630736 w 5402970"/>
              <a:gd name="connsiteY9" fmla="*/ 83431 h 1428333"/>
              <a:gd name="connsiteX10" fmla="*/ 630736 w 5402970"/>
              <a:gd name="connsiteY10" fmla="*/ 110129 h 1428333"/>
              <a:gd name="connsiteX11" fmla="*/ 654097 w 5402970"/>
              <a:gd name="connsiteY11" fmla="*/ 106792 h 1428333"/>
              <a:gd name="connsiteX12" fmla="*/ 680795 w 5402970"/>
              <a:gd name="connsiteY12" fmla="*/ 106792 h 1428333"/>
              <a:gd name="connsiteX13" fmla="*/ 680795 w 5402970"/>
              <a:gd name="connsiteY13" fmla="*/ 140163 h 1428333"/>
              <a:gd name="connsiteX14" fmla="*/ 700818 w 5402970"/>
              <a:gd name="connsiteY14" fmla="*/ 140163 h 1428333"/>
              <a:gd name="connsiteX15" fmla="*/ 700818 w 5402970"/>
              <a:gd name="connsiteY15" fmla="*/ 140163 h 1428333"/>
              <a:gd name="connsiteX16" fmla="*/ 727516 w 5402970"/>
              <a:gd name="connsiteY16" fmla="*/ 140163 h 1428333"/>
              <a:gd name="connsiteX17" fmla="*/ 934424 w 5402970"/>
              <a:gd name="connsiteY17" fmla="*/ 140163 h 1428333"/>
              <a:gd name="connsiteX18" fmla="*/ 934424 w 5402970"/>
              <a:gd name="connsiteY18" fmla="*/ 166861 h 1428333"/>
              <a:gd name="connsiteX19" fmla="*/ 1057901 w 5402970"/>
              <a:gd name="connsiteY19" fmla="*/ 166861 h 1428333"/>
              <a:gd name="connsiteX20" fmla="*/ 1057901 w 5402970"/>
              <a:gd name="connsiteY20" fmla="*/ 166861 h 1428333"/>
              <a:gd name="connsiteX21" fmla="*/ 1057901 w 5402970"/>
              <a:gd name="connsiteY21" fmla="*/ 190222 h 1428333"/>
              <a:gd name="connsiteX22" fmla="*/ 1191390 w 5402970"/>
              <a:gd name="connsiteY22" fmla="*/ 190222 h 1428333"/>
              <a:gd name="connsiteX23" fmla="*/ 1191390 w 5402970"/>
              <a:gd name="connsiteY23" fmla="*/ 203571 h 1428333"/>
              <a:gd name="connsiteX24" fmla="*/ 1284833 w 5402970"/>
              <a:gd name="connsiteY24" fmla="*/ 203571 h 1428333"/>
              <a:gd name="connsiteX25" fmla="*/ 1284833 w 5402970"/>
              <a:gd name="connsiteY25" fmla="*/ 220257 h 1428333"/>
              <a:gd name="connsiteX26" fmla="*/ 1364926 w 5402970"/>
              <a:gd name="connsiteY26" fmla="*/ 220257 h 1428333"/>
              <a:gd name="connsiteX27" fmla="*/ 1364926 w 5402970"/>
              <a:gd name="connsiteY27" fmla="*/ 233606 h 1428333"/>
              <a:gd name="connsiteX28" fmla="*/ 1391624 w 5402970"/>
              <a:gd name="connsiteY28" fmla="*/ 233606 h 1428333"/>
              <a:gd name="connsiteX29" fmla="*/ 1398298 w 5402970"/>
              <a:gd name="connsiteY29" fmla="*/ 240280 h 1428333"/>
              <a:gd name="connsiteX30" fmla="*/ 1485066 w 5402970"/>
              <a:gd name="connsiteY30" fmla="*/ 240280 h 1428333"/>
              <a:gd name="connsiteX31" fmla="*/ 1485066 w 5402970"/>
              <a:gd name="connsiteY31" fmla="*/ 276990 h 1428333"/>
              <a:gd name="connsiteX32" fmla="*/ 1518438 w 5402970"/>
              <a:gd name="connsiteY32" fmla="*/ 276990 h 1428333"/>
              <a:gd name="connsiteX33" fmla="*/ 1518438 w 5402970"/>
              <a:gd name="connsiteY33" fmla="*/ 276990 h 1428333"/>
              <a:gd name="connsiteX34" fmla="*/ 1518438 w 5402970"/>
              <a:gd name="connsiteY34" fmla="*/ 300350 h 1428333"/>
              <a:gd name="connsiteX35" fmla="*/ 1638579 w 5402970"/>
              <a:gd name="connsiteY35" fmla="*/ 300350 h 1428333"/>
              <a:gd name="connsiteX36" fmla="*/ 1638579 w 5402970"/>
              <a:gd name="connsiteY36" fmla="*/ 317036 h 1428333"/>
              <a:gd name="connsiteX37" fmla="*/ 1715335 w 5402970"/>
              <a:gd name="connsiteY37" fmla="*/ 317036 h 1428333"/>
              <a:gd name="connsiteX38" fmla="*/ 1715335 w 5402970"/>
              <a:gd name="connsiteY38" fmla="*/ 333723 h 1428333"/>
              <a:gd name="connsiteX39" fmla="*/ 1762056 w 5402970"/>
              <a:gd name="connsiteY39" fmla="*/ 333723 h 1428333"/>
              <a:gd name="connsiteX40" fmla="*/ 1762056 w 5402970"/>
              <a:gd name="connsiteY40" fmla="*/ 357083 h 1428333"/>
              <a:gd name="connsiteX41" fmla="*/ 1788754 w 5402970"/>
              <a:gd name="connsiteY41" fmla="*/ 357083 h 1428333"/>
              <a:gd name="connsiteX42" fmla="*/ 1788754 w 5402970"/>
              <a:gd name="connsiteY42" fmla="*/ 373769 h 1428333"/>
              <a:gd name="connsiteX43" fmla="*/ 1818789 w 5402970"/>
              <a:gd name="connsiteY43" fmla="*/ 373769 h 1428333"/>
              <a:gd name="connsiteX44" fmla="*/ 1818789 w 5402970"/>
              <a:gd name="connsiteY44" fmla="*/ 393793 h 1428333"/>
              <a:gd name="connsiteX45" fmla="*/ 1955615 w 5402970"/>
              <a:gd name="connsiteY45" fmla="*/ 393793 h 1428333"/>
              <a:gd name="connsiteX46" fmla="*/ 1955615 w 5402970"/>
              <a:gd name="connsiteY46" fmla="*/ 417153 h 1428333"/>
              <a:gd name="connsiteX47" fmla="*/ 2002336 w 5402970"/>
              <a:gd name="connsiteY47" fmla="*/ 417153 h 1428333"/>
              <a:gd name="connsiteX48" fmla="*/ 2002336 w 5402970"/>
              <a:gd name="connsiteY48" fmla="*/ 467212 h 1428333"/>
              <a:gd name="connsiteX49" fmla="*/ 2179209 w 5402970"/>
              <a:gd name="connsiteY49" fmla="*/ 467212 h 1428333"/>
              <a:gd name="connsiteX50" fmla="*/ 2179209 w 5402970"/>
              <a:gd name="connsiteY50" fmla="*/ 503921 h 1428333"/>
              <a:gd name="connsiteX51" fmla="*/ 2222593 w 5402970"/>
              <a:gd name="connsiteY51" fmla="*/ 503921 h 1428333"/>
              <a:gd name="connsiteX52" fmla="*/ 2225930 w 5402970"/>
              <a:gd name="connsiteY52" fmla="*/ 523944 h 1428333"/>
              <a:gd name="connsiteX53" fmla="*/ 2402803 w 5402970"/>
              <a:gd name="connsiteY53" fmla="*/ 520607 h 1428333"/>
              <a:gd name="connsiteX54" fmla="*/ 2402803 w 5402970"/>
              <a:gd name="connsiteY54" fmla="*/ 547305 h 1428333"/>
              <a:gd name="connsiteX55" fmla="*/ 2486234 w 5402970"/>
              <a:gd name="connsiteY55" fmla="*/ 547305 h 1428333"/>
              <a:gd name="connsiteX56" fmla="*/ 2486234 w 5402970"/>
              <a:gd name="connsiteY56" fmla="*/ 580677 h 1428333"/>
              <a:gd name="connsiteX57" fmla="*/ 2576339 w 5402970"/>
              <a:gd name="connsiteY57" fmla="*/ 580677 h 1428333"/>
              <a:gd name="connsiteX58" fmla="*/ 2576339 w 5402970"/>
              <a:gd name="connsiteY58" fmla="*/ 590689 h 1428333"/>
              <a:gd name="connsiteX59" fmla="*/ 2623060 w 5402970"/>
              <a:gd name="connsiteY59" fmla="*/ 590689 h 1428333"/>
              <a:gd name="connsiteX60" fmla="*/ 2623060 w 5402970"/>
              <a:gd name="connsiteY60" fmla="*/ 604038 h 1428333"/>
              <a:gd name="connsiteX61" fmla="*/ 2713165 w 5402970"/>
              <a:gd name="connsiteY61" fmla="*/ 604038 h 1428333"/>
              <a:gd name="connsiteX62" fmla="*/ 2713165 w 5402970"/>
              <a:gd name="connsiteY62" fmla="*/ 630736 h 1428333"/>
              <a:gd name="connsiteX63" fmla="*/ 2849992 w 5402970"/>
              <a:gd name="connsiteY63" fmla="*/ 630736 h 1428333"/>
              <a:gd name="connsiteX64" fmla="*/ 2849992 w 5402970"/>
              <a:gd name="connsiteY64" fmla="*/ 647422 h 1428333"/>
              <a:gd name="connsiteX65" fmla="*/ 2913399 w 5402970"/>
              <a:gd name="connsiteY65" fmla="*/ 647422 h 1428333"/>
              <a:gd name="connsiteX66" fmla="*/ 2930085 w 5402970"/>
              <a:gd name="connsiteY66" fmla="*/ 664108 h 1428333"/>
              <a:gd name="connsiteX67" fmla="*/ 2983481 w 5402970"/>
              <a:gd name="connsiteY67" fmla="*/ 664108 h 1428333"/>
              <a:gd name="connsiteX68" fmla="*/ 2993492 w 5402970"/>
              <a:gd name="connsiteY68" fmla="*/ 674119 h 1428333"/>
              <a:gd name="connsiteX69" fmla="*/ 3157017 w 5402970"/>
              <a:gd name="connsiteY69" fmla="*/ 674119 h 1428333"/>
              <a:gd name="connsiteX70" fmla="*/ 3157017 w 5402970"/>
              <a:gd name="connsiteY70" fmla="*/ 690806 h 1428333"/>
              <a:gd name="connsiteX71" fmla="*/ 3397297 w 5402970"/>
              <a:gd name="connsiteY71" fmla="*/ 690806 h 1428333"/>
              <a:gd name="connsiteX72" fmla="*/ 3397297 w 5402970"/>
              <a:gd name="connsiteY72" fmla="*/ 740864 h 1428333"/>
              <a:gd name="connsiteX73" fmla="*/ 3477390 w 5402970"/>
              <a:gd name="connsiteY73" fmla="*/ 740864 h 1428333"/>
              <a:gd name="connsiteX74" fmla="*/ 3477390 w 5402970"/>
              <a:gd name="connsiteY74" fmla="*/ 764225 h 1428333"/>
              <a:gd name="connsiteX75" fmla="*/ 3514100 w 5402970"/>
              <a:gd name="connsiteY75" fmla="*/ 764225 h 1428333"/>
              <a:gd name="connsiteX76" fmla="*/ 3514100 w 5402970"/>
              <a:gd name="connsiteY76" fmla="*/ 814283 h 1428333"/>
              <a:gd name="connsiteX77" fmla="*/ 3617554 w 5402970"/>
              <a:gd name="connsiteY77" fmla="*/ 814283 h 1428333"/>
              <a:gd name="connsiteX78" fmla="*/ 3617554 w 5402970"/>
              <a:gd name="connsiteY78" fmla="*/ 837644 h 1428333"/>
              <a:gd name="connsiteX79" fmla="*/ 3731019 w 5402970"/>
              <a:gd name="connsiteY79" fmla="*/ 837644 h 1428333"/>
              <a:gd name="connsiteX80" fmla="*/ 3731019 w 5402970"/>
              <a:gd name="connsiteY80" fmla="*/ 911063 h 1428333"/>
              <a:gd name="connsiteX81" fmla="*/ 3894544 w 5402970"/>
              <a:gd name="connsiteY81" fmla="*/ 911063 h 1428333"/>
              <a:gd name="connsiteX82" fmla="*/ 3894544 w 5402970"/>
              <a:gd name="connsiteY82" fmla="*/ 961121 h 1428333"/>
              <a:gd name="connsiteX83" fmla="*/ 4064742 w 5402970"/>
              <a:gd name="connsiteY83" fmla="*/ 961121 h 1428333"/>
              <a:gd name="connsiteX84" fmla="*/ 4064742 w 5402970"/>
              <a:gd name="connsiteY84" fmla="*/ 1041215 h 1428333"/>
              <a:gd name="connsiteX85" fmla="*/ 4064742 w 5402970"/>
              <a:gd name="connsiteY85" fmla="*/ 1041215 h 1428333"/>
              <a:gd name="connsiteX86" fmla="*/ 4091440 w 5402970"/>
              <a:gd name="connsiteY86" fmla="*/ 1067913 h 1428333"/>
              <a:gd name="connsiteX87" fmla="*/ 4091440 w 5402970"/>
              <a:gd name="connsiteY87" fmla="*/ 1067913 h 1428333"/>
              <a:gd name="connsiteX88" fmla="*/ 4091440 w 5402970"/>
              <a:gd name="connsiteY88" fmla="*/ 1094610 h 1428333"/>
              <a:gd name="connsiteX89" fmla="*/ 4418488 w 5402970"/>
              <a:gd name="connsiteY89" fmla="*/ 1094610 h 1428333"/>
              <a:gd name="connsiteX90" fmla="*/ 4418488 w 5402970"/>
              <a:gd name="connsiteY90" fmla="*/ 1161355 h 1428333"/>
              <a:gd name="connsiteX91" fmla="*/ 4518605 w 5402970"/>
              <a:gd name="connsiteY91" fmla="*/ 1161355 h 1428333"/>
              <a:gd name="connsiteX92" fmla="*/ 4518605 w 5402970"/>
              <a:gd name="connsiteY92" fmla="*/ 1221425 h 1428333"/>
              <a:gd name="connsiteX93" fmla="*/ 4598698 w 5402970"/>
              <a:gd name="connsiteY93" fmla="*/ 1221425 h 1428333"/>
              <a:gd name="connsiteX94" fmla="*/ 4598698 w 5402970"/>
              <a:gd name="connsiteY94" fmla="*/ 1304855 h 1428333"/>
              <a:gd name="connsiteX95" fmla="*/ 4775571 w 5402970"/>
              <a:gd name="connsiteY95" fmla="*/ 1304855 h 1428333"/>
              <a:gd name="connsiteX96" fmla="*/ 4775571 w 5402970"/>
              <a:gd name="connsiteY96" fmla="*/ 1428333 h 1428333"/>
              <a:gd name="connsiteX97" fmla="*/ 5402970 w 5402970"/>
              <a:gd name="connsiteY97" fmla="*/ 1428333 h 1428333"/>
              <a:gd name="connsiteX0" fmla="*/ 0 w 5402970"/>
              <a:gd name="connsiteY0" fmla="*/ 0 h 1428333"/>
              <a:gd name="connsiteX1" fmla="*/ 203571 w 5402970"/>
              <a:gd name="connsiteY1" fmla="*/ 0 h 1428333"/>
              <a:gd name="connsiteX2" fmla="*/ 203571 w 5402970"/>
              <a:gd name="connsiteY2" fmla="*/ 20023 h 1428333"/>
              <a:gd name="connsiteX3" fmla="*/ 510596 w 5402970"/>
              <a:gd name="connsiteY3" fmla="*/ 20023 h 1428333"/>
              <a:gd name="connsiteX4" fmla="*/ 510596 w 5402970"/>
              <a:gd name="connsiteY4" fmla="*/ 46721 h 1428333"/>
              <a:gd name="connsiteX5" fmla="*/ 537294 w 5402970"/>
              <a:gd name="connsiteY5" fmla="*/ 46721 h 1428333"/>
              <a:gd name="connsiteX6" fmla="*/ 537294 w 5402970"/>
              <a:gd name="connsiteY6" fmla="*/ 46721 h 1428333"/>
              <a:gd name="connsiteX7" fmla="*/ 537294 w 5402970"/>
              <a:gd name="connsiteY7" fmla="*/ 70082 h 1428333"/>
              <a:gd name="connsiteX8" fmla="*/ 630736 w 5402970"/>
              <a:gd name="connsiteY8" fmla="*/ 70082 h 1428333"/>
              <a:gd name="connsiteX9" fmla="*/ 630736 w 5402970"/>
              <a:gd name="connsiteY9" fmla="*/ 83431 h 1428333"/>
              <a:gd name="connsiteX10" fmla="*/ 630736 w 5402970"/>
              <a:gd name="connsiteY10" fmla="*/ 103455 h 1428333"/>
              <a:gd name="connsiteX11" fmla="*/ 654097 w 5402970"/>
              <a:gd name="connsiteY11" fmla="*/ 106792 h 1428333"/>
              <a:gd name="connsiteX12" fmla="*/ 680795 w 5402970"/>
              <a:gd name="connsiteY12" fmla="*/ 106792 h 1428333"/>
              <a:gd name="connsiteX13" fmla="*/ 680795 w 5402970"/>
              <a:gd name="connsiteY13" fmla="*/ 140163 h 1428333"/>
              <a:gd name="connsiteX14" fmla="*/ 700818 w 5402970"/>
              <a:gd name="connsiteY14" fmla="*/ 140163 h 1428333"/>
              <a:gd name="connsiteX15" fmla="*/ 700818 w 5402970"/>
              <a:gd name="connsiteY15" fmla="*/ 140163 h 1428333"/>
              <a:gd name="connsiteX16" fmla="*/ 727516 w 5402970"/>
              <a:gd name="connsiteY16" fmla="*/ 140163 h 1428333"/>
              <a:gd name="connsiteX17" fmla="*/ 934424 w 5402970"/>
              <a:gd name="connsiteY17" fmla="*/ 140163 h 1428333"/>
              <a:gd name="connsiteX18" fmla="*/ 934424 w 5402970"/>
              <a:gd name="connsiteY18" fmla="*/ 166861 h 1428333"/>
              <a:gd name="connsiteX19" fmla="*/ 1057901 w 5402970"/>
              <a:gd name="connsiteY19" fmla="*/ 166861 h 1428333"/>
              <a:gd name="connsiteX20" fmla="*/ 1057901 w 5402970"/>
              <a:gd name="connsiteY20" fmla="*/ 166861 h 1428333"/>
              <a:gd name="connsiteX21" fmla="*/ 1057901 w 5402970"/>
              <a:gd name="connsiteY21" fmla="*/ 190222 h 1428333"/>
              <a:gd name="connsiteX22" fmla="*/ 1191390 w 5402970"/>
              <a:gd name="connsiteY22" fmla="*/ 190222 h 1428333"/>
              <a:gd name="connsiteX23" fmla="*/ 1191390 w 5402970"/>
              <a:gd name="connsiteY23" fmla="*/ 203571 h 1428333"/>
              <a:gd name="connsiteX24" fmla="*/ 1284833 w 5402970"/>
              <a:gd name="connsiteY24" fmla="*/ 203571 h 1428333"/>
              <a:gd name="connsiteX25" fmla="*/ 1284833 w 5402970"/>
              <a:gd name="connsiteY25" fmla="*/ 220257 h 1428333"/>
              <a:gd name="connsiteX26" fmla="*/ 1364926 w 5402970"/>
              <a:gd name="connsiteY26" fmla="*/ 220257 h 1428333"/>
              <a:gd name="connsiteX27" fmla="*/ 1364926 w 5402970"/>
              <a:gd name="connsiteY27" fmla="*/ 233606 h 1428333"/>
              <a:gd name="connsiteX28" fmla="*/ 1391624 w 5402970"/>
              <a:gd name="connsiteY28" fmla="*/ 233606 h 1428333"/>
              <a:gd name="connsiteX29" fmla="*/ 1398298 w 5402970"/>
              <a:gd name="connsiteY29" fmla="*/ 240280 h 1428333"/>
              <a:gd name="connsiteX30" fmla="*/ 1485066 w 5402970"/>
              <a:gd name="connsiteY30" fmla="*/ 240280 h 1428333"/>
              <a:gd name="connsiteX31" fmla="*/ 1485066 w 5402970"/>
              <a:gd name="connsiteY31" fmla="*/ 276990 h 1428333"/>
              <a:gd name="connsiteX32" fmla="*/ 1518438 w 5402970"/>
              <a:gd name="connsiteY32" fmla="*/ 276990 h 1428333"/>
              <a:gd name="connsiteX33" fmla="*/ 1518438 w 5402970"/>
              <a:gd name="connsiteY33" fmla="*/ 276990 h 1428333"/>
              <a:gd name="connsiteX34" fmla="*/ 1518438 w 5402970"/>
              <a:gd name="connsiteY34" fmla="*/ 300350 h 1428333"/>
              <a:gd name="connsiteX35" fmla="*/ 1638579 w 5402970"/>
              <a:gd name="connsiteY35" fmla="*/ 300350 h 1428333"/>
              <a:gd name="connsiteX36" fmla="*/ 1638579 w 5402970"/>
              <a:gd name="connsiteY36" fmla="*/ 317036 h 1428333"/>
              <a:gd name="connsiteX37" fmla="*/ 1715335 w 5402970"/>
              <a:gd name="connsiteY37" fmla="*/ 317036 h 1428333"/>
              <a:gd name="connsiteX38" fmla="*/ 1715335 w 5402970"/>
              <a:gd name="connsiteY38" fmla="*/ 333723 h 1428333"/>
              <a:gd name="connsiteX39" fmla="*/ 1762056 w 5402970"/>
              <a:gd name="connsiteY39" fmla="*/ 333723 h 1428333"/>
              <a:gd name="connsiteX40" fmla="*/ 1762056 w 5402970"/>
              <a:gd name="connsiteY40" fmla="*/ 357083 h 1428333"/>
              <a:gd name="connsiteX41" fmla="*/ 1788754 w 5402970"/>
              <a:gd name="connsiteY41" fmla="*/ 357083 h 1428333"/>
              <a:gd name="connsiteX42" fmla="*/ 1788754 w 5402970"/>
              <a:gd name="connsiteY42" fmla="*/ 373769 h 1428333"/>
              <a:gd name="connsiteX43" fmla="*/ 1818789 w 5402970"/>
              <a:gd name="connsiteY43" fmla="*/ 373769 h 1428333"/>
              <a:gd name="connsiteX44" fmla="*/ 1818789 w 5402970"/>
              <a:gd name="connsiteY44" fmla="*/ 393793 h 1428333"/>
              <a:gd name="connsiteX45" fmla="*/ 1955615 w 5402970"/>
              <a:gd name="connsiteY45" fmla="*/ 393793 h 1428333"/>
              <a:gd name="connsiteX46" fmla="*/ 1955615 w 5402970"/>
              <a:gd name="connsiteY46" fmla="*/ 417153 h 1428333"/>
              <a:gd name="connsiteX47" fmla="*/ 2002336 w 5402970"/>
              <a:gd name="connsiteY47" fmla="*/ 417153 h 1428333"/>
              <a:gd name="connsiteX48" fmla="*/ 2002336 w 5402970"/>
              <a:gd name="connsiteY48" fmla="*/ 467212 h 1428333"/>
              <a:gd name="connsiteX49" fmla="*/ 2179209 w 5402970"/>
              <a:gd name="connsiteY49" fmla="*/ 467212 h 1428333"/>
              <a:gd name="connsiteX50" fmla="*/ 2179209 w 5402970"/>
              <a:gd name="connsiteY50" fmla="*/ 503921 h 1428333"/>
              <a:gd name="connsiteX51" fmla="*/ 2222593 w 5402970"/>
              <a:gd name="connsiteY51" fmla="*/ 503921 h 1428333"/>
              <a:gd name="connsiteX52" fmla="*/ 2225930 w 5402970"/>
              <a:gd name="connsiteY52" fmla="*/ 523944 h 1428333"/>
              <a:gd name="connsiteX53" fmla="*/ 2402803 w 5402970"/>
              <a:gd name="connsiteY53" fmla="*/ 520607 h 1428333"/>
              <a:gd name="connsiteX54" fmla="*/ 2402803 w 5402970"/>
              <a:gd name="connsiteY54" fmla="*/ 547305 h 1428333"/>
              <a:gd name="connsiteX55" fmla="*/ 2486234 w 5402970"/>
              <a:gd name="connsiteY55" fmla="*/ 547305 h 1428333"/>
              <a:gd name="connsiteX56" fmla="*/ 2486234 w 5402970"/>
              <a:gd name="connsiteY56" fmla="*/ 580677 h 1428333"/>
              <a:gd name="connsiteX57" fmla="*/ 2576339 w 5402970"/>
              <a:gd name="connsiteY57" fmla="*/ 580677 h 1428333"/>
              <a:gd name="connsiteX58" fmla="*/ 2576339 w 5402970"/>
              <a:gd name="connsiteY58" fmla="*/ 590689 h 1428333"/>
              <a:gd name="connsiteX59" fmla="*/ 2623060 w 5402970"/>
              <a:gd name="connsiteY59" fmla="*/ 590689 h 1428333"/>
              <a:gd name="connsiteX60" fmla="*/ 2623060 w 5402970"/>
              <a:gd name="connsiteY60" fmla="*/ 604038 h 1428333"/>
              <a:gd name="connsiteX61" fmla="*/ 2713165 w 5402970"/>
              <a:gd name="connsiteY61" fmla="*/ 604038 h 1428333"/>
              <a:gd name="connsiteX62" fmla="*/ 2713165 w 5402970"/>
              <a:gd name="connsiteY62" fmla="*/ 630736 h 1428333"/>
              <a:gd name="connsiteX63" fmla="*/ 2849992 w 5402970"/>
              <a:gd name="connsiteY63" fmla="*/ 630736 h 1428333"/>
              <a:gd name="connsiteX64" fmla="*/ 2849992 w 5402970"/>
              <a:gd name="connsiteY64" fmla="*/ 647422 h 1428333"/>
              <a:gd name="connsiteX65" fmla="*/ 2913399 w 5402970"/>
              <a:gd name="connsiteY65" fmla="*/ 647422 h 1428333"/>
              <a:gd name="connsiteX66" fmla="*/ 2930085 w 5402970"/>
              <a:gd name="connsiteY66" fmla="*/ 664108 h 1428333"/>
              <a:gd name="connsiteX67" fmla="*/ 2983481 w 5402970"/>
              <a:gd name="connsiteY67" fmla="*/ 664108 h 1428333"/>
              <a:gd name="connsiteX68" fmla="*/ 2993492 w 5402970"/>
              <a:gd name="connsiteY68" fmla="*/ 674119 h 1428333"/>
              <a:gd name="connsiteX69" fmla="*/ 3157017 w 5402970"/>
              <a:gd name="connsiteY69" fmla="*/ 674119 h 1428333"/>
              <a:gd name="connsiteX70" fmla="*/ 3157017 w 5402970"/>
              <a:gd name="connsiteY70" fmla="*/ 690806 h 1428333"/>
              <a:gd name="connsiteX71" fmla="*/ 3397297 w 5402970"/>
              <a:gd name="connsiteY71" fmla="*/ 690806 h 1428333"/>
              <a:gd name="connsiteX72" fmla="*/ 3397297 w 5402970"/>
              <a:gd name="connsiteY72" fmla="*/ 740864 h 1428333"/>
              <a:gd name="connsiteX73" fmla="*/ 3477390 w 5402970"/>
              <a:gd name="connsiteY73" fmla="*/ 740864 h 1428333"/>
              <a:gd name="connsiteX74" fmla="*/ 3477390 w 5402970"/>
              <a:gd name="connsiteY74" fmla="*/ 764225 h 1428333"/>
              <a:gd name="connsiteX75" fmla="*/ 3514100 w 5402970"/>
              <a:gd name="connsiteY75" fmla="*/ 764225 h 1428333"/>
              <a:gd name="connsiteX76" fmla="*/ 3514100 w 5402970"/>
              <a:gd name="connsiteY76" fmla="*/ 814283 h 1428333"/>
              <a:gd name="connsiteX77" fmla="*/ 3617554 w 5402970"/>
              <a:gd name="connsiteY77" fmla="*/ 814283 h 1428333"/>
              <a:gd name="connsiteX78" fmla="*/ 3617554 w 5402970"/>
              <a:gd name="connsiteY78" fmla="*/ 837644 h 1428333"/>
              <a:gd name="connsiteX79" fmla="*/ 3731019 w 5402970"/>
              <a:gd name="connsiteY79" fmla="*/ 837644 h 1428333"/>
              <a:gd name="connsiteX80" fmla="*/ 3731019 w 5402970"/>
              <a:gd name="connsiteY80" fmla="*/ 911063 h 1428333"/>
              <a:gd name="connsiteX81" fmla="*/ 3894544 w 5402970"/>
              <a:gd name="connsiteY81" fmla="*/ 911063 h 1428333"/>
              <a:gd name="connsiteX82" fmla="*/ 3894544 w 5402970"/>
              <a:gd name="connsiteY82" fmla="*/ 961121 h 1428333"/>
              <a:gd name="connsiteX83" fmla="*/ 4064742 w 5402970"/>
              <a:gd name="connsiteY83" fmla="*/ 961121 h 1428333"/>
              <a:gd name="connsiteX84" fmla="*/ 4064742 w 5402970"/>
              <a:gd name="connsiteY84" fmla="*/ 1041215 h 1428333"/>
              <a:gd name="connsiteX85" fmla="*/ 4064742 w 5402970"/>
              <a:gd name="connsiteY85" fmla="*/ 1041215 h 1428333"/>
              <a:gd name="connsiteX86" fmla="*/ 4091440 w 5402970"/>
              <a:gd name="connsiteY86" fmla="*/ 1067913 h 1428333"/>
              <a:gd name="connsiteX87" fmla="*/ 4091440 w 5402970"/>
              <a:gd name="connsiteY87" fmla="*/ 1067913 h 1428333"/>
              <a:gd name="connsiteX88" fmla="*/ 4091440 w 5402970"/>
              <a:gd name="connsiteY88" fmla="*/ 1094610 h 1428333"/>
              <a:gd name="connsiteX89" fmla="*/ 4418488 w 5402970"/>
              <a:gd name="connsiteY89" fmla="*/ 1094610 h 1428333"/>
              <a:gd name="connsiteX90" fmla="*/ 4418488 w 5402970"/>
              <a:gd name="connsiteY90" fmla="*/ 1161355 h 1428333"/>
              <a:gd name="connsiteX91" fmla="*/ 4518605 w 5402970"/>
              <a:gd name="connsiteY91" fmla="*/ 1161355 h 1428333"/>
              <a:gd name="connsiteX92" fmla="*/ 4518605 w 5402970"/>
              <a:gd name="connsiteY92" fmla="*/ 1221425 h 1428333"/>
              <a:gd name="connsiteX93" fmla="*/ 4598698 w 5402970"/>
              <a:gd name="connsiteY93" fmla="*/ 1221425 h 1428333"/>
              <a:gd name="connsiteX94" fmla="*/ 4598698 w 5402970"/>
              <a:gd name="connsiteY94" fmla="*/ 1304855 h 1428333"/>
              <a:gd name="connsiteX95" fmla="*/ 4775571 w 5402970"/>
              <a:gd name="connsiteY95" fmla="*/ 1304855 h 1428333"/>
              <a:gd name="connsiteX96" fmla="*/ 4775571 w 5402970"/>
              <a:gd name="connsiteY96" fmla="*/ 1428333 h 1428333"/>
              <a:gd name="connsiteX97" fmla="*/ 5402970 w 5402970"/>
              <a:gd name="connsiteY97" fmla="*/ 1428333 h 1428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5402970" h="1428333">
                <a:moveTo>
                  <a:pt x="0" y="0"/>
                </a:moveTo>
                <a:lnTo>
                  <a:pt x="203571" y="0"/>
                </a:lnTo>
                <a:lnTo>
                  <a:pt x="203571" y="20023"/>
                </a:lnTo>
                <a:lnTo>
                  <a:pt x="510596" y="20023"/>
                </a:lnTo>
                <a:lnTo>
                  <a:pt x="510596" y="46721"/>
                </a:lnTo>
                <a:lnTo>
                  <a:pt x="537294" y="46721"/>
                </a:lnTo>
                <a:lnTo>
                  <a:pt x="537294" y="46721"/>
                </a:lnTo>
                <a:lnTo>
                  <a:pt x="537294" y="70082"/>
                </a:lnTo>
                <a:lnTo>
                  <a:pt x="630736" y="70082"/>
                </a:lnTo>
                <a:lnTo>
                  <a:pt x="630736" y="83431"/>
                </a:lnTo>
                <a:lnTo>
                  <a:pt x="630736" y="103455"/>
                </a:lnTo>
                <a:lnTo>
                  <a:pt x="654097" y="106792"/>
                </a:lnTo>
                <a:lnTo>
                  <a:pt x="680795" y="106792"/>
                </a:lnTo>
                <a:lnTo>
                  <a:pt x="680795" y="140163"/>
                </a:lnTo>
                <a:lnTo>
                  <a:pt x="700818" y="140163"/>
                </a:lnTo>
                <a:lnTo>
                  <a:pt x="700818" y="140163"/>
                </a:lnTo>
                <a:lnTo>
                  <a:pt x="727516" y="140163"/>
                </a:lnTo>
                <a:lnTo>
                  <a:pt x="934424" y="140163"/>
                </a:lnTo>
                <a:lnTo>
                  <a:pt x="934424" y="166861"/>
                </a:lnTo>
                <a:lnTo>
                  <a:pt x="1057901" y="166861"/>
                </a:lnTo>
                <a:lnTo>
                  <a:pt x="1057901" y="166861"/>
                </a:lnTo>
                <a:lnTo>
                  <a:pt x="1057901" y="190222"/>
                </a:lnTo>
                <a:lnTo>
                  <a:pt x="1191390" y="190222"/>
                </a:lnTo>
                <a:lnTo>
                  <a:pt x="1191390" y="203571"/>
                </a:lnTo>
                <a:lnTo>
                  <a:pt x="1284833" y="203571"/>
                </a:lnTo>
                <a:lnTo>
                  <a:pt x="1284833" y="220257"/>
                </a:lnTo>
                <a:lnTo>
                  <a:pt x="1364926" y="220257"/>
                </a:lnTo>
                <a:lnTo>
                  <a:pt x="1364926" y="233606"/>
                </a:lnTo>
                <a:lnTo>
                  <a:pt x="1391624" y="233606"/>
                </a:lnTo>
                <a:lnTo>
                  <a:pt x="1398298" y="240280"/>
                </a:lnTo>
                <a:lnTo>
                  <a:pt x="1485066" y="240280"/>
                </a:lnTo>
                <a:lnTo>
                  <a:pt x="1485066" y="276990"/>
                </a:lnTo>
                <a:lnTo>
                  <a:pt x="1518438" y="276990"/>
                </a:lnTo>
                <a:lnTo>
                  <a:pt x="1518438" y="276990"/>
                </a:lnTo>
                <a:lnTo>
                  <a:pt x="1518438" y="300350"/>
                </a:lnTo>
                <a:lnTo>
                  <a:pt x="1638579" y="300350"/>
                </a:lnTo>
                <a:lnTo>
                  <a:pt x="1638579" y="317036"/>
                </a:lnTo>
                <a:lnTo>
                  <a:pt x="1715335" y="317036"/>
                </a:lnTo>
                <a:lnTo>
                  <a:pt x="1715335" y="333723"/>
                </a:lnTo>
                <a:lnTo>
                  <a:pt x="1762056" y="333723"/>
                </a:lnTo>
                <a:lnTo>
                  <a:pt x="1762056" y="357083"/>
                </a:lnTo>
                <a:lnTo>
                  <a:pt x="1788754" y="357083"/>
                </a:lnTo>
                <a:lnTo>
                  <a:pt x="1788754" y="373769"/>
                </a:lnTo>
                <a:lnTo>
                  <a:pt x="1818789" y="373769"/>
                </a:lnTo>
                <a:lnTo>
                  <a:pt x="1818789" y="393793"/>
                </a:lnTo>
                <a:lnTo>
                  <a:pt x="1955615" y="393793"/>
                </a:lnTo>
                <a:lnTo>
                  <a:pt x="1955615" y="417153"/>
                </a:lnTo>
                <a:lnTo>
                  <a:pt x="2002336" y="417153"/>
                </a:lnTo>
                <a:lnTo>
                  <a:pt x="2002336" y="467212"/>
                </a:lnTo>
                <a:lnTo>
                  <a:pt x="2179209" y="467212"/>
                </a:lnTo>
                <a:lnTo>
                  <a:pt x="2179209" y="503921"/>
                </a:lnTo>
                <a:lnTo>
                  <a:pt x="2222593" y="503921"/>
                </a:lnTo>
                <a:lnTo>
                  <a:pt x="2225930" y="523944"/>
                </a:lnTo>
                <a:lnTo>
                  <a:pt x="2402803" y="520607"/>
                </a:lnTo>
                <a:lnTo>
                  <a:pt x="2402803" y="547305"/>
                </a:lnTo>
                <a:lnTo>
                  <a:pt x="2486234" y="547305"/>
                </a:lnTo>
                <a:lnTo>
                  <a:pt x="2486234" y="580677"/>
                </a:lnTo>
                <a:lnTo>
                  <a:pt x="2576339" y="580677"/>
                </a:lnTo>
                <a:lnTo>
                  <a:pt x="2576339" y="590689"/>
                </a:lnTo>
                <a:lnTo>
                  <a:pt x="2623060" y="590689"/>
                </a:lnTo>
                <a:lnTo>
                  <a:pt x="2623060" y="604038"/>
                </a:lnTo>
                <a:lnTo>
                  <a:pt x="2713165" y="604038"/>
                </a:lnTo>
                <a:lnTo>
                  <a:pt x="2713165" y="630736"/>
                </a:lnTo>
                <a:lnTo>
                  <a:pt x="2849992" y="630736"/>
                </a:lnTo>
                <a:lnTo>
                  <a:pt x="2849992" y="647422"/>
                </a:lnTo>
                <a:lnTo>
                  <a:pt x="2913399" y="647422"/>
                </a:lnTo>
                <a:lnTo>
                  <a:pt x="2930085" y="664108"/>
                </a:lnTo>
                <a:lnTo>
                  <a:pt x="2983481" y="664108"/>
                </a:lnTo>
                <a:lnTo>
                  <a:pt x="2993492" y="674119"/>
                </a:lnTo>
                <a:lnTo>
                  <a:pt x="3157017" y="674119"/>
                </a:lnTo>
                <a:lnTo>
                  <a:pt x="3157017" y="690806"/>
                </a:lnTo>
                <a:lnTo>
                  <a:pt x="3397297" y="690806"/>
                </a:lnTo>
                <a:lnTo>
                  <a:pt x="3397297" y="740864"/>
                </a:lnTo>
                <a:lnTo>
                  <a:pt x="3477390" y="740864"/>
                </a:lnTo>
                <a:lnTo>
                  <a:pt x="3477390" y="764225"/>
                </a:lnTo>
                <a:lnTo>
                  <a:pt x="3514100" y="764225"/>
                </a:lnTo>
                <a:lnTo>
                  <a:pt x="3514100" y="814283"/>
                </a:lnTo>
                <a:lnTo>
                  <a:pt x="3617554" y="814283"/>
                </a:lnTo>
                <a:lnTo>
                  <a:pt x="3617554" y="837644"/>
                </a:lnTo>
                <a:lnTo>
                  <a:pt x="3731019" y="837644"/>
                </a:lnTo>
                <a:lnTo>
                  <a:pt x="3731019" y="911063"/>
                </a:lnTo>
                <a:lnTo>
                  <a:pt x="3894544" y="911063"/>
                </a:lnTo>
                <a:lnTo>
                  <a:pt x="3894544" y="961121"/>
                </a:lnTo>
                <a:lnTo>
                  <a:pt x="4064742" y="961121"/>
                </a:lnTo>
                <a:lnTo>
                  <a:pt x="4064742" y="1041215"/>
                </a:lnTo>
                <a:lnTo>
                  <a:pt x="4064742" y="1041215"/>
                </a:lnTo>
                <a:lnTo>
                  <a:pt x="4091440" y="1067913"/>
                </a:lnTo>
                <a:lnTo>
                  <a:pt x="4091440" y="1067913"/>
                </a:lnTo>
                <a:lnTo>
                  <a:pt x="4091440" y="1094610"/>
                </a:lnTo>
                <a:lnTo>
                  <a:pt x="4418488" y="1094610"/>
                </a:lnTo>
                <a:lnTo>
                  <a:pt x="4418488" y="1161355"/>
                </a:lnTo>
                <a:lnTo>
                  <a:pt x="4518605" y="1161355"/>
                </a:lnTo>
                <a:lnTo>
                  <a:pt x="4518605" y="1221425"/>
                </a:lnTo>
                <a:lnTo>
                  <a:pt x="4598698" y="1221425"/>
                </a:lnTo>
                <a:lnTo>
                  <a:pt x="4598698" y="1304855"/>
                </a:lnTo>
                <a:lnTo>
                  <a:pt x="4775571" y="1304855"/>
                </a:lnTo>
                <a:lnTo>
                  <a:pt x="4775571" y="1428333"/>
                </a:lnTo>
                <a:lnTo>
                  <a:pt x="5402970" y="1428333"/>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30" name="Group 129">
            <a:extLst>
              <a:ext uri="{FF2B5EF4-FFF2-40B4-BE49-F238E27FC236}">
                <a16:creationId xmlns:a16="http://schemas.microsoft.com/office/drawing/2014/main" id="{59B9C2A5-E382-EFDB-0A2A-C1CDAA08CF19}"/>
              </a:ext>
            </a:extLst>
          </p:cNvPr>
          <p:cNvGrpSpPr/>
          <p:nvPr/>
        </p:nvGrpSpPr>
        <p:grpSpPr>
          <a:xfrm>
            <a:off x="1499537" y="1568154"/>
            <a:ext cx="5268358" cy="1539896"/>
            <a:chOff x="1499537" y="1568154"/>
            <a:chExt cx="5268358" cy="1539896"/>
          </a:xfrm>
        </p:grpSpPr>
        <p:cxnSp>
          <p:nvCxnSpPr>
            <p:cNvPr id="68" name="Straight Connector 67">
              <a:extLst>
                <a:ext uri="{FF2B5EF4-FFF2-40B4-BE49-F238E27FC236}">
                  <a16:creationId xmlns:a16="http://schemas.microsoft.com/office/drawing/2014/main" id="{80AE587A-D9C3-CAE5-D3B9-02ABB2160853}"/>
                </a:ext>
              </a:extLst>
            </p:cNvPr>
            <p:cNvCxnSpPr/>
            <p:nvPr/>
          </p:nvCxnSpPr>
          <p:spPr bwMode="auto">
            <a:xfrm>
              <a:off x="1499537" y="156815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80E6615-2E48-6231-C99B-372DBD994A02}"/>
                </a:ext>
              </a:extLst>
            </p:cNvPr>
            <p:cNvCxnSpPr/>
            <p:nvPr/>
          </p:nvCxnSpPr>
          <p:spPr bwMode="auto">
            <a:xfrm>
              <a:off x="1985660" y="163524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D256172B-F958-89BF-9DB0-D8A73F4D08F9}"/>
                </a:ext>
              </a:extLst>
            </p:cNvPr>
            <p:cNvCxnSpPr/>
            <p:nvPr/>
          </p:nvCxnSpPr>
          <p:spPr bwMode="auto">
            <a:xfrm>
              <a:off x="3416218" y="203532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263D6B8-8A9C-6ECA-4110-A2E8E58625C6}"/>
                </a:ext>
              </a:extLst>
            </p:cNvPr>
            <p:cNvCxnSpPr/>
            <p:nvPr/>
          </p:nvCxnSpPr>
          <p:spPr bwMode="auto">
            <a:xfrm>
              <a:off x="3681786" y="208667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6142D46-B3A5-551E-7ED4-8143D8156610}"/>
                </a:ext>
              </a:extLst>
            </p:cNvPr>
            <p:cNvCxnSpPr/>
            <p:nvPr/>
          </p:nvCxnSpPr>
          <p:spPr bwMode="auto">
            <a:xfrm>
              <a:off x="3767739" y="208667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9440E21C-B8A8-16EB-7C95-77A5590CE98A}"/>
                </a:ext>
              </a:extLst>
            </p:cNvPr>
            <p:cNvCxnSpPr/>
            <p:nvPr/>
          </p:nvCxnSpPr>
          <p:spPr bwMode="auto">
            <a:xfrm>
              <a:off x="3789997" y="210481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C6FA5A1-3687-7A36-A9BB-A6527115F46F}"/>
                </a:ext>
              </a:extLst>
            </p:cNvPr>
            <p:cNvCxnSpPr/>
            <p:nvPr/>
          </p:nvCxnSpPr>
          <p:spPr bwMode="auto">
            <a:xfrm>
              <a:off x="3855414" y="212589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C7FB062-8CA8-0984-1A82-5FC3EE587A2E}"/>
                </a:ext>
              </a:extLst>
            </p:cNvPr>
            <p:cNvCxnSpPr/>
            <p:nvPr/>
          </p:nvCxnSpPr>
          <p:spPr bwMode="auto">
            <a:xfrm>
              <a:off x="3911103" y="2145408"/>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4887A731-44DA-213C-5177-9C7F7AB6DB25}"/>
                </a:ext>
              </a:extLst>
            </p:cNvPr>
            <p:cNvCxnSpPr/>
            <p:nvPr/>
          </p:nvCxnSpPr>
          <p:spPr bwMode="auto">
            <a:xfrm>
              <a:off x="3986884" y="216038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65A33E3-34BE-5B37-EBB3-85FE0A6482B8}"/>
                </a:ext>
              </a:extLst>
            </p:cNvPr>
            <p:cNvCxnSpPr/>
            <p:nvPr/>
          </p:nvCxnSpPr>
          <p:spPr bwMode="auto">
            <a:xfrm>
              <a:off x="4008029" y="217461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4BEB318-0859-62EF-A2C3-2039590FA244}"/>
                </a:ext>
              </a:extLst>
            </p:cNvPr>
            <p:cNvCxnSpPr/>
            <p:nvPr/>
          </p:nvCxnSpPr>
          <p:spPr bwMode="auto">
            <a:xfrm>
              <a:off x="4044718" y="217795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2E1965B-C93A-87A9-F62B-FB39A8B926BF}"/>
                </a:ext>
              </a:extLst>
            </p:cNvPr>
            <p:cNvCxnSpPr/>
            <p:nvPr/>
          </p:nvCxnSpPr>
          <p:spPr bwMode="auto">
            <a:xfrm>
              <a:off x="4059200" y="217795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E696DF0-7703-CC42-4A30-2B67D407048C}"/>
                </a:ext>
              </a:extLst>
            </p:cNvPr>
            <p:cNvCxnSpPr/>
            <p:nvPr/>
          </p:nvCxnSpPr>
          <p:spPr bwMode="auto">
            <a:xfrm>
              <a:off x="4109242" y="219413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724DF03-5565-FCEC-D3DE-2639C18462A8}"/>
                </a:ext>
              </a:extLst>
            </p:cNvPr>
            <p:cNvCxnSpPr/>
            <p:nvPr/>
          </p:nvCxnSpPr>
          <p:spPr bwMode="auto">
            <a:xfrm>
              <a:off x="4165063" y="2194131"/>
              <a:ext cx="0" cy="110795"/>
            </a:xfrm>
            <a:prstGeom prst="line">
              <a:avLst/>
            </a:prstGeom>
            <a:noFill/>
            <a:ln w="57150" cap="flat" cmpd="sng" algn="ctr">
              <a:solidFill>
                <a:schemeClr val="accent6"/>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089AC37-8DBC-F457-0CB9-AE29A8820A4B}"/>
                </a:ext>
              </a:extLst>
            </p:cNvPr>
            <p:cNvCxnSpPr/>
            <p:nvPr/>
          </p:nvCxnSpPr>
          <p:spPr bwMode="auto">
            <a:xfrm>
              <a:off x="4212713" y="219265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85AD457-48F8-92AB-D741-5560FFC240D4}"/>
                </a:ext>
              </a:extLst>
            </p:cNvPr>
            <p:cNvCxnSpPr/>
            <p:nvPr/>
          </p:nvCxnSpPr>
          <p:spPr bwMode="auto">
            <a:xfrm>
              <a:off x="4252412" y="2208205"/>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34E7ED3-B79B-1AD9-02F0-31C38D0581BD}"/>
                </a:ext>
              </a:extLst>
            </p:cNvPr>
            <p:cNvCxnSpPr/>
            <p:nvPr/>
          </p:nvCxnSpPr>
          <p:spPr bwMode="auto">
            <a:xfrm>
              <a:off x="4298021" y="221911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ABC7FB2E-F279-2CE5-9FE2-73DE9DDF381E}"/>
                </a:ext>
              </a:extLst>
            </p:cNvPr>
            <p:cNvCxnSpPr/>
            <p:nvPr/>
          </p:nvCxnSpPr>
          <p:spPr bwMode="auto">
            <a:xfrm>
              <a:off x="4356978" y="2230017"/>
              <a:ext cx="0" cy="110795"/>
            </a:xfrm>
            <a:prstGeom prst="line">
              <a:avLst/>
            </a:prstGeom>
            <a:noFill/>
            <a:ln w="38100" cap="flat" cmpd="sng" algn="ctr">
              <a:solidFill>
                <a:schemeClr val="accent6"/>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E925033-34C7-8CD6-3587-7E13ED9EEA4B}"/>
                </a:ext>
              </a:extLst>
            </p:cNvPr>
            <p:cNvCxnSpPr/>
            <p:nvPr/>
          </p:nvCxnSpPr>
          <p:spPr bwMode="auto">
            <a:xfrm>
              <a:off x="4385901" y="224137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4B17F84-960F-0DD5-CA5E-5F9CF03AC37C}"/>
                </a:ext>
              </a:extLst>
            </p:cNvPr>
            <p:cNvCxnSpPr/>
            <p:nvPr/>
          </p:nvCxnSpPr>
          <p:spPr bwMode="auto">
            <a:xfrm>
              <a:off x="4421498" y="224471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571C45AA-CE3E-4D17-4B6B-BB2BC7B36A6C}"/>
                </a:ext>
              </a:extLst>
            </p:cNvPr>
            <p:cNvCxnSpPr/>
            <p:nvPr/>
          </p:nvCxnSpPr>
          <p:spPr bwMode="auto">
            <a:xfrm>
              <a:off x="4459836" y="224565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69A503B-F22C-AC28-C796-EB21F92506D7}"/>
                </a:ext>
              </a:extLst>
            </p:cNvPr>
            <p:cNvCxnSpPr/>
            <p:nvPr/>
          </p:nvCxnSpPr>
          <p:spPr bwMode="auto">
            <a:xfrm>
              <a:off x="4502704" y="224565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0C69835-F465-C7E1-09A4-9C180CA8B185}"/>
                </a:ext>
              </a:extLst>
            </p:cNvPr>
            <p:cNvCxnSpPr/>
            <p:nvPr/>
          </p:nvCxnSpPr>
          <p:spPr bwMode="auto">
            <a:xfrm>
              <a:off x="4531608" y="224713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853E1845-3569-1A77-9508-60AF0101A6CC}"/>
                </a:ext>
              </a:extLst>
            </p:cNvPr>
            <p:cNvCxnSpPr/>
            <p:nvPr/>
          </p:nvCxnSpPr>
          <p:spPr bwMode="auto">
            <a:xfrm>
              <a:off x="4558632" y="2260265"/>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A819F23A-538B-0680-C8D5-AF8BC7539F15}"/>
                </a:ext>
              </a:extLst>
            </p:cNvPr>
            <p:cNvCxnSpPr/>
            <p:nvPr/>
          </p:nvCxnSpPr>
          <p:spPr bwMode="auto">
            <a:xfrm>
              <a:off x="4702919" y="226360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AFAD95E-ECF7-FBF6-5ABF-6556D940EF69}"/>
                </a:ext>
              </a:extLst>
            </p:cNvPr>
            <p:cNvCxnSpPr/>
            <p:nvPr/>
          </p:nvCxnSpPr>
          <p:spPr bwMode="auto">
            <a:xfrm>
              <a:off x="4767023" y="226360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57891684-7381-D855-C763-328AEAE60CF8}"/>
                </a:ext>
              </a:extLst>
            </p:cNvPr>
            <p:cNvCxnSpPr/>
            <p:nvPr/>
          </p:nvCxnSpPr>
          <p:spPr bwMode="auto">
            <a:xfrm>
              <a:off x="4827509" y="2316353"/>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D45D43DB-0DF7-5218-586E-57E9B7DFC644}"/>
                </a:ext>
              </a:extLst>
            </p:cNvPr>
            <p:cNvCxnSpPr/>
            <p:nvPr/>
          </p:nvCxnSpPr>
          <p:spPr bwMode="auto">
            <a:xfrm>
              <a:off x="4899815" y="2378863"/>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D680AE08-B189-85D5-D877-8FA4E1A67359}"/>
                </a:ext>
              </a:extLst>
            </p:cNvPr>
            <p:cNvCxnSpPr/>
            <p:nvPr/>
          </p:nvCxnSpPr>
          <p:spPr bwMode="auto">
            <a:xfrm>
              <a:off x="4655535" y="2263865"/>
              <a:ext cx="0" cy="110795"/>
            </a:xfrm>
            <a:prstGeom prst="line">
              <a:avLst/>
            </a:prstGeom>
            <a:noFill/>
            <a:ln w="76200" cap="flat" cmpd="sng" algn="ctr">
              <a:solidFill>
                <a:schemeClr val="accent6"/>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B9F869D7-3824-3FB0-00E1-0E84ECA21953}"/>
                </a:ext>
              </a:extLst>
            </p:cNvPr>
            <p:cNvCxnSpPr/>
            <p:nvPr/>
          </p:nvCxnSpPr>
          <p:spPr bwMode="auto">
            <a:xfrm>
              <a:off x="4916155" y="2378863"/>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D150C04-37FE-8795-562D-9024C0F5C608}"/>
                </a:ext>
              </a:extLst>
            </p:cNvPr>
            <p:cNvCxnSpPr/>
            <p:nvPr/>
          </p:nvCxnSpPr>
          <p:spPr bwMode="auto">
            <a:xfrm>
              <a:off x="4950986" y="2378863"/>
              <a:ext cx="0" cy="110795"/>
            </a:xfrm>
            <a:prstGeom prst="line">
              <a:avLst/>
            </a:prstGeom>
            <a:noFill/>
            <a:ln w="38100" cap="flat" cmpd="sng" algn="ctr">
              <a:solidFill>
                <a:schemeClr val="accent6"/>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898070CF-7CDD-7AE3-A801-1D8135DBC70C}"/>
                </a:ext>
              </a:extLst>
            </p:cNvPr>
            <p:cNvCxnSpPr/>
            <p:nvPr/>
          </p:nvCxnSpPr>
          <p:spPr bwMode="auto">
            <a:xfrm>
              <a:off x="5009943" y="240231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566F0AF4-A9CE-EC94-4C2E-4F2DBC3374AA}"/>
                </a:ext>
              </a:extLst>
            </p:cNvPr>
            <p:cNvCxnSpPr/>
            <p:nvPr/>
          </p:nvCxnSpPr>
          <p:spPr bwMode="auto">
            <a:xfrm>
              <a:off x="5065564" y="240564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7275D3C7-AEDA-235A-CA6F-BFC6F98F3FBE}"/>
                </a:ext>
              </a:extLst>
            </p:cNvPr>
            <p:cNvCxnSpPr/>
            <p:nvPr/>
          </p:nvCxnSpPr>
          <p:spPr bwMode="auto">
            <a:xfrm>
              <a:off x="5097824" y="240684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14A89096-0486-1240-E84F-B16119A9FF07}"/>
                </a:ext>
              </a:extLst>
            </p:cNvPr>
            <p:cNvCxnSpPr/>
            <p:nvPr/>
          </p:nvCxnSpPr>
          <p:spPr bwMode="auto">
            <a:xfrm>
              <a:off x="5136758" y="247631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1561C90-A08A-E28C-E731-B482C1B6454E}"/>
                </a:ext>
              </a:extLst>
            </p:cNvPr>
            <p:cNvCxnSpPr/>
            <p:nvPr/>
          </p:nvCxnSpPr>
          <p:spPr bwMode="auto">
            <a:xfrm>
              <a:off x="5245773" y="247728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1F7FA52-A41B-C098-1771-EF20AE79D923}"/>
                </a:ext>
              </a:extLst>
            </p:cNvPr>
            <p:cNvCxnSpPr/>
            <p:nvPr/>
          </p:nvCxnSpPr>
          <p:spPr bwMode="auto">
            <a:xfrm>
              <a:off x="5294720" y="253170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375EE4A3-2D45-7D05-3055-868725B8E310}"/>
                </a:ext>
              </a:extLst>
            </p:cNvPr>
            <p:cNvCxnSpPr/>
            <p:nvPr/>
          </p:nvCxnSpPr>
          <p:spPr bwMode="auto">
            <a:xfrm>
              <a:off x="5463806" y="264583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795905FB-B790-D0E7-A84C-2DE4FD647113}"/>
                </a:ext>
              </a:extLst>
            </p:cNvPr>
            <p:cNvCxnSpPr/>
            <p:nvPr/>
          </p:nvCxnSpPr>
          <p:spPr bwMode="auto">
            <a:xfrm>
              <a:off x="5526101" y="2658745"/>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24D011E-0268-531C-3388-AF9FB6F68B90}"/>
                </a:ext>
              </a:extLst>
            </p:cNvPr>
            <p:cNvCxnSpPr/>
            <p:nvPr/>
          </p:nvCxnSpPr>
          <p:spPr bwMode="auto">
            <a:xfrm>
              <a:off x="5575047" y="266027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A3367DE3-AAB2-2CE9-A20C-D0565B2D774B}"/>
                </a:ext>
              </a:extLst>
            </p:cNvPr>
            <p:cNvCxnSpPr/>
            <p:nvPr/>
          </p:nvCxnSpPr>
          <p:spPr bwMode="auto">
            <a:xfrm>
              <a:off x="5680926" y="265874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D25401DE-06A0-0672-D0EC-1DBA8A5C74BE}"/>
                </a:ext>
              </a:extLst>
            </p:cNvPr>
            <p:cNvCxnSpPr/>
            <p:nvPr/>
          </p:nvCxnSpPr>
          <p:spPr bwMode="auto">
            <a:xfrm>
              <a:off x="5395969" y="2536128"/>
              <a:ext cx="0" cy="110795"/>
            </a:xfrm>
            <a:prstGeom prst="line">
              <a:avLst/>
            </a:prstGeom>
            <a:noFill/>
            <a:ln w="38100" cap="flat" cmpd="sng" algn="ctr">
              <a:solidFill>
                <a:schemeClr val="accent6"/>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9DD523F2-DF20-F269-F4A8-1AE969D74A72}"/>
                </a:ext>
              </a:extLst>
            </p:cNvPr>
            <p:cNvCxnSpPr/>
            <p:nvPr/>
          </p:nvCxnSpPr>
          <p:spPr bwMode="auto">
            <a:xfrm>
              <a:off x="5344799" y="2536128"/>
              <a:ext cx="0" cy="110795"/>
            </a:xfrm>
            <a:prstGeom prst="line">
              <a:avLst/>
            </a:prstGeom>
            <a:noFill/>
            <a:ln w="57150" cap="flat" cmpd="sng" algn="ctr">
              <a:solidFill>
                <a:schemeClr val="accent6"/>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FA3074DD-CED0-BBDD-AB46-832A8814611B}"/>
                </a:ext>
              </a:extLst>
            </p:cNvPr>
            <p:cNvCxnSpPr/>
            <p:nvPr/>
          </p:nvCxnSpPr>
          <p:spPr bwMode="auto">
            <a:xfrm>
              <a:off x="5627351" y="2660271"/>
              <a:ext cx="0" cy="110795"/>
            </a:xfrm>
            <a:prstGeom prst="line">
              <a:avLst/>
            </a:prstGeom>
            <a:noFill/>
            <a:ln w="57150" cap="flat" cmpd="sng" algn="ctr">
              <a:solidFill>
                <a:schemeClr val="accent6"/>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45A90F3-A240-87E4-6FB3-A028443EDB6D}"/>
                </a:ext>
              </a:extLst>
            </p:cNvPr>
            <p:cNvCxnSpPr/>
            <p:nvPr/>
          </p:nvCxnSpPr>
          <p:spPr bwMode="auto">
            <a:xfrm>
              <a:off x="5733209" y="2661213"/>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2F4D465-C61C-A089-792E-737C85EA4B04}"/>
                </a:ext>
              </a:extLst>
            </p:cNvPr>
            <p:cNvCxnSpPr/>
            <p:nvPr/>
          </p:nvCxnSpPr>
          <p:spPr bwMode="auto">
            <a:xfrm>
              <a:off x="5788458" y="266121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4493A0D8-9917-2214-C8BD-5A3910DB038C}"/>
                </a:ext>
              </a:extLst>
            </p:cNvPr>
            <p:cNvCxnSpPr/>
            <p:nvPr/>
          </p:nvCxnSpPr>
          <p:spPr bwMode="auto">
            <a:xfrm>
              <a:off x="5841114" y="272662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23E74F1-1F4F-E87B-C106-AC6E018EA918}"/>
                </a:ext>
              </a:extLst>
            </p:cNvPr>
            <p:cNvCxnSpPr/>
            <p:nvPr/>
          </p:nvCxnSpPr>
          <p:spPr bwMode="auto">
            <a:xfrm>
              <a:off x="5872632" y="272662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CA942C6F-FB5C-61AB-A01E-1E402E197C87}"/>
                </a:ext>
              </a:extLst>
            </p:cNvPr>
            <p:cNvCxnSpPr/>
            <p:nvPr/>
          </p:nvCxnSpPr>
          <p:spPr bwMode="auto">
            <a:xfrm>
              <a:off x="5902665" y="278851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7544DC0-8269-0B34-9CB1-41462060F275}"/>
                </a:ext>
              </a:extLst>
            </p:cNvPr>
            <p:cNvCxnSpPr/>
            <p:nvPr/>
          </p:nvCxnSpPr>
          <p:spPr bwMode="auto">
            <a:xfrm>
              <a:off x="5951611" y="278799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3D45A202-3588-BB02-FD62-A476E6D17310}"/>
                </a:ext>
              </a:extLst>
            </p:cNvPr>
            <p:cNvCxnSpPr/>
            <p:nvPr/>
          </p:nvCxnSpPr>
          <p:spPr bwMode="auto">
            <a:xfrm>
              <a:off x="5997220" y="287185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CD31C189-E376-AEF2-B9FC-98D64B47C759}"/>
                </a:ext>
              </a:extLst>
            </p:cNvPr>
            <p:cNvCxnSpPr/>
            <p:nvPr/>
          </p:nvCxnSpPr>
          <p:spPr bwMode="auto">
            <a:xfrm>
              <a:off x="6045981" y="2871858"/>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09EB1F01-FAF0-1914-7C01-9F1011BA4B90}"/>
                </a:ext>
              </a:extLst>
            </p:cNvPr>
            <p:cNvCxnSpPr/>
            <p:nvPr/>
          </p:nvCxnSpPr>
          <p:spPr bwMode="auto">
            <a:xfrm>
              <a:off x="6178542" y="29948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311F31F2-E6BA-260E-D7F7-C9BE60202750}"/>
                </a:ext>
              </a:extLst>
            </p:cNvPr>
            <p:cNvCxnSpPr/>
            <p:nvPr/>
          </p:nvCxnSpPr>
          <p:spPr bwMode="auto">
            <a:xfrm>
              <a:off x="6222068" y="29948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E54E993B-0D09-E263-2A35-6F1400AD037C}"/>
                </a:ext>
              </a:extLst>
            </p:cNvPr>
            <p:cNvCxnSpPr/>
            <p:nvPr/>
          </p:nvCxnSpPr>
          <p:spPr bwMode="auto">
            <a:xfrm>
              <a:off x="6256411" y="29948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3BF59E1-1DBB-482C-69F6-9F729F908990}"/>
                </a:ext>
              </a:extLst>
            </p:cNvPr>
            <p:cNvCxnSpPr/>
            <p:nvPr/>
          </p:nvCxnSpPr>
          <p:spPr bwMode="auto">
            <a:xfrm>
              <a:off x="6328717" y="2997255"/>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49DF385F-0A9C-2F18-ED4C-5DAB8197BCE3}"/>
                </a:ext>
              </a:extLst>
            </p:cNvPr>
            <p:cNvCxnSpPr/>
            <p:nvPr/>
          </p:nvCxnSpPr>
          <p:spPr bwMode="auto">
            <a:xfrm>
              <a:off x="6381246" y="29948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3DF881C9-1B68-3D28-1290-C08D3ABDBE43}"/>
                </a:ext>
              </a:extLst>
            </p:cNvPr>
            <p:cNvCxnSpPr/>
            <p:nvPr/>
          </p:nvCxnSpPr>
          <p:spPr bwMode="auto">
            <a:xfrm>
              <a:off x="6416598" y="2993918"/>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05BA302-CC26-B735-361C-CD1CD16E22E4}"/>
                </a:ext>
              </a:extLst>
            </p:cNvPr>
            <p:cNvCxnSpPr/>
            <p:nvPr/>
          </p:nvCxnSpPr>
          <p:spPr bwMode="auto">
            <a:xfrm>
              <a:off x="6522277" y="299600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3EF23130-444C-ED3F-B9DA-59B1BDA4454C}"/>
                </a:ext>
              </a:extLst>
            </p:cNvPr>
            <p:cNvCxnSpPr/>
            <p:nvPr/>
          </p:nvCxnSpPr>
          <p:spPr bwMode="auto">
            <a:xfrm>
              <a:off x="6581234" y="2997255"/>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08D1E3F3-AFC9-C1BB-88A4-40693CCAE63A}"/>
                </a:ext>
              </a:extLst>
            </p:cNvPr>
            <p:cNvCxnSpPr/>
            <p:nvPr/>
          </p:nvCxnSpPr>
          <p:spPr bwMode="auto">
            <a:xfrm>
              <a:off x="6670227" y="2993918"/>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ED87770-3344-1B04-77F3-691D2223A021}"/>
                </a:ext>
              </a:extLst>
            </p:cNvPr>
            <p:cNvCxnSpPr/>
            <p:nvPr/>
          </p:nvCxnSpPr>
          <p:spPr bwMode="auto">
            <a:xfrm>
              <a:off x="6767895" y="2993918"/>
              <a:ext cx="0" cy="110795"/>
            </a:xfrm>
            <a:prstGeom prst="line">
              <a:avLst/>
            </a:prstGeom>
            <a:noFill/>
            <a:ln w="28575" cap="flat" cmpd="sng" algn="ctr">
              <a:solidFill>
                <a:schemeClr val="accent6"/>
              </a:solidFill>
              <a:prstDash val="solid"/>
              <a:round/>
              <a:headEnd type="none" w="med" len="med"/>
              <a:tailEnd type="none" w="med" len="med"/>
            </a:ln>
            <a:effectLst/>
          </p:spPr>
        </p:cxnSp>
      </p:grpSp>
      <p:sp>
        <p:nvSpPr>
          <p:cNvPr id="62" name="Freeform: Shape 61">
            <a:extLst>
              <a:ext uri="{FF2B5EF4-FFF2-40B4-BE49-F238E27FC236}">
                <a16:creationId xmlns:a16="http://schemas.microsoft.com/office/drawing/2014/main" id="{8FDD3460-4414-CFD7-93FF-3EDE1E1A5855}"/>
              </a:ext>
            </a:extLst>
          </p:cNvPr>
          <p:cNvSpPr/>
          <p:nvPr/>
        </p:nvSpPr>
        <p:spPr bwMode="auto">
          <a:xfrm>
            <a:off x="1381612" y="1625229"/>
            <a:ext cx="5392957" cy="2162523"/>
          </a:xfrm>
          <a:custGeom>
            <a:avLst/>
            <a:gdLst>
              <a:gd name="connsiteX0" fmla="*/ 0 w 5392957"/>
              <a:gd name="connsiteY0" fmla="*/ 0 h 2162523"/>
              <a:gd name="connsiteX1" fmla="*/ 200233 w 5392957"/>
              <a:gd name="connsiteY1" fmla="*/ 0 h 2162523"/>
              <a:gd name="connsiteX2" fmla="*/ 200233 w 5392957"/>
              <a:gd name="connsiteY2" fmla="*/ 20024 h 2162523"/>
              <a:gd name="connsiteX3" fmla="*/ 330385 w 5392957"/>
              <a:gd name="connsiteY3" fmla="*/ 20024 h 2162523"/>
              <a:gd name="connsiteX4" fmla="*/ 330385 w 5392957"/>
              <a:gd name="connsiteY4" fmla="*/ 20024 h 2162523"/>
              <a:gd name="connsiteX5" fmla="*/ 387118 w 5392957"/>
              <a:gd name="connsiteY5" fmla="*/ 20024 h 2162523"/>
              <a:gd name="connsiteX6" fmla="*/ 387118 w 5392957"/>
              <a:gd name="connsiteY6" fmla="*/ 43384 h 2162523"/>
              <a:gd name="connsiteX7" fmla="*/ 460537 w 5392957"/>
              <a:gd name="connsiteY7" fmla="*/ 43384 h 2162523"/>
              <a:gd name="connsiteX8" fmla="*/ 460537 w 5392957"/>
              <a:gd name="connsiteY8" fmla="*/ 60070 h 2162523"/>
              <a:gd name="connsiteX9" fmla="*/ 574003 w 5392957"/>
              <a:gd name="connsiteY9" fmla="*/ 60070 h 2162523"/>
              <a:gd name="connsiteX10" fmla="*/ 567328 w 5392957"/>
              <a:gd name="connsiteY10" fmla="*/ 66745 h 2162523"/>
              <a:gd name="connsiteX11" fmla="*/ 887702 w 5392957"/>
              <a:gd name="connsiteY11" fmla="*/ 66745 h 2162523"/>
              <a:gd name="connsiteX12" fmla="*/ 887702 w 5392957"/>
              <a:gd name="connsiteY12" fmla="*/ 86768 h 2162523"/>
              <a:gd name="connsiteX13" fmla="*/ 1031203 w 5392957"/>
              <a:gd name="connsiteY13" fmla="*/ 86768 h 2162523"/>
              <a:gd name="connsiteX14" fmla="*/ 1031203 w 5392957"/>
              <a:gd name="connsiteY14" fmla="*/ 86768 h 2162523"/>
              <a:gd name="connsiteX15" fmla="*/ 1194727 w 5392957"/>
              <a:gd name="connsiteY15" fmla="*/ 86768 h 2162523"/>
              <a:gd name="connsiteX16" fmla="*/ 1194727 w 5392957"/>
              <a:gd name="connsiteY16" fmla="*/ 123478 h 2162523"/>
              <a:gd name="connsiteX17" fmla="*/ 1465042 w 5392957"/>
              <a:gd name="connsiteY17" fmla="*/ 123478 h 2162523"/>
              <a:gd name="connsiteX18" fmla="*/ 1465042 w 5392957"/>
              <a:gd name="connsiteY18" fmla="*/ 133489 h 2162523"/>
              <a:gd name="connsiteX19" fmla="*/ 1688636 w 5392957"/>
              <a:gd name="connsiteY19" fmla="*/ 133489 h 2162523"/>
              <a:gd name="connsiteX20" fmla="*/ 1688636 w 5392957"/>
              <a:gd name="connsiteY20" fmla="*/ 163524 h 2162523"/>
              <a:gd name="connsiteX21" fmla="*/ 1732020 w 5392957"/>
              <a:gd name="connsiteY21" fmla="*/ 163524 h 2162523"/>
              <a:gd name="connsiteX22" fmla="*/ 1732020 w 5392957"/>
              <a:gd name="connsiteY22" fmla="*/ 176873 h 2162523"/>
              <a:gd name="connsiteX23" fmla="*/ 1792090 w 5392957"/>
              <a:gd name="connsiteY23" fmla="*/ 176873 h 2162523"/>
              <a:gd name="connsiteX24" fmla="*/ 1792090 w 5392957"/>
              <a:gd name="connsiteY24" fmla="*/ 193559 h 2162523"/>
              <a:gd name="connsiteX25" fmla="*/ 1938928 w 5392957"/>
              <a:gd name="connsiteY25" fmla="*/ 193559 h 2162523"/>
              <a:gd name="connsiteX26" fmla="*/ 1938928 w 5392957"/>
              <a:gd name="connsiteY26" fmla="*/ 210245 h 2162523"/>
              <a:gd name="connsiteX27" fmla="*/ 1988987 w 5392957"/>
              <a:gd name="connsiteY27" fmla="*/ 210245 h 2162523"/>
              <a:gd name="connsiteX28" fmla="*/ 1988987 w 5392957"/>
              <a:gd name="connsiteY28" fmla="*/ 223594 h 2162523"/>
              <a:gd name="connsiteX29" fmla="*/ 2122476 w 5392957"/>
              <a:gd name="connsiteY29" fmla="*/ 223594 h 2162523"/>
              <a:gd name="connsiteX30" fmla="*/ 2112464 w 5392957"/>
              <a:gd name="connsiteY30" fmla="*/ 233606 h 2162523"/>
              <a:gd name="connsiteX31" fmla="*/ 2239279 w 5392957"/>
              <a:gd name="connsiteY31" fmla="*/ 233606 h 2162523"/>
              <a:gd name="connsiteX32" fmla="*/ 2239279 w 5392957"/>
              <a:gd name="connsiteY32" fmla="*/ 260304 h 2162523"/>
              <a:gd name="connsiteX33" fmla="*/ 2379442 w 5392957"/>
              <a:gd name="connsiteY33" fmla="*/ 260304 h 2162523"/>
              <a:gd name="connsiteX34" fmla="*/ 2379442 w 5392957"/>
              <a:gd name="connsiteY34" fmla="*/ 283664 h 2162523"/>
              <a:gd name="connsiteX35" fmla="*/ 2516268 w 5392957"/>
              <a:gd name="connsiteY35" fmla="*/ 283664 h 2162523"/>
              <a:gd name="connsiteX36" fmla="*/ 2516268 w 5392957"/>
              <a:gd name="connsiteY36" fmla="*/ 310362 h 2162523"/>
              <a:gd name="connsiteX37" fmla="*/ 2646420 w 5392957"/>
              <a:gd name="connsiteY37" fmla="*/ 310362 h 2162523"/>
              <a:gd name="connsiteX38" fmla="*/ 2646420 w 5392957"/>
              <a:gd name="connsiteY38" fmla="*/ 350409 h 2162523"/>
              <a:gd name="connsiteX39" fmla="*/ 2753211 w 5392957"/>
              <a:gd name="connsiteY39" fmla="*/ 350409 h 2162523"/>
              <a:gd name="connsiteX40" fmla="*/ 2753211 w 5392957"/>
              <a:gd name="connsiteY40" fmla="*/ 377107 h 2162523"/>
              <a:gd name="connsiteX41" fmla="*/ 2799933 w 5392957"/>
              <a:gd name="connsiteY41" fmla="*/ 377107 h 2162523"/>
              <a:gd name="connsiteX42" fmla="*/ 2799933 w 5392957"/>
              <a:gd name="connsiteY42" fmla="*/ 390456 h 2162523"/>
              <a:gd name="connsiteX43" fmla="*/ 2900049 w 5392957"/>
              <a:gd name="connsiteY43" fmla="*/ 390456 h 2162523"/>
              <a:gd name="connsiteX44" fmla="*/ 2900049 w 5392957"/>
              <a:gd name="connsiteY44" fmla="*/ 413816 h 2162523"/>
              <a:gd name="connsiteX45" fmla="*/ 2963457 w 5392957"/>
              <a:gd name="connsiteY45" fmla="*/ 413816 h 2162523"/>
              <a:gd name="connsiteX46" fmla="*/ 2963457 w 5392957"/>
              <a:gd name="connsiteY46" fmla="*/ 433840 h 2162523"/>
              <a:gd name="connsiteX47" fmla="*/ 3080260 w 5392957"/>
              <a:gd name="connsiteY47" fmla="*/ 433840 h 2162523"/>
              <a:gd name="connsiteX48" fmla="*/ 3080260 w 5392957"/>
              <a:gd name="connsiteY48" fmla="*/ 483898 h 2162523"/>
              <a:gd name="connsiteX49" fmla="*/ 3123643 w 5392957"/>
              <a:gd name="connsiteY49" fmla="*/ 483898 h 2162523"/>
              <a:gd name="connsiteX50" fmla="*/ 3123643 w 5392957"/>
              <a:gd name="connsiteY50" fmla="*/ 510596 h 2162523"/>
              <a:gd name="connsiteX51" fmla="*/ 3277156 w 5392957"/>
              <a:gd name="connsiteY51" fmla="*/ 510596 h 2162523"/>
              <a:gd name="connsiteX52" fmla="*/ 3277156 w 5392957"/>
              <a:gd name="connsiteY52" fmla="*/ 540631 h 2162523"/>
              <a:gd name="connsiteX53" fmla="*/ 3460703 w 5392957"/>
              <a:gd name="connsiteY53" fmla="*/ 540631 h 2162523"/>
              <a:gd name="connsiteX54" fmla="*/ 3460703 w 5392957"/>
              <a:gd name="connsiteY54" fmla="*/ 563991 h 2162523"/>
              <a:gd name="connsiteX55" fmla="*/ 3497413 w 5392957"/>
              <a:gd name="connsiteY55" fmla="*/ 563991 h 2162523"/>
              <a:gd name="connsiteX56" fmla="*/ 3497413 w 5392957"/>
              <a:gd name="connsiteY56" fmla="*/ 580678 h 2162523"/>
              <a:gd name="connsiteX57" fmla="*/ 3637576 w 5392957"/>
              <a:gd name="connsiteY57" fmla="*/ 580678 h 2162523"/>
              <a:gd name="connsiteX58" fmla="*/ 3637576 w 5392957"/>
              <a:gd name="connsiteY58" fmla="*/ 617387 h 2162523"/>
              <a:gd name="connsiteX59" fmla="*/ 3824461 w 5392957"/>
              <a:gd name="connsiteY59" fmla="*/ 617387 h 2162523"/>
              <a:gd name="connsiteX60" fmla="*/ 3824461 w 5392957"/>
              <a:gd name="connsiteY60" fmla="*/ 637410 h 2162523"/>
              <a:gd name="connsiteX61" fmla="*/ 3844484 w 5392957"/>
              <a:gd name="connsiteY61" fmla="*/ 637410 h 2162523"/>
              <a:gd name="connsiteX62" fmla="*/ 3844484 w 5392957"/>
              <a:gd name="connsiteY62" fmla="*/ 680794 h 2162523"/>
              <a:gd name="connsiteX63" fmla="*/ 3864508 w 5392957"/>
              <a:gd name="connsiteY63" fmla="*/ 680794 h 2162523"/>
              <a:gd name="connsiteX64" fmla="*/ 3864508 w 5392957"/>
              <a:gd name="connsiteY64" fmla="*/ 710829 h 2162523"/>
              <a:gd name="connsiteX65" fmla="*/ 4008008 w 5392957"/>
              <a:gd name="connsiteY65" fmla="*/ 710829 h 2162523"/>
              <a:gd name="connsiteX66" fmla="*/ 4008008 w 5392957"/>
              <a:gd name="connsiteY66" fmla="*/ 807609 h 2162523"/>
              <a:gd name="connsiteX67" fmla="*/ 4101451 w 5392957"/>
              <a:gd name="connsiteY67" fmla="*/ 807609 h 2162523"/>
              <a:gd name="connsiteX68" fmla="*/ 4114800 w 5392957"/>
              <a:gd name="connsiteY68" fmla="*/ 807609 h 2162523"/>
              <a:gd name="connsiteX69" fmla="*/ 4114800 w 5392957"/>
              <a:gd name="connsiteY69" fmla="*/ 854330 h 2162523"/>
              <a:gd name="connsiteX70" fmla="*/ 4221591 w 5392957"/>
              <a:gd name="connsiteY70" fmla="*/ 854330 h 2162523"/>
              <a:gd name="connsiteX71" fmla="*/ 4221591 w 5392957"/>
              <a:gd name="connsiteY71" fmla="*/ 897714 h 2162523"/>
              <a:gd name="connsiteX72" fmla="*/ 4234940 w 5392957"/>
              <a:gd name="connsiteY72" fmla="*/ 897714 h 2162523"/>
              <a:gd name="connsiteX73" fmla="*/ 4234940 w 5392957"/>
              <a:gd name="connsiteY73" fmla="*/ 974470 h 2162523"/>
              <a:gd name="connsiteX74" fmla="*/ 4358417 w 5392957"/>
              <a:gd name="connsiteY74" fmla="*/ 974470 h 2162523"/>
              <a:gd name="connsiteX75" fmla="*/ 4358417 w 5392957"/>
              <a:gd name="connsiteY75" fmla="*/ 1027866 h 2162523"/>
              <a:gd name="connsiteX76" fmla="*/ 4498581 w 5392957"/>
              <a:gd name="connsiteY76" fmla="*/ 1027866 h 2162523"/>
              <a:gd name="connsiteX77" fmla="*/ 4498581 w 5392957"/>
              <a:gd name="connsiteY77" fmla="*/ 1158018 h 2162523"/>
              <a:gd name="connsiteX78" fmla="*/ 4775570 w 5392957"/>
              <a:gd name="connsiteY78" fmla="*/ 1158018 h 2162523"/>
              <a:gd name="connsiteX79" fmla="*/ 4775570 w 5392957"/>
              <a:gd name="connsiteY79" fmla="*/ 1311530 h 2162523"/>
              <a:gd name="connsiteX80" fmla="*/ 4802268 w 5392957"/>
              <a:gd name="connsiteY80" fmla="*/ 1311530 h 2162523"/>
              <a:gd name="connsiteX81" fmla="*/ 4802268 w 5392957"/>
              <a:gd name="connsiteY81" fmla="*/ 1641916 h 2162523"/>
              <a:gd name="connsiteX82" fmla="*/ 4859001 w 5392957"/>
              <a:gd name="connsiteY82" fmla="*/ 1641916 h 2162523"/>
              <a:gd name="connsiteX83" fmla="*/ 4859001 w 5392957"/>
              <a:gd name="connsiteY83" fmla="*/ 1832137 h 2162523"/>
              <a:gd name="connsiteX84" fmla="*/ 5222759 w 5392957"/>
              <a:gd name="connsiteY84" fmla="*/ 1832137 h 2162523"/>
              <a:gd name="connsiteX85" fmla="*/ 5222759 w 5392957"/>
              <a:gd name="connsiteY85" fmla="*/ 2162523 h 2162523"/>
              <a:gd name="connsiteX86" fmla="*/ 5392957 w 5392957"/>
              <a:gd name="connsiteY86" fmla="*/ 2162523 h 2162523"/>
              <a:gd name="connsiteX0" fmla="*/ 0 w 5392957"/>
              <a:gd name="connsiteY0" fmla="*/ 0 h 2162523"/>
              <a:gd name="connsiteX1" fmla="*/ 200233 w 5392957"/>
              <a:gd name="connsiteY1" fmla="*/ 0 h 2162523"/>
              <a:gd name="connsiteX2" fmla="*/ 200233 w 5392957"/>
              <a:gd name="connsiteY2" fmla="*/ 20024 h 2162523"/>
              <a:gd name="connsiteX3" fmla="*/ 330385 w 5392957"/>
              <a:gd name="connsiteY3" fmla="*/ 20024 h 2162523"/>
              <a:gd name="connsiteX4" fmla="*/ 330385 w 5392957"/>
              <a:gd name="connsiteY4" fmla="*/ 20024 h 2162523"/>
              <a:gd name="connsiteX5" fmla="*/ 387118 w 5392957"/>
              <a:gd name="connsiteY5" fmla="*/ 20024 h 2162523"/>
              <a:gd name="connsiteX6" fmla="*/ 387118 w 5392957"/>
              <a:gd name="connsiteY6" fmla="*/ 43384 h 2162523"/>
              <a:gd name="connsiteX7" fmla="*/ 460537 w 5392957"/>
              <a:gd name="connsiteY7" fmla="*/ 43384 h 2162523"/>
              <a:gd name="connsiteX8" fmla="*/ 460537 w 5392957"/>
              <a:gd name="connsiteY8" fmla="*/ 60070 h 2162523"/>
              <a:gd name="connsiteX9" fmla="*/ 574003 w 5392957"/>
              <a:gd name="connsiteY9" fmla="*/ 60070 h 2162523"/>
              <a:gd name="connsiteX10" fmla="*/ 567328 w 5392957"/>
              <a:gd name="connsiteY10" fmla="*/ 66745 h 2162523"/>
              <a:gd name="connsiteX11" fmla="*/ 887702 w 5392957"/>
              <a:gd name="connsiteY11" fmla="*/ 66745 h 2162523"/>
              <a:gd name="connsiteX12" fmla="*/ 887702 w 5392957"/>
              <a:gd name="connsiteY12" fmla="*/ 86768 h 2162523"/>
              <a:gd name="connsiteX13" fmla="*/ 1031203 w 5392957"/>
              <a:gd name="connsiteY13" fmla="*/ 86768 h 2162523"/>
              <a:gd name="connsiteX14" fmla="*/ 1031203 w 5392957"/>
              <a:gd name="connsiteY14" fmla="*/ 86768 h 2162523"/>
              <a:gd name="connsiteX15" fmla="*/ 1194727 w 5392957"/>
              <a:gd name="connsiteY15" fmla="*/ 86768 h 2162523"/>
              <a:gd name="connsiteX16" fmla="*/ 1194727 w 5392957"/>
              <a:gd name="connsiteY16" fmla="*/ 123478 h 2162523"/>
              <a:gd name="connsiteX17" fmla="*/ 1465042 w 5392957"/>
              <a:gd name="connsiteY17" fmla="*/ 123478 h 2162523"/>
              <a:gd name="connsiteX18" fmla="*/ 1465042 w 5392957"/>
              <a:gd name="connsiteY18" fmla="*/ 133489 h 2162523"/>
              <a:gd name="connsiteX19" fmla="*/ 1688636 w 5392957"/>
              <a:gd name="connsiteY19" fmla="*/ 133489 h 2162523"/>
              <a:gd name="connsiteX20" fmla="*/ 1688636 w 5392957"/>
              <a:gd name="connsiteY20" fmla="*/ 163524 h 2162523"/>
              <a:gd name="connsiteX21" fmla="*/ 1732020 w 5392957"/>
              <a:gd name="connsiteY21" fmla="*/ 163524 h 2162523"/>
              <a:gd name="connsiteX22" fmla="*/ 1732020 w 5392957"/>
              <a:gd name="connsiteY22" fmla="*/ 176873 h 2162523"/>
              <a:gd name="connsiteX23" fmla="*/ 1792090 w 5392957"/>
              <a:gd name="connsiteY23" fmla="*/ 176873 h 2162523"/>
              <a:gd name="connsiteX24" fmla="*/ 1792090 w 5392957"/>
              <a:gd name="connsiteY24" fmla="*/ 193559 h 2162523"/>
              <a:gd name="connsiteX25" fmla="*/ 1938928 w 5392957"/>
              <a:gd name="connsiteY25" fmla="*/ 193559 h 2162523"/>
              <a:gd name="connsiteX26" fmla="*/ 1938928 w 5392957"/>
              <a:gd name="connsiteY26" fmla="*/ 210245 h 2162523"/>
              <a:gd name="connsiteX27" fmla="*/ 1988987 w 5392957"/>
              <a:gd name="connsiteY27" fmla="*/ 210245 h 2162523"/>
              <a:gd name="connsiteX28" fmla="*/ 1988987 w 5392957"/>
              <a:gd name="connsiteY28" fmla="*/ 223594 h 2162523"/>
              <a:gd name="connsiteX29" fmla="*/ 2122476 w 5392957"/>
              <a:gd name="connsiteY29" fmla="*/ 223594 h 2162523"/>
              <a:gd name="connsiteX30" fmla="*/ 2122476 w 5392957"/>
              <a:gd name="connsiteY30" fmla="*/ 233606 h 2162523"/>
              <a:gd name="connsiteX31" fmla="*/ 2239279 w 5392957"/>
              <a:gd name="connsiteY31" fmla="*/ 233606 h 2162523"/>
              <a:gd name="connsiteX32" fmla="*/ 2239279 w 5392957"/>
              <a:gd name="connsiteY32" fmla="*/ 260304 h 2162523"/>
              <a:gd name="connsiteX33" fmla="*/ 2379442 w 5392957"/>
              <a:gd name="connsiteY33" fmla="*/ 260304 h 2162523"/>
              <a:gd name="connsiteX34" fmla="*/ 2379442 w 5392957"/>
              <a:gd name="connsiteY34" fmla="*/ 283664 h 2162523"/>
              <a:gd name="connsiteX35" fmla="*/ 2516268 w 5392957"/>
              <a:gd name="connsiteY35" fmla="*/ 283664 h 2162523"/>
              <a:gd name="connsiteX36" fmla="*/ 2516268 w 5392957"/>
              <a:gd name="connsiteY36" fmla="*/ 310362 h 2162523"/>
              <a:gd name="connsiteX37" fmla="*/ 2646420 w 5392957"/>
              <a:gd name="connsiteY37" fmla="*/ 310362 h 2162523"/>
              <a:gd name="connsiteX38" fmla="*/ 2646420 w 5392957"/>
              <a:gd name="connsiteY38" fmla="*/ 350409 h 2162523"/>
              <a:gd name="connsiteX39" fmla="*/ 2753211 w 5392957"/>
              <a:gd name="connsiteY39" fmla="*/ 350409 h 2162523"/>
              <a:gd name="connsiteX40" fmla="*/ 2753211 w 5392957"/>
              <a:gd name="connsiteY40" fmla="*/ 377107 h 2162523"/>
              <a:gd name="connsiteX41" fmla="*/ 2799933 w 5392957"/>
              <a:gd name="connsiteY41" fmla="*/ 377107 h 2162523"/>
              <a:gd name="connsiteX42" fmla="*/ 2799933 w 5392957"/>
              <a:gd name="connsiteY42" fmla="*/ 390456 h 2162523"/>
              <a:gd name="connsiteX43" fmla="*/ 2900049 w 5392957"/>
              <a:gd name="connsiteY43" fmla="*/ 390456 h 2162523"/>
              <a:gd name="connsiteX44" fmla="*/ 2900049 w 5392957"/>
              <a:gd name="connsiteY44" fmla="*/ 413816 h 2162523"/>
              <a:gd name="connsiteX45" fmla="*/ 2963457 w 5392957"/>
              <a:gd name="connsiteY45" fmla="*/ 413816 h 2162523"/>
              <a:gd name="connsiteX46" fmla="*/ 2963457 w 5392957"/>
              <a:gd name="connsiteY46" fmla="*/ 433840 h 2162523"/>
              <a:gd name="connsiteX47" fmla="*/ 3080260 w 5392957"/>
              <a:gd name="connsiteY47" fmla="*/ 433840 h 2162523"/>
              <a:gd name="connsiteX48" fmla="*/ 3080260 w 5392957"/>
              <a:gd name="connsiteY48" fmla="*/ 483898 h 2162523"/>
              <a:gd name="connsiteX49" fmla="*/ 3123643 w 5392957"/>
              <a:gd name="connsiteY49" fmla="*/ 483898 h 2162523"/>
              <a:gd name="connsiteX50" fmla="*/ 3123643 w 5392957"/>
              <a:gd name="connsiteY50" fmla="*/ 510596 h 2162523"/>
              <a:gd name="connsiteX51" fmla="*/ 3277156 w 5392957"/>
              <a:gd name="connsiteY51" fmla="*/ 510596 h 2162523"/>
              <a:gd name="connsiteX52" fmla="*/ 3277156 w 5392957"/>
              <a:gd name="connsiteY52" fmla="*/ 540631 h 2162523"/>
              <a:gd name="connsiteX53" fmla="*/ 3460703 w 5392957"/>
              <a:gd name="connsiteY53" fmla="*/ 540631 h 2162523"/>
              <a:gd name="connsiteX54" fmla="*/ 3460703 w 5392957"/>
              <a:gd name="connsiteY54" fmla="*/ 563991 h 2162523"/>
              <a:gd name="connsiteX55" fmla="*/ 3497413 w 5392957"/>
              <a:gd name="connsiteY55" fmla="*/ 563991 h 2162523"/>
              <a:gd name="connsiteX56" fmla="*/ 3497413 w 5392957"/>
              <a:gd name="connsiteY56" fmla="*/ 580678 h 2162523"/>
              <a:gd name="connsiteX57" fmla="*/ 3637576 w 5392957"/>
              <a:gd name="connsiteY57" fmla="*/ 580678 h 2162523"/>
              <a:gd name="connsiteX58" fmla="*/ 3637576 w 5392957"/>
              <a:gd name="connsiteY58" fmla="*/ 617387 h 2162523"/>
              <a:gd name="connsiteX59" fmla="*/ 3824461 w 5392957"/>
              <a:gd name="connsiteY59" fmla="*/ 617387 h 2162523"/>
              <a:gd name="connsiteX60" fmla="*/ 3824461 w 5392957"/>
              <a:gd name="connsiteY60" fmla="*/ 637410 h 2162523"/>
              <a:gd name="connsiteX61" fmla="*/ 3844484 w 5392957"/>
              <a:gd name="connsiteY61" fmla="*/ 637410 h 2162523"/>
              <a:gd name="connsiteX62" fmla="*/ 3844484 w 5392957"/>
              <a:gd name="connsiteY62" fmla="*/ 680794 h 2162523"/>
              <a:gd name="connsiteX63" fmla="*/ 3864508 w 5392957"/>
              <a:gd name="connsiteY63" fmla="*/ 680794 h 2162523"/>
              <a:gd name="connsiteX64" fmla="*/ 3864508 w 5392957"/>
              <a:gd name="connsiteY64" fmla="*/ 710829 h 2162523"/>
              <a:gd name="connsiteX65" fmla="*/ 4008008 w 5392957"/>
              <a:gd name="connsiteY65" fmla="*/ 710829 h 2162523"/>
              <a:gd name="connsiteX66" fmla="*/ 4008008 w 5392957"/>
              <a:gd name="connsiteY66" fmla="*/ 807609 h 2162523"/>
              <a:gd name="connsiteX67" fmla="*/ 4101451 w 5392957"/>
              <a:gd name="connsiteY67" fmla="*/ 807609 h 2162523"/>
              <a:gd name="connsiteX68" fmla="*/ 4114800 w 5392957"/>
              <a:gd name="connsiteY68" fmla="*/ 807609 h 2162523"/>
              <a:gd name="connsiteX69" fmla="*/ 4114800 w 5392957"/>
              <a:gd name="connsiteY69" fmla="*/ 854330 h 2162523"/>
              <a:gd name="connsiteX70" fmla="*/ 4221591 w 5392957"/>
              <a:gd name="connsiteY70" fmla="*/ 854330 h 2162523"/>
              <a:gd name="connsiteX71" fmla="*/ 4221591 w 5392957"/>
              <a:gd name="connsiteY71" fmla="*/ 897714 h 2162523"/>
              <a:gd name="connsiteX72" fmla="*/ 4234940 w 5392957"/>
              <a:gd name="connsiteY72" fmla="*/ 897714 h 2162523"/>
              <a:gd name="connsiteX73" fmla="*/ 4234940 w 5392957"/>
              <a:gd name="connsiteY73" fmla="*/ 974470 h 2162523"/>
              <a:gd name="connsiteX74" fmla="*/ 4358417 w 5392957"/>
              <a:gd name="connsiteY74" fmla="*/ 974470 h 2162523"/>
              <a:gd name="connsiteX75" fmla="*/ 4358417 w 5392957"/>
              <a:gd name="connsiteY75" fmla="*/ 1027866 h 2162523"/>
              <a:gd name="connsiteX76" fmla="*/ 4498581 w 5392957"/>
              <a:gd name="connsiteY76" fmla="*/ 1027866 h 2162523"/>
              <a:gd name="connsiteX77" fmla="*/ 4498581 w 5392957"/>
              <a:gd name="connsiteY77" fmla="*/ 1158018 h 2162523"/>
              <a:gd name="connsiteX78" fmla="*/ 4775570 w 5392957"/>
              <a:gd name="connsiteY78" fmla="*/ 1158018 h 2162523"/>
              <a:gd name="connsiteX79" fmla="*/ 4775570 w 5392957"/>
              <a:gd name="connsiteY79" fmla="*/ 1311530 h 2162523"/>
              <a:gd name="connsiteX80" fmla="*/ 4802268 w 5392957"/>
              <a:gd name="connsiteY80" fmla="*/ 1311530 h 2162523"/>
              <a:gd name="connsiteX81" fmla="*/ 4802268 w 5392957"/>
              <a:gd name="connsiteY81" fmla="*/ 1641916 h 2162523"/>
              <a:gd name="connsiteX82" fmla="*/ 4859001 w 5392957"/>
              <a:gd name="connsiteY82" fmla="*/ 1641916 h 2162523"/>
              <a:gd name="connsiteX83" fmla="*/ 4859001 w 5392957"/>
              <a:gd name="connsiteY83" fmla="*/ 1832137 h 2162523"/>
              <a:gd name="connsiteX84" fmla="*/ 5222759 w 5392957"/>
              <a:gd name="connsiteY84" fmla="*/ 1832137 h 2162523"/>
              <a:gd name="connsiteX85" fmla="*/ 5222759 w 5392957"/>
              <a:gd name="connsiteY85" fmla="*/ 2162523 h 2162523"/>
              <a:gd name="connsiteX86" fmla="*/ 5392957 w 5392957"/>
              <a:gd name="connsiteY86" fmla="*/ 2162523 h 2162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5392957" h="2162523">
                <a:moveTo>
                  <a:pt x="0" y="0"/>
                </a:moveTo>
                <a:lnTo>
                  <a:pt x="200233" y="0"/>
                </a:lnTo>
                <a:lnTo>
                  <a:pt x="200233" y="20024"/>
                </a:lnTo>
                <a:lnTo>
                  <a:pt x="330385" y="20024"/>
                </a:lnTo>
                <a:lnTo>
                  <a:pt x="330385" y="20024"/>
                </a:lnTo>
                <a:lnTo>
                  <a:pt x="387118" y="20024"/>
                </a:lnTo>
                <a:lnTo>
                  <a:pt x="387118" y="43384"/>
                </a:lnTo>
                <a:lnTo>
                  <a:pt x="460537" y="43384"/>
                </a:lnTo>
                <a:lnTo>
                  <a:pt x="460537" y="60070"/>
                </a:lnTo>
                <a:lnTo>
                  <a:pt x="574003" y="60070"/>
                </a:lnTo>
                <a:lnTo>
                  <a:pt x="567328" y="66745"/>
                </a:lnTo>
                <a:lnTo>
                  <a:pt x="887702" y="66745"/>
                </a:lnTo>
                <a:lnTo>
                  <a:pt x="887702" y="86768"/>
                </a:lnTo>
                <a:lnTo>
                  <a:pt x="1031203" y="86768"/>
                </a:lnTo>
                <a:lnTo>
                  <a:pt x="1031203" y="86768"/>
                </a:lnTo>
                <a:lnTo>
                  <a:pt x="1194727" y="86768"/>
                </a:lnTo>
                <a:lnTo>
                  <a:pt x="1194727" y="123478"/>
                </a:lnTo>
                <a:lnTo>
                  <a:pt x="1465042" y="123478"/>
                </a:lnTo>
                <a:lnTo>
                  <a:pt x="1465042" y="133489"/>
                </a:lnTo>
                <a:lnTo>
                  <a:pt x="1688636" y="133489"/>
                </a:lnTo>
                <a:lnTo>
                  <a:pt x="1688636" y="163524"/>
                </a:lnTo>
                <a:lnTo>
                  <a:pt x="1732020" y="163524"/>
                </a:lnTo>
                <a:lnTo>
                  <a:pt x="1732020" y="176873"/>
                </a:lnTo>
                <a:lnTo>
                  <a:pt x="1792090" y="176873"/>
                </a:lnTo>
                <a:lnTo>
                  <a:pt x="1792090" y="193559"/>
                </a:lnTo>
                <a:lnTo>
                  <a:pt x="1938928" y="193559"/>
                </a:lnTo>
                <a:lnTo>
                  <a:pt x="1938928" y="210245"/>
                </a:lnTo>
                <a:lnTo>
                  <a:pt x="1988987" y="210245"/>
                </a:lnTo>
                <a:lnTo>
                  <a:pt x="1988987" y="223594"/>
                </a:lnTo>
                <a:lnTo>
                  <a:pt x="2122476" y="223594"/>
                </a:lnTo>
                <a:lnTo>
                  <a:pt x="2122476" y="233606"/>
                </a:lnTo>
                <a:lnTo>
                  <a:pt x="2239279" y="233606"/>
                </a:lnTo>
                <a:lnTo>
                  <a:pt x="2239279" y="260304"/>
                </a:lnTo>
                <a:lnTo>
                  <a:pt x="2379442" y="260304"/>
                </a:lnTo>
                <a:lnTo>
                  <a:pt x="2379442" y="283664"/>
                </a:lnTo>
                <a:lnTo>
                  <a:pt x="2516268" y="283664"/>
                </a:lnTo>
                <a:lnTo>
                  <a:pt x="2516268" y="310362"/>
                </a:lnTo>
                <a:lnTo>
                  <a:pt x="2646420" y="310362"/>
                </a:lnTo>
                <a:lnTo>
                  <a:pt x="2646420" y="350409"/>
                </a:lnTo>
                <a:lnTo>
                  <a:pt x="2753211" y="350409"/>
                </a:lnTo>
                <a:lnTo>
                  <a:pt x="2753211" y="377107"/>
                </a:lnTo>
                <a:lnTo>
                  <a:pt x="2799933" y="377107"/>
                </a:lnTo>
                <a:lnTo>
                  <a:pt x="2799933" y="390456"/>
                </a:lnTo>
                <a:lnTo>
                  <a:pt x="2900049" y="390456"/>
                </a:lnTo>
                <a:lnTo>
                  <a:pt x="2900049" y="413816"/>
                </a:lnTo>
                <a:lnTo>
                  <a:pt x="2963457" y="413816"/>
                </a:lnTo>
                <a:lnTo>
                  <a:pt x="2963457" y="433840"/>
                </a:lnTo>
                <a:lnTo>
                  <a:pt x="3080260" y="433840"/>
                </a:lnTo>
                <a:lnTo>
                  <a:pt x="3080260" y="483898"/>
                </a:lnTo>
                <a:lnTo>
                  <a:pt x="3123643" y="483898"/>
                </a:lnTo>
                <a:lnTo>
                  <a:pt x="3123643" y="510596"/>
                </a:lnTo>
                <a:lnTo>
                  <a:pt x="3277156" y="510596"/>
                </a:lnTo>
                <a:lnTo>
                  <a:pt x="3277156" y="540631"/>
                </a:lnTo>
                <a:lnTo>
                  <a:pt x="3460703" y="540631"/>
                </a:lnTo>
                <a:lnTo>
                  <a:pt x="3460703" y="563991"/>
                </a:lnTo>
                <a:lnTo>
                  <a:pt x="3497413" y="563991"/>
                </a:lnTo>
                <a:lnTo>
                  <a:pt x="3497413" y="580678"/>
                </a:lnTo>
                <a:lnTo>
                  <a:pt x="3637576" y="580678"/>
                </a:lnTo>
                <a:lnTo>
                  <a:pt x="3637576" y="617387"/>
                </a:lnTo>
                <a:lnTo>
                  <a:pt x="3824461" y="617387"/>
                </a:lnTo>
                <a:lnTo>
                  <a:pt x="3824461" y="637410"/>
                </a:lnTo>
                <a:lnTo>
                  <a:pt x="3844484" y="637410"/>
                </a:lnTo>
                <a:lnTo>
                  <a:pt x="3844484" y="680794"/>
                </a:lnTo>
                <a:lnTo>
                  <a:pt x="3864508" y="680794"/>
                </a:lnTo>
                <a:lnTo>
                  <a:pt x="3864508" y="710829"/>
                </a:lnTo>
                <a:lnTo>
                  <a:pt x="4008008" y="710829"/>
                </a:lnTo>
                <a:lnTo>
                  <a:pt x="4008008" y="807609"/>
                </a:lnTo>
                <a:lnTo>
                  <a:pt x="4101451" y="807609"/>
                </a:lnTo>
                <a:lnTo>
                  <a:pt x="4114800" y="807609"/>
                </a:lnTo>
                <a:lnTo>
                  <a:pt x="4114800" y="854330"/>
                </a:lnTo>
                <a:lnTo>
                  <a:pt x="4221591" y="854330"/>
                </a:lnTo>
                <a:lnTo>
                  <a:pt x="4221591" y="897714"/>
                </a:lnTo>
                <a:lnTo>
                  <a:pt x="4234940" y="897714"/>
                </a:lnTo>
                <a:lnTo>
                  <a:pt x="4234940" y="974470"/>
                </a:lnTo>
                <a:lnTo>
                  <a:pt x="4358417" y="974470"/>
                </a:lnTo>
                <a:lnTo>
                  <a:pt x="4358417" y="1027866"/>
                </a:lnTo>
                <a:lnTo>
                  <a:pt x="4498581" y="1027866"/>
                </a:lnTo>
                <a:lnTo>
                  <a:pt x="4498581" y="1158018"/>
                </a:lnTo>
                <a:lnTo>
                  <a:pt x="4775570" y="1158018"/>
                </a:lnTo>
                <a:lnTo>
                  <a:pt x="4775570" y="1311530"/>
                </a:lnTo>
                <a:lnTo>
                  <a:pt x="4802268" y="1311530"/>
                </a:lnTo>
                <a:lnTo>
                  <a:pt x="4802268" y="1641916"/>
                </a:lnTo>
                <a:lnTo>
                  <a:pt x="4859001" y="1641916"/>
                </a:lnTo>
                <a:lnTo>
                  <a:pt x="4859001" y="1832137"/>
                </a:lnTo>
                <a:lnTo>
                  <a:pt x="5222759" y="1832137"/>
                </a:lnTo>
                <a:lnTo>
                  <a:pt x="5222759" y="2162523"/>
                </a:lnTo>
                <a:lnTo>
                  <a:pt x="5392957" y="2162523"/>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 name="Freeform: Shape 60">
            <a:extLst>
              <a:ext uri="{FF2B5EF4-FFF2-40B4-BE49-F238E27FC236}">
                <a16:creationId xmlns:a16="http://schemas.microsoft.com/office/drawing/2014/main" id="{BF0E7F23-2176-1AFA-6B0F-F21D2D277D04}"/>
              </a:ext>
            </a:extLst>
          </p:cNvPr>
          <p:cNvSpPr/>
          <p:nvPr/>
        </p:nvSpPr>
        <p:spPr bwMode="auto">
          <a:xfrm>
            <a:off x="1381612" y="1635241"/>
            <a:ext cx="5326213" cy="694143"/>
          </a:xfrm>
          <a:custGeom>
            <a:avLst/>
            <a:gdLst>
              <a:gd name="connsiteX0" fmla="*/ 0 w 5326213"/>
              <a:gd name="connsiteY0" fmla="*/ 0 h 694143"/>
              <a:gd name="connsiteX1" fmla="*/ 160187 w 5326213"/>
              <a:gd name="connsiteY1" fmla="*/ 0 h 694143"/>
              <a:gd name="connsiteX2" fmla="*/ 160187 w 5326213"/>
              <a:gd name="connsiteY2" fmla="*/ 0 h 694143"/>
              <a:gd name="connsiteX3" fmla="*/ 160187 w 5326213"/>
              <a:gd name="connsiteY3" fmla="*/ 20023 h 694143"/>
              <a:gd name="connsiteX4" fmla="*/ 233606 w 5326213"/>
              <a:gd name="connsiteY4" fmla="*/ 20023 h 694143"/>
              <a:gd name="connsiteX5" fmla="*/ 233606 w 5326213"/>
              <a:gd name="connsiteY5" fmla="*/ 30035 h 694143"/>
              <a:gd name="connsiteX6" fmla="*/ 674119 w 5326213"/>
              <a:gd name="connsiteY6" fmla="*/ 30035 h 694143"/>
              <a:gd name="connsiteX7" fmla="*/ 657433 w 5326213"/>
              <a:gd name="connsiteY7" fmla="*/ 46721 h 694143"/>
              <a:gd name="connsiteX8" fmla="*/ 1034540 w 5326213"/>
              <a:gd name="connsiteY8" fmla="*/ 46721 h 694143"/>
              <a:gd name="connsiteX9" fmla="*/ 1034540 w 5326213"/>
              <a:gd name="connsiteY9" fmla="*/ 60070 h 694143"/>
              <a:gd name="connsiteX10" fmla="*/ 1201401 w 5326213"/>
              <a:gd name="connsiteY10" fmla="*/ 60070 h 694143"/>
              <a:gd name="connsiteX11" fmla="*/ 1201401 w 5326213"/>
              <a:gd name="connsiteY11" fmla="*/ 80093 h 694143"/>
              <a:gd name="connsiteX12" fmla="*/ 1408309 w 5326213"/>
              <a:gd name="connsiteY12" fmla="*/ 80093 h 694143"/>
              <a:gd name="connsiteX13" fmla="*/ 1408309 w 5326213"/>
              <a:gd name="connsiteY13" fmla="*/ 90105 h 694143"/>
              <a:gd name="connsiteX14" fmla="*/ 1501752 w 5326213"/>
              <a:gd name="connsiteY14" fmla="*/ 90105 h 694143"/>
              <a:gd name="connsiteX15" fmla="*/ 1501752 w 5326213"/>
              <a:gd name="connsiteY15" fmla="*/ 100117 h 694143"/>
              <a:gd name="connsiteX16" fmla="*/ 1762055 w 5326213"/>
              <a:gd name="connsiteY16" fmla="*/ 100117 h 694143"/>
              <a:gd name="connsiteX17" fmla="*/ 1762055 w 5326213"/>
              <a:gd name="connsiteY17" fmla="*/ 100117 h 694143"/>
              <a:gd name="connsiteX18" fmla="*/ 1762055 w 5326213"/>
              <a:gd name="connsiteY18" fmla="*/ 113466 h 694143"/>
              <a:gd name="connsiteX19" fmla="*/ 1998998 w 5326213"/>
              <a:gd name="connsiteY19" fmla="*/ 113466 h 694143"/>
              <a:gd name="connsiteX20" fmla="*/ 1998998 w 5326213"/>
              <a:gd name="connsiteY20" fmla="*/ 150175 h 694143"/>
              <a:gd name="connsiteX21" fmla="*/ 2032370 w 5326213"/>
              <a:gd name="connsiteY21" fmla="*/ 150175 h 694143"/>
              <a:gd name="connsiteX22" fmla="*/ 2032370 w 5326213"/>
              <a:gd name="connsiteY22" fmla="*/ 176873 h 694143"/>
              <a:gd name="connsiteX23" fmla="*/ 2075754 w 5326213"/>
              <a:gd name="connsiteY23" fmla="*/ 176873 h 694143"/>
              <a:gd name="connsiteX24" fmla="*/ 2075754 w 5326213"/>
              <a:gd name="connsiteY24" fmla="*/ 196896 h 694143"/>
              <a:gd name="connsiteX25" fmla="*/ 2202569 w 5326213"/>
              <a:gd name="connsiteY25" fmla="*/ 196896 h 694143"/>
              <a:gd name="connsiteX26" fmla="*/ 2202569 w 5326213"/>
              <a:gd name="connsiteY26" fmla="*/ 216920 h 694143"/>
              <a:gd name="connsiteX27" fmla="*/ 2449524 w 5326213"/>
              <a:gd name="connsiteY27" fmla="*/ 216920 h 694143"/>
              <a:gd name="connsiteX28" fmla="*/ 2449524 w 5326213"/>
              <a:gd name="connsiteY28" fmla="*/ 223594 h 694143"/>
              <a:gd name="connsiteX29" fmla="*/ 2536292 w 5326213"/>
              <a:gd name="connsiteY29" fmla="*/ 223594 h 694143"/>
              <a:gd name="connsiteX30" fmla="*/ 2536292 w 5326213"/>
              <a:gd name="connsiteY30" fmla="*/ 246955 h 694143"/>
              <a:gd name="connsiteX31" fmla="*/ 2676455 w 5326213"/>
              <a:gd name="connsiteY31" fmla="*/ 246955 h 694143"/>
              <a:gd name="connsiteX32" fmla="*/ 2689804 w 5326213"/>
              <a:gd name="connsiteY32" fmla="*/ 260304 h 694143"/>
              <a:gd name="connsiteX33" fmla="*/ 2890038 w 5326213"/>
              <a:gd name="connsiteY33" fmla="*/ 260304 h 694143"/>
              <a:gd name="connsiteX34" fmla="*/ 2890038 w 5326213"/>
              <a:gd name="connsiteY34" fmla="*/ 280327 h 694143"/>
              <a:gd name="connsiteX35" fmla="*/ 2976806 w 5326213"/>
              <a:gd name="connsiteY35" fmla="*/ 280327 h 694143"/>
              <a:gd name="connsiteX36" fmla="*/ 2976806 w 5326213"/>
              <a:gd name="connsiteY36" fmla="*/ 297013 h 694143"/>
              <a:gd name="connsiteX37" fmla="*/ 3193725 w 5326213"/>
              <a:gd name="connsiteY37" fmla="*/ 297013 h 694143"/>
              <a:gd name="connsiteX38" fmla="*/ 3193725 w 5326213"/>
              <a:gd name="connsiteY38" fmla="*/ 327048 h 694143"/>
              <a:gd name="connsiteX39" fmla="*/ 3293842 w 5326213"/>
              <a:gd name="connsiteY39" fmla="*/ 327048 h 694143"/>
              <a:gd name="connsiteX40" fmla="*/ 3293842 w 5326213"/>
              <a:gd name="connsiteY40" fmla="*/ 353746 h 694143"/>
              <a:gd name="connsiteX41" fmla="*/ 3427331 w 5326213"/>
              <a:gd name="connsiteY41" fmla="*/ 353746 h 694143"/>
              <a:gd name="connsiteX42" fmla="*/ 3427331 w 5326213"/>
              <a:gd name="connsiteY42" fmla="*/ 373769 h 694143"/>
              <a:gd name="connsiteX43" fmla="*/ 3540797 w 5326213"/>
              <a:gd name="connsiteY43" fmla="*/ 373769 h 694143"/>
              <a:gd name="connsiteX44" fmla="*/ 3540797 w 5326213"/>
              <a:gd name="connsiteY44" fmla="*/ 400467 h 694143"/>
              <a:gd name="connsiteX45" fmla="*/ 3751042 w 5326213"/>
              <a:gd name="connsiteY45" fmla="*/ 400467 h 694143"/>
              <a:gd name="connsiteX46" fmla="*/ 3751042 w 5326213"/>
              <a:gd name="connsiteY46" fmla="*/ 457200 h 694143"/>
              <a:gd name="connsiteX47" fmla="*/ 4632070 w 5326213"/>
              <a:gd name="connsiteY47" fmla="*/ 457200 h 694143"/>
              <a:gd name="connsiteX48" fmla="*/ 4632070 w 5326213"/>
              <a:gd name="connsiteY48" fmla="*/ 570666 h 694143"/>
              <a:gd name="connsiteX49" fmla="*/ 4735524 w 5326213"/>
              <a:gd name="connsiteY49" fmla="*/ 570666 h 694143"/>
              <a:gd name="connsiteX50" fmla="*/ 4735524 w 5326213"/>
              <a:gd name="connsiteY50" fmla="*/ 694143 h 694143"/>
              <a:gd name="connsiteX51" fmla="*/ 5326213 w 5326213"/>
              <a:gd name="connsiteY51" fmla="*/ 694143 h 694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326213" h="694143">
                <a:moveTo>
                  <a:pt x="0" y="0"/>
                </a:moveTo>
                <a:lnTo>
                  <a:pt x="160187" y="0"/>
                </a:lnTo>
                <a:lnTo>
                  <a:pt x="160187" y="0"/>
                </a:lnTo>
                <a:lnTo>
                  <a:pt x="160187" y="20023"/>
                </a:lnTo>
                <a:lnTo>
                  <a:pt x="233606" y="20023"/>
                </a:lnTo>
                <a:lnTo>
                  <a:pt x="233606" y="30035"/>
                </a:lnTo>
                <a:lnTo>
                  <a:pt x="674119" y="30035"/>
                </a:lnTo>
                <a:lnTo>
                  <a:pt x="657433" y="46721"/>
                </a:lnTo>
                <a:lnTo>
                  <a:pt x="1034540" y="46721"/>
                </a:lnTo>
                <a:lnTo>
                  <a:pt x="1034540" y="60070"/>
                </a:lnTo>
                <a:lnTo>
                  <a:pt x="1201401" y="60070"/>
                </a:lnTo>
                <a:lnTo>
                  <a:pt x="1201401" y="80093"/>
                </a:lnTo>
                <a:lnTo>
                  <a:pt x="1408309" y="80093"/>
                </a:lnTo>
                <a:lnTo>
                  <a:pt x="1408309" y="90105"/>
                </a:lnTo>
                <a:lnTo>
                  <a:pt x="1501752" y="90105"/>
                </a:lnTo>
                <a:lnTo>
                  <a:pt x="1501752" y="100117"/>
                </a:lnTo>
                <a:lnTo>
                  <a:pt x="1762055" y="100117"/>
                </a:lnTo>
                <a:lnTo>
                  <a:pt x="1762055" y="100117"/>
                </a:lnTo>
                <a:lnTo>
                  <a:pt x="1762055" y="113466"/>
                </a:lnTo>
                <a:lnTo>
                  <a:pt x="1998998" y="113466"/>
                </a:lnTo>
                <a:lnTo>
                  <a:pt x="1998998" y="150175"/>
                </a:lnTo>
                <a:lnTo>
                  <a:pt x="2032370" y="150175"/>
                </a:lnTo>
                <a:lnTo>
                  <a:pt x="2032370" y="176873"/>
                </a:lnTo>
                <a:lnTo>
                  <a:pt x="2075754" y="176873"/>
                </a:lnTo>
                <a:lnTo>
                  <a:pt x="2075754" y="196896"/>
                </a:lnTo>
                <a:lnTo>
                  <a:pt x="2202569" y="196896"/>
                </a:lnTo>
                <a:lnTo>
                  <a:pt x="2202569" y="216920"/>
                </a:lnTo>
                <a:lnTo>
                  <a:pt x="2449524" y="216920"/>
                </a:lnTo>
                <a:lnTo>
                  <a:pt x="2449524" y="223594"/>
                </a:lnTo>
                <a:lnTo>
                  <a:pt x="2536292" y="223594"/>
                </a:lnTo>
                <a:lnTo>
                  <a:pt x="2536292" y="246955"/>
                </a:lnTo>
                <a:lnTo>
                  <a:pt x="2676455" y="246955"/>
                </a:lnTo>
                <a:lnTo>
                  <a:pt x="2689804" y="260304"/>
                </a:lnTo>
                <a:lnTo>
                  <a:pt x="2890038" y="260304"/>
                </a:lnTo>
                <a:lnTo>
                  <a:pt x="2890038" y="280327"/>
                </a:lnTo>
                <a:lnTo>
                  <a:pt x="2976806" y="280327"/>
                </a:lnTo>
                <a:lnTo>
                  <a:pt x="2976806" y="297013"/>
                </a:lnTo>
                <a:lnTo>
                  <a:pt x="3193725" y="297013"/>
                </a:lnTo>
                <a:lnTo>
                  <a:pt x="3193725" y="327048"/>
                </a:lnTo>
                <a:lnTo>
                  <a:pt x="3293842" y="327048"/>
                </a:lnTo>
                <a:lnTo>
                  <a:pt x="3293842" y="353746"/>
                </a:lnTo>
                <a:lnTo>
                  <a:pt x="3427331" y="353746"/>
                </a:lnTo>
                <a:lnTo>
                  <a:pt x="3427331" y="373769"/>
                </a:lnTo>
                <a:lnTo>
                  <a:pt x="3540797" y="373769"/>
                </a:lnTo>
                <a:lnTo>
                  <a:pt x="3540797" y="400467"/>
                </a:lnTo>
                <a:lnTo>
                  <a:pt x="3751042" y="400467"/>
                </a:lnTo>
                <a:lnTo>
                  <a:pt x="3751042" y="457200"/>
                </a:lnTo>
                <a:lnTo>
                  <a:pt x="4632070" y="457200"/>
                </a:lnTo>
                <a:lnTo>
                  <a:pt x="4632070" y="570666"/>
                </a:lnTo>
                <a:lnTo>
                  <a:pt x="4735524" y="570666"/>
                </a:lnTo>
                <a:lnTo>
                  <a:pt x="4735524" y="694143"/>
                </a:lnTo>
                <a:lnTo>
                  <a:pt x="5326213" y="69414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 name="Freeform: Shape 59">
            <a:extLst>
              <a:ext uri="{FF2B5EF4-FFF2-40B4-BE49-F238E27FC236}">
                <a16:creationId xmlns:a16="http://schemas.microsoft.com/office/drawing/2014/main" id="{68BD7AF5-B5BC-392A-4A0B-D81B4403D278}"/>
              </a:ext>
            </a:extLst>
          </p:cNvPr>
          <p:cNvSpPr/>
          <p:nvPr/>
        </p:nvSpPr>
        <p:spPr bwMode="auto">
          <a:xfrm>
            <a:off x="1394727" y="1618879"/>
            <a:ext cx="5422356" cy="555045"/>
          </a:xfrm>
          <a:custGeom>
            <a:avLst/>
            <a:gdLst>
              <a:gd name="connsiteX0" fmla="*/ 0 w 5422356"/>
              <a:gd name="connsiteY0" fmla="*/ 0 h 555045"/>
              <a:gd name="connsiteX1" fmla="*/ 85391 w 5422356"/>
              <a:gd name="connsiteY1" fmla="*/ 0 h 555045"/>
              <a:gd name="connsiteX2" fmla="*/ 85391 w 5422356"/>
              <a:gd name="connsiteY2" fmla="*/ 21348 h 555045"/>
              <a:gd name="connsiteX3" fmla="*/ 594182 w 5422356"/>
              <a:gd name="connsiteY3" fmla="*/ 21348 h 555045"/>
              <a:gd name="connsiteX4" fmla="*/ 583508 w 5422356"/>
              <a:gd name="connsiteY4" fmla="*/ 32022 h 555045"/>
              <a:gd name="connsiteX5" fmla="*/ 804103 w 5422356"/>
              <a:gd name="connsiteY5" fmla="*/ 32022 h 555045"/>
              <a:gd name="connsiteX6" fmla="*/ 804103 w 5422356"/>
              <a:gd name="connsiteY6" fmla="*/ 32022 h 555045"/>
              <a:gd name="connsiteX7" fmla="*/ 804103 w 5422356"/>
              <a:gd name="connsiteY7" fmla="*/ 53370 h 555045"/>
              <a:gd name="connsiteX8" fmla="*/ 1199038 w 5422356"/>
              <a:gd name="connsiteY8" fmla="*/ 53370 h 555045"/>
              <a:gd name="connsiteX9" fmla="*/ 1199038 w 5422356"/>
              <a:gd name="connsiteY9" fmla="*/ 64044 h 555045"/>
              <a:gd name="connsiteX10" fmla="*/ 1348473 w 5422356"/>
              <a:gd name="connsiteY10" fmla="*/ 64044 h 555045"/>
              <a:gd name="connsiteX11" fmla="*/ 1348473 w 5422356"/>
              <a:gd name="connsiteY11" fmla="*/ 81834 h 555045"/>
              <a:gd name="connsiteX12" fmla="*/ 1430306 w 5422356"/>
              <a:gd name="connsiteY12" fmla="*/ 81834 h 555045"/>
              <a:gd name="connsiteX13" fmla="*/ 1430306 w 5422356"/>
              <a:gd name="connsiteY13" fmla="*/ 99624 h 555045"/>
              <a:gd name="connsiteX14" fmla="*/ 2113438 w 5422356"/>
              <a:gd name="connsiteY14" fmla="*/ 99624 h 555045"/>
              <a:gd name="connsiteX15" fmla="*/ 2113438 w 5422356"/>
              <a:gd name="connsiteY15" fmla="*/ 117414 h 555045"/>
              <a:gd name="connsiteX16" fmla="*/ 2234409 w 5422356"/>
              <a:gd name="connsiteY16" fmla="*/ 117414 h 555045"/>
              <a:gd name="connsiteX17" fmla="*/ 2234409 w 5422356"/>
              <a:gd name="connsiteY17" fmla="*/ 117414 h 555045"/>
              <a:gd name="connsiteX18" fmla="*/ 2245083 w 5422356"/>
              <a:gd name="connsiteY18" fmla="*/ 128088 h 555045"/>
              <a:gd name="connsiteX19" fmla="*/ 2362496 w 5422356"/>
              <a:gd name="connsiteY19" fmla="*/ 128088 h 555045"/>
              <a:gd name="connsiteX20" fmla="*/ 2362496 w 5422356"/>
              <a:gd name="connsiteY20" fmla="*/ 156551 h 555045"/>
              <a:gd name="connsiteX21" fmla="*/ 2472794 w 5422356"/>
              <a:gd name="connsiteY21" fmla="*/ 156551 h 555045"/>
              <a:gd name="connsiteX22" fmla="*/ 2472794 w 5422356"/>
              <a:gd name="connsiteY22" fmla="*/ 163667 h 555045"/>
              <a:gd name="connsiteX23" fmla="*/ 2540395 w 5422356"/>
              <a:gd name="connsiteY23" fmla="*/ 163667 h 555045"/>
              <a:gd name="connsiteX24" fmla="*/ 2540395 w 5422356"/>
              <a:gd name="connsiteY24" fmla="*/ 185015 h 555045"/>
              <a:gd name="connsiteX25" fmla="*/ 2615113 w 5422356"/>
              <a:gd name="connsiteY25" fmla="*/ 185015 h 555045"/>
              <a:gd name="connsiteX26" fmla="*/ 2615113 w 5422356"/>
              <a:gd name="connsiteY26" fmla="*/ 195689 h 555045"/>
              <a:gd name="connsiteX27" fmla="*/ 2746758 w 5422356"/>
              <a:gd name="connsiteY27" fmla="*/ 195689 h 555045"/>
              <a:gd name="connsiteX28" fmla="*/ 2746758 w 5422356"/>
              <a:gd name="connsiteY28" fmla="*/ 217037 h 555045"/>
              <a:gd name="connsiteX29" fmla="*/ 2803685 w 5422356"/>
              <a:gd name="connsiteY29" fmla="*/ 217037 h 555045"/>
              <a:gd name="connsiteX30" fmla="*/ 2803685 w 5422356"/>
              <a:gd name="connsiteY30" fmla="*/ 217037 h 555045"/>
              <a:gd name="connsiteX31" fmla="*/ 2828591 w 5422356"/>
              <a:gd name="connsiteY31" fmla="*/ 241943 h 555045"/>
              <a:gd name="connsiteX32" fmla="*/ 3234201 w 5422356"/>
              <a:gd name="connsiteY32" fmla="*/ 241943 h 555045"/>
              <a:gd name="connsiteX33" fmla="*/ 3234201 w 5422356"/>
              <a:gd name="connsiteY33" fmla="*/ 277523 h 555045"/>
              <a:gd name="connsiteX34" fmla="*/ 3522397 w 5422356"/>
              <a:gd name="connsiteY34" fmla="*/ 277523 h 555045"/>
              <a:gd name="connsiteX35" fmla="*/ 3522397 w 5422356"/>
              <a:gd name="connsiteY35" fmla="*/ 302428 h 555045"/>
              <a:gd name="connsiteX36" fmla="*/ 3792803 w 5422356"/>
              <a:gd name="connsiteY36" fmla="*/ 302428 h 555045"/>
              <a:gd name="connsiteX37" fmla="*/ 3792803 w 5422356"/>
              <a:gd name="connsiteY37" fmla="*/ 330892 h 555045"/>
              <a:gd name="connsiteX38" fmla="*/ 4298036 w 5422356"/>
              <a:gd name="connsiteY38" fmla="*/ 330892 h 555045"/>
              <a:gd name="connsiteX39" fmla="*/ 4298036 w 5422356"/>
              <a:gd name="connsiteY39" fmla="*/ 384262 h 555045"/>
              <a:gd name="connsiteX40" fmla="*/ 4379869 w 5422356"/>
              <a:gd name="connsiteY40" fmla="*/ 384262 h 555045"/>
              <a:gd name="connsiteX41" fmla="*/ 4379869 w 5422356"/>
              <a:gd name="connsiteY41" fmla="*/ 480327 h 555045"/>
              <a:gd name="connsiteX42" fmla="*/ 4461703 w 5422356"/>
              <a:gd name="connsiteY42" fmla="*/ 480327 h 555045"/>
              <a:gd name="connsiteX43" fmla="*/ 4461703 w 5422356"/>
              <a:gd name="connsiteY43" fmla="*/ 555045 h 555045"/>
              <a:gd name="connsiteX44" fmla="*/ 5422356 w 5422356"/>
              <a:gd name="connsiteY44" fmla="*/ 555045 h 55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422356" h="555045">
                <a:moveTo>
                  <a:pt x="0" y="0"/>
                </a:moveTo>
                <a:lnTo>
                  <a:pt x="85391" y="0"/>
                </a:lnTo>
                <a:lnTo>
                  <a:pt x="85391" y="21348"/>
                </a:lnTo>
                <a:lnTo>
                  <a:pt x="594182" y="21348"/>
                </a:lnTo>
                <a:lnTo>
                  <a:pt x="583508" y="32022"/>
                </a:lnTo>
                <a:lnTo>
                  <a:pt x="804103" y="32022"/>
                </a:lnTo>
                <a:lnTo>
                  <a:pt x="804103" y="32022"/>
                </a:lnTo>
                <a:lnTo>
                  <a:pt x="804103" y="53370"/>
                </a:lnTo>
                <a:lnTo>
                  <a:pt x="1199038" y="53370"/>
                </a:lnTo>
                <a:lnTo>
                  <a:pt x="1199038" y="64044"/>
                </a:lnTo>
                <a:lnTo>
                  <a:pt x="1348473" y="64044"/>
                </a:lnTo>
                <a:lnTo>
                  <a:pt x="1348473" y="81834"/>
                </a:lnTo>
                <a:lnTo>
                  <a:pt x="1430306" y="81834"/>
                </a:lnTo>
                <a:lnTo>
                  <a:pt x="1430306" y="99624"/>
                </a:lnTo>
                <a:lnTo>
                  <a:pt x="2113438" y="99624"/>
                </a:lnTo>
                <a:lnTo>
                  <a:pt x="2113438" y="117414"/>
                </a:lnTo>
                <a:lnTo>
                  <a:pt x="2234409" y="117414"/>
                </a:lnTo>
                <a:lnTo>
                  <a:pt x="2234409" y="117414"/>
                </a:lnTo>
                <a:lnTo>
                  <a:pt x="2245083" y="128088"/>
                </a:lnTo>
                <a:lnTo>
                  <a:pt x="2362496" y="128088"/>
                </a:lnTo>
                <a:lnTo>
                  <a:pt x="2362496" y="156551"/>
                </a:lnTo>
                <a:lnTo>
                  <a:pt x="2472794" y="156551"/>
                </a:lnTo>
                <a:lnTo>
                  <a:pt x="2472794" y="163667"/>
                </a:lnTo>
                <a:lnTo>
                  <a:pt x="2540395" y="163667"/>
                </a:lnTo>
                <a:lnTo>
                  <a:pt x="2540395" y="185015"/>
                </a:lnTo>
                <a:lnTo>
                  <a:pt x="2615113" y="185015"/>
                </a:lnTo>
                <a:lnTo>
                  <a:pt x="2615113" y="195689"/>
                </a:lnTo>
                <a:lnTo>
                  <a:pt x="2746758" y="195689"/>
                </a:lnTo>
                <a:lnTo>
                  <a:pt x="2746758" y="217037"/>
                </a:lnTo>
                <a:lnTo>
                  <a:pt x="2803685" y="217037"/>
                </a:lnTo>
                <a:lnTo>
                  <a:pt x="2803685" y="217037"/>
                </a:lnTo>
                <a:lnTo>
                  <a:pt x="2828591" y="241943"/>
                </a:lnTo>
                <a:lnTo>
                  <a:pt x="3234201" y="241943"/>
                </a:lnTo>
                <a:lnTo>
                  <a:pt x="3234201" y="277523"/>
                </a:lnTo>
                <a:lnTo>
                  <a:pt x="3522397" y="277523"/>
                </a:lnTo>
                <a:lnTo>
                  <a:pt x="3522397" y="302428"/>
                </a:lnTo>
                <a:lnTo>
                  <a:pt x="3792803" y="302428"/>
                </a:lnTo>
                <a:lnTo>
                  <a:pt x="3792803" y="330892"/>
                </a:lnTo>
                <a:lnTo>
                  <a:pt x="4298036" y="330892"/>
                </a:lnTo>
                <a:lnTo>
                  <a:pt x="4298036" y="384262"/>
                </a:lnTo>
                <a:lnTo>
                  <a:pt x="4379869" y="384262"/>
                </a:lnTo>
                <a:lnTo>
                  <a:pt x="4379869" y="480327"/>
                </a:lnTo>
                <a:lnTo>
                  <a:pt x="4461703" y="480327"/>
                </a:lnTo>
                <a:lnTo>
                  <a:pt x="4461703" y="555045"/>
                </a:lnTo>
                <a:lnTo>
                  <a:pt x="5422356" y="55504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GAIA/CLL13: PFS at 3 Yr </a:t>
            </a:r>
          </a:p>
        </p:txBody>
      </p:sp>
      <p:sp>
        <p:nvSpPr>
          <p:cNvPr id="5" name="Content Placeholder 4">
            <a:extLst>
              <a:ext uri="{FF2B5EF4-FFF2-40B4-BE49-F238E27FC236}">
                <a16:creationId xmlns:a16="http://schemas.microsoft.com/office/drawing/2014/main" id="{FC385D24-6983-9D8D-8114-8310E64A0A71}"/>
              </a:ext>
            </a:extLst>
          </p:cNvPr>
          <p:cNvSpPr>
            <a:spLocks noGrp="1"/>
          </p:cNvSpPr>
          <p:nvPr>
            <p:ph sz="half" idx="1"/>
          </p:nvPr>
        </p:nvSpPr>
        <p:spPr>
          <a:xfrm>
            <a:off x="601820" y="5872572"/>
            <a:ext cx="7729380" cy="316896"/>
          </a:xfrm>
        </p:spPr>
        <p:txBody>
          <a:bodyPr/>
          <a:lstStyle/>
          <a:p>
            <a:r>
              <a:rPr lang="en-US" sz="1800" dirty="0"/>
              <a:t>Median follow-up: 38.8 mo (range: 0-59.2)</a:t>
            </a:r>
          </a:p>
          <a:p>
            <a:endParaRPr lang="en-US" sz="1800" dirty="0"/>
          </a:p>
        </p:txBody>
      </p:sp>
      <p:graphicFrame>
        <p:nvGraphicFramePr>
          <p:cNvPr id="13" name="Tabelle 5">
            <a:extLst>
              <a:ext uri="{FF2B5EF4-FFF2-40B4-BE49-F238E27FC236}">
                <a16:creationId xmlns:a16="http://schemas.microsoft.com/office/drawing/2014/main" id="{0975F055-DD40-2523-5FCC-ED75A92B2E51}"/>
              </a:ext>
            </a:extLst>
          </p:cNvPr>
          <p:cNvGraphicFramePr>
            <a:graphicFrameLocks noGrp="1"/>
          </p:cNvGraphicFramePr>
          <p:nvPr>
            <p:extLst>
              <p:ext uri="{D42A27DB-BD31-4B8C-83A1-F6EECF244321}">
                <p14:modId xmlns:p14="http://schemas.microsoft.com/office/powerpoint/2010/main" val="2019987706"/>
              </p:ext>
            </p:extLst>
          </p:nvPr>
        </p:nvGraphicFramePr>
        <p:xfrm>
          <a:off x="250257" y="4928351"/>
          <a:ext cx="5958814" cy="747852"/>
        </p:xfrm>
        <a:graphic>
          <a:graphicData uri="http://schemas.openxmlformats.org/drawingml/2006/table">
            <a:tbl>
              <a:tblPr firstRow="1" firstCol="1" bandRow="1"/>
              <a:tblGrid>
                <a:gridCol w="976272">
                  <a:extLst>
                    <a:ext uri="{9D8B030D-6E8A-4147-A177-3AD203B41FA5}">
                      <a16:colId xmlns:a16="http://schemas.microsoft.com/office/drawing/2014/main" val="3033508786"/>
                    </a:ext>
                  </a:extLst>
                </a:gridCol>
                <a:gridCol w="1061370">
                  <a:extLst>
                    <a:ext uri="{9D8B030D-6E8A-4147-A177-3AD203B41FA5}">
                      <a16:colId xmlns:a16="http://schemas.microsoft.com/office/drawing/2014/main" val="1385309261"/>
                    </a:ext>
                  </a:extLst>
                </a:gridCol>
                <a:gridCol w="1120334">
                  <a:extLst>
                    <a:ext uri="{9D8B030D-6E8A-4147-A177-3AD203B41FA5}">
                      <a16:colId xmlns:a16="http://schemas.microsoft.com/office/drawing/2014/main" val="165733281"/>
                    </a:ext>
                  </a:extLst>
                </a:gridCol>
                <a:gridCol w="1112965">
                  <a:extLst>
                    <a:ext uri="{9D8B030D-6E8A-4147-A177-3AD203B41FA5}">
                      <a16:colId xmlns:a16="http://schemas.microsoft.com/office/drawing/2014/main" val="2424425842"/>
                    </a:ext>
                  </a:extLst>
                </a:gridCol>
                <a:gridCol w="1120334">
                  <a:extLst>
                    <a:ext uri="{9D8B030D-6E8A-4147-A177-3AD203B41FA5}">
                      <a16:colId xmlns:a16="http://schemas.microsoft.com/office/drawing/2014/main" val="1338087116"/>
                    </a:ext>
                  </a:extLst>
                </a:gridCol>
                <a:gridCol w="567539">
                  <a:extLst>
                    <a:ext uri="{9D8B030D-6E8A-4147-A177-3AD203B41FA5}">
                      <a16:colId xmlns:a16="http://schemas.microsoft.com/office/drawing/2014/main" val="3195743869"/>
                    </a:ext>
                  </a:extLst>
                </a:gridCol>
              </a:tblGrid>
              <a:tr h="186963">
                <a:tc>
                  <a:txBody>
                    <a:bodyPr/>
                    <a:lstStyle/>
                    <a:p>
                      <a:pPr algn="r">
                        <a:spcAft>
                          <a:spcPts val="0"/>
                        </a:spcAft>
                      </a:pPr>
                      <a:r>
                        <a:rPr lang="de-DE" sz="1200" dirty="0">
                          <a:solidFill>
                            <a:schemeClr val="accent6"/>
                          </a:solidFill>
                          <a:effectLst/>
                          <a:latin typeface="Calibri" panose="020F0502020204030204" pitchFamily="34" charset="0"/>
                          <a:ea typeface="Times New Roman" panose="02020603050405020304" pitchFamily="18" charset="0"/>
                          <a:cs typeface="Calibri" panose="020F0502020204030204" pitchFamily="34" charset="0"/>
                        </a:rPr>
                        <a:t>CIT</a:t>
                      </a:r>
                    </a:p>
                  </a:txBody>
                  <a:tcPr marL="68580" marR="68580" marT="0" marB="0">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229</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197</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172</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98</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28</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194136542"/>
                  </a:ext>
                </a:extLst>
              </a:tr>
              <a:tr h="186963">
                <a:tc>
                  <a:txBody>
                    <a:bodyPr/>
                    <a:lstStyle/>
                    <a:p>
                      <a:pPr algn="r">
                        <a:spcAft>
                          <a:spcPts val="0"/>
                        </a:spcAft>
                      </a:pPr>
                      <a:r>
                        <a:rPr lang="de-DE" sz="1200" dirty="0">
                          <a:solidFill>
                            <a:schemeClr val="accent4"/>
                          </a:solidFill>
                          <a:effectLst/>
                          <a:latin typeface="Calibri" panose="020F0502020204030204" pitchFamily="34" charset="0"/>
                          <a:ea typeface="Times New Roman" panose="02020603050405020304" pitchFamily="18" charset="0"/>
                          <a:cs typeface="Calibri" panose="020F0502020204030204" pitchFamily="34" charset="0"/>
                        </a:rPr>
                        <a:t>V + R</a:t>
                      </a: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237</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226</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212</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119</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32</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79799320"/>
                  </a:ext>
                </a:extLst>
              </a:tr>
              <a:tr h="18696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200" b="0" dirty="0">
                          <a:solidFill>
                            <a:schemeClr val="accent3"/>
                          </a:solidFill>
                          <a:effectLst/>
                          <a:latin typeface="Calibri" panose="020F0502020204030204" pitchFamily="34" charset="0"/>
                          <a:ea typeface="Calibri" panose="020F0502020204030204" pitchFamily="34" charset="0"/>
                          <a:cs typeface="Calibri" panose="020F0502020204030204" pitchFamily="34" charset="0"/>
                        </a:rPr>
                        <a:t>V + O</a:t>
                      </a: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229</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221</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208</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125</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42</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348564679"/>
                  </a:ext>
                </a:extLst>
              </a:tr>
              <a:tr h="18696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200" b="0"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I + V + O</a:t>
                      </a: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231</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227</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217</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132</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44</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892295572"/>
                  </a:ext>
                </a:extLst>
              </a:tr>
            </a:tbl>
          </a:graphicData>
        </a:graphic>
      </p:graphicFrame>
      <p:sp>
        <p:nvSpPr>
          <p:cNvPr id="15" name="Text Box 15">
            <a:extLst>
              <a:ext uri="{FF2B5EF4-FFF2-40B4-BE49-F238E27FC236}">
                <a16:creationId xmlns:a16="http://schemas.microsoft.com/office/drawing/2014/main" id="{71288BAD-D5B3-7CAE-CA89-6A4CF0F76F63}"/>
              </a:ext>
            </a:extLst>
          </p:cNvPr>
          <p:cNvSpPr txBox="1">
            <a:spLocks noChangeArrowheads="1"/>
          </p:cNvSpPr>
          <p:nvPr/>
        </p:nvSpPr>
        <p:spPr bwMode="auto">
          <a:xfrm>
            <a:off x="412750" y="6385837"/>
            <a:ext cx="769267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Eichhorst. EHA 2022. Abstr LB2365. Reproduced with permission.</a:t>
            </a:r>
          </a:p>
        </p:txBody>
      </p:sp>
      <p:graphicFrame>
        <p:nvGraphicFramePr>
          <p:cNvPr id="16" name="Table 15">
            <a:extLst>
              <a:ext uri="{FF2B5EF4-FFF2-40B4-BE49-F238E27FC236}">
                <a16:creationId xmlns:a16="http://schemas.microsoft.com/office/drawing/2014/main" id="{F2988A6A-D626-B20D-3515-4723A335F1FD}"/>
              </a:ext>
            </a:extLst>
          </p:cNvPr>
          <p:cNvGraphicFramePr>
            <a:graphicFrameLocks noGrp="1"/>
          </p:cNvGraphicFramePr>
          <p:nvPr/>
        </p:nvGraphicFramePr>
        <p:xfrm>
          <a:off x="7479214" y="1596317"/>
          <a:ext cx="4279399" cy="1668336"/>
        </p:xfrm>
        <a:graphic>
          <a:graphicData uri="http://schemas.openxmlformats.org/drawingml/2006/table">
            <a:tbl>
              <a:tblPr/>
              <a:tblGrid>
                <a:gridCol w="1499329">
                  <a:extLst>
                    <a:ext uri="{9D8B030D-6E8A-4147-A177-3AD203B41FA5}">
                      <a16:colId xmlns:a16="http://schemas.microsoft.com/office/drawing/2014/main" val="1432137031"/>
                    </a:ext>
                  </a:extLst>
                </a:gridCol>
                <a:gridCol w="1455941">
                  <a:extLst>
                    <a:ext uri="{9D8B030D-6E8A-4147-A177-3AD203B41FA5}">
                      <a16:colId xmlns:a16="http://schemas.microsoft.com/office/drawing/2014/main" val="1053474933"/>
                    </a:ext>
                  </a:extLst>
                </a:gridCol>
                <a:gridCol w="1324129">
                  <a:extLst>
                    <a:ext uri="{9D8B030D-6E8A-4147-A177-3AD203B41FA5}">
                      <a16:colId xmlns:a16="http://schemas.microsoft.com/office/drawing/2014/main" val="878558775"/>
                    </a:ext>
                  </a:extLst>
                </a:gridCol>
              </a:tblGrid>
              <a:tr h="168038">
                <a:tc>
                  <a:txBody>
                    <a:bodyPr/>
                    <a:lstStyle/>
                    <a:p>
                      <a:r>
                        <a:rPr lang="en-US" sz="1600" b="1" dirty="0">
                          <a:latin typeface="Calibri" panose="020F0502020204030204" pitchFamily="34" charset="0"/>
                          <a:cs typeface="Calibri" panose="020F0502020204030204" pitchFamily="34" charset="0"/>
                        </a:rPr>
                        <a:t>Regimen</a:t>
                      </a:r>
                    </a:p>
                  </a:txBody>
                  <a:tcPr marL="36195" marR="36195" marT="36195" marB="3619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effectLst/>
                          <a:latin typeface="Calibri" panose="020F0502020204030204" pitchFamily="34" charset="0"/>
                          <a:ea typeface="Calibri" panose="020F0502020204030204" pitchFamily="34" charset="0"/>
                          <a:cs typeface="Calibri" panose="020F0502020204030204" pitchFamily="34" charset="0"/>
                        </a:rPr>
                        <a:t>Median PFS, Mo</a:t>
                      </a:r>
                    </a:p>
                  </a:txBody>
                  <a:tcPr marL="36195" marR="36195" marT="36195" marB="3619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effectLst/>
                          <a:latin typeface="Calibri" panose="020F0502020204030204" pitchFamily="34" charset="0"/>
                          <a:ea typeface="Calibri" panose="020F0502020204030204" pitchFamily="34" charset="0"/>
                          <a:cs typeface="Calibri" panose="020F0502020204030204" pitchFamily="34" charset="0"/>
                        </a:rPr>
                        <a:t>3-Yr PFS, %</a:t>
                      </a:r>
                    </a:p>
                  </a:txBody>
                  <a:tcPr marL="36195" marR="36195" marT="36195" marB="3619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870009374"/>
                  </a:ext>
                </a:extLst>
              </a:tr>
              <a:tr h="0">
                <a:tc>
                  <a:txBody>
                    <a:bodyPr/>
                    <a:lstStyle/>
                    <a:p>
                      <a:pPr algn="l">
                        <a:lnSpc>
                          <a:spcPct val="107000"/>
                        </a:lnSpc>
                      </a:pPr>
                      <a:r>
                        <a:rPr lang="de-DE"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 + V + 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7600682"/>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V + 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87.7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73054385"/>
                  </a:ext>
                </a:extLst>
              </a:tr>
              <a:tr h="0">
                <a:tc>
                  <a:txBody>
                    <a:bodyPr/>
                    <a:lstStyle/>
                    <a:p>
                      <a:pPr algn="l">
                        <a:lnSpc>
                          <a:spcPct val="107000"/>
                        </a:lnSpc>
                      </a:pPr>
                      <a:r>
                        <a:rPr lang="de-DE"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V + 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52.3</a:t>
                      </a:r>
                    </a:p>
                  </a:txBody>
                  <a:tcPr marL="33739" marR="33739" marT="33739" marB="3373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80.8</a:t>
                      </a:r>
                    </a:p>
                  </a:txBody>
                  <a:tcPr marL="33739" marR="33739" marT="33739" marB="3373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933853"/>
                  </a:ext>
                </a:extLst>
              </a:tr>
              <a:tr h="11876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CIT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lang="en-US" sz="1600" dirty="0">
                          <a:solidFill>
                            <a:schemeClr val="bg1"/>
                          </a:solidFill>
                          <a:latin typeface="Calibri" panose="020F0502020204030204" pitchFamily="34" charset="0"/>
                          <a:cs typeface="Calibri" panose="020F0502020204030204" pitchFamily="34" charset="0"/>
                        </a:rPr>
                        <a:t>52.0</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75.5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19650015"/>
                  </a:ext>
                </a:extLst>
              </a:tr>
            </a:tbl>
          </a:graphicData>
        </a:graphic>
      </p:graphicFrame>
      <p:sp>
        <p:nvSpPr>
          <p:cNvPr id="8" name="Rectangle 49">
            <a:extLst>
              <a:ext uri="{FF2B5EF4-FFF2-40B4-BE49-F238E27FC236}">
                <a16:creationId xmlns:a16="http://schemas.microsoft.com/office/drawing/2014/main" id="{0A68A7F5-4D3C-15A6-B83E-E4FE9FCD0491}"/>
              </a:ext>
            </a:extLst>
          </p:cNvPr>
          <p:cNvSpPr>
            <a:spLocks noChangeArrowheads="1"/>
          </p:cNvSpPr>
          <p:nvPr/>
        </p:nvSpPr>
        <p:spPr bwMode="auto">
          <a:xfrm rot="16200000">
            <a:off x="-708790" y="2917193"/>
            <a:ext cx="2993601"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Char char="§"/>
              <a:tabLst/>
              <a:defRPr/>
            </a:pPr>
            <a:r>
              <a:rPr kumimoji="0" lang="en-US" sz="1600" b="1"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sym typeface="Wingdings" panose="05000000000000000000" pitchFamily="2" charset="2"/>
              </a:rPr>
              <a:t>PFS (Proportion)</a:t>
            </a:r>
            <a:endParaRPr kumimoji="0" lang="de-DE"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 name="Line 38">
            <a:extLst>
              <a:ext uri="{FF2B5EF4-FFF2-40B4-BE49-F238E27FC236}">
                <a16:creationId xmlns:a16="http://schemas.microsoft.com/office/drawing/2014/main" id="{96FE9E9C-FCF4-070A-8F60-7F0F3B9C85D1}"/>
              </a:ext>
            </a:extLst>
          </p:cNvPr>
          <p:cNvSpPr>
            <a:spLocks noChangeShapeType="1"/>
          </p:cNvSpPr>
          <p:nvPr/>
        </p:nvSpPr>
        <p:spPr bwMode="auto">
          <a:xfrm flipV="1">
            <a:off x="1379596" y="1615956"/>
            <a:ext cx="0" cy="2817507"/>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39">
            <a:extLst>
              <a:ext uri="{FF2B5EF4-FFF2-40B4-BE49-F238E27FC236}">
                <a16:creationId xmlns:a16="http://schemas.microsoft.com/office/drawing/2014/main" id="{940D6244-4C9E-5A2E-7D43-0B2E86B228C9}"/>
              </a:ext>
            </a:extLst>
          </p:cNvPr>
          <p:cNvSpPr>
            <a:spLocks noChangeArrowheads="1"/>
          </p:cNvSpPr>
          <p:nvPr/>
        </p:nvSpPr>
        <p:spPr bwMode="auto">
          <a:xfrm>
            <a:off x="1169315" y="4328860"/>
            <a:ext cx="92127" cy="195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Rectangle 41">
            <a:extLst>
              <a:ext uri="{FF2B5EF4-FFF2-40B4-BE49-F238E27FC236}">
                <a16:creationId xmlns:a16="http://schemas.microsoft.com/office/drawing/2014/main" id="{E1BDCFDA-4743-6022-9059-9FEA28599BE5}"/>
              </a:ext>
            </a:extLst>
          </p:cNvPr>
          <p:cNvSpPr>
            <a:spLocks noChangeArrowheads="1"/>
          </p:cNvSpPr>
          <p:nvPr/>
        </p:nvSpPr>
        <p:spPr bwMode="auto">
          <a:xfrm>
            <a:off x="1001756" y="3769326"/>
            <a:ext cx="259687"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43">
            <a:extLst>
              <a:ext uri="{FF2B5EF4-FFF2-40B4-BE49-F238E27FC236}">
                <a16:creationId xmlns:a16="http://schemas.microsoft.com/office/drawing/2014/main" id="{547A13E1-8472-ECA1-22BA-E84E135D3B42}"/>
              </a:ext>
            </a:extLst>
          </p:cNvPr>
          <p:cNvSpPr>
            <a:spLocks noChangeArrowheads="1"/>
          </p:cNvSpPr>
          <p:nvPr/>
        </p:nvSpPr>
        <p:spPr bwMode="auto">
          <a:xfrm>
            <a:off x="1001756" y="3209793"/>
            <a:ext cx="259687"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45">
            <a:extLst>
              <a:ext uri="{FF2B5EF4-FFF2-40B4-BE49-F238E27FC236}">
                <a16:creationId xmlns:a16="http://schemas.microsoft.com/office/drawing/2014/main" id="{979B5727-99DE-7B1F-2455-83F4BEEA7742}"/>
              </a:ext>
            </a:extLst>
          </p:cNvPr>
          <p:cNvSpPr>
            <a:spLocks noChangeArrowheads="1"/>
          </p:cNvSpPr>
          <p:nvPr/>
        </p:nvSpPr>
        <p:spPr bwMode="auto">
          <a:xfrm>
            <a:off x="1001756" y="2650260"/>
            <a:ext cx="259687"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Rectangle 47">
            <a:extLst>
              <a:ext uri="{FF2B5EF4-FFF2-40B4-BE49-F238E27FC236}">
                <a16:creationId xmlns:a16="http://schemas.microsoft.com/office/drawing/2014/main" id="{DF06BBEE-7C1F-6958-C65D-D02090F46776}"/>
              </a:ext>
            </a:extLst>
          </p:cNvPr>
          <p:cNvSpPr>
            <a:spLocks noChangeArrowheads="1"/>
          </p:cNvSpPr>
          <p:nvPr/>
        </p:nvSpPr>
        <p:spPr bwMode="auto">
          <a:xfrm>
            <a:off x="1001756" y="2090727"/>
            <a:ext cx="259687"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79">
            <a:extLst>
              <a:ext uri="{FF2B5EF4-FFF2-40B4-BE49-F238E27FC236}">
                <a16:creationId xmlns:a16="http://schemas.microsoft.com/office/drawing/2014/main" id="{F52EF58B-008C-8147-024E-4B84E3D7282F}"/>
              </a:ext>
            </a:extLst>
          </p:cNvPr>
          <p:cNvSpPr>
            <a:spLocks noChangeShapeType="1"/>
          </p:cNvSpPr>
          <p:nvPr/>
        </p:nvSpPr>
        <p:spPr bwMode="auto">
          <a:xfrm flipH="1">
            <a:off x="1319236" y="2200806"/>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81">
            <a:extLst>
              <a:ext uri="{FF2B5EF4-FFF2-40B4-BE49-F238E27FC236}">
                <a16:creationId xmlns:a16="http://schemas.microsoft.com/office/drawing/2014/main" id="{08669CF6-C706-3285-536A-63184ECF1D55}"/>
              </a:ext>
            </a:extLst>
          </p:cNvPr>
          <p:cNvSpPr>
            <a:spLocks noChangeShapeType="1"/>
          </p:cNvSpPr>
          <p:nvPr/>
        </p:nvSpPr>
        <p:spPr bwMode="auto">
          <a:xfrm flipH="1">
            <a:off x="1319236" y="2754865"/>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Line 83">
            <a:extLst>
              <a:ext uri="{FF2B5EF4-FFF2-40B4-BE49-F238E27FC236}">
                <a16:creationId xmlns:a16="http://schemas.microsoft.com/office/drawing/2014/main" id="{23425A3F-EB74-6DFA-D75A-39759DBAF337}"/>
              </a:ext>
            </a:extLst>
          </p:cNvPr>
          <p:cNvSpPr>
            <a:spLocks noChangeShapeType="1"/>
          </p:cNvSpPr>
          <p:nvPr/>
        </p:nvSpPr>
        <p:spPr bwMode="auto">
          <a:xfrm flipH="1">
            <a:off x="1319236" y="3307759"/>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Line 85">
            <a:extLst>
              <a:ext uri="{FF2B5EF4-FFF2-40B4-BE49-F238E27FC236}">
                <a16:creationId xmlns:a16="http://schemas.microsoft.com/office/drawing/2014/main" id="{70317262-F3B1-83D4-4D20-09EDBEA42A97}"/>
              </a:ext>
            </a:extLst>
          </p:cNvPr>
          <p:cNvSpPr>
            <a:spLocks noChangeShapeType="1"/>
          </p:cNvSpPr>
          <p:nvPr/>
        </p:nvSpPr>
        <p:spPr bwMode="auto">
          <a:xfrm flipH="1">
            <a:off x="1319236" y="3867292"/>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Line 87">
            <a:extLst>
              <a:ext uri="{FF2B5EF4-FFF2-40B4-BE49-F238E27FC236}">
                <a16:creationId xmlns:a16="http://schemas.microsoft.com/office/drawing/2014/main" id="{EFF629CC-107E-ECF6-27CC-D0F69E9BC3CC}"/>
              </a:ext>
            </a:extLst>
          </p:cNvPr>
          <p:cNvSpPr>
            <a:spLocks noChangeShapeType="1"/>
          </p:cNvSpPr>
          <p:nvPr/>
        </p:nvSpPr>
        <p:spPr bwMode="auto">
          <a:xfrm flipH="1">
            <a:off x="1319236" y="4433662"/>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Line 88">
            <a:extLst>
              <a:ext uri="{FF2B5EF4-FFF2-40B4-BE49-F238E27FC236}">
                <a16:creationId xmlns:a16="http://schemas.microsoft.com/office/drawing/2014/main" id="{82C54B80-70C7-843A-9365-8EE935B9BE4E}"/>
              </a:ext>
            </a:extLst>
          </p:cNvPr>
          <p:cNvSpPr>
            <a:spLocks noChangeShapeType="1"/>
          </p:cNvSpPr>
          <p:nvPr/>
        </p:nvSpPr>
        <p:spPr bwMode="auto">
          <a:xfrm flipH="1">
            <a:off x="1318184" y="4433463"/>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Line 89">
            <a:extLst>
              <a:ext uri="{FF2B5EF4-FFF2-40B4-BE49-F238E27FC236}">
                <a16:creationId xmlns:a16="http://schemas.microsoft.com/office/drawing/2014/main" id="{CFF31802-5CE6-0E63-28E3-417FE0081200}"/>
              </a:ext>
            </a:extLst>
          </p:cNvPr>
          <p:cNvSpPr>
            <a:spLocks noChangeShapeType="1"/>
          </p:cNvSpPr>
          <p:nvPr/>
        </p:nvSpPr>
        <p:spPr bwMode="auto">
          <a:xfrm>
            <a:off x="1368273" y="4434747"/>
            <a:ext cx="552685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Rectangle 48">
            <a:extLst>
              <a:ext uri="{FF2B5EF4-FFF2-40B4-BE49-F238E27FC236}">
                <a16:creationId xmlns:a16="http://schemas.microsoft.com/office/drawing/2014/main" id="{C97CAB9D-3B80-1A9B-ED03-D87B664FF8B4}"/>
              </a:ext>
            </a:extLst>
          </p:cNvPr>
          <p:cNvSpPr>
            <a:spLocks noChangeArrowheads="1"/>
          </p:cNvSpPr>
          <p:nvPr/>
        </p:nvSpPr>
        <p:spPr bwMode="auto">
          <a:xfrm>
            <a:off x="1001755" y="1531193"/>
            <a:ext cx="259687"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Line 79">
            <a:extLst>
              <a:ext uri="{FF2B5EF4-FFF2-40B4-BE49-F238E27FC236}">
                <a16:creationId xmlns:a16="http://schemas.microsoft.com/office/drawing/2014/main" id="{EE6D945F-AB8D-F7F5-7575-5F170696FD07}"/>
              </a:ext>
            </a:extLst>
          </p:cNvPr>
          <p:cNvSpPr>
            <a:spLocks noChangeShapeType="1"/>
          </p:cNvSpPr>
          <p:nvPr/>
        </p:nvSpPr>
        <p:spPr bwMode="auto">
          <a:xfrm flipH="1">
            <a:off x="1319236" y="1626231"/>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C5942D7C-73FE-6371-34C2-78BC2A5E159B}"/>
              </a:ext>
            </a:extLst>
          </p:cNvPr>
          <p:cNvGrpSpPr/>
          <p:nvPr/>
        </p:nvGrpSpPr>
        <p:grpSpPr>
          <a:xfrm>
            <a:off x="1379828" y="4430471"/>
            <a:ext cx="5515308" cy="80402"/>
            <a:chOff x="1379829" y="4423097"/>
            <a:chExt cx="2516204" cy="81099"/>
          </a:xfrm>
        </p:grpSpPr>
        <p:sp>
          <p:nvSpPr>
            <p:cNvPr id="18" name="Line 50">
              <a:extLst>
                <a:ext uri="{FF2B5EF4-FFF2-40B4-BE49-F238E27FC236}">
                  <a16:creationId xmlns:a16="http://schemas.microsoft.com/office/drawing/2014/main" id="{C47D9CC8-E18C-86EE-AAD8-90AEBCE6B8E3}"/>
                </a:ext>
              </a:extLst>
            </p:cNvPr>
            <p:cNvSpPr>
              <a:spLocks noChangeShapeType="1"/>
            </p:cNvSpPr>
            <p:nvPr/>
          </p:nvSpPr>
          <p:spPr bwMode="auto">
            <a:xfrm>
              <a:off x="1379829" y="4438601"/>
              <a:ext cx="0" cy="5137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Line 87">
              <a:extLst>
                <a:ext uri="{FF2B5EF4-FFF2-40B4-BE49-F238E27FC236}">
                  <a16:creationId xmlns:a16="http://schemas.microsoft.com/office/drawing/2014/main" id="{781C5AD9-703E-4E02-5A42-974BF07DE720}"/>
                </a:ext>
              </a:extLst>
            </p:cNvPr>
            <p:cNvSpPr>
              <a:spLocks noChangeShapeType="1"/>
            </p:cNvSpPr>
            <p:nvPr/>
          </p:nvSpPr>
          <p:spPr bwMode="auto">
            <a:xfrm flipH="1">
              <a:off x="1886104"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Line 87">
              <a:extLst>
                <a:ext uri="{FF2B5EF4-FFF2-40B4-BE49-F238E27FC236}">
                  <a16:creationId xmlns:a16="http://schemas.microsoft.com/office/drawing/2014/main" id="{3B58E8C3-DBCD-E22B-3C15-56C98B2323D7}"/>
                </a:ext>
              </a:extLst>
            </p:cNvPr>
            <p:cNvSpPr>
              <a:spLocks noChangeShapeType="1"/>
            </p:cNvSpPr>
            <p:nvPr/>
          </p:nvSpPr>
          <p:spPr bwMode="auto">
            <a:xfrm flipH="1">
              <a:off x="2385434"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Line 87">
              <a:extLst>
                <a:ext uri="{FF2B5EF4-FFF2-40B4-BE49-F238E27FC236}">
                  <a16:creationId xmlns:a16="http://schemas.microsoft.com/office/drawing/2014/main" id="{42A81AD3-E054-C54F-D3E3-9919D45CAE76}"/>
                </a:ext>
              </a:extLst>
            </p:cNvPr>
            <p:cNvSpPr>
              <a:spLocks noChangeShapeType="1"/>
            </p:cNvSpPr>
            <p:nvPr/>
          </p:nvSpPr>
          <p:spPr bwMode="auto">
            <a:xfrm flipH="1">
              <a:off x="2877323"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Line 87">
              <a:extLst>
                <a:ext uri="{FF2B5EF4-FFF2-40B4-BE49-F238E27FC236}">
                  <a16:creationId xmlns:a16="http://schemas.microsoft.com/office/drawing/2014/main" id="{69356460-B9CA-A06D-887F-08D997361025}"/>
                </a:ext>
              </a:extLst>
            </p:cNvPr>
            <p:cNvSpPr>
              <a:spLocks noChangeShapeType="1"/>
            </p:cNvSpPr>
            <p:nvPr/>
          </p:nvSpPr>
          <p:spPr bwMode="auto">
            <a:xfrm flipH="1">
              <a:off x="3387452"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Line 87">
              <a:extLst>
                <a:ext uri="{FF2B5EF4-FFF2-40B4-BE49-F238E27FC236}">
                  <a16:creationId xmlns:a16="http://schemas.microsoft.com/office/drawing/2014/main" id="{1B91E3F2-C0C2-04D3-2A40-88D798C118B1}"/>
                </a:ext>
              </a:extLst>
            </p:cNvPr>
            <p:cNvSpPr>
              <a:spLocks noChangeShapeType="1"/>
            </p:cNvSpPr>
            <p:nvPr/>
          </p:nvSpPr>
          <p:spPr bwMode="auto">
            <a:xfrm flipH="1">
              <a:off x="3896033"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39" name="Rectangle 38">
            <a:extLst>
              <a:ext uri="{FF2B5EF4-FFF2-40B4-BE49-F238E27FC236}">
                <a16:creationId xmlns:a16="http://schemas.microsoft.com/office/drawing/2014/main" id="{F02FBB88-9F66-CAFC-7B6A-C0134843B371}"/>
              </a:ext>
            </a:extLst>
          </p:cNvPr>
          <p:cNvSpPr>
            <a:spLocks noChangeArrowheads="1"/>
          </p:cNvSpPr>
          <p:nvPr/>
        </p:nvSpPr>
        <p:spPr bwMode="auto">
          <a:xfrm>
            <a:off x="2394087" y="4535762"/>
            <a:ext cx="208391"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 name="Rectangle 41">
            <a:extLst>
              <a:ext uri="{FF2B5EF4-FFF2-40B4-BE49-F238E27FC236}">
                <a16:creationId xmlns:a16="http://schemas.microsoft.com/office/drawing/2014/main" id="{08317BB9-23ED-DA17-4F7D-283A403764BC}"/>
              </a:ext>
            </a:extLst>
          </p:cNvPr>
          <p:cNvSpPr>
            <a:spLocks noChangeArrowheads="1"/>
          </p:cNvSpPr>
          <p:nvPr/>
        </p:nvSpPr>
        <p:spPr bwMode="auto">
          <a:xfrm>
            <a:off x="3473395" y="4535762"/>
            <a:ext cx="208391"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Rectangle 41">
            <a:extLst>
              <a:ext uri="{FF2B5EF4-FFF2-40B4-BE49-F238E27FC236}">
                <a16:creationId xmlns:a16="http://schemas.microsoft.com/office/drawing/2014/main" id="{5E491678-E620-CE6F-D8A6-FDC491588317}"/>
              </a:ext>
            </a:extLst>
          </p:cNvPr>
          <p:cNvSpPr>
            <a:spLocks noChangeArrowheads="1"/>
          </p:cNvSpPr>
          <p:nvPr/>
        </p:nvSpPr>
        <p:spPr bwMode="auto">
          <a:xfrm>
            <a:off x="4558632" y="4535762"/>
            <a:ext cx="208391"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F2EFBFBC-291D-CE8D-C91B-CE30644A5C42}"/>
              </a:ext>
            </a:extLst>
          </p:cNvPr>
          <p:cNvSpPr>
            <a:spLocks noChangeArrowheads="1"/>
          </p:cNvSpPr>
          <p:nvPr/>
        </p:nvSpPr>
        <p:spPr bwMode="auto">
          <a:xfrm>
            <a:off x="5684263" y="4535762"/>
            <a:ext cx="208391"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Rectangle 41">
            <a:extLst>
              <a:ext uri="{FF2B5EF4-FFF2-40B4-BE49-F238E27FC236}">
                <a16:creationId xmlns:a16="http://schemas.microsoft.com/office/drawing/2014/main" id="{E4F7ED20-24C9-8B5E-F0D7-0181935BA303}"/>
              </a:ext>
            </a:extLst>
          </p:cNvPr>
          <p:cNvSpPr>
            <a:spLocks noChangeArrowheads="1"/>
          </p:cNvSpPr>
          <p:nvPr/>
        </p:nvSpPr>
        <p:spPr bwMode="auto">
          <a:xfrm>
            <a:off x="6786832" y="4535762"/>
            <a:ext cx="21576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1" name="Rectangle 39">
            <a:extLst>
              <a:ext uri="{FF2B5EF4-FFF2-40B4-BE49-F238E27FC236}">
                <a16:creationId xmlns:a16="http://schemas.microsoft.com/office/drawing/2014/main" id="{D78A64DE-8076-12AA-BB26-0F5FAB0900E0}"/>
              </a:ext>
            </a:extLst>
          </p:cNvPr>
          <p:cNvSpPr>
            <a:spLocks noChangeArrowheads="1"/>
          </p:cNvSpPr>
          <p:nvPr/>
        </p:nvSpPr>
        <p:spPr bwMode="auto">
          <a:xfrm>
            <a:off x="1316593" y="4535762"/>
            <a:ext cx="107882"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 name="TextBox 53">
            <a:extLst>
              <a:ext uri="{FF2B5EF4-FFF2-40B4-BE49-F238E27FC236}">
                <a16:creationId xmlns:a16="http://schemas.microsoft.com/office/drawing/2014/main" id="{4CB73B5C-6EE3-9E5B-108A-49F70318C926}"/>
              </a:ext>
            </a:extLst>
          </p:cNvPr>
          <p:cNvSpPr txBox="1"/>
          <p:nvPr/>
        </p:nvSpPr>
        <p:spPr bwMode="auto">
          <a:xfrm>
            <a:off x="2094934" y="4671446"/>
            <a:ext cx="41269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Start of Treatment</a:t>
            </a:r>
          </a:p>
        </p:txBody>
      </p:sp>
      <p:grpSp>
        <p:nvGrpSpPr>
          <p:cNvPr id="374" name="Group 373">
            <a:extLst>
              <a:ext uri="{FF2B5EF4-FFF2-40B4-BE49-F238E27FC236}">
                <a16:creationId xmlns:a16="http://schemas.microsoft.com/office/drawing/2014/main" id="{F87CFD03-25C7-9B96-0D5D-57B2B9B0251A}"/>
              </a:ext>
            </a:extLst>
          </p:cNvPr>
          <p:cNvGrpSpPr/>
          <p:nvPr/>
        </p:nvGrpSpPr>
        <p:grpSpPr>
          <a:xfrm>
            <a:off x="2537142" y="1628334"/>
            <a:ext cx="4274368" cy="596941"/>
            <a:chOff x="2537142" y="1628334"/>
            <a:chExt cx="4274368" cy="596941"/>
          </a:xfrm>
        </p:grpSpPr>
        <p:cxnSp>
          <p:nvCxnSpPr>
            <p:cNvPr id="297" name="Straight Connector 296">
              <a:extLst>
                <a:ext uri="{FF2B5EF4-FFF2-40B4-BE49-F238E27FC236}">
                  <a16:creationId xmlns:a16="http://schemas.microsoft.com/office/drawing/2014/main" id="{46A62ACB-5015-1698-057A-7E952D7A03DB}"/>
                </a:ext>
              </a:extLst>
            </p:cNvPr>
            <p:cNvCxnSpPr/>
            <p:nvPr/>
          </p:nvCxnSpPr>
          <p:spPr bwMode="auto">
            <a:xfrm>
              <a:off x="2537142" y="162833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1B9DB59B-F1A7-A16F-0EDC-A0DD62303B83}"/>
                </a:ext>
              </a:extLst>
            </p:cNvPr>
            <p:cNvCxnSpPr/>
            <p:nvPr/>
          </p:nvCxnSpPr>
          <p:spPr bwMode="auto">
            <a:xfrm>
              <a:off x="3657229" y="169451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4B97A8F1-C9C9-B143-1D50-E0FD9863C98B}"/>
                </a:ext>
              </a:extLst>
            </p:cNvPr>
            <p:cNvCxnSpPr/>
            <p:nvPr/>
          </p:nvCxnSpPr>
          <p:spPr bwMode="auto">
            <a:xfrm>
              <a:off x="2856129" y="1669845"/>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0996F5B4-B6D6-6B87-4D29-D656B3C5DB3E}"/>
                </a:ext>
              </a:extLst>
            </p:cNvPr>
            <p:cNvCxnSpPr/>
            <p:nvPr/>
          </p:nvCxnSpPr>
          <p:spPr bwMode="auto">
            <a:xfrm>
              <a:off x="3230761" y="166909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67AF0BBC-5D33-7EB9-D445-5A9A2BD6D03F}"/>
                </a:ext>
              </a:extLst>
            </p:cNvPr>
            <p:cNvCxnSpPr/>
            <p:nvPr/>
          </p:nvCxnSpPr>
          <p:spPr bwMode="auto">
            <a:xfrm>
              <a:off x="3700638" y="169317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6547797E-65AC-2DD3-C40E-100F72A1CF2A}"/>
                </a:ext>
              </a:extLst>
            </p:cNvPr>
            <p:cNvCxnSpPr/>
            <p:nvPr/>
          </p:nvCxnSpPr>
          <p:spPr bwMode="auto">
            <a:xfrm>
              <a:off x="3426378" y="166404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5D56D160-9321-AC94-D34C-155DFE25C020}"/>
                </a:ext>
              </a:extLst>
            </p:cNvPr>
            <p:cNvCxnSpPr/>
            <p:nvPr/>
          </p:nvCxnSpPr>
          <p:spPr bwMode="auto">
            <a:xfrm>
              <a:off x="3744890" y="169571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900B10B1-F4E9-B4CD-BA56-5ED803B98AB0}"/>
                </a:ext>
              </a:extLst>
            </p:cNvPr>
            <p:cNvCxnSpPr/>
            <p:nvPr/>
          </p:nvCxnSpPr>
          <p:spPr bwMode="auto">
            <a:xfrm>
              <a:off x="3793167" y="171752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7B7CDABE-7F40-F722-D2AE-755E978089B7}"/>
                </a:ext>
              </a:extLst>
            </p:cNvPr>
            <p:cNvCxnSpPr/>
            <p:nvPr/>
          </p:nvCxnSpPr>
          <p:spPr bwMode="auto">
            <a:xfrm>
              <a:off x="3872099" y="173202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AD6D9AC9-5FDB-9DC5-36FC-22D77F78EE2F}"/>
                </a:ext>
              </a:extLst>
            </p:cNvPr>
            <p:cNvCxnSpPr/>
            <p:nvPr/>
          </p:nvCxnSpPr>
          <p:spPr bwMode="auto">
            <a:xfrm>
              <a:off x="3833896" y="172038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8D011EA6-DA27-0FBA-FF00-F88FE36A29F8}"/>
                </a:ext>
              </a:extLst>
            </p:cNvPr>
            <p:cNvCxnSpPr/>
            <p:nvPr/>
          </p:nvCxnSpPr>
          <p:spPr bwMode="auto">
            <a:xfrm>
              <a:off x="3958606" y="174324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00C176AD-ADBB-BC8C-AEDF-C669E14EC36C}"/>
                </a:ext>
              </a:extLst>
            </p:cNvPr>
            <p:cNvCxnSpPr/>
            <p:nvPr/>
          </p:nvCxnSpPr>
          <p:spPr bwMode="auto">
            <a:xfrm>
              <a:off x="3921263" y="173912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C6C36295-FF24-4CFE-C14E-860C8D18D0F1}"/>
                </a:ext>
              </a:extLst>
            </p:cNvPr>
            <p:cNvCxnSpPr/>
            <p:nvPr/>
          </p:nvCxnSpPr>
          <p:spPr bwMode="auto">
            <a:xfrm>
              <a:off x="4075550" y="1756615"/>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1BAAB10C-CF37-7110-68EC-C5FC19594043}"/>
                </a:ext>
              </a:extLst>
            </p:cNvPr>
            <p:cNvCxnSpPr/>
            <p:nvPr/>
          </p:nvCxnSpPr>
          <p:spPr bwMode="auto">
            <a:xfrm>
              <a:off x="4397766" y="1799856"/>
              <a:ext cx="0" cy="110795"/>
            </a:xfrm>
            <a:prstGeom prst="line">
              <a:avLst/>
            </a:prstGeom>
            <a:noFill/>
            <a:ln w="57150"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61D87084-C403-0FCE-6E57-634423905B84}"/>
                </a:ext>
              </a:extLst>
            </p:cNvPr>
            <p:cNvCxnSpPr/>
            <p:nvPr/>
          </p:nvCxnSpPr>
          <p:spPr bwMode="auto">
            <a:xfrm>
              <a:off x="4259501" y="179609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1DDE47AF-4939-2C95-FF1E-D9DB868C7D00}"/>
                </a:ext>
              </a:extLst>
            </p:cNvPr>
            <p:cNvCxnSpPr/>
            <p:nvPr/>
          </p:nvCxnSpPr>
          <p:spPr bwMode="auto">
            <a:xfrm>
              <a:off x="4097003" y="175743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FC1322F9-5D1F-BFEF-8444-DB1C96E25BDE}"/>
                </a:ext>
              </a:extLst>
            </p:cNvPr>
            <p:cNvCxnSpPr/>
            <p:nvPr/>
          </p:nvCxnSpPr>
          <p:spPr bwMode="auto">
            <a:xfrm>
              <a:off x="4330411" y="179938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8F47A01E-2874-BB54-3489-A6A1F42DA273}"/>
                </a:ext>
              </a:extLst>
            </p:cNvPr>
            <p:cNvCxnSpPr/>
            <p:nvPr/>
          </p:nvCxnSpPr>
          <p:spPr bwMode="auto">
            <a:xfrm>
              <a:off x="4041864" y="1752449"/>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89E0701E-6ED6-C0D3-0B2F-3E2152A8CDAC}"/>
                </a:ext>
              </a:extLst>
            </p:cNvPr>
            <p:cNvCxnSpPr/>
            <p:nvPr/>
          </p:nvCxnSpPr>
          <p:spPr bwMode="auto">
            <a:xfrm>
              <a:off x="3998580" y="174355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ECFC9804-F421-D580-0526-1B97E01D7470}"/>
                </a:ext>
              </a:extLst>
            </p:cNvPr>
            <p:cNvCxnSpPr/>
            <p:nvPr/>
          </p:nvCxnSpPr>
          <p:spPr bwMode="auto">
            <a:xfrm>
              <a:off x="4347825" y="179863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B3DA324D-DF8A-6A85-60AF-1C5ADEC741D7}"/>
                </a:ext>
              </a:extLst>
            </p:cNvPr>
            <p:cNvCxnSpPr/>
            <p:nvPr/>
          </p:nvCxnSpPr>
          <p:spPr bwMode="auto">
            <a:xfrm>
              <a:off x="4483113" y="180446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B52EA982-E3F5-D194-5803-28C2BAFE8214}"/>
                </a:ext>
              </a:extLst>
            </p:cNvPr>
            <p:cNvCxnSpPr/>
            <p:nvPr/>
          </p:nvCxnSpPr>
          <p:spPr bwMode="auto">
            <a:xfrm>
              <a:off x="4512772" y="180371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9C351D3D-932C-9322-F24E-828D72181274}"/>
                </a:ext>
              </a:extLst>
            </p:cNvPr>
            <p:cNvCxnSpPr/>
            <p:nvPr/>
          </p:nvCxnSpPr>
          <p:spPr bwMode="auto">
            <a:xfrm>
              <a:off x="4530722" y="180446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01E6DC9F-E392-B377-57E0-78D3D65B5796}"/>
                </a:ext>
              </a:extLst>
            </p:cNvPr>
            <p:cNvCxnSpPr/>
            <p:nvPr/>
          </p:nvCxnSpPr>
          <p:spPr bwMode="auto">
            <a:xfrm>
              <a:off x="4860797" y="184273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1F492DF8-9DBB-870E-E36A-2146F3D2531E}"/>
                </a:ext>
              </a:extLst>
            </p:cNvPr>
            <p:cNvCxnSpPr/>
            <p:nvPr/>
          </p:nvCxnSpPr>
          <p:spPr bwMode="auto">
            <a:xfrm>
              <a:off x="5007403" y="1863897"/>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2D0C2416-5926-F411-E01C-A854C8FA2A7E}"/>
                </a:ext>
              </a:extLst>
            </p:cNvPr>
            <p:cNvCxnSpPr/>
            <p:nvPr/>
          </p:nvCxnSpPr>
          <p:spPr bwMode="auto">
            <a:xfrm>
              <a:off x="4957374" y="186422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93B10119-79D3-E549-1E75-B8A549BECDFA}"/>
                </a:ext>
              </a:extLst>
            </p:cNvPr>
            <p:cNvCxnSpPr/>
            <p:nvPr/>
          </p:nvCxnSpPr>
          <p:spPr bwMode="auto">
            <a:xfrm>
              <a:off x="5041542" y="186374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B31A4EFF-C313-DA3F-E544-9ED7669089B4}"/>
                </a:ext>
              </a:extLst>
            </p:cNvPr>
            <p:cNvCxnSpPr/>
            <p:nvPr/>
          </p:nvCxnSpPr>
          <p:spPr bwMode="auto">
            <a:xfrm>
              <a:off x="5302340" y="188963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4025DF39-DA3B-B370-2DE8-11AA67C3D34A}"/>
                </a:ext>
              </a:extLst>
            </p:cNvPr>
            <p:cNvCxnSpPr/>
            <p:nvPr/>
          </p:nvCxnSpPr>
          <p:spPr bwMode="auto">
            <a:xfrm>
              <a:off x="4819889" y="1840793"/>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8329267A-B0C3-D855-6962-13DE2B90FDAC}"/>
                </a:ext>
              </a:extLst>
            </p:cNvPr>
            <p:cNvCxnSpPr/>
            <p:nvPr/>
          </p:nvCxnSpPr>
          <p:spPr bwMode="auto">
            <a:xfrm>
              <a:off x="4300561" y="179706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B0DDF00B-179E-02BF-D112-CDBC12187B79}"/>
                </a:ext>
              </a:extLst>
            </p:cNvPr>
            <p:cNvCxnSpPr/>
            <p:nvPr/>
          </p:nvCxnSpPr>
          <p:spPr bwMode="auto">
            <a:xfrm>
              <a:off x="4448274" y="1801920"/>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61CA0626-FEDE-1A72-087B-BF01E7796357}"/>
                </a:ext>
              </a:extLst>
            </p:cNvPr>
            <p:cNvCxnSpPr/>
            <p:nvPr/>
          </p:nvCxnSpPr>
          <p:spPr bwMode="auto">
            <a:xfrm>
              <a:off x="5073633" y="186321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012E8BD1-4CDD-8839-747C-5CF1E4398301}"/>
                </a:ext>
              </a:extLst>
            </p:cNvPr>
            <p:cNvCxnSpPr/>
            <p:nvPr/>
          </p:nvCxnSpPr>
          <p:spPr bwMode="auto">
            <a:xfrm>
              <a:off x="5354230" y="189173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C2A739D2-F3CB-E7CC-A1CE-29A58EC6DC10}"/>
                </a:ext>
              </a:extLst>
            </p:cNvPr>
            <p:cNvCxnSpPr/>
            <p:nvPr/>
          </p:nvCxnSpPr>
          <p:spPr bwMode="auto">
            <a:xfrm>
              <a:off x="5385114" y="189167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4F076E99-9B5F-BA74-5D5B-4B781197C48C}"/>
                </a:ext>
              </a:extLst>
            </p:cNvPr>
            <p:cNvCxnSpPr/>
            <p:nvPr/>
          </p:nvCxnSpPr>
          <p:spPr bwMode="auto">
            <a:xfrm>
              <a:off x="5318573" y="189100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B94E9651-4268-BDE9-40F1-D49E10D114C5}"/>
                </a:ext>
              </a:extLst>
            </p:cNvPr>
            <p:cNvCxnSpPr/>
            <p:nvPr/>
          </p:nvCxnSpPr>
          <p:spPr bwMode="auto">
            <a:xfrm>
              <a:off x="5169887" y="186374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656B9F3B-028D-F494-6AF0-8DA30B0C71D6}"/>
                </a:ext>
              </a:extLst>
            </p:cNvPr>
            <p:cNvCxnSpPr/>
            <p:nvPr/>
          </p:nvCxnSpPr>
          <p:spPr bwMode="auto">
            <a:xfrm>
              <a:off x="5438066" y="189354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44AC3FC6-77D9-B4F7-ED45-37480816F421}"/>
                </a:ext>
              </a:extLst>
            </p:cNvPr>
            <p:cNvCxnSpPr/>
            <p:nvPr/>
          </p:nvCxnSpPr>
          <p:spPr bwMode="auto">
            <a:xfrm>
              <a:off x="5417115" y="189354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8A7C7516-334D-55EA-F1C9-0F6E6AB22203}"/>
                </a:ext>
              </a:extLst>
            </p:cNvPr>
            <p:cNvCxnSpPr/>
            <p:nvPr/>
          </p:nvCxnSpPr>
          <p:spPr bwMode="auto">
            <a:xfrm>
              <a:off x="5664906" y="189847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4DC3D1D0-CF35-C5F6-54AE-20F52AE30C90}"/>
                </a:ext>
              </a:extLst>
            </p:cNvPr>
            <p:cNvCxnSpPr/>
            <p:nvPr/>
          </p:nvCxnSpPr>
          <p:spPr bwMode="auto">
            <a:xfrm>
              <a:off x="5484440" y="1891667"/>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4C25176A-BE89-9BF9-C2C9-F1CC5A250D38}"/>
                </a:ext>
              </a:extLst>
            </p:cNvPr>
            <p:cNvCxnSpPr/>
            <p:nvPr/>
          </p:nvCxnSpPr>
          <p:spPr bwMode="auto">
            <a:xfrm>
              <a:off x="4134795" y="175743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04DEE7EF-4E54-EF52-9EE2-3AC9F03CE853}"/>
                </a:ext>
              </a:extLst>
            </p:cNvPr>
            <p:cNvCxnSpPr/>
            <p:nvPr/>
          </p:nvCxnSpPr>
          <p:spPr bwMode="auto">
            <a:xfrm>
              <a:off x="6468579" y="2114480"/>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306C932A-D189-45EB-FF61-D35B2EFFDD5B}"/>
                </a:ext>
              </a:extLst>
            </p:cNvPr>
            <p:cNvCxnSpPr/>
            <p:nvPr/>
          </p:nvCxnSpPr>
          <p:spPr bwMode="auto">
            <a:xfrm>
              <a:off x="4175411" y="1774844"/>
              <a:ext cx="0" cy="110795"/>
            </a:xfrm>
            <a:prstGeom prst="line">
              <a:avLst/>
            </a:prstGeom>
            <a:noFill/>
            <a:ln w="57150"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6ACEA29D-E2CB-9D4F-3E6E-8A01142BB8BF}"/>
                </a:ext>
              </a:extLst>
            </p:cNvPr>
            <p:cNvCxnSpPr/>
            <p:nvPr/>
          </p:nvCxnSpPr>
          <p:spPr bwMode="auto">
            <a:xfrm>
              <a:off x="4594620" y="1805811"/>
              <a:ext cx="0" cy="110795"/>
            </a:xfrm>
            <a:prstGeom prst="line">
              <a:avLst/>
            </a:prstGeom>
            <a:noFill/>
            <a:ln w="76200"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5C182DD4-DF2C-E718-BDA7-29DA8BFA1E3C}"/>
                </a:ext>
              </a:extLst>
            </p:cNvPr>
            <p:cNvCxnSpPr/>
            <p:nvPr/>
          </p:nvCxnSpPr>
          <p:spPr bwMode="auto">
            <a:xfrm>
              <a:off x="5572507" y="189370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C22BB421-9D13-8EA3-21A4-55D6E1191273}"/>
                </a:ext>
              </a:extLst>
            </p:cNvPr>
            <p:cNvCxnSpPr/>
            <p:nvPr/>
          </p:nvCxnSpPr>
          <p:spPr bwMode="auto">
            <a:xfrm>
              <a:off x="4776600" y="183654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B245395A-0DF4-4923-041E-34F2E8B87981}"/>
                </a:ext>
              </a:extLst>
            </p:cNvPr>
            <p:cNvCxnSpPr/>
            <p:nvPr/>
          </p:nvCxnSpPr>
          <p:spPr bwMode="auto">
            <a:xfrm>
              <a:off x="4909141" y="1841721"/>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6F034212-DFA4-A2F7-E378-A83423779DCA}"/>
                </a:ext>
              </a:extLst>
            </p:cNvPr>
            <p:cNvCxnSpPr/>
            <p:nvPr/>
          </p:nvCxnSpPr>
          <p:spPr bwMode="auto">
            <a:xfrm>
              <a:off x="5700218" y="1944525"/>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8B973182-D951-7D30-4B3D-0CED6D3FA967}"/>
                </a:ext>
              </a:extLst>
            </p:cNvPr>
            <p:cNvCxnSpPr/>
            <p:nvPr/>
          </p:nvCxnSpPr>
          <p:spPr bwMode="auto">
            <a:xfrm>
              <a:off x="4653588" y="1812827"/>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96FEF186-38CA-670E-90DE-19052C266113}"/>
                </a:ext>
              </a:extLst>
            </p:cNvPr>
            <p:cNvCxnSpPr/>
            <p:nvPr/>
          </p:nvCxnSpPr>
          <p:spPr bwMode="auto">
            <a:xfrm>
              <a:off x="5740889" y="1951335"/>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99A214B3-27C3-B77F-BE71-83ACC9521CAD}"/>
                </a:ext>
              </a:extLst>
            </p:cNvPr>
            <p:cNvCxnSpPr/>
            <p:nvPr/>
          </p:nvCxnSpPr>
          <p:spPr bwMode="auto">
            <a:xfrm>
              <a:off x="5780369" y="205279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1ADB04EE-3DA7-D26A-4F07-E4FBEA08F6AA}"/>
                </a:ext>
              </a:extLst>
            </p:cNvPr>
            <p:cNvCxnSpPr/>
            <p:nvPr/>
          </p:nvCxnSpPr>
          <p:spPr bwMode="auto">
            <a:xfrm>
              <a:off x="5806800" y="205279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0A951411-BF06-3072-A883-1CCE1627AF73}"/>
                </a:ext>
              </a:extLst>
            </p:cNvPr>
            <p:cNvCxnSpPr/>
            <p:nvPr/>
          </p:nvCxnSpPr>
          <p:spPr bwMode="auto">
            <a:xfrm>
              <a:off x="5207326" y="1889128"/>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75A0E726-4394-E0FB-6243-2E136306D92A}"/>
                </a:ext>
              </a:extLst>
            </p:cNvPr>
            <p:cNvCxnSpPr/>
            <p:nvPr/>
          </p:nvCxnSpPr>
          <p:spPr bwMode="auto">
            <a:xfrm>
              <a:off x="4219744" y="1795045"/>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D723A50B-B43E-92E7-0F3B-109D2666650C}"/>
                </a:ext>
              </a:extLst>
            </p:cNvPr>
            <p:cNvCxnSpPr/>
            <p:nvPr/>
          </p:nvCxnSpPr>
          <p:spPr bwMode="auto">
            <a:xfrm>
              <a:off x="5880086" y="2104810"/>
              <a:ext cx="0" cy="110795"/>
            </a:xfrm>
            <a:prstGeom prst="line">
              <a:avLst/>
            </a:prstGeom>
            <a:noFill/>
            <a:ln w="57150"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F69C1272-9B9F-E402-28F7-847C33A3E159}"/>
                </a:ext>
              </a:extLst>
            </p:cNvPr>
            <p:cNvCxnSpPr/>
            <p:nvPr/>
          </p:nvCxnSpPr>
          <p:spPr bwMode="auto">
            <a:xfrm>
              <a:off x="4719539" y="1835205"/>
              <a:ext cx="0" cy="110795"/>
            </a:xfrm>
            <a:prstGeom prst="line">
              <a:avLst/>
            </a:prstGeom>
            <a:noFill/>
            <a:ln w="76200"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2D99F69C-AC55-5B5E-0372-2FD59CBB21AC}"/>
                </a:ext>
              </a:extLst>
            </p:cNvPr>
            <p:cNvCxnSpPr/>
            <p:nvPr/>
          </p:nvCxnSpPr>
          <p:spPr bwMode="auto">
            <a:xfrm>
              <a:off x="5257985" y="1889128"/>
              <a:ext cx="0" cy="110795"/>
            </a:xfrm>
            <a:prstGeom prst="line">
              <a:avLst/>
            </a:prstGeom>
            <a:noFill/>
            <a:ln w="57150"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615BE2D6-EF83-BF12-015D-E702C3CB1C19}"/>
                </a:ext>
              </a:extLst>
            </p:cNvPr>
            <p:cNvCxnSpPr/>
            <p:nvPr/>
          </p:nvCxnSpPr>
          <p:spPr bwMode="auto">
            <a:xfrm>
              <a:off x="5121295" y="1863748"/>
              <a:ext cx="0" cy="110795"/>
            </a:xfrm>
            <a:prstGeom prst="line">
              <a:avLst/>
            </a:prstGeom>
            <a:noFill/>
            <a:ln w="57150"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C444686B-4496-5BB4-868B-0BDC5FBEB1E6}"/>
                </a:ext>
              </a:extLst>
            </p:cNvPr>
            <p:cNvCxnSpPr/>
            <p:nvPr/>
          </p:nvCxnSpPr>
          <p:spPr bwMode="auto">
            <a:xfrm>
              <a:off x="5621067" y="1895922"/>
              <a:ext cx="0" cy="110795"/>
            </a:xfrm>
            <a:prstGeom prst="line">
              <a:avLst/>
            </a:prstGeom>
            <a:noFill/>
            <a:ln w="5715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87705964-9BF4-B2BD-245F-966993F0D8EA}"/>
                </a:ext>
              </a:extLst>
            </p:cNvPr>
            <p:cNvCxnSpPr/>
            <p:nvPr/>
          </p:nvCxnSpPr>
          <p:spPr bwMode="auto">
            <a:xfrm>
              <a:off x="6683800" y="2110728"/>
              <a:ext cx="0" cy="110795"/>
            </a:xfrm>
            <a:prstGeom prst="line">
              <a:avLst/>
            </a:prstGeom>
            <a:noFill/>
            <a:ln w="57150"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09A766F6-D84A-88A4-0664-225D777C1BC8}"/>
                </a:ext>
              </a:extLst>
            </p:cNvPr>
            <p:cNvCxnSpPr/>
            <p:nvPr/>
          </p:nvCxnSpPr>
          <p:spPr bwMode="auto">
            <a:xfrm>
              <a:off x="5528641" y="1891266"/>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598EB4BC-D871-1B54-4A08-2812628AAD46}"/>
                </a:ext>
              </a:extLst>
            </p:cNvPr>
            <p:cNvCxnSpPr/>
            <p:nvPr/>
          </p:nvCxnSpPr>
          <p:spPr bwMode="auto">
            <a:xfrm>
              <a:off x="5852672" y="205533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8215A8BC-EA4B-E6FD-CA85-AA4FD628F9FA}"/>
                </a:ext>
              </a:extLst>
            </p:cNvPr>
            <p:cNvCxnSpPr/>
            <p:nvPr/>
          </p:nvCxnSpPr>
          <p:spPr bwMode="auto">
            <a:xfrm>
              <a:off x="5929200" y="210522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DDF3A357-AFA4-FAC9-1912-17F09A012EA3}"/>
                </a:ext>
              </a:extLst>
            </p:cNvPr>
            <p:cNvCxnSpPr/>
            <p:nvPr/>
          </p:nvCxnSpPr>
          <p:spPr bwMode="auto">
            <a:xfrm>
              <a:off x="5977933" y="210809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CB01736D-FA92-EC22-BC84-70FBCEF9422F}"/>
                </a:ext>
              </a:extLst>
            </p:cNvPr>
            <p:cNvCxnSpPr/>
            <p:nvPr/>
          </p:nvCxnSpPr>
          <p:spPr bwMode="auto">
            <a:xfrm>
              <a:off x="6009788" y="210810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9EA65E7D-B78B-99FB-1143-3DBF81FF9632}"/>
                </a:ext>
              </a:extLst>
            </p:cNvPr>
            <p:cNvCxnSpPr/>
            <p:nvPr/>
          </p:nvCxnSpPr>
          <p:spPr bwMode="auto">
            <a:xfrm>
              <a:off x="6043801" y="211137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FBBF3A0B-A217-2172-DC23-AEC6870CA5F8}"/>
                </a:ext>
              </a:extLst>
            </p:cNvPr>
            <p:cNvCxnSpPr/>
            <p:nvPr/>
          </p:nvCxnSpPr>
          <p:spPr bwMode="auto">
            <a:xfrm>
              <a:off x="6130400" y="210809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6B776B90-334B-41C4-3C43-CA32A887E2DE}"/>
                </a:ext>
              </a:extLst>
            </p:cNvPr>
            <p:cNvCxnSpPr/>
            <p:nvPr/>
          </p:nvCxnSpPr>
          <p:spPr bwMode="auto">
            <a:xfrm>
              <a:off x="6169762" y="2110727"/>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C043496A-6C9C-12BF-241C-73E14FACFD61}"/>
                </a:ext>
              </a:extLst>
            </p:cNvPr>
            <p:cNvCxnSpPr/>
            <p:nvPr/>
          </p:nvCxnSpPr>
          <p:spPr bwMode="auto">
            <a:xfrm>
              <a:off x="6200500" y="211032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4D7E702B-1086-8AE6-7E99-E69D68468AE1}"/>
                </a:ext>
              </a:extLst>
            </p:cNvPr>
            <p:cNvCxnSpPr/>
            <p:nvPr/>
          </p:nvCxnSpPr>
          <p:spPr bwMode="auto">
            <a:xfrm>
              <a:off x="6229464" y="211063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42ECD2B8-BF4F-0A83-1802-CFD1CA9A8200}"/>
                </a:ext>
              </a:extLst>
            </p:cNvPr>
            <p:cNvCxnSpPr/>
            <p:nvPr/>
          </p:nvCxnSpPr>
          <p:spPr bwMode="auto">
            <a:xfrm>
              <a:off x="6260331" y="211141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4038EB2C-D835-1D44-ED7F-EBA24BE59031}"/>
                </a:ext>
              </a:extLst>
            </p:cNvPr>
            <p:cNvCxnSpPr/>
            <p:nvPr/>
          </p:nvCxnSpPr>
          <p:spPr bwMode="auto">
            <a:xfrm>
              <a:off x="6290421" y="211194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1878CAF8-5ECC-8255-9747-BB2E727B1A6F}"/>
                </a:ext>
              </a:extLst>
            </p:cNvPr>
            <p:cNvCxnSpPr/>
            <p:nvPr/>
          </p:nvCxnSpPr>
          <p:spPr bwMode="auto">
            <a:xfrm>
              <a:off x="6336807" y="211032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3122B341-6B73-CD7B-2798-D9669BDA6271}"/>
                </a:ext>
              </a:extLst>
            </p:cNvPr>
            <p:cNvCxnSpPr/>
            <p:nvPr/>
          </p:nvCxnSpPr>
          <p:spPr bwMode="auto">
            <a:xfrm>
              <a:off x="6381246" y="211137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B5BD6815-B9A9-8426-C250-E40B13A12068}"/>
                </a:ext>
              </a:extLst>
            </p:cNvPr>
            <p:cNvCxnSpPr/>
            <p:nvPr/>
          </p:nvCxnSpPr>
          <p:spPr bwMode="auto">
            <a:xfrm>
              <a:off x="6430787" y="211286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F2DF7FED-4983-F37A-B8A7-8DBB9EFFC61B}"/>
                </a:ext>
              </a:extLst>
            </p:cNvPr>
            <p:cNvCxnSpPr/>
            <p:nvPr/>
          </p:nvCxnSpPr>
          <p:spPr bwMode="auto">
            <a:xfrm>
              <a:off x="6606047" y="211063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6F64DDA4-7D01-F772-E6D1-94316F805B3F}"/>
                </a:ext>
              </a:extLst>
            </p:cNvPr>
            <p:cNvCxnSpPr/>
            <p:nvPr/>
          </p:nvCxnSpPr>
          <p:spPr bwMode="auto">
            <a:xfrm>
              <a:off x="6811510" y="2113178"/>
              <a:ext cx="0" cy="110795"/>
            </a:xfrm>
            <a:prstGeom prst="line">
              <a:avLst/>
            </a:prstGeom>
            <a:noFill/>
            <a:ln w="28575" cap="flat" cmpd="sng" algn="ctr">
              <a:solidFill>
                <a:schemeClr val="accent1"/>
              </a:solidFill>
              <a:prstDash val="solid"/>
              <a:round/>
              <a:headEnd type="none" w="med" len="med"/>
              <a:tailEnd type="none" w="med" len="med"/>
            </a:ln>
            <a:effectLst/>
          </p:spPr>
        </p:cxnSp>
      </p:grpSp>
      <p:sp>
        <p:nvSpPr>
          <p:cNvPr id="375" name="Textfeld 2">
            <a:extLst>
              <a:ext uri="{FF2B5EF4-FFF2-40B4-BE49-F238E27FC236}">
                <a16:creationId xmlns:a16="http://schemas.microsoft.com/office/drawing/2014/main" id="{3696F4BC-BE5D-72D6-AE2B-D1918B7AFCE3}"/>
              </a:ext>
            </a:extLst>
          </p:cNvPr>
          <p:cNvSpPr txBox="1"/>
          <p:nvPr/>
        </p:nvSpPr>
        <p:spPr>
          <a:xfrm>
            <a:off x="1542267" y="3541513"/>
            <a:ext cx="4526888" cy="802711"/>
          </a:xfrm>
          <a:prstGeom prst="rect">
            <a:avLst/>
          </a:prstGeom>
          <a:solidFill>
            <a:schemeClr val="tx1"/>
          </a:solidFill>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1600" b="1" i="0" u="none" strike="noStrike" kern="1200" cap="none" spc="0" normalizeH="0" baseline="0" noProof="0" dirty="0">
                <a:ln>
                  <a:noFill/>
                </a:ln>
                <a:solidFill>
                  <a:srgbClr val="015873"/>
                </a:solidFill>
                <a:effectLst/>
                <a:uLnTx/>
                <a:uFillTx/>
                <a:latin typeface="Calibri"/>
                <a:ea typeface="Calibri" panose="020F0502020204030204" pitchFamily="34" charset="0"/>
                <a:cs typeface="Calibri" panose="020F0502020204030204" pitchFamily="34" charset="0"/>
              </a:rPr>
              <a:t>I + V + O</a:t>
            </a:r>
            <a:r>
              <a:rPr kumimoji="0" lang="en-US" sz="1600" b="1" i="0" u="none" strike="noStrike" kern="1200" cap="none" spc="0" normalizeH="0" baseline="0" noProof="0" dirty="0">
                <a:ln>
                  <a:noFill/>
                </a:ln>
                <a:solidFill>
                  <a:srgbClr val="015873"/>
                </a:solidFill>
                <a:effectLst/>
                <a:uLnTx/>
                <a:uFillTx/>
                <a:latin typeface="Calibri"/>
                <a:ea typeface="Calibri" panose="020F0502020204030204" pitchFamily="34" charset="0"/>
                <a:cs typeface="+mn-cs"/>
              </a:rPr>
              <a:t> </a:t>
            </a:r>
            <a:r>
              <a:rPr kumimoji="0" lang="en-US" sz="1600" b="0" i="0" u="none" strike="noStrike" kern="1200" cap="none" spc="0" normalizeH="0" baseline="0" noProof="0" dirty="0">
                <a:ln>
                  <a:noFill/>
                </a:ln>
                <a:solidFill>
                  <a:srgbClr val="000000"/>
                </a:solidFill>
                <a:effectLst/>
                <a:uLnTx/>
                <a:uFillTx/>
                <a:latin typeface="Calibri"/>
                <a:ea typeface="Calibri" panose="020F0502020204030204" pitchFamily="34" charset="0"/>
                <a:cs typeface="+mn-cs"/>
                <a:sym typeface="Wingdings" panose="05000000000000000000" pitchFamily="2" charset="2"/>
              </a:rPr>
              <a:t>vs </a:t>
            </a:r>
            <a:r>
              <a:rPr kumimoji="0" lang="en-US" sz="1600" b="1" i="0" u="none" strike="noStrike" kern="1200" cap="none" spc="0" normalizeH="0" baseline="0" noProof="0" dirty="0">
                <a:ln>
                  <a:noFill/>
                </a:ln>
                <a:solidFill>
                  <a:srgbClr val="682E74"/>
                </a:solidFill>
                <a:effectLst/>
                <a:uLnTx/>
                <a:uFillTx/>
                <a:latin typeface="Calibri"/>
                <a:ea typeface="Calibri" panose="020F0502020204030204" pitchFamily="34" charset="0"/>
                <a:cs typeface="+mn-cs"/>
                <a:sym typeface="Wingdings" panose="05000000000000000000" pitchFamily="2" charset="2"/>
              </a:rPr>
              <a:t>CIT</a:t>
            </a:r>
            <a:r>
              <a:rPr kumimoji="0" lang="en-US" sz="1600" b="0" i="0" u="none" strike="noStrike" kern="1200" cap="none" spc="0" normalizeH="0" baseline="0" noProof="0" dirty="0">
                <a:ln>
                  <a:noFill/>
                </a:ln>
                <a:solidFill>
                  <a:srgbClr val="000000"/>
                </a:solidFill>
                <a:effectLst/>
                <a:uLnTx/>
                <a:uFillTx/>
                <a:latin typeface="Calibri"/>
                <a:ea typeface="Calibri" panose="020F0502020204030204" pitchFamily="34" charset="0"/>
                <a:cs typeface="+mn-cs"/>
                <a:sym typeface="Wingdings" panose="05000000000000000000" pitchFamily="2" charset="2"/>
              </a:rPr>
              <a:t>: 	0.32 (0.19-0.54; &lt;.000001)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1600" b="1" i="0" u="none" strike="noStrike" kern="1200" cap="none" spc="0" normalizeH="0" baseline="0" noProof="0" dirty="0">
                <a:ln>
                  <a:noFill/>
                </a:ln>
                <a:solidFill>
                  <a:srgbClr val="E1471D"/>
                </a:solidFill>
                <a:effectLst/>
                <a:uLnTx/>
                <a:uFillTx/>
                <a:latin typeface="Calibri"/>
                <a:ea typeface="Calibri" panose="020F0502020204030204" pitchFamily="34" charset="0"/>
                <a:cs typeface="Calibri" panose="020F0502020204030204" pitchFamily="34" charset="0"/>
              </a:rPr>
              <a:t>V + O</a:t>
            </a:r>
            <a:r>
              <a:rPr kumimoji="0" lang="en-US" sz="1600" b="1" i="0" u="none" strike="noStrike" kern="1200" cap="none" spc="0" normalizeH="0" baseline="0" noProof="0" dirty="0">
                <a:ln>
                  <a:noFill/>
                </a:ln>
                <a:solidFill>
                  <a:srgbClr val="E1471D"/>
                </a:solidFill>
                <a:effectLst/>
                <a:uLnTx/>
                <a:uFillTx/>
                <a:latin typeface="Calibri"/>
                <a:ea typeface="Calibri" panose="020F0502020204030204" pitchFamily="34" charset="0"/>
                <a:cs typeface="+mn-cs"/>
              </a:rPr>
              <a:t> </a:t>
            </a:r>
            <a:r>
              <a:rPr kumimoji="0" lang="en-US" sz="1600" b="0" i="0" u="none" strike="noStrike" kern="1200" cap="none" spc="0" normalizeH="0" baseline="0" noProof="0" dirty="0">
                <a:ln>
                  <a:noFill/>
                </a:ln>
                <a:solidFill>
                  <a:srgbClr val="000000"/>
                </a:solidFill>
                <a:effectLst/>
                <a:uLnTx/>
                <a:uFillTx/>
                <a:latin typeface="Calibri"/>
                <a:ea typeface="Calibri" panose="020F0502020204030204" pitchFamily="34" charset="0"/>
                <a:cs typeface="+mn-cs"/>
                <a:sym typeface="Wingdings" panose="05000000000000000000" pitchFamily="2" charset="2"/>
              </a:rPr>
              <a:t>vs </a:t>
            </a:r>
            <a:r>
              <a:rPr kumimoji="0" lang="en-US" sz="1600" b="1" i="0" u="none" strike="noStrike" kern="1200" cap="none" spc="0" normalizeH="0" baseline="0" noProof="0" dirty="0">
                <a:ln>
                  <a:noFill/>
                </a:ln>
                <a:solidFill>
                  <a:srgbClr val="682E74"/>
                </a:solidFill>
                <a:effectLst/>
                <a:uLnTx/>
                <a:uFillTx/>
                <a:latin typeface="Calibri"/>
                <a:ea typeface="Calibri" panose="020F0502020204030204" pitchFamily="34" charset="0"/>
                <a:cs typeface="+mn-cs"/>
                <a:sym typeface="Wingdings" panose="05000000000000000000" pitchFamily="2" charset="2"/>
              </a:rPr>
              <a:t>CIT </a:t>
            </a:r>
            <a:r>
              <a:rPr kumimoji="0" lang="en-US" sz="1600" b="0" i="0" u="none" strike="noStrike" kern="1200" cap="none" spc="0" normalizeH="0" baseline="0" noProof="0" dirty="0">
                <a:ln>
                  <a:noFill/>
                </a:ln>
                <a:solidFill>
                  <a:srgbClr val="000000"/>
                </a:solidFill>
                <a:effectLst/>
                <a:uLnTx/>
                <a:uFillTx/>
                <a:latin typeface="Calibri"/>
                <a:ea typeface="Calibri" panose="020F0502020204030204" pitchFamily="34" charset="0"/>
                <a:cs typeface="+mn-cs"/>
                <a:sym typeface="Wingdings" panose="05000000000000000000" pitchFamily="2" charset="2"/>
              </a:rPr>
              <a:t>: 	0.42 (0.26-0.68; &lt;.0001)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1600" b="1" i="0" u="none" strike="noStrike" kern="1200" cap="none" spc="0" normalizeH="0" baseline="0" noProof="0" dirty="0">
                <a:ln>
                  <a:noFill/>
                </a:ln>
                <a:solidFill>
                  <a:srgbClr val="00823B"/>
                </a:solidFill>
                <a:effectLst/>
                <a:uLnTx/>
                <a:uFillTx/>
                <a:latin typeface="Calibri"/>
                <a:ea typeface="Calibri" panose="020F0502020204030204" pitchFamily="34" charset="0"/>
                <a:cs typeface="Calibri" panose="020F0502020204030204" pitchFamily="34" charset="0"/>
              </a:rPr>
              <a:t>V + R</a:t>
            </a:r>
            <a:r>
              <a:rPr kumimoji="0" lang="en-US" sz="1600" b="1" i="0" u="none" strike="noStrike" kern="1200" cap="none" spc="0" normalizeH="0" baseline="0" noProof="0" dirty="0">
                <a:ln>
                  <a:noFill/>
                </a:ln>
                <a:solidFill>
                  <a:srgbClr val="00823B"/>
                </a:solidFill>
                <a:effectLst/>
                <a:uLnTx/>
                <a:uFillTx/>
                <a:latin typeface="Calibri"/>
                <a:ea typeface="Calibri" panose="020F0502020204030204" pitchFamily="34" charset="0"/>
                <a:cs typeface="+mn-cs"/>
              </a:rPr>
              <a:t> </a:t>
            </a:r>
            <a:r>
              <a:rPr kumimoji="0" lang="en-US" sz="1600" b="0" i="0" u="none" strike="noStrike" kern="1200" cap="none" spc="0" normalizeH="0" baseline="0" noProof="0" dirty="0">
                <a:ln>
                  <a:noFill/>
                </a:ln>
                <a:solidFill>
                  <a:srgbClr val="000000"/>
                </a:solidFill>
                <a:effectLst/>
                <a:uLnTx/>
                <a:uFillTx/>
                <a:latin typeface="Calibri"/>
                <a:ea typeface="Calibri" panose="020F0502020204030204" pitchFamily="34" charset="0"/>
                <a:cs typeface="+mn-cs"/>
                <a:sym typeface="Wingdings" panose="05000000000000000000" pitchFamily="2" charset="2"/>
              </a:rPr>
              <a:t>vs </a:t>
            </a:r>
            <a:r>
              <a:rPr kumimoji="0" lang="en-US" sz="1600" b="1" i="0" u="none" strike="noStrike" kern="1200" cap="none" spc="0" normalizeH="0" baseline="0" noProof="0" dirty="0">
                <a:ln>
                  <a:noFill/>
                </a:ln>
                <a:solidFill>
                  <a:srgbClr val="682E74"/>
                </a:solidFill>
                <a:effectLst/>
                <a:uLnTx/>
                <a:uFillTx/>
                <a:latin typeface="Calibri"/>
                <a:ea typeface="Calibri" panose="020F0502020204030204" pitchFamily="34" charset="0"/>
                <a:cs typeface="+mn-cs"/>
                <a:sym typeface="Wingdings" panose="05000000000000000000" pitchFamily="2" charset="2"/>
              </a:rPr>
              <a:t>CIT </a:t>
            </a:r>
            <a:r>
              <a:rPr kumimoji="0" lang="en-US" sz="1600" b="0" i="0" u="none" strike="noStrike" kern="1200" cap="none" spc="0" normalizeH="0" baseline="0" noProof="0" dirty="0">
                <a:ln>
                  <a:noFill/>
                </a:ln>
                <a:solidFill>
                  <a:srgbClr val="000000"/>
                </a:solidFill>
                <a:effectLst/>
                <a:uLnTx/>
                <a:uFillTx/>
                <a:latin typeface="Calibri"/>
                <a:ea typeface="Calibri" panose="020F0502020204030204" pitchFamily="34" charset="0"/>
                <a:cs typeface="+mn-cs"/>
                <a:sym typeface="Wingdings" panose="05000000000000000000" pitchFamily="2" charset="2"/>
              </a:rPr>
              <a:t>: 	0.79 (0.53-1.18; .183)</a:t>
            </a:r>
            <a:endParaRPr kumimoji="0" lang="de-DE" sz="16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76" name="Textfeld 2">
            <a:extLst>
              <a:ext uri="{FF2B5EF4-FFF2-40B4-BE49-F238E27FC236}">
                <a16:creationId xmlns:a16="http://schemas.microsoft.com/office/drawing/2014/main" id="{72114E91-3744-CEA3-8B9D-9F4D7D02EE80}"/>
              </a:ext>
            </a:extLst>
          </p:cNvPr>
          <p:cNvSpPr txBox="1"/>
          <p:nvPr/>
        </p:nvSpPr>
        <p:spPr>
          <a:xfrm>
            <a:off x="2359505" y="3299203"/>
            <a:ext cx="4233152" cy="242310"/>
          </a:xfrm>
          <a:prstGeom prst="rect">
            <a:avLst/>
          </a:prstGeom>
          <a:noFill/>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sz="1600" b="1" i="0" strike="noStrike" kern="1200" cap="none" spc="0" normalizeH="0" baseline="0" noProof="0" dirty="0">
                <a:ln>
                  <a:noFill/>
                </a:ln>
                <a:solidFill>
                  <a:srgbClr val="000000"/>
                </a:solidFill>
                <a:effectLst/>
                <a:uLnTx/>
                <a:uFillTx/>
                <a:latin typeface="Calibri"/>
                <a:ea typeface="+mn-ea"/>
                <a:cs typeface="+mn-cs"/>
              </a:rPr>
              <a:t>HR</a:t>
            </a:r>
            <a:r>
              <a:rPr lang="de-DE" sz="1600" dirty="0">
                <a:solidFill>
                  <a:srgbClr val="000000"/>
                </a:solidFill>
                <a:latin typeface="Calibri"/>
              </a:rPr>
              <a:t> (</a:t>
            </a:r>
            <a:r>
              <a:rPr kumimoji="0" lang="de-DE" sz="1600" b="1" i="0" strike="noStrike" kern="1200" cap="none" spc="0" normalizeH="0" baseline="0" noProof="0" dirty="0">
                <a:ln>
                  <a:noFill/>
                </a:ln>
                <a:solidFill>
                  <a:srgbClr val="000000"/>
                </a:solidFill>
                <a:effectLst/>
                <a:uLnTx/>
                <a:uFillTx/>
                <a:latin typeface="Calibri"/>
                <a:ea typeface="+mn-ea"/>
                <a:cs typeface="+mn-cs"/>
              </a:rPr>
              <a:t>97.5% CI; </a:t>
            </a:r>
            <a:r>
              <a:rPr kumimoji="0" lang="de-DE" sz="1600" b="1" i="1" strike="noStrike" kern="1200" cap="none" spc="0" normalizeH="0" baseline="0" noProof="0" dirty="0">
                <a:ln>
                  <a:noFill/>
                </a:ln>
                <a:solidFill>
                  <a:srgbClr val="000000"/>
                </a:solidFill>
                <a:effectLst/>
                <a:uLnTx/>
                <a:uFillTx/>
                <a:latin typeface="Calibri"/>
                <a:ea typeface="+mn-ea"/>
                <a:cs typeface="+mn-cs"/>
              </a:rPr>
              <a:t>P</a:t>
            </a:r>
            <a:r>
              <a:rPr kumimoji="0" lang="de-DE" sz="1600" b="1" i="0" strike="noStrike" kern="1200" cap="none" spc="0" normalizeH="0" baseline="0" noProof="0" dirty="0">
                <a:ln>
                  <a:noFill/>
                </a:ln>
                <a:solidFill>
                  <a:srgbClr val="000000"/>
                </a:solidFill>
                <a:effectLst/>
                <a:uLnTx/>
                <a:uFillTx/>
                <a:latin typeface="Calibri"/>
                <a:ea typeface="+mn-ea"/>
                <a:cs typeface="+mn-cs"/>
              </a:rPr>
              <a:t> Value)</a:t>
            </a:r>
          </a:p>
        </p:txBody>
      </p:sp>
    </p:spTree>
    <p:extLst>
      <p:ext uri="{BB962C8B-B14F-4D97-AF65-F5344CB8AC3E}">
        <p14:creationId xmlns:p14="http://schemas.microsoft.com/office/powerpoint/2010/main" val="15312801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A9B1F384-7616-38B7-EC49-59160A0D2ED2}"/>
              </a:ext>
            </a:extLst>
          </p:cNvPr>
          <p:cNvGrpSpPr/>
          <p:nvPr/>
        </p:nvGrpSpPr>
        <p:grpSpPr>
          <a:xfrm>
            <a:off x="5000599" y="3989966"/>
            <a:ext cx="3147906" cy="655074"/>
            <a:chOff x="5000599" y="4096295"/>
            <a:chExt cx="3147906" cy="655074"/>
          </a:xfrm>
        </p:grpSpPr>
        <p:cxnSp>
          <p:nvCxnSpPr>
            <p:cNvPr id="558" name="Straight Connector 557">
              <a:extLst>
                <a:ext uri="{FF2B5EF4-FFF2-40B4-BE49-F238E27FC236}">
                  <a16:creationId xmlns:a16="http://schemas.microsoft.com/office/drawing/2014/main" id="{4FE6E1A9-0874-8BB8-E542-889660903B5E}"/>
                </a:ext>
              </a:extLst>
            </p:cNvPr>
            <p:cNvCxnSpPr/>
            <p:nvPr/>
          </p:nvCxnSpPr>
          <p:spPr bwMode="auto">
            <a:xfrm>
              <a:off x="5659228" y="4096295"/>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A2599E3E-BB6C-3B01-8491-9E530043755D}"/>
                </a:ext>
              </a:extLst>
            </p:cNvPr>
            <p:cNvCxnSpPr/>
            <p:nvPr/>
          </p:nvCxnSpPr>
          <p:spPr bwMode="auto">
            <a:xfrm>
              <a:off x="6540434" y="4194336"/>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F89DC459-7F77-5A51-2132-A3A109E192C4}"/>
                </a:ext>
              </a:extLst>
            </p:cNvPr>
            <p:cNvCxnSpPr/>
            <p:nvPr/>
          </p:nvCxnSpPr>
          <p:spPr bwMode="auto">
            <a:xfrm>
              <a:off x="6185068" y="4137660"/>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2234DFB7-7E0B-B09C-AE4E-B4C7FC40355A}"/>
                </a:ext>
              </a:extLst>
            </p:cNvPr>
            <p:cNvCxnSpPr/>
            <p:nvPr/>
          </p:nvCxnSpPr>
          <p:spPr bwMode="auto">
            <a:xfrm>
              <a:off x="6234941" y="4138591"/>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84E2E041-6745-B3BA-287D-C74627553BAE}"/>
                </a:ext>
              </a:extLst>
            </p:cNvPr>
            <p:cNvCxnSpPr/>
            <p:nvPr/>
          </p:nvCxnSpPr>
          <p:spPr bwMode="auto">
            <a:xfrm>
              <a:off x="6649186" y="4197288"/>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84CB53E2-4ED7-ED46-54BA-5FD7E1D0005F}"/>
                </a:ext>
              </a:extLst>
            </p:cNvPr>
            <p:cNvCxnSpPr/>
            <p:nvPr/>
          </p:nvCxnSpPr>
          <p:spPr bwMode="auto">
            <a:xfrm>
              <a:off x="6287591" y="4137660"/>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350375E2-47D7-DAE0-C7FA-2D7E5571979D}"/>
                </a:ext>
              </a:extLst>
            </p:cNvPr>
            <p:cNvCxnSpPr/>
            <p:nvPr/>
          </p:nvCxnSpPr>
          <p:spPr bwMode="auto">
            <a:xfrm>
              <a:off x="6375828" y="4137660"/>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2D93332B-4CFF-1F79-6DA2-E0FB2CDB7005}"/>
                </a:ext>
              </a:extLst>
            </p:cNvPr>
            <p:cNvCxnSpPr/>
            <p:nvPr/>
          </p:nvCxnSpPr>
          <p:spPr bwMode="auto">
            <a:xfrm>
              <a:off x="6943190" y="4193274"/>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1B1387A6-05CA-B899-2F19-53E6A51319E7}"/>
                </a:ext>
              </a:extLst>
            </p:cNvPr>
            <p:cNvCxnSpPr/>
            <p:nvPr/>
          </p:nvCxnSpPr>
          <p:spPr bwMode="auto">
            <a:xfrm>
              <a:off x="6882592" y="4193274"/>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497EF006-BE0B-AB58-BD24-B6628EA016D4}"/>
                </a:ext>
              </a:extLst>
            </p:cNvPr>
            <p:cNvCxnSpPr/>
            <p:nvPr/>
          </p:nvCxnSpPr>
          <p:spPr bwMode="auto">
            <a:xfrm>
              <a:off x="6423755" y="4136553"/>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A651FD50-9C8F-FF20-A7BB-AE7B1432E4F8}"/>
                </a:ext>
              </a:extLst>
            </p:cNvPr>
            <p:cNvCxnSpPr/>
            <p:nvPr/>
          </p:nvCxnSpPr>
          <p:spPr bwMode="auto">
            <a:xfrm>
              <a:off x="6690586" y="4194336"/>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B2F742FD-E180-2CCE-5B97-510F564DBCEE}"/>
                </a:ext>
              </a:extLst>
            </p:cNvPr>
            <p:cNvCxnSpPr/>
            <p:nvPr/>
          </p:nvCxnSpPr>
          <p:spPr bwMode="auto">
            <a:xfrm>
              <a:off x="6829172" y="4191628"/>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C73B2084-E510-C333-3415-D4C018DD55BB}"/>
                </a:ext>
              </a:extLst>
            </p:cNvPr>
            <p:cNvCxnSpPr/>
            <p:nvPr/>
          </p:nvCxnSpPr>
          <p:spPr bwMode="auto">
            <a:xfrm>
              <a:off x="7459272" y="4296577"/>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AE702E8B-76AF-6E40-1DA9-6AA9D0DE64D9}"/>
                </a:ext>
              </a:extLst>
            </p:cNvPr>
            <p:cNvCxnSpPr/>
            <p:nvPr/>
          </p:nvCxnSpPr>
          <p:spPr bwMode="auto">
            <a:xfrm>
              <a:off x="7611124" y="4296522"/>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F447686B-E6A2-5047-8967-2373120A1221}"/>
                </a:ext>
              </a:extLst>
            </p:cNvPr>
            <p:cNvCxnSpPr/>
            <p:nvPr/>
          </p:nvCxnSpPr>
          <p:spPr bwMode="auto">
            <a:xfrm>
              <a:off x="7360843" y="4296577"/>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60AB3566-C82A-0512-68EC-0250E041F7A8}"/>
                </a:ext>
              </a:extLst>
            </p:cNvPr>
            <p:cNvCxnSpPr/>
            <p:nvPr/>
          </p:nvCxnSpPr>
          <p:spPr bwMode="auto">
            <a:xfrm>
              <a:off x="7579460" y="4296577"/>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6E10C1E2-BFCB-19F1-7059-5453E146909E}"/>
                </a:ext>
              </a:extLst>
            </p:cNvPr>
            <p:cNvCxnSpPr/>
            <p:nvPr/>
          </p:nvCxnSpPr>
          <p:spPr bwMode="auto">
            <a:xfrm>
              <a:off x="7307130" y="4301671"/>
              <a:ext cx="0" cy="87122"/>
            </a:xfrm>
            <a:prstGeom prst="line">
              <a:avLst/>
            </a:prstGeom>
            <a:noFill/>
            <a:ln w="38100" cap="flat" cmpd="sng" algn="ctr">
              <a:solidFill>
                <a:schemeClr val="accent3"/>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16B461D5-E23C-C0E4-D447-10A0EFAC637F}"/>
                </a:ext>
              </a:extLst>
            </p:cNvPr>
            <p:cNvCxnSpPr/>
            <p:nvPr/>
          </p:nvCxnSpPr>
          <p:spPr bwMode="auto">
            <a:xfrm>
              <a:off x="6569843" y="4197602"/>
              <a:ext cx="0" cy="87122"/>
            </a:xfrm>
            <a:prstGeom prst="line">
              <a:avLst/>
            </a:prstGeom>
            <a:noFill/>
            <a:ln w="38100" cap="flat" cmpd="sng" algn="ctr">
              <a:solidFill>
                <a:schemeClr val="accent3"/>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FFF4D77C-15E1-1951-E241-E845C92FF191}"/>
                </a:ext>
              </a:extLst>
            </p:cNvPr>
            <p:cNvCxnSpPr/>
            <p:nvPr/>
          </p:nvCxnSpPr>
          <p:spPr bwMode="auto">
            <a:xfrm>
              <a:off x="7373771" y="4296653"/>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05D7070D-C08C-826E-38DD-390CA0CDE50F}"/>
                </a:ext>
              </a:extLst>
            </p:cNvPr>
            <p:cNvCxnSpPr/>
            <p:nvPr/>
          </p:nvCxnSpPr>
          <p:spPr bwMode="auto">
            <a:xfrm>
              <a:off x="6983572" y="4193274"/>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33792721-393E-2776-53E7-B6F4C62A86C4}"/>
                </a:ext>
              </a:extLst>
            </p:cNvPr>
            <p:cNvCxnSpPr/>
            <p:nvPr/>
          </p:nvCxnSpPr>
          <p:spPr bwMode="auto">
            <a:xfrm>
              <a:off x="6919220" y="4193274"/>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4C57F16D-9C2E-5D8C-2261-9FD4EE111F86}"/>
                </a:ext>
              </a:extLst>
            </p:cNvPr>
            <p:cNvCxnSpPr/>
            <p:nvPr/>
          </p:nvCxnSpPr>
          <p:spPr bwMode="auto">
            <a:xfrm>
              <a:off x="8148505" y="4663507"/>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E179455A-63F7-4805-AB06-31663AE3C462}"/>
                </a:ext>
              </a:extLst>
            </p:cNvPr>
            <p:cNvCxnSpPr/>
            <p:nvPr/>
          </p:nvCxnSpPr>
          <p:spPr bwMode="auto">
            <a:xfrm>
              <a:off x="7751800" y="4663507"/>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242EC471-CFD2-7103-DDEB-00168F30548C}"/>
                </a:ext>
              </a:extLst>
            </p:cNvPr>
            <p:cNvCxnSpPr/>
            <p:nvPr/>
          </p:nvCxnSpPr>
          <p:spPr bwMode="auto">
            <a:xfrm>
              <a:off x="6631639" y="4197602"/>
              <a:ext cx="0" cy="87122"/>
            </a:xfrm>
            <a:prstGeom prst="line">
              <a:avLst/>
            </a:prstGeom>
            <a:noFill/>
            <a:ln w="38100" cap="flat" cmpd="sng" algn="ctr">
              <a:solidFill>
                <a:schemeClr val="accent3"/>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BB4C45C1-BC54-3AFF-FC37-CD82AAD8C461}"/>
                </a:ext>
              </a:extLst>
            </p:cNvPr>
            <p:cNvCxnSpPr/>
            <p:nvPr/>
          </p:nvCxnSpPr>
          <p:spPr bwMode="auto">
            <a:xfrm>
              <a:off x="7923701" y="4664247"/>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4B24AC99-0932-B597-A29E-4B8FFDE56A6D}"/>
                </a:ext>
              </a:extLst>
            </p:cNvPr>
            <p:cNvCxnSpPr/>
            <p:nvPr/>
          </p:nvCxnSpPr>
          <p:spPr bwMode="auto">
            <a:xfrm>
              <a:off x="7665963" y="4296522"/>
              <a:ext cx="0" cy="87122"/>
            </a:xfrm>
            <a:prstGeom prst="line">
              <a:avLst/>
            </a:prstGeom>
            <a:noFill/>
            <a:ln w="28575" cap="flat" cmpd="sng" algn="ctr">
              <a:solidFill>
                <a:schemeClr val="accent3"/>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856A081E-D073-D79A-EC62-C60D9A375C49}"/>
                </a:ext>
              </a:extLst>
            </p:cNvPr>
            <p:cNvCxnSpPr/>
            <p:nvPr/>
          </p:nvCxnSpPr>
          <p:spPr bwMode="auto">
            <a:xfrm>
              <a:off x="7229312" y="4299919"/>
              <a:ext cx="0" cy="87122"/>
            </a:xfrm>
            <a:prstGeom prst="line">
              <a:avLst/>
            </a:prstGeom>
            <a:noFill/>
            <a:ln w="57150" cap="flat" cmpd="sng" algn="ctr">
              <a:solidFill>
                <a:schemeClr val="accent3"/>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B89BD97E-FC24-99EF-FD68-645D7DABD4E9}"/>
                </a:ext>
              </a:extLst>
            </p:cNvPr>
            <p:cNvCxnSpPr/>
            <p:nvPr/>
          </p:nvCxnSpPr>
          <p:spPr bwMode="auto">
            <a:xfrm>
              <a:off x="5000599" y="4096295"/>
              <a:ext cx="0" cy="8712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7746F395-71FF-F17D-BC0D-0FFDF0E1111A}"/>
              </a:ext>
            </a:extLst>
          </p:cNvPr>
          <p:cNvGrpSpPr/>
          <p:nvPr/>
        </p:nvGrpSpPr>
        <p:grpSpPr>
          <a:xfrm>
            <a:off x="5473756" y="4088007"/>
            <a:ext cx="2740738" cy="243831"/>
            <a:chOff x="5473756" y="4194336"/>
            <a:chExt cx="2740738" cy="243831"/>
          </a:xfrm>
        </p:grpSpPr>
        <p:cxnSp>
          <p:nvCxnSpPr>
            <p:cNvPr id="601" name="Straight Connector 600">
              <a:extLst>
                <a:ext uri="{FF2B5EF4-FFF2-40B4-BE49-F238E27FC236}">
                  <a16:creationId xmlns:a16="http://schemas.microsoft.com/office/drawing/2014/main" id="{EE7CF121-8E84-D704-9657-0959C9FCB54F}"/>
                </a:ext>
              </a:extLst>
            </p:cNvPr>
            <p:cNvCxnSpPr/>
            <p:nvPr/>
          </p:nvCxnSpPr>
          <p:spPr bwMode="auto">
            <a:xfrm>
              <a:off x="5473756" y="4200644"/>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6EA2CD65-8FF1-7451-64CB-2DDE6ACB048E}"/>
                </a:ext>
              </a:extLst>
            </p:cNvPr>
            <p:cNvCxnSpPr/>
            <p:nvPr/>
          </p:nvCxnSpPr>
          <p:spPr bwMode="auto">
            <a:xfrm>
              <a:off x="6094080" y="4194336"/>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B8C6E58B-4D3A-0F0A-58ED-D5EB5FE4A8F0}"/>
                </a:ext>
              </a:extLst>
            </p:cNvPr>
            <p:cNvCxnSpPr/>
            <p:nvPr/>
          </p:nvCxnSpPr>
          <p:spPr bwMode="auto">
            <a:xfrm>
              <a:off x="6239408" y="4229127"/>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8A5B5CB9-7380-47F3-8D59-A28D4244A5C6}"/>
                </a:ext>
              </a:extLst>
            </p:cNvPr>
            <p:cNvCxnSpPr/>
            <p:nvPr/>
          </p:nvCxnSpPr>
          <p:spPr bwMode="auto">
            <a:xfrm>
              <a:off x="6374291" y="4227037"/>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00BB9D9A-D9BB-AA82-E566-BCF226CDE4F5}"/>
                </a:ext>
              </a:extLst>
            </p:cNvPr>
            <p:cNvCxnSpPr/>
            <p:nvPr/>
          </p:nvCxnSpPr>
          <p:spPr bwMode="auto">
            <a:xfrm>
              <a:off x="6519859" y="4229108"/>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92522F94-23E9-0624-F5AA-539847CF9195}"/>
                </a:ext>
              </a:extLst>
            </p:cNvPr>
            <p:cNvCxnSpPr/>
            <p:nvPr/>
          </p:nvCxnSpPr>
          <p:spPr bwMode="auto">
            <a:xfrm>
              <a:off x="6494810" y="4230303"/>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CD7BFF77-D897-4492-C9A2-1D255EBBCC95}"/>
                </a:ext>
              </a:extLst>
            </p:cNvPr>
            <p:cNvCxnSpPr/>
            <p:nvPr/>
          </p:nvCxnSpPr>
          <p:spPr bwMode="auto">
            <a:xfrm>
              <a:off x="6410780" y="4227037"/>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30F8B047-5466-70E7-4F9F-36CD6F202E01}"/>
                </a:ext>
              </a:extLst>
            </p:cNvPr>
            <p:cNvCxnSpPr/>
            <p:nvPr/>
          </p:nvCxnSpPr>
          <p:spPr bwMode="auto">
            <a:xfrm>
              <a:off x="6728021" y="4227037"/>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365122C1-A7E2-BF1F-A80F-9AABF7FB6BAB}"/>
                </a:ext>
              </a:extLst>
            </p:cNvPr>
            <p:cNvCxnSpPr/>
            <p:nvPr/>
          </p:nvCxnSpPr>
          <p:spPr bwMode="auto">
            <a:xfrm>
              <a:off x="6837035" y="4225684"/>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0B165551-6A8B-12DB-5C85-5508626BE935}"/>
                </a:ext>
              </a:extLst>
            </p:cNvPr>
            <p:cNvCxnSpPr/>
            <p:nvPr/>
          </p:nvCxnSpPr>
          <p:spPr bwMode="auto">
            <a:xfrm>
              <a:off x="6693106" y="4227037"/>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74945484-FFDA-4ADE-BDB4-C8FEEE5D3898}"/>
                </a:ext>
              </a:extLst>
            </p:cNvPr>
            <p:cNvCxnSpPr/>
            <p:nvPr/>
          </p:nvCxnSpPr>
          <p:spPr bwMode="auto">
            <a:xfrm>
              <a:off x="6767197" y="4226092"/>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6B45F682-6FA1-CB28-F496-18418DE3346E}"/>
                </a:ext>
              </a:extLst>
            </p:cNvPr>
            <p:cNvCxnSpPr/>
            <p:nvPr/>
          </p:nvCxnSpPr>
          <p:spPr bwMode="auto">
            <a:xfrm>
              <a:off x="6664553" y="4227037"/>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96349788-CD7D-8232-123D-78CE70CCE89D}"/>
                </a:ext>
              </a:extLst>
            </p:cNvPr>
            <p:cNvCxnSpPr/>
            <p:nvPr/>
          </p:nvCxnSpPr>
          <p:spPr bwMode="auto">
            <a:xfrm>
              <a:off x="6896311" y="4227449"/>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62A28C0C-192F-8F07-FE3D-CBE2937CC654}"/>
                </a:ext>
              </a:extLst>
            </p:cNvPr>
            <p:cNvCxnSpPr/>
            <p:nvPr/>
          </p:nvCxnSpPr>
          <p:spPr bwMode="auto">
            <a:xfrm>
              <a:off x="7047831" y="4229331"/>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C823A1FF-7CB3-6037-C44F-76E98D765EC7}"/>
                </a:ext>
              </a:extLst>
            </p:cNvPr>
            <p:cNvCxnSpPr/>
            <p:nvPr/>
          </p:nvCxnSpPr>
          <p:spPr bwMode="auto">
            <a:xfrm>
              <a:off x="6875392" y="4225684"/>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5EB97621-BDD8-F951-D17A-AA42A8434BD6}"/>
                </a:ext>
              </a:extLst>
            </p:cNvPr>
            <p:cNvCxnSpPr/>
            <p:nvPr/>
          </p:nvCxnSpPr>
          <p:spPr bwMode="auto">
            <a:xfrm>
              <a:off x="7129293" y="4228950"/>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D23F58A7-808F-4DBE-D115-9060EFFC49E6}"/>
                </a:ext>
              </a:extLst>
            </p:cNvPr>
            <p:cNvCxnSpPr/>
            <p:nvPr/>
          </p:nvCxnSpPr>
          <p:spPr bwMode="auto">
            <a:xfrm>
              <a:off x="6561288" y="4230303"/>
              <a:ext cx="0" cy="87122"/>
            </a:xfrm>
            <a:prstGeom prst="line">
              <a:avLst/>
            </a:prstGeom>
            <a:noFill/>
            <a:ln w="38100" cap="flat" cmpd="sng" algn="ctr">
              <a:solidFill>
                <a:schemeClr val="accent6"/>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81AFB416-AD91-2713-AC4E-B0CA53E8E6B4}"/>
                </a:ext>
              </a:extLst>
            </p:cNvPr>
            <p:cNvCxnSpPr/>
            <p:nvPr/>
          </p:nvCxnSpPr>
          <p:spPr bwMode="auto">
            <a:xfrm>
              <a:off x="7011540" y="4228099"/>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D769FA17-1888-71A9-0498-718206CADD63}"/>
                </a:ext>
              </a:extLst>
            </p:cNvPr>
            <p:cNvCxnSpPr/>
            <p:nvPr/>
          </p:nvCxnSpPr>
          <p:spPr bwMode="auto">
            <a:xfrm>
              <a:off x="7216064" y="4228075"/>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88875EB0-1562-2327-192F-C5CD72D387C0}"/>
                </a:ext>
              </a:extLst>
            </p:cNvPr>
            <p:cNvCxnSpPr/>
            <p:nvPr/>
          </p:nvCxnSpPr>
          <p:spPr bwMode="auto">
            <a:xfrm>
              <a:off x="7179639" y="4227770"/>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014D41F8-72DA-5A39-D913-0F659CF0961A}"/>
                </a:ext>
              </a:extLst>
            </p:cNvPr>
            <p:cNvCxnSpPr/>
            <p:nvPr/>
          </p:nvCxnSpPr>
          <p:spPr bwMode="auto">
            <a:xfrm>
              <a:off x="7325930" y="4228950"/>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C93661EB-C2B5-DB35-EF26-0D0258E65FEE}"/>
                </a:ext>
              </a:extLst>
            </p:cNvPr>
            <p:cNvCxnSpPr/>
            <p:nvPr/>
          </p:nvCxnSpPr>
          <p:spPr bwMode="auto">
            <a:xfrm>
              <a:off x="7263249" y="4225684"/>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6D1CF9DA-F4C6-659C-2A5F-694C20753245}"/>
                </a:ext>
              </a:extLst>
            </p:cNvPr>
            <p:cNvCxnSpPr/>
            <p:nvPr/>
          </p:nvCxnSpPr>
          <p:spPr bwMode="auto">
            <a:xfrm>
              <a:off x="7310605" y="4228437"/>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5A1D121C-E3FC-FCAF-41BE-C281B6EB96C1}"/>
                </a:ext>
              </a:extLst>
            </p:cNvPr>
            <p:cNvCxnSpPr/>
            <p:nvPr/>
          </p:nvCxnSpPr>
          <p:spPr bwMode="auto">
            <a:xfrm>
              <a:off x="7360843" y="4231365"/>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D74C5E69-0FDB-9DA2-D0F4-5B694F831FC9}"/>
                </a:ext>
              </a:extLst>
            </p:cNvPr>
            <p:cNvCxnSpPr/>
            <p:nvPr/>
          </p:nvCxnSpPr>
          <p:spPr bwMode="auto">
            <a:xfrm>
              <a:off x="7400890" y="4228350"/>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1A8A867C-6C88-E3CB-2BC2-6F4BE5165D7B}"/>
                </a:ext>
              </a:extLst>
            </p:cNvPr>
            <p:cNvCxnSpPr/>
            <p:nvPr/>
          </p:nvCxnSpPr>
          <p:spPr bwMode="auto">
            <a:xfrm>
              <a:off x="7608272" y="4349169"/>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7320B72A-AFF2-64F0-C766-83809F4B7AE4}"/>
                </a:ext>
              </a:extLst>
            </p:cNvPr>
            <p:cNvCxnSpPr/>
            <p:nvPr/>
          </p:nvCxnSpPr>
          <p:spPr bwMode="auto">
            <a:xfrm>
              <a:off x="7444151" y="4229643"/>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2CE0811F-5E8C-067D-159B-6DC6194E2A26}"/>
                </a:ext>
              </a:extLst>
            </p:cNvPr>
            <p:cNvCxnSpPr/>
            <p:nvPr/>
          </p:nvCxnSpPr>
          <p:spPr bwMode="auto">
            <a:xfrm>
              <a:off x="6995919" y="4228950"/>
              <a:ext cx="0" cy="87122"/>
            </a:xfrm>
            <a:prstGeom prst="line">
              <a:avLst/>
            </a:prstGeom>
            <a:noFill/>
            <a:ln w="38100" cap="flat" cmpd="sng" algn="ctr">
              <a:solidFill>
                <a:schemeClr val="accent6"/>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572C2F49-A0F3-7D25-3BCE-FCB18CA9A443}"/>
                </a:ext>
              </a:extLst>
            </p:cNvPr>
            <p:cNvCxnSpPr/>
            <p:nvPr/>
          </p:nvCxnSpPr>
          <p:spPr bwMode="auto">
            <a:xfrm>
              <a:off x="7579460" y="4350497"/>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82F83A55-4EC8-3592-957D-35B698BEF61F}"/>
                </a:ext>
              </a:extLst>
            </p:cNvPr>
            <p:cNvCxnSpPr/>
            <p:nvPr/>
          </p:nvCxnSpPr>
          <p:spPr bwMode="auto">
            <a:xfrm>
              <a:off x="7784525" y="4349169"/>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6F3808D0-EF3E-863E-415A-E3F67CE5EBA8}"/>
                </a:ext>
              </a:extLst>
            </p:cNvPr>
            <p:cNvCxnSpPr/>
            <p:nvPr/>
          </p:nvCxnSpPr>
          <p:spPr bwMode="auto">
            <a:xfrm>
              <a:off x="7742263" y="4349169"/>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BE9969C5-75FD-F52C-939F-86E965CF8627}"/>
                </a:ext>
              </a:extLst>
            </p:cNvPr>
            <p:cNvCxnSpPr/>
            <p:nvPr/>
          </p:nvCxnSpPr>
          <p:spPr bwMode="auto">
            <a:xfrm>
              <a:off x="8140580" y="4349378"/>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28BB41BD-D2D9-F2A4-94D8-75848917665D}"/>
                </a:ext>
              </a:extLst>
            </p:cNvPr>
            <p:cNvCxnSpPr/>
            <p:nvPr/>
          </p:nvCxnSpPr>
          <p:spPr bwMode="auto">
            <a:xfrm>
              <a:off x="8214494" y="4350012"/>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21ACA6FB-BE13-6B35-94A0-FFCED100582D}"/>
                </a:ext>
              </a:extLst>
            </p:cNvPr>
            <p:cNvCxnSpPr>
              <a:cxnSpLocks/>
            </p:cNvCxnSpPr>
            <p:nvPr/>
          </p:nvCxnSpPr>
          <p:spPr bwMode="auto">
            <a:xfrm>
              <a:off x="7917773" y="4351029"/>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0A3B4632-67C5-4A4F-DAE9-53BBF4BB03EC}"/>
                </a:ext>
              </a:extLst>
            </p:cNvPr>
            <p:cNvCxnSpPr>
              <a:cxnSpLocks/>
            </p:cNvCxnSpPr>
            <p:nvPr/>
          </p:nvCxnSpPr>
          <p:spPr bwMode="auto">
            <a:xfrm>
              <a:off x="7953446" y="4351045"/>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6863CB0C-6391-B52D-22BB-57513C9FBA95}"/>
                </a:ext>
              </a:extLst>
            </p:cNvPr>
            <p:cNvCxnSpPr>
              <a:cxnSpLocks/>
            </p:cNvCxnSpPr>
            <p:nvPr/>
          </p:nvCxnSpPr>
          <p:spPr bwMode="auto">
            <a:xfrm>
              <a:off x="7843138" y="4351030"/>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C712BCC3-CC11-2388-B2FA-FBBF1539A06C}"/>
                </a:ext>
              </a:extLst>
            </p:cNvPr>
            <p:cNvCxnSpPr>
              <a:cxnSpLocks/>
            </p:cNvCxnSpPr>
            <p:nvPr/>
          </p:nvCxnSpPr>
          <p:spPr bwMode="auto">
            <a:xfrm>
              <a:off x="7803069" y="4350012"/>
              <a:ext cx="0" cy="87122"/>
            </a:xfrm>
            <a:prstGeom prst="line">
              <a:avLst/>
            </a:prstGeom>
            <a:noFill/>
            <a:ln w="28575" cap="flat" cmpd="sng" algn="ctr">
              <a:solidFill>
                <a:schemeClr val="accent6"/>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95A57F4E-DE4D-F6DB-77D3-4B1A50F21536}"/>
                </a:ext>
              </a:extLst>
            </p:cNvPr>
            <p:cNvCxnSpPr>
              <a:cxnSpLocks/>
            </p:cNvCxnSpPr>
            <p:nvPr/>
          </p:nvCxnSpPr>
          <p:spPr bwMode="auto">
            <a:xfrm>
              <a:off x="7991766" y="4351045"/>
              <a:ext cx="0" cy="87122"/>
            </a:xfrm>
            <a:prstGeom prst="line">
              <a:avLst/>
            </a:prstGeom>
            <a:noFill/>
            <a:ln w="28575" cap="flat" cmpd="sng" algn="ctr">
              <a:solidFill>
                <a:schemeClr val="accent6"/>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445F8CFF-CCE9-0DFC-51B2-11B46DA34A28}"/>
              </a:ext>
            </a:extLst>
          </p:cNvPr>
          <p:cNvGrpSpPr/>
          <p:nvPr/>
        </p:nvGrpSpPr>
        <p:grpSpPr>
          <a:xfrm>
            <a:off x="5133742" y="4021059"/>
            <a:ext cx="2609290" cy="1057603"/>
            <a:chOff x="5133742" y="4127388"/>
            <a:chExt cx="2609290" cy="1057603"/>
          </a:xfrm>
        </p:grpSpPr>
        <p:cxnSp>
          <p:nvCxnSpPr>
            <p:cNvPr id="865" name="Straight Connector 864">
              <a:extLst>
                <a:ext uri="{FF2B5EF4-FFF2-40B4-BE49-F238E27FC236}">
                  <a16:creationId xmlns:a16="http://schemas.microsoft.com/office/drawing/2014/main" id="{8C52BCD4-E10F-2087-8674-829806447E3F}"/>
                </a:ext>
              </a:extLst>
            </p:cNvPr>
            <p:cNvCxnSpPr/>
            <p:nvPr/>
          </p:nvCxnSpPr>
          <p:spPr bwMode="auto">
            <a:xfrm>
              <a:off x="5133742" y="4127388"/>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866" name="Straight Connector 865">
              <a:extLst>
                <a:ext uri="{FF2B5EF4-FFF2-40B4-BE49-F238E27FC236}">
                  <a16:creationId xmlns:a16="http://schemas.microsoft.com/office/drawing/2014/main" id="{B0FD00B4-CFF7-5D66-C905-C329CBF8EA4D}"/>
                </a:ext>
              </a:extLst>
            </p:cNvPr>
            <p:cNvCxnSpPr/>
            <p:nvPr/>
          </p:nvCxnSpPr>
          <p:spPr bwMode="auto">
            <a:xfrm>
              <a:off x="5411970" y="4162658"/>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B6663596-A838-9E09-7D85-1234C0D95887}"/>
                </a:ext>
              </a:extLst>
            </p:cNvPr>
            <p:cNvCxnSpPr/>
            <p:nvPr/>
          </p:nvCxnSpPr>
          <p:spPr bwMode="auto">
            <a:xfrm>
              <a:off x="6182834" y="4227112"/>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868" name="Straight Connector 867">
              <a:extLst>
                <a:ext uri="{FF2B5EF4-FFF2-40B4-BE49-F238E27FC236}">
                  <a16:creationId xmlns:a16="http://schemas.microsoft.com/office/drawing/2014/main" id="{1025F8F3-686F-582D-91E5-83C4303BAC07}"/>
                </a:ext>
              </a:extLst>
            </p:cNvPr>
            <p:cNvCxnSpPr/>
            <p:nvPr/>
          </p:nvCxnSpPr>
          <p:spPr bwMode="auto">
            <a:xfrm>
              <a:off x="6389812" y="4296577"/>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3550F3B6-0E71-70EC-7A95-FC36D8FD95D6}"/>
                </a:ext>
              </a:extLst>
            </p:cNvPr>
            <p:cNvCxnSpPr/>
            <p:nvPr/>
          </p:nvCxnSpPr>
          <p:spPr bwMode="auto">
            <a:xfrm>
              <a:off x="6249206" y="4229100"/>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46" name="Straight Connector 945">
              <a:extLst>
                <a:ext uri="{FF2B5EF4-FFF2-40B4-BE49-F238E27FC236}">
                  <a16:creationId xmlns:a16="http://schemas.microsoft.com/office/drawing/2014/main" id="{F4913998-4F54-DF64-8DD9-A395E3E29177}"/>
                </a:ext>
              </a:extLst>
            </p:cNvPr>
            <p:cNvCxnSpPr/>
            <p:nvPr/>
          </p:nvCxnSpPr>
          <p:spPr bwMode="auto">
            <a:xfrm>
              <a:off x="7229312" y="4573119"/>
              <a:ext cx="0" cy="87122"/>
            </a:xfrm>
            <a:prstGeom prst="line">
              <a:avLst/>
            </a:prstGeom>
            <a:noFill/>
            <a:ln w="38100" cap="flat" cmpd="sng" algn="ctr">
              <a:solidFill>
                <a:schemeClr val="accent4"/>
              </a:solidFill>
              <a:prstDash val="solid"/>
              <a:round/>
              <a:headEnd type="none" w="med" len="med"/>
              <a:tailEnd type="none" w="med" len="med"/>
            </a:ln>
            <a:effectLst/>
          </p:spPr>
        </p:cxnSp>
        <p:cxnSp>
          <p:nvCxnSpPr>
            <p:cNvPr id="947" name="Straight Connector 946">
              <a:extLst>
                <a:ext uri="{FF2B5EF4-FFF2-40B4-BE49-F238E27FC236}">
                  <a16:creationId xmlns:a16="http://schemas.microsoft.com/office/drawing/2014/main" id="{579B3DD4-F07E-38B2-5EA9-B98EE56AA5C4}"/>
                </a:ext>
              </a:extLst>
            </p:cNvPr>
            <p:cNvCxnSpPr/>
            <p:nvPr/>
          </p:nvCxnSpPr>
          <p:spPr bwMode="auto">
            <a:xfrm>
              <a:off x="6358003" y="4303185"/>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48" name="Straight Connector 947">
              <a:extLst>
                <a:ext uri="{FF2B5EF4-FFF2-40B4-BE49-F238E27FC236}">
                  <a16:creationId xmlns:a16="http://schemas.microsoft.com/office/drawing/2014/main" id="{8607FE13-20BB-C3A3-4F42-8090CD263DC2}"/>
                </a:ext>
              </a:extLst>
            </p:cNvPr>
            <p:cNvCxnSpPr/>
            <p:nvPr/>
          </p:nvCxnSpPr>
          <p:spPr bwMode="auto">
            <a:xfrm>
              <a:off x="6531990" y="4298732"/>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49" name="Straight Connector 948">
              <a:extLst>
                <a:ext uri="{FF2B5EF4-FFF2-40B4-BE49-F238E27FC236}">
                  <a16:creationId xmlns:a16="http://schemas.microsoft.com/office/drawing/2014/main" id="{6B2B4FF0-1759-9582-B599-2BEF12F0F91D}"/>
                </a:ext>
              </a:extLst>
            </p:cNvPr>
            <p:cNvCxnSpPr/>
            <p:nvPr/>
          </p:nvCxnSpPr>
          <p:spPr bwMode="auto">
            <a:xfrm>
              <a:off x="6597554" y="4298732"/>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51" name="Straight Connector 950">
              <a:extLst>
                <a:ext uri="{FF2B5EF4-FFF2-40B4-BE49-F238E27FC236}">
                  <a16:creationId xmlns:a16="http://schemas.microsoft.com/office/drawing/2014/main" id="{C17F01A9-D1AB-E0E8-DB07-076EAD2DF5FC}"/>
                </a:ext>
              </a:extLst>
            </p:cNvPr>
            <p:cNvCxnSpPr/>
            <p:nvPr/>
          </p:nvCxnSpPr>
          <p:spPr bwMode="auto">
            <a:xfrm>
              <a:off x="6560737" y="4298732"/>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52" name="Straight Connector 951">
              <a:extLst>
                <a:ext uri="{FF2B5EF4-FFF2-40B4-BE49-F238E27FC236}">
                  <a16:creationId xmlns:a16="http://schemas.microsoft.com/office/drawing/2014/main" id="{F6835ACD-E9ED-21A5-969E-AE360024F70B}"/>
                </a:ext>
              </a:extLst>
            </p:cNvPr>
            <p:cNvCxnSpPr/>
            <p:nvPr/>
          </p:nvCxnSpPr>
          <p:spPr bwMode="auto">
            <a:xfrm>
              <a:off x="6687320" y="4301998"/>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53" name="Straight Connector 952">
              <a:extLst>
                <a:ext uri="{FF2B5EF4-FFF2-40B4-BE49-F238E27FC236}">
                  <a16:creationId xmlns:a16="http://schemas.microsoft.com/office/drawing/2014/main" id="{044678EC-1BAF-E36D-1EE1-506D3F42A5B9}"/>
                </a:ext>
              </a:extLst>
            </p:cNvPr>
            <p:cNvCxnSpPr/>
            <p:nvPr/>
          </p:nvCxnSpPr>
          <p:spPr bwMode="auto">
            <a:xfrm>
              <a:off x="6634905" y="4301998"/>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54" name="Straight Connector 953">
              <a:extLst>
                <a:ext uri="{FF2B5EF4-FFF2-40B4-BE49-F238E27FC236}">
                  <a16:creationId xmlns:a16="http://schemas.microsoft.com/office/drawing/2014/main" id="{FE86F533-2B65-6BA2-EDE7-5A328367A2FA}"/>
                </a:ext>
              </a:extLst>
            </p:cNvPr>
            <p:cNvCxnSpPr/>
            <p:nvPr/>
          </p:nvCxnSpPr>
          <p:spPr bwMode="auto">
            <a:xfrm>
              <a:off x="6864823" y="4353339"/>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55" name="Straight Connector 954">
              <a:extLst>
                <a:ext uri="{FF2B5EF4-FFF2-40B4-BE49-F238E27FC236}">
                  <a16:creationId xmlns:a16="http://schemas.microsoft.com/office/drawing/2014/main" id="{CDBAA47D-0065-D30D-6921-4BAF6EE6F4B9}"/>
                </a:ext>
              </a:extLst>
            </p:cNvPr>
            <p:cNvCxnSpPr/>
            <p:nvPr/>
          </p:nvCxnSpPr>
          <p:spPr bwMode="auto">
            <a:xfrm>
              <a:off x="6915954" y="4418687"/>
              <a:ext cx="0" cy="87122"/>
            </a:xfrm>
            <a:prstGeom prst="line">
              <a:avLst/>
            </a:prstGeom>
            <a:noFill/>
            <a:ln w="38100" cap="flat" cmpd="sng" algn="ctr">
              <a:solidFill>
                <a:schemeClr val="accent4"/>
              </a:solidFill>
              <a:prstDash val="solid"/>
              <a:round/>
              <a:headEnd type="none" w="med" len="med"/>
              <a:tailEnd type="none" w="med" len="med"/>
            </a:ln>
            <a:effectLst/>
          </p:spPr>
        </p:cxnSp>
        <p:cxnSp>
          <p:nvCxnSpPr>
            <p:cNvPr id="958" name="Straight Connector 957">
              <a:extLst>
                <a:ext uri="{FF2B5EF4-FFF2-40B4-BE49-F238E27FC236}">
                  <a16:creationId xmlns:a16="http://schemas.microsoft.com/office/drawing/2014/main" id="{677C65DE-D5AB-DBB5-56D2-84F42C02B393}"/>
                </a:ext>
              </a:extLst>
            </p:cNvPr>
            <p:cNvCxnSpPr/>
            <p:nvPr/>
          </p:nvCxnSpPr>
          <p:spPr bwMode="auto">
            <a:xfrm>
              <a:off x="6430287" y="4299919"/>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59" name="Straight Connector 958">
              <a:extLst>
                <a:ext uri="{FF2B5EF4-FFF2-40B4-BE49-F238E27FC236}">
                  <a16:creationId xmlns:a16="http://schemas.microsoft.com/office/drawing/2014/main" id="{F2287BA5-8A30-074C-AA3C-4B2B9C2E12B3}"/>
                </a:ext>
              </a:extLst>
            </p:cNvPr>
            <p:cNvCxnSpPr/>
            <p:nvPr/>
          </p:nvCxnSpPr>
          <p:spPr bwMode="auto">
            <a:xfrm>
              <a:off x="6453565" y="4302078"/>
              <a:ext cx="0" cy="87122"/>
            </a:xfrm>
            <a:prstGeom prst="line">
              <a:avLst/>
            </a:prstGeom>
            <a:noFill/>
            <a:ln w="38100" cap="flat" cmpd="sng" algn="ctr">
              <a:solidFill>
                <a:schemeClr val="accent4"/>
              </a:solidFill>
              <a:prstDash val="solid"/>
              <a:round/>
              <a:headEnd type="none" w="med" len="med"/>
              <a:tailEnd type="none" w="med" len="med"/>
            </a:ln>
            <a:effectLst/>
          </p:spPr>
        </p:cxnSp>
        <p:cxnSp>
          <p:nvCxnSpPr>
            <p:cNvPr id="960" name="Straight Connector 959">
              <a:extLst>
                <a:ext uri="{FF2B5EF4-FFF2-40B4-BE49-F238E27FC236}">
                  <a16:creationId xmlns:a16="http://schemas.microsoft.com/office/drawing/2014/main" id="{34F763A8-F88E-63DD-F1C4-502ED2E3D223}"/>
                </a:ext>
              </a:extLst>
            </p:cNvPr>
            <p:cNvCxnSpPr/>
            <p:nvPr/>
          </p:nvCxnSpPr>
          <p:spPr bwMode="auto">
            <a:xfrm>
              <a:off x="6497785" y="4303185"/>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61" name="Straight Connector 960">
              <a:extLst>
                <a:ext uri="{FF2B5EF4-FFF2-40B4-BE49-F238E27FC236}">
                  <a16:creationId xmlns:a16="http://schemas.microsoft.com/office/drawing/2014/main" id="{C71AB84D-A447-08E1-81DA-8BB2E413ADF8}"/>
                </a:ext>
              </a:extLst>
            </p:cNvPr>
            <p:cNvCxnSpPr/>
            <p:nvPr/>
          </p:nvCxnSpPr>
          <p:spPr bwMode="auto">
            <a:xfrm>
              <a:off x="6970669" y="4418528"/>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62" name="Straight Connector 961">
              <a:extLst>
                <a:ext uri="{FF2B5EF4-FFF2-40B4-BE49-F238E27FC236}">
                  <a16:creationId xmlns:a16="http://schemas.microsoft.com/office/drawing/2014/main" id="{118E420A-7FF9-86DF-36E1-37E4B3B95508}"/>
                </a:ext>
              </a:extLst>
            </p:cNvPr>
            <p:cNvCxnSpPr/>
            <p:nvPr/>
          </p:nvCxnSpPr>
          <p:spPr bwMode="auto">
            <a:xfrm>
              <a:off x="7122666" y="4493820"/>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63" name="Straight Connector 962">
              <a:extLst>
                <a:ext uri="{FF2B5EF4-FFF2-40B4-BE49-F238E27FC236}">
                  <a16:creationId xmlns:a16="http://schemas.microsoft.com/office/drawing/2014/main" id="{8242367C-2991-2924-8323-F478DFD8B8D1}"/>
                </a:ext>
              </a:extLst>
            </p:cNvPr>
            <p:cNvCxnSpPr/>
            <p:nvPr/>
          </p:nvCxnSpPr>
          <p:spPr bwMode="auto">
            <a:xfrm>
              <a:off x="7032551" y="4421794"/>
              <a:ext cx="0" cy="87122"/>
            </a:xfrm>
            <a:prstGeom prst="line">
              <a:avLst/>
            </a:prstGeom>
            <a:noFill/>
            <a:ln w="38100" cap="flat" cmpd="sng" algn="ctr">
              <a:solidFill>
                <a:schemeClr val="accent4"/>
              </a:solidFill>
              <a:prstDash val="solid"/>
              <a:round/>
              <a:headEnd type="none" w="med" len="med"/>
              <a:tailEnd type="none" w="med" len="med"/>
            </a:ln>
            <a:effectLst/>
          </p:spPr>
        </p:cxnSp>
        <p:cxnSp>
          <p:nvCxnSpPr>
            <p:cNvPr id="964" name="Straight Connector 963">
              <a:extLst>
                <a:ext uri="{FF2B5EF4-FFF2-40B4-BE49-F238E27FC236}">
                  <a16:creationId xmlns:a16="http://schemas.microsoft.com/office/drawing/2014/main" id="{4DE2355E-4129-BB89-9143-696C695AE620}"/>
                </a:ext>
              </a:extLst>
            </p:cNvPr>
            <p:cNvCxnSpPr/>
            <p:nvPr/>
          </p:nvCxnSpPr>
          <p:spPr bwMode="auto">
            <a:xfrm>
              <a:off x="7128781" y="4569853"/>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65" name="Straight Connector 964">
              <a:extLst>
                <a:ext uri="{FF2B5EF4-FFF2-40B4-BE49-F238E27FC236}">
                  <a16:creationId xmlns:a16="http://schemas.microsoft.com/office/drawing/2014/main" id="{ED1654D1-326E-3C06-1254-0912EBB6612F}"/>
                </a:ext>
              </a:extLst>
            </p:cNvPr>
            <p:cNvCxnSpPr/>
            <p:nvPr/>
          </p:nvCxnSpPr>
          <p:spPr bwMode="auto">
            <a:xfrm>
              <a:off x="7166525" y="4573119"/>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66" name="Straight Connector 965">
              <a:extLst>
                <a:ext uri="{FF2B5EF4-FFF2-40B4-BE49-F238E27FC236}">
                  <a16:creationId xmlns:a16="http://schemas.microsoft.com/office/drawing/2014/main" id="{9371D492-F6A7-AAD8-9CB7-30018F17A864}"/>
                </a:ext>
              </a:extLst>
            </p:cNvPr>
            <p:cNvCxnSpPr/>
            <p:nvPr/>
          </p:nvCxnSpPr>
          <p:spPr bwMode="auto">
            <a:xfrm>
              <a:off x="7288840" y="4576385"/>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67" name="Straight Connector 966">
              <a:extLst>
                <a:ext uri="{FF2B5EF4-FFF2-40B4-BE49-F238E27FC236}">
                  <a16:creationId xmlns:a16="http://schemas.microsoft.com/office/drawing/2014/main" id="{D87BFA12-8CB1-42C8-260E-43451FF96FE8}"/>
                </a:ext>
              </a:extLst>
            </p:cNvPr>
            <p:cNvCxnSpPr/>
            <p:nvPr/>
          </p:nvCxnSpPr>
          <p:spPr bwMode="auto">
            <a:xfrm>
              <a:off x="7174797" y="4573119"/>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68" name="Straight Connector 967">
              <a:extLst>
                <a:ext uri="{FF2B5EF4-FFF2-40B4-BE49-F238E27FC236}">
                  <a16:creationId xmlns:a16="http://schemas.microsoft.com/office/drawing/2014/main" id="{BE602925-EAA8-F48C-7408-A2DD6CA79EE3}"/>
                </a:ext>
              </a:extLst>
            </p:cNvPr>
            <p:cNvCxnSpPr/>
            <p:nvPr/>
          </p:nvCxnSpPr>
          <p:spPr bwMode="auto">
            <a:xfrm>
              <a:off x="7386814" y="4576385"/>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69" name="Straight Connector 968">
              <a:extLst>
                <a:ext uri="{FF2B5EF4-FFF2-40B4-BE49-F238E27FC236}">
                  <a16:creationId xmlns:a16="http://schemas.microsoft.com/office/drawing/2014/main" id="{A19513A1-565D-139F-E5E9-B52BE2060A03}"/>
                </a:ext>
              </a:extLst>
            </p:cNvPr>
            <p:cNvCxnSpPr/>
            <p:nvPr/>
          </p:nvCxnSpPr>
          <p:spPr bwMode="auto">
            <a:xfrm>
              <a:off x="6784879" y="4353278"/>
              <a:ext cx="0" cy="87122"/>
            </a:xfrm>
            <a:prstGeom prst="line">
              <a:avLst/>
            </a:prstGeom>
            <a:noFill/>
            <a:ln w="38100" cap="flat" cmpd="sng" algn="ctr">
              <a:solidFill>
                <a:schemeClr val="accent4"/>
              </a:solidFill>
              <a:prstDash val="solid"/>
              <a:round/>
              <a:headEnd type="none" w="med" len="med"/>
              <a:tailEnd type="none" w="med" len="med"/>
            </a:ln>
            <a:effectLst/>
          </p:spPr>
        </p:cxnSp>
        <p:cxnSp>
          <p:nvCxnSpPr>
            <p:cNvPr id="970" name="Straight Connector 969">
              <a:extLst>
                <a:ext uri="{FF2B5EF4-FFF2-40B4-BE49-F238E27FC236}">
                  <a16:creationId xmlns:a16="http://schemas.microsoft.com/office/drawing/2014/main" id="{98982A08-A956-97B6-A073-2B861B7734FA}"/>
                </a:ext>
              </a:extLst>
            </p:cNvPr>
            <p:cNvCxnSpPr/>
            <p:nvPr/>
          </p:nvCxnSpPr>
          <p:spPr bwMode="auto">
            <a:xfrm>
              <a:off x="7743032" y="5093620"/>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71" name="Straight Connector 970">
              <a:extLst>
                <a:ext uri="{FF2B5EF4-FFF2-40B4-BE49-F238E27FC236}">
                  <a16:creationId xmlns:a16="http://schemas.microsoft.com/office/drawing/2014/main" id="{366C5769-7D69-5AE3-79C2-5999A24D30BB}"/>
                </a:ext>
              </a:extLst>
            </p:cNvPr>
            <p:cNvCxnSpPr/>
            <p:nvPr/>
          </p:nvCxnSpPr>
          <p:spPr bwMode="auto">
            <a:xfrm>
              <a:off x="7668866" y="5097869"/>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72" name="Straight Connector 971">
              <a:extLst>
                <a:ext uri="{FF2B5EF4-FFF2-40B4-BE49-F238E27FC236}">
                  <a16:creationId xmlns:a16="http://schemas.microsoft.com/office/drawing/2014/main" id="{36B28FE0-848E-FC24-8246-DD8AD1DC76BC}"/>
                </a:ext>
              </a:extLst>
            </p:cNvPr>
            <p:cNvCxnSpPr/>
            <p:nvPr/>
          </p:nvCxnSpPr>
          <p:spPr bwMode="auto">
            <a:xfrm>
              <a:off x="7651157" y="5096886"/>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73" name="Straight Connector 972">
              <a:extLst>
                <a:ext uri="{FF2B5EF4-FFF2-40B4-BE49-F238E27FC236}">
                  <a16:creationId xmlns:a16="http://schemas.microsoft.com/office/drawing/2014/main" id="{ADF26B73-9CFB-7C3B-00B6-161A5F298BD0}"/>
                </a:ext>
              </a:extLst>
            </p:cNvPr>
            <p:cNvCxnSpPr/>
            <p:nvPr/>
          </p:nvCxnSpPr>
          <p:spPr bwMode="auto">
            <a:xfrm>
              <a:off x="7450828" y="4750127"/>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74" name="Straight Connector 973">
              <a:extLst>
                <a:ext uri="{FF2B5EF4-FFF2-40B4-BE49-F238E27FC236}">
                  <a16:creationId xmlns:a16="http://schemas.microsoft.com/office/drawing/2014/main" id="{F0F93DBE-0A64-2D7A-192B-4B8300FED8CF}"/>
                </a:ext>
              </a:extLst>
            </p:cNvPr>
            <p:cNvCxnSpPr/>
            <p:nvPr/>
          </p:nvCxnSpPr>
          <p:spPr bwMode="auto">
            <a:xfrm>
              <a:off x="7414992" y="4750127"/>
              <a:ext cx="0" cy="87122"/>
            </a:xfrm>
            <a:prstGeom prst="line">
              <a:avLst/>
            </a:prstGeom>
            <a:noFill/>
            <a:ln w="28575" cap="flat" cmpd="sng" algn="ctr">
              <a:solidFill>
                <a:schemeClr val="accent4"/>
              </a:solidFill>
              <a:prstDash val="solid"/>
              <a:round/>
              <a:headEnd type="none" w="med" len="med"/>
              <a:tailEnd type="none" w="med" len="med"/>
            </a:ln>
            <a:effectLst/>
          </p:spPr>
        </p:cxnSp>
        <p:cxnSp>
          <p:nvCxnSpPr>
            <p:cNvPr id="975" name="Straight Connector 974">
              <a:extLst>
                <a:ext uri="{FF2B5EF4-FFF2-40B4-BE49-F238E27FC236}">
                  <a16:creationId xmlns:a16="http://schemas.microsoft.com/office/drawing/2014/main" id="{15F70F53-3222-5668-57E8-88A4BBCB6744}"/>
                </a:ext>
              </a:extLst>
            </p:cNvPr>
            <p:cNvCxnSpPr/>
            <p:nvPr/>
          </p:nvCxnSpPr>
          <p:spPr bwMode="auto">
            <a:xfrm>
              <a:off x="7519427" y="4750127"/>
              <a:ext cx="0" cy="87122"/>
            </a:xfrm>
            <a:prstGeom prst="line">
              <a:avLst/>
            </a:prstGeom>
            <a:noFill/>
            <a:ln w="28575" cap="flat" cmpd="sng" algn="ctr">
              <a:solidFill>
                <a:schemeClr val="accent4"/>
              </a:solidFill>
              <a:prstDash val="solid"/>
              <a:round/>
              <a:headEnd type="none" w="med" len="med"/>
              <a:tailEnd type="none" w="med" len="med"/>
            </a:ln>
            <a:effectLst/>
          </p:spPr>
        </p:cxnSp>
      </p:grpSp>
      <p:sp>
        <p:nvSpPr>
          <p:cNvPr id="37" name="Freeform: Shape 36">
            <a:extLst>
              <a:ext uri="{FF2B5EF4-FFF2-40B4-BE49-F238E27FC236}">
                <a16:creationId xmlns:a16="http://schemas.microsoft.com/office/drawing/2014/main" id="{2DCF8918-3D06-0008-DEC1-A3F9C26234A2}"/>
              </a:ext>
            </a:extLst>
          </p:cNvPr>
          <p:cNvSpPr/>
          <p:nvPr/>
        </p:nvSpPr>
        <p:spPr bwMode="auto">
          <a:xfrm>
            <a:off x="4447903" y="4028065"/>
            <a:ext cx="3788228" cy="251460"/>
          </a:xfrm>
          <a:custGeom>
            <a:avLst/>
            <a:gdLst>
              <a:gd name="connsiteX0" fmla="*/ 0 w 3788228"/>
              <a:gd name="connsiteY0" fmla="*/ 0 h 251460"/>
              <a:gd name="connsiteX1" fmla="*/ 574766 w 3788228"/>
              <a:gd name="connsiteY1" fmla="*/ 0 h 251460"/>
              <a:gd name="connsiteX2" fmla="*/ 574766 w 3788228"/>
              <a:gd name="connsiteY2" fmla="*/ 75112 h 251460"/>
              <a:gd name="connsiteX3" fmla="*/ 999308 w 3788228"/>
              <a:gd name="connsiteY3" fmla="*/ 75112 h 251460"/>
              <a:gd name="connsiteX4" fmla="*/ 999308 w 3788228"/>
              <a:gd name="connsiteY4" fmla="*/ 104503 h 251460"/>
              <a:gd name="connsiteX5" fmla="*/ 1668780 w 3788228"/>
              <a:gd name="connsiteY5" fmla="*/ 104503 h 251460"/>
              <a:gd name="connsiteX6" fmla="*/ 1668780 w 3788228"/>
              <a:gd name="connsiteY6" fmla="*/ 140426 h 251460"/>
              <a:gd name="connsiteX7" fmla="*/ 3046911 w 3788228"/>
              <a:gd name="connsiteY7" fmla="*/ 140426 h 251460"/>
              <a:gd name="connsiteX8" fmla="*/ 3046911 w 3788228"/>
              <a:gd name="connsiteY8" fmla="*/ 251460 h 251460"/>
              <a:gd name="connsiteX9" fmla="*/ 3788228 w 3788228"/>
              <a:gd name="connsiteY9" fmla="*/ 251460 h 25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88228" h="251460">
                <a:moveTo>
                  <a:pt x="0" y="0"/>
                </a:moveTo>
                <a:lnTo>
                  <a:pt x="574766" y="0"/>
                </a:lnTo>
                <a:lnTo>
                  <a:pt x="574766" y="75112"/>
                </a:lnTo>
                <a:lnTo>
                  <a:pt x="999308" y="75112"/>
                </a:lnTo>
                <a:lnTo>
                  <a:pt x="999308" y="104503"/>
                </a:lnTo>
                <a:lnTo>
                  <a:pt x="1668780" y="104503"/>
                </a:lnTo>
                <a:lnTo>
                  <a:pt x="1668780" y="140426"/>
                </a:lnTo>
                <a:lnTo>
                  <a:pt x="3046911" y="140426"/>
                </a:lnTo>
                <a:lnTo>
                  <a:pt x="3046911" y="251460"/>
                </a:lnTo>
                <a:lnTo>
                  <a:pt x="3788228" y="251460"/>
                </a:lnTo>
              </a:path>
            </a:pathLst>
          </a:custGeom>
          <a:noFill/>
          <a:ln w="28575">
            <a:solidFill>
              <a:schemeClr val="accent1"/>
            </a:solidFill>
            <a:miter lim="800000"/>
            <a:headEnd/>
            <a:tailEnd/>
          </a:ln>
        </p:spPr>
        <p:txBody>
          <a:bodyPr rtlCol="0" anchor="ctr"/>
          <a:lstStyle/>
          <a:p>
            <a:pPr algn="ctr"/>
            <a:endParaRPr lang="en-US" dirty="0"/>
          </a:p>
        </p:txBody>
      </p:sp>
      <p:sp>
        <p:nvSpPr>
          <p:cNvPr id="34" name="Freeform: Shape 33">
            <a:extLst>
              <a:ext uri="{FF2B5EF4-FFF2-40B4-BE49-F238E27FC236}">
                <a16:creationId xmlns:a16="http://schemas.microsoft.com/office/drawing/2014/main" id="{CBEC0202-DAD5-7C96-1E1F-F7BAD06455FE}"/>
              </a:ext>
            </a:extLst>
          </p:cNvPr>
          <p:cNvSpPr/>
          <p:nvPr/>
        </p:nvSpPr>
        <p:spPr bwMode="auto">
          <a:xfrm>
            <a:off x="4457700" y="4031331"/>
            <a:ext cx="3673929" cy="574766"/>
          </a:xfrm>
          <a:custGeom>
            <a:avLst/>
            <a:gdLst>
              <a:gd name="connsiteX0" fmla="*/ 0 w 3673929"/>
              <a:gd name="connsiteY0" fmla="*/ 0 h 574766"/>
              <a:gd name="connsiteX1" fmla="*/ 1374866 w 3673929"/>
              <a:gd name="connsiteY1" fmla="*/ 0 h 574766"/>
              <a:gd name="connsiteX2" fmla="*/ 1374866 w 3673929"/>
              <a:gd name="connsiteY2" fmla="*/ 42454 h 574766"/>
              <a:gd name="connsiteX3" fmla="*/ 2070463 w 3673929"/>
              <a:gd name="connsiteY3" fmla="*/ 42454 h 574766"/>
              <a:gd name="connsiteX4" fmla="*/ 2070463 w 3673929"/>
              <a:gd name="connsiteY4" fmla="*/ 84909 h 574766"/>
              <a:gd name="connsiteX5" fmla="*/ 2606040 w 3673929"/>
              <a:gd name="connsiteY5" fmla="*/ 84909 h 574766"/>
              <a:gd name="connsiteX6" fmla="*/ 2606040 w 3673929"/>
              <a:gd name="connsiteY6" fmla="*/ 202474 h 574766"/>
              <a:gd name="connsiteX7" fmla="*/ 3206931 w 3673929"/>
              <a:gd name="connsiteY7" fmla="*/ 202474 h 574766"/>
              <a:gd name="connsiteX8" fmla="*/ 3206931 w 3673929"/>
              <a:gd name="connsiteY8" fmla="*/ 574766 h 574766"/>
              <a:gd name="connsiteX9" fmla="*/ 3673929 w 3673929"/>
              <a:gd name="connsiteY9" fmla="*/ 574766 h 57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3929" h="574766">
                <a:moveTo>
                  <a:pt x="0" y="0"/>
                </a:moveTo>
                <a:lnTo>
                  <a:pt x="1374866" y="0"/>
                </a:lnTo>
                <a:lnTo>
                  <a:pt x="1374866" y="42454"/>
                </a:lnTo>
                <a:lnTo>
                  <a:pt x="2070463" y="42454"/>
                </a:lnTo>
                <a:lnTo>
                  <a:pt x="2070463" y="84909"/>
                </a:lnTo>
                <a:lnTo>
                  <a:pt x="2606040" y="84909"/>
                </a:lnTo>
                <a:lnTo>
                  <a:pt x="2606040" y="202474"/>
                </a:lnTo>
                <a:lnTo>
                  <a:pt x="3206931" y="202474"/>
                </a:lnTo>
                <a:lnTo>
                  <a:pt x="3206931" y="574766"/>
                </a:lnTo>
                <a:lnTo>
                  <a:pt x="3673929" y="574766"/>
                </a:lnTo>
              </a:path>
            </a:pathLst>
          </a:custGeom>
          <a:noFill/>
          <a:ln w="28575">
            <a:solidFill>
              <a:schemeClr val="accent3"/>
            </a:solidFill>
            <a:miter lim="800000"/>
            <a:headEnd/>
            <a:tailEnd/>
          </a:ln>
        </p:spPr>
        <p:txBody>
          <a:bodyPr rtlCol="0" anchor="ctr"/>
          <a:lstStyle/>
          <a:p>
            <a:pPr algn="ctr"/>
            <a:endParaRPr lang="en-US" dirty="0"/>
          </a:p>
        </p:txBody>
      </p:sp>
      <p:sp>
        <p:nvSpPr>
          <p:cNvPr id="33" name="Freeform: Shape 32">
            <a:extLst>
              <a:ext uri="{FF2B5EF4-FFF2-40B4-BE49-F238E27FC236}">
                <a16:creationId xmlns:a16="http://schemas.microsoft.com/office/drawing/2014/main" id="{9E4BB6CC-4A7D-6B28-6E99-D0E8B8FC2CC1}"/>
              </a:ext>
            </a:extLst>
          </p:cNvPr>
          <p:cNvSpPr/>
          <p:nvPr/>
        </p:nvSpPr>
        <p:spPr bwMode="auto">
          <a:xfrm>
            <a:off x="4451169" y="4021534"/>
            <a:ext cx="3308168" cy="992777"/>
          </a:xfrm>
          <a:custGeom>
            <a:avLst/>
            <a:gdLst>
              <a:gd name="connsiteX0" fmla="*/ 0 w 3308168"/>
              <a:gd name="connsiteY0" fmla="*/ 0 h 992777"/>
              <a:gd name="connsiteX1" fmla="*/ 267788 w 3308168"/>
              <a:gd name="connsiteY1" fmla="*/ 0 h 992777"/>
              <a:gd name="connsiteX2" fmla="*/ 267788 w 3308168"/>
              <a:gd name="connsiteY2" fmla="*/ 32657 h 992777"/>
              <a:gd name="connsiteX3" fmla="*/ 849085 w 3308168"/>
              <a:gd name="connsiteY3" fmla="*/ 32657 h 992777"/>
              <a:gd name="connsiteX4" fmla="*/ 849085 w 3308168"/>
              <a:gd name="connsiteY4" fmla="*/ 65314 h 992777"/>
              <a:gd name="connsiteX5" fmla="*/ 1577340 w 3308168"/>
              <a:gd name="connsiteY5" fmla="*/ 65314 h 992777"/>
              <a:gd name="connsiteX6" fmla="*/ 1577340 w 3308168"/>
              <a:gd name="connsiteY6" fmla="*/ 94706 h 992777"/>
              <a:gd name="connsiteX7" fmla="*/ 1649185 w 3308168"/>
              <a:gd name="connsiteY7" fmla="*/ 94706 h 992777"/>
              <a:gd name="connsiteX8" fmla="*/ 1649185 w 3308168"/>
              <a:gd name="connsiteY8" fmla="*/ 133894 h 992777"/>
              <a:gd name="connsiteX9" fmla="*/ 1819002 w 3308168"/>
              <a:gd name="connsiteY9" fmla="*/ 133894 h 992777"/>
              <a:gd name="connsiteX10" fmla="*/ 1819002 w 3308168"/>
              <a:gd name="connsiteY10" fmla="*/ 169817 h 992777"/>
              <a:gd name="connsiteX11" fmla="*/ 1848394 w 3308168"/>
              <a:gd name="connsiteY11" fmla="*/ 169817 h 992777"/>
              <a:gd name="connsiteX12" fmla="*/ 1848394 w 3308168"/>
              <a:gd name="connsiteY12" fmla="*/ 199208 h 992777"/>
              <a:gd name="connsiteX13" fmla="*/ 2276202 w 3308168"/>
              <a:gd name="connsiteY13" fmla="*/ 199208 h 992777"/>
              <a:gd name="connsiteX14" fmla="*/ 2276202 w 3308168"/>
              <a:gd name="connsiteY14" fmla="*/ 254726 h 992777"/>
              <a:gd name="connsiteX15" fmla="*/ 2426425 w 3308168"/>
              <a:gd name="connsiteY15" fmla="*/ 254726 h 992777"/>
              <a:gd name="connsiteX16" fmla="*/ 2426425 w 3308168"/>
              <a:gd name="connsiteY16" fmla="*/ 323306 h 992777"/>
              <a:gd name="connsiteX17" fmla="*/ 2661557 w 3308168"/>
              <a:gd name="connsiteY17" fmla="*/ 323306 h 992777"/>
              <a:gd name="connsiteX18" fmla="*/ 2661557 w 3308168"/>
              <a:gd name="connsiteY18" fmla="*/ 395151 h 992777"/>
              <a:gd name="connsiteX19" fmla="*/ 2684417 w 3308168"/>
              <a:gd name="connsiteY19" fmla="*/ 395151 h 992777"/>
              <a:gd name="connsiteX20" fmla="*/ 2684417 w 3308168"/>
              <a:gd name="connsiteY20" fmla="*/ 483326 h 992777"/>
              <a:gd name="connsiteX21" fmla="*/ 2948940 w 3308168"/>
              <a:gd name="connsiteY21" fmla="*/ 483326 h 992777"/>
              <a:gd name="connsiteX22" fmla="*/ 2948940 w 3308168"/>
              <a:gd name="connsiteY22" fmla="*/ 649877 h 992777"/>
              <a:gd name="connsiteX23" fmla="*/ 3144882 w 3308168"/>
              <a:gd name="connsiteY23" fmla="*/ 649877 h 992777"/>
              <a:gd name="connsiteX24" fmla="*/ 3144882 w 3308168"/>
              <a:gd name="connsiteY24" fmla="*/ 992777 h 992777"/>
              <a:gd name="connsiteX25" fmla="*/ 3308168 w 3308168"/>
              <a:gd name="connsiteY25" fmla="*/ 992777 h 9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08168" h="992777">
                <a:moveTo>
                  <a:pt x="0" y="0"/>
                </a:moveTo>
                <a:lnTo>
                  <a:pt x="267788" y="0"/>
                </a:lnTo>
                <a:lnTo>
                  <a:pt x="267788" y="32657"/>
                </a:lnTo>
                <a:lnTo>
                  <a:pt x="849085" y="32657"/>
                </a:lnTo>
                <a:lnTo>
                  <a:pt x="849085" y="65314"/>
                </a:lnTo>
                <a:lnTo>
                  <a:pt x="1577340" y="65314"/>
                </a:lnTo>
                <a:lnTo>
                  <a:pt x="1577340" y="94706"/>
                </a:lnTo>
                <a:lnTo>
                  <a:pt x="1649185" y="94706"/>
                </a:lnTo>
                <a:lnTo>
                  <a:pt x="1649185" y="133894"/>
                </a:lnTo>
                <a:lnTo>
                  <a:pt x="1819002" y="133894"/>
                </a:lnTo>
                <a:lnTo>
                  <a:pt x="1819002" y="169817"/>
                </a:lnTo>
                <a:lnTo>
                  <a:pt x="1848394" y="169817"/>
                </a:lnTo>
                <a:lnTo>
                  <a:pt x="1848394" y="199208"/>
                </a:lnTo>
                <a:lnTo>
                  <a:pt x="2276202" y="199208"/>
                </a:lnTo>
                <a:lnTo>
                  <a:pt x="2276202" y="254726"/>
                </a:lnTo>
                <a:lnTo>
                  <a:pt x="2426425" y="254726"/>
                </a:lnTo>
                <a:lnTo>
                  <a:pt x="2426425" y="323306"/>
                </a:lnTo>
                <a:lnTo>
                  <a:pt x="2661557" y="323306"/>
                </a:lnTo>
                <a:lnTo>
                  <a:pt x="2661557" y="395151"/>
                </a:lnTo>
                <a:lnTo>
                  <a:pt x="2684417" y="395151"/>
                </a:lnTo>
                <a:lnTo>
                  <a:pt x="2684417" y="483326"/>
                </a:lnTo>
                <a:lnTo>
                  <a:pt x="2948940" y="483326"/>
                </a:lnTo>
                <a:lnTo>
                  <a:pt x="2948940" y="649877"/>
                </a:lnTo>
                <a:lnTo>
                  <a:pt x="3144882" y="649877"/>
                </a:lnTo>
                <a:lnTo>
                  <a:pt x="3144882" y="992777"/>
                </a:lnTo>
                <a:lnTo>
                  <a:pt x="3308168" y="992777"/>
                </a:lnTo>
              </a:path>
            </a:pathLst>
          </a:custGeom>
          <a:noFill/>
          <a:ln w="28575">
            <a:solidFill>
              <a:schemeClr val="accent4"/>
            </a:solidFill>
            <a:miter lim="800000"/>
            <a:headEnd/>
            <a:tailEnd/>
          </a:ln>
        </p:spPr>
        <p:txBody>
          <a:bodyPr rtlCol="0" anchor="ctr"/>
          <a:lstStyle/>
          <a:p>
            <a:pPr algn="ctr"/>
            <a:endParaRPr lang="en-US" dirty="0"/>
          </a:p>
        </p:txBody>
      </p:sp>
      <p:sp>
        <p:nvSpPr>
          <p:cNvPr id="32" name="Freeform: Shape 31">
            <a:extLst>
              <a:ext uri="{FF2B5EF4-FFF2-40B4-BE49-F238E27FC236}">
                <a16:creationId xmlns:a16="http://schemas.microsoft.com/office/drawing/2014/main" id="{4742F7B3-F592-6FED-FC1F-40A08358FA34}"/>
              </a:ext>
            </a:extLst>
          </p:cNvPr>
          <p:cNvSpPr/>
          <p:nvPr/>
        </p:nvSpPr>
        <p:spPr bwMode="auto">
          <a:xfrm>
            <a:off x="4454434" y="4024800"/>
            <a:ext cx="3634740" cy="97971"/>
          </a:xfrm>
          <a:custGeom>
            <a:avLst/>
            <a:gdLst>
              <a:gd name="connsiteX0" fmla="*/ 0 w 3634740"/>
              <a:gd name="connsiteY0" fmla="*/ 0 h 97971"/>
              <a:gd name="connsiteX1" fmla="*/ 137160 w 3634740"/>
              <a:gd name="connsiteY1" fmla="*/ 0 h 97971"/>
              <a:gd name="connsiteX2" fmla="*/ 137160 w 3634740"/>
              <a:gd name="connsiteY2" fmla="*/ 29391 h 97971"/>
              <a:gd name="connsiteX3" fmla="*/ 352697 w 3634740"/>
              <a:gd name="connsiteY3" fmla="*/ 29391 h 97971"/>
              <a:gd name="connsiteX4" fmla="*/ 352697 w 3634740"/>
              <a:gd name="connsiteY4" fmla="*/ 62048 h 97971"/>
              <a:gd name="connsiteX5" fmla="*/ 715192 w 3634740"/>
              <a:gd name="connsiteY5" fmla="*/ 62048 h 97971"/>
              <a:gd name="connsiteX6" fmla="*/ 715192 w 3634740"/>
              <a:gd name="connsiteY6" fmla="*/ 97971 h 97971"/>
              <a:gd name="connsiteX7" fmla="*/ 3634740 w 3634740"/>
              <a:gd name="connsiteY7" fmla="*/ 97971 h 9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4740" h="97971">
                <a:moveTo>
                  <a:pt x="0" y="0"/>
                </a:moveTo>
                <a:lnTo>
                  <a:pt x="137160" y="0"/>
                </a:lnTo>
                <a:lnTo>
                  <a:pt x="137160" y="29391"/>
                </a:lnTo>
                <a:lnTo>
                  <a:pt x="352697" y="29391"/>
                </a:lnTo>
                <a:lnTo>
                  <a:pt x="352697" y="62048"/>
                </a:lnTo>
                <a:lnTo>
                  <a:pt x="715192" y="62048"/>
                </a:lnTo>
                <a:lnTo>
                  <a:pt x="715192" y="97971"/>
                </a:lnTo>
                <a:lnTo>
                  <a:pt x="3634740" y="97971"/>
                </a:lnTo>
              </a:path>
            </a:pathLst>
          </a:custGeom>
          <a:noFill/>
          <a:ln w="28575">
            <a:solidFill>
              <a:schemeClr val="accent6"/>
            </a:solidFill>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GAIA/CLL13: PFS by </a:t>
            </a:r>
            <a:r>
              <a:rPr lang="en-US" i="1" dirty="0"/>
              <a:t>IGHV</a:t>
            </a:r>
            <a:r>
              <a:rPr lang="en-US" dirty="0"/>
              <a:t> Status</a:t>
            </a:r>
          </a:p>
        </p:txBody>
      </p:sp>
      <p:sp>
        <p:nvSpPr>
          <p:cNvPr id="15" name="Text Box 15">
            <a:extLst>
              <a:ext uri="{FF2B5EF4-FFF2-40B4-BE49-F238E27FC236}">
                <a16:creationId xmlns:a16="http://schemas.microsoft.com/office/drawing/2014/main" id="{71288BAD-D5B3-7CAE-CA89-6A4CF0F76F63}"/>
              </a:ext>
            </a:extLst>
          </p:cNvPr>
          <p:cNvSpPr txBox="1">
            <a:spLocks noChangeArrowheads="1"/>
          </p:cNvSpPr>
          <p:nvPr/>
        </p:nvSpPr>
        <p:spPr bwMode="auto">
          <a:xfrm>
            <a:off x="412750" y="6385837"/>
            <a:ext cx="769267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Eichhorst. EHA 2022. Abstr LB2365. Reproduced with permission.</a:t>
            </a:r>
          </a:p>
        </p:txBody>
      </p:sp>
      <p:sp>
        <p:nvSpPr>
          <p:cNvPr id="35" name="Rechteck 17">
            <a:extLst>
              <a:ext uri="{FF2B5EF4-FFF2-40B4-BE49-F238E27FC236}">
                <a16:creationId xmlns:a16="http://schemas.microsoft.com/office/drawing/2014/main" id="{1DA5DF30-F5F9-CE7D-20CB-30410071B0E7}"/>
              </a:ext>
            </a:extLst>
          </p:cNvPr>
          <p:cNvSpPr/>
          <p:nvPr/>
        </p:nvSpPr>
        <p:spPr>
          <a:xfrm>
            <a:off x="2804008" y="1096048"/>
            <a:ext cx="1455078" cy="307777"/>
          </a:xfrm>
          <a:prstGeom prst="rect">
            <a:avLst/>
          </a:prstGeom>
        </p:spPr>
        <p:txBody>
          <a:bodyPr wrap="none">
            <a:spAutoFit/>
          </a:bodyPr>
          <a:lstStyle/>
          <a:p>
            <a:pPr marL="0" marR="0" lvl="0" indent="0" algn="ctr" defTabSz="914400" rtl="0" eaLnBrk="1" fontAlgn="auto" latinLnBrk="0" hangingPunct="1">
              <a:lnSpc>
                <a:spcPct val="100000"/>
              </a:lnSpc>
              <a:spcBef>
                <a:spcPts val="20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Unmutated </a:t>
            </a: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IGHV</a:t>
            </a:r>
            <a:endParaRPr kumimoji="0" lang="de-DE" sz="1400" b="1"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grpSp>
        <p:nvGrpSpPr>
          <p:cNvPr id="30" name="Group 29">
            <a:extLst>
              <a:ext uri="{FF2B5EF4-FFF2-40B4-BE49-F238E27FC236}">
                <a16:creationId xmlns:a16="http://schemas.microsoft.com/office/drawing/2014/main" id="{B5D9393C-260D-D743-DA5D-A46AFA3E3D6E}"/>
              </a:ext>
            </a:extLst>
          </p:cNvPr>
          <p:cNvGrpSpPr/>
          <p:nvPr/>
        </p:nvGrpSpPr>
        <p:grpSpPr>
          <a:xfrm>
            <a:off x="804167" y="1298692"/>
            <a:ext cx="4616347" cy="2680107"/>
            <a:chOff x="803416" y="1484529"/>
            <a:chExt cx="4969357" cy="2885054"/>
          </a:xfrm>
        </p:grpSpPr>
        <p:grpSp>
          <p:nvGrpSpPr>
            <p:cNvPr id="11" name="Group 10">
              <a:extLst>
                <a:ext uri="{FF2B5EF4-FFF2-40B4-BE49-F238E27FC236}">
                  <a16:creationId xmlns:a16="http://schemas.microsoft.com/office/drawing/2014/main" id="{835355D3-800E-E1C9-DFE9-A7C651BA2B10}"/>
                </a:ext>
              </a:extLst>
            </p:cNvPr>
            <p:cNvGrpSpPr/>
            <p:nvPr/>
          </p:nvGrpSpPr>
          <p:grpSpPr>
            <a:xfrm>
              <a:off x="2817682" y="1646294"/>
              <a:ext cx="2753762" cy="1742388"/>
              <a:chOff x="2494854" y="2125029"/>
              <a:chExt cx="3253242" cy="2058424"/>
            </a:xfrm>
          </p:grpSpPr>
          <p:cxnSp>
            <p:nvCxnSpPr>
              <p:cNvPr id="97" name="Straight Connector 96">
                <a:extLst>
                  <a:ext uri="{FF2B5EF4-FFF2-40B4-BE49-F238E27FC236}">
                    <a16:creationId xmlns:a16="http://schemas.microsoft.com/office/drawing/2014/main" id="{124909AF-0ED6-1515-57A9-3FCE561FF3CE}"/>
                  </a:ext>
                </a:extLst>
              </p:cNvPr>
              <p:cNvCxnSpPr/>
              <p:nvPr/>
            </p:nvCxnSpPr>
            <p:spPr bwMode="auto">
              <a:xfrm>
                <a:off x="2494854" y="212502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793A4508-0F05-71F0-55B3-EB5E1D9C5BE7}"/>
                  </a:ext>
                </a:extLst>
              </p:cNvPr>
              <p:cNvCxnSpPr/>
              <p:nvPr/>
            </p:nvCxnSpPr>
            <p:spPr bwMode="auto">
              <a:xfrm>
                <a:off x="2954392" y="224216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BE8F5B1C-CECB-A0BD-AF44-A15235F7F75D}"/>
                  </a:ext>
                </a:extLst>
              </p:cNvPr>
              <p:cNvCxnSpPr/>
              <p:nvPr/>
            </p:nvCxnSpPr>
            <p:spPr bwMode="auto">
              <a:xfrm>
                <a:off x="3050084" y="227986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B7C03BB-EEA1-93E8-4051-B8B27CFFD8A8}"/>
                  </a:ext>
                </a:extLst>
              </p:cNvPr>
              <p:cNvCxnSpPr/>
              <p:nvPr/>
            </p:nvCxnSpPr>
            <p:spPr bwMode="auto">
              <a:xfrm>
                <a:off x="3188937" y="228326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7F886DC2-0208-0E1F-35DF-ABEBDB06EB41}"/>
                  </a:ext>
                </a:extLst>
              </p:cNvPr>
              <p:cNvCxnSpPr/>
              <p:nvPr/>
            </p:nvCxnSpPr>
            <p:spPr bwMode="auto">
              <a:xfrm>
                <a:off x="3098739" y="228326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86443C74-DDDC-D0A0-B8F8-03DF740435A9}"/>
                  </a:ext>
                </a:extLst>
              </p:cNvPr>
              <p:cNvCxnSpPr/>
              <p:nvPr/>
            </p:nvCxnSpPr>
            <p:spPr bwMode="auto">
              <a:xfrm>
                <a:off x="3262685" y="232461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FACE7A4-0B8E-EEBD-AC21-79E57DE3AA80}"/>
                  </a:ext>
                </a:extLst>
              </p:cNvPr>
              <p:cNvCxnSpPr/>
              <p:nvPr/>
            </p:nvCxnSpPr>
            <p:spPr bwMode="auto">
              <a:xfrm>
                <a:off x="3302114" y="232687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0883EB2-05A7-05A6-0970-EACEC61E96C9}"/>
                  </a:ext>
                </a:extLst>
              </p:cNvPr>
              <p:cNvCxnSpPr/>
              <p:nvPr/>
            </p:nvCxnSpPr>
            <p:spPr bwMode="auto">
              <a:xfrm>
                <a:off x="3454776" y="2394055"/>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CE2239F-B960-99D7-8206-38B874CC327E}"/>
                  </a:ext>
                </a:extLst>
              </p:cNvPr>
              <p:cNvCxnSpPr/>
              <p:nvPr/>
            </p:nvCxnSpPr>
            <p:spPr bwMode="auto">
              <a:xfrm>
                <a:off x="3419179" y="238066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63DD3C5-DCAA-4C94-278E-B82A0DD86582}"/>
                  </a:ext>
                </a:extLst>
              </p:cNvPr>
              <p:cNvCxnSpPr/>
              <p:nvPr/>
            </p:nvCxnSpPr>
            <p:spPr bwMode="auto">
              <a:xfrm>
                <a:off x="3533970" y="239776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CD035D8A-589E-EBF4-D341-34E762A1CA11}"/>
                  </a:ext>
                </a:extLst>
              </p:cNvPr>
              <p:cNvCxnSpPr/>
              <p:nvPr/>
            </p:nvCxnSpPr>
            <p:spPr bwMode="auto">
              <a:xfrm>
                <a:off x="3493911" y="239420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6150137-9F73-4202-F7E6-0A101D8A882B}"/>
                  </a:ext>
                </a:extLst>
              </p:cNvPr>
              <p:cNvCxnSpPr/>
              <p:nvPr/>
            </p:nvCxnSpPr>
            <p:spPr bwMode="auto">
              <a:xfrm>
                <a:off x="3594130" y="244762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FAF34135-707F-4786-DF66-6EB86F12C9D6}"/>
                  </a:ext>
                </a:extLst>
              </p:cNvPr>
              <p:cNvCxnSpPr/>
              <p:nvPr/>
            </p:nvCxnSpPr>
            <p:spPr bwMode="auto">
              <a:xfrm>
                <a:off x="3727594" y="246807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57E6C6D8-C319-463F-692D-8423DDA5CC16}"/>
                  </a:ext>
                </a:extLst>
              </p:cNvPr>
              <p:cNvCxnSpPr/>
              <p:nvPr/>
            </p:nvCxnSpPr>
            <p:spPr bwMode="auto">
              <a:xfrm>
                <a:off x="3664398" y="246910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006ABA28-43FE-26CC-E6FE-235B22E7A8B6}"/>
                  </a:ext>
                </a:extLst>
              </p:cNvPr>
              <p:cNvCxnSpPr/>
              <p:nvPr/>
            </p:nvCxnSpPr>
            <p:spPr bwMode="auto">
              <a:xfrm>
                <a:off x="3817340" y="2604186"/>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733965D3-1B34-287C-8CC7-8C2E5345764B}"/>
                  </a:ext>
                </a:extLst>
              </p:cNvPr>
              <p:cNvCxnSpPr/>
              <p:nvPr/>
            </p:nvCxnSpPr>
            <p:spPr bwMode="auto">
              <a:xfrm>
                <a:off x="4166723" y="2634492"/>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860C895-4D9D-CC14-1819-783B83B42795}"/>
                  </a:ext>
                </a:extLst>
              </p:cNvPr>
              <p:cNvCxnSpPr/>
              <p:nvPr/>
            </p:nvCxnSpPr>
            <p:spPr bwMode="auto">
              <a:xfrm>
                <a:off x="3630885" y="246807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5978533-80F0-228B-399A-0BC062061B20}"/>
                  </a:ext>
                </a:extLst>
              </p:cNvPr>
              <p:cNvCxnSpPr/>
              <p:nvPr/>
            </p:nvCxnSpPr>
            <p:spPr bwMode="auto">
              <a:xfrm>
                <a:off x="4100495" y="263505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68087601-7193-CB48-ECC5-E62C7646E167}"/>
                  </a:ext>
                </a:extLst>
              </p:cNvPr>
              <p:cNvCxnSpPr/>
              <p:nvPr/>
            </p:nvCxnSpPr>
            <p:spPr bwMode="auto">
              <a:xfrm>
                <a:off x="4198188" y="263505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C1451AA5-E99B-EDB1-A053-AF7DAD404DBA}"/>
                  </a:ext>
                </a:extLst>
              </p:cNvPr>
              <p:cNvCxnSpPr/>
              <p:nvPr/>
            </p:nvCxnSpPr>
            <p:spPr bwMode="auto">
              <a:xfrm>
                <a:off x="4118166" y="263532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F013762-47BE-AB99-A465-FFC7A167A7E8}"/>
                  </a:ext>
                </a:extLst>
              </p:cNvPr>
              <p:cNvCxnSpPr/>
              <p:nvPr/>
            </p:nvCxnSpPr>
            <p:spPr bwMode="auto">
              <a:xfrm>
                <a:off x="4198769" y="268053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8B81631B-173E-3DD1-7CC4-3E31AC50A795}"/>
                  </a:ext>
                </a:extLst>
              </p:cNvPr>
              <p:cNvCxnSpPr/>
              <p:nvPr/>
            </p:nvCxnSpPr>
            <p:spPr bwMode="auto">
              <a:xfrm>
                <a:off x="4231378" y="268148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D7A2FC7D-2C8A-F959-0FC6-D08572F7B15B}"/>
                  </a:ext>
                </a:extLst>
              </p:cNvPr>
              <p:cNvCxnSpPr/>
              <p:nvPr/>
            </p:nvCxnSpPr>
            <p:spPr bwMode="auto">
              <a:xfrm>
                <a:off x="4275230" y="268053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0526796C-F031-8287-33A3-7B2C9A515422}"/>
                  </a:ext>
                </a:extLst>
              </p:cNvPr>
              <p:cNvCxnSpPr/>
              <p:nvPr/>
            </p:nvCxnSpPr>
            <p:spPr bwMode="auto">
              <a:xfrm>
                <a:off x="4312737" y="268049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94B90F4-32C6-FA4D-69F2-F418165BB47B}"/>
                  </a:ext>
                </a:extLst>
              </p:cNvPr>
              <p:cNvCxnSpPr/>
              <p:nvPr/>
            </p:nvCxnSpPr>
            <p:spPr bwMode="auto">
              <a:xfrm>
                <a:off x="4061393" y="261073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398D2458-2E78-8546-E860-62A1ECD5C8BE}"/>
                  </a:ext>
                </a:extLst>
              </p:cNvPr>
              <p:cNvCxnSpPr/>
              <p:nvPr/>
            </p:nvCxnSpPr>
            <p:spPr bwMode="auto">
              <a:xfrm>
                <a:off x="3949433" y="260885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2471693-239E-AEE4-34A9-A7C4034C5F8F}"/>
                  </a:ext>
                </a:extLst>
              </p:cNvPr>
              <p:cNvCxnSpPr/>
              <p:nvPr/>
            </p:nvCxnSpPr>
            <p:spPr bwMode="auto">
              <a:xfrm>
                <a:off x="3803380" y="257590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B48BA0B4-FB35-0785-59F8-B81B5AC27359}"/>
                  </a:ext>
                </a:extLst>
              </p:cNvPr>
              <p:cNvCxnSpPr/>
              <p:nvPr/>
            </p:nvCxnSpPr>
            <p:spPr bwMode="auto">
              <a:xfrm>
                <a:off x="4009409" y="2608853"/>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C7D4631B-9682-90DB-7131-CA0A7AC81462}"/>
                  </a:ext>
                </a:extLst>
              </p:cNvPr>
              <p:cNvCxnSpPr/>
              <p:nvPr/>
            </p:nvCxnSpPr>
            <p:spPr bwMode="auto">
              <a:xfrm>
                <a:off x="3855477" y="2604186"/>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2DA5DA40-9814-F2D8-1AF4-4D94889F01C3}"/>
                  </a:ext>
                </a:extLst>
              </p:cNvPr>
              <p:cNvCxnSpPr/>
              <p:nvPr/>
            </p:nvCxnSpPr>
            <p:spPr bwMode="auto">
              <a:xfrm>
                <a:off x="4492508" y="275811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6E096DD7-967E-1998-9603-D597796DB0C0}"/>
                  </a:ext>
                </a:extLst>
              </p:cNvPr>
              <p:cNvCxnSpPr/>
              <p:nvPr/>
            </p:nvCxnSpPr>
            <p:spPr bwMode="auto">
              <a:xfrm>
                <a:off x="4521724" y="275811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5052A292-FD67-350F-5143-67313F24F8E8}"/>
                  </a:ext>
                </a:extLst>
              </p:cNvPr>
              <p:cNvCxnSpPr/>
              <p:nvPr/>
            </p:nvCxnSpPr>
            <p:spPr bwMode="auto">
              <a:xfrm>
                <a:off x="4450135" y="275811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67E8C220-2C06-538F-FD03-340FBA312879}"/>
                  </a:ext>
                </a:extLst>
              </p:cNvPr>
              <p:cNvCxnSpPr/>
              <p:nvPr/>
            </p:nvCxnSpPr>
            <p:spPr bwMode="auto">
              <a:xfrm>
                <a:off x="4535272" y="280684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F7F975E-77DC-6CC0-FAAE-0C5E21CAF99D}"/>
                  </a:ext>
                </a:extLst>
              </p:cNvPr>
              <p:cNvCxnSpPr/>
              <p:nvPr/>
            </p:nvCxnSpPr>
            <p:spPr bwMode="auto">
              <a:xfrm>
                <a:off x="4578322" y="290887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B2A547E6-B203-FCDE-A354-91A65B3A2094}"/>
                  </a:ext>
                </a:extLst>
              </p:cNvPr>
              <p:cNvCxnSpPr/>
              <p:nvPr/>
            </p:nvCxnSpPr>
            <p:spPr bwMode="auto">
              <a:xfrm>
                <a:off x="4706150" y="295785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2253A848-AB9E-7235-57E0-96AA54FC032C}"/>
                  </a:ext>
                </a:extLst>
              </p:cNvPr>
              <p:cNvCxnSpPr/>
              <p:nvPr/>
            </p:nvCxnSpPr>
            <p:spPr bwMode="auto">
              <a:xfrm>
                <a:off x="4671443" y="295907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29C24A31-8D44-21B0-D91E-6BE99419B769}"/>
                  </a:ext>
                </a:extLst>
              </p:cNvPr>
              <p:cNvCxnSpPr/>
              <p:nvPr/>
            </p:nvCxnSpPr>
            <p:spPr bwMode="auto">
              <a:xfrm>
                <a:off x="4751202" y="307464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DBEFED2-9D89-CECC-DB2E-4F7F4ED93F51}"/>
                  </a:ext>
                </a:extLst>
              </p:cNvPr>
              <p:cNvCxnSpPr/>
              <p:nvPr/>
            </p:nvCxnSpPr>
            <p:spPr bwMode="auto">
              <a:xfrm>
                <a:off x="3902406" y="2607263"/>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8B5982EC-1A15-89EE-0DFC-674316D03607}"/>
                  </a:ext>
                </a:extLst>
              </p:cNvPr>
              <p:cNvCxnSpPr/>
              <p:nvPr/>
            </p:nvCxnSpPr>
            <p:spPr bwMode="auto">
              <a:xfrm>
                <a:off x="5255779" y="361942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659161E-6A30-786F-EF39-1C67F84A8C4D}"/>
                  </a:ext>
                </a:extLst>
              </p:cNvPr>
              <p:cNvCxnSpPr/>
              <p:nvPr/>
            </p:nvCxnSpPr>
            <p:spPr bwMode="auto">
              <a:xfrm>
                <a:off x="5209567" y="315320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EE240CA2-B6EF-93BB-E48E-A98BCAA94471}"/>
                  </a:ext>
                </a:extLst>
              </p:cNvPr>
              <p:cNvCxnSpPr/>
              <p:nvPr/>
            </p:nvCxnSpPr>
            <p:spPr bwMode="auto">
              <a:xfrm>
                <a:off x="5158371" y="315320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35FACB1A-039E-67DA-48D2-14F878CAAD8C}"/>
                  </a:ext>
                </a:extLst>
              </p:cNvPr>
              <p:cNvCxnSpPr/>
              <p:nvPr/>
            </p:nvCxnSpPr>
            <p:spPr bwMode="auto">
              <a:xfrm>
                <a:off x="5060462" y="315320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8B7AD561-DD95-1B90-CDED-A47D1EC2320C}"/>
                  </a:ext>
                </a:extLst>
              </p:cNvPr>
              <p:cNvCxnSpPr/>
              <p:nvPr/>
            </p:nvCxnSpPr>
            <p:spPr bwMode="auto">
              <a:xfrm>
                <a:off x="5000857" y="315320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CDCCBB88-94EE-E57A-B45E-7A38D0244F9E}"/>
                  </a:ext>
                </a:extLst>
              </p:cNvPr>
              <p:cNvCxnSpPr/>
              <p:nvPr/>
            </p:nvCxnSpPr>
            <p:spPr bwMode="auto">
              <a:xfrm>
                <a:off x="5030709" y="315320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99EFD811-95CB-109A-5811-98AA3EE9F742}"/>
                  </a:ext>
                </a:extLst>
              </p:cNvPr>
              <p:cNvCxnSpPr/>
              <p:nvPr/>
            </p:nvCxnSpPr>
            <p:spPr bwMode="auto">
              <a:xfrm>
                <a:off x="4970508" y="315320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89757D85-3971-9650-1833-8AE6F45D81ED}"/>
                  </a:ext>
                </a:extLst>
              </p:cNvPr>
              <p:cNvCxnSpPr/>
              <p:nvPr/>
            </p:nvCxnSpPr>
            <p:spPr bwMode="auto">
              <a:xfrm>
                <a:off x="5126932" y="315320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D5B1B16F-297D-D194-C074-DA9009B1C69B}"/>
                  </a:ext>
                </a:extLst>
              </p:cNvPr>
              <p:cNvCxnSpPr/>
              <p:nvPr/>
            </p:nvCxnSpPr>
            <p:spPr bwMode="auto">
              <a:xfrm>
                <a:off x="4938832" y="315321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5A5CE266-75EC-F139-2611-AC6141C9926E}"/>
                  </a:ext>
                </a:extLst>
              </p:cNvPr>
              <p:cNvCxnSpPr/>
              <p:nvPr/>
            </p:nvCxnSpPr>
            <p:spPr bwMode="auto">
              <a:xfrm>
                <a:off x="4800805" y="307156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5DC970B2-F585-0259-3E75-91AA0643AB0F}"/>
                  </a:ext>
                </a:extLst>
              </p:cNvPr>
              <p:cNvCxnSpPr/>
              <p:nvPr/>
            </p:nvCxnSpPr>
            <p:spPr bwMode="auto">
              <a:xfrm>
                <a:off x="4867142" y="314529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16FA4A7F-9DE6-901A-02B8-4ACA000E3BCE}"/>
                  </a:ext>
                </a:extLst>
              </p:cNvPr>
              <p:cNvCxnSpPr/>
              <p:nvPr/>
            </p:nvCxnSpPr>
            <p:spPr bwMode="auto">
              <a:xfrm>
                <a:off x="3767805" y="2576580"/>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DE87F418-26E0-0107-D79A-DA774CD57CF0}"/>
                  </a:ext>
                </a:extLst>
              </p:cNvPr>
              <p:cNvCxnSpPr/>
              <p:nvPr/>
            </p:nvCxnSpPr>
            <p:spPr bwMode="auto">
              <a:xfrm>
                <a:off x="5333546" y="3822316"/>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A1783CEC-7197-2E17-AD65-A402BDBB4842}"/>
                  </a:ext>
                </a:extLst>
              </p:cNvPr>
              <p:cNvCxnSpPr/>
              <p:nvPr/>
            </p:nvCxnSpPr>
            <p:spPr bwMode="auto">
              <a:xfrm>
                <a:off x="5663944" y="407265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7D2AB458-6CA0-5526-F36D-94A083AD7861}"/>
                  </a:ext>
                </a:extLst>
              </p:cNvPr>
              <p:cNvCxnSpPr/>
              <p:nvPr/>
            </p:nvCxnSpPr>
            <p:spPr bwMode="auto">
              <a:xfrm>
                <a:off x="5748096" y="4072097"/>
                <a:ext cx="0" cy="110795"/>
              </a:xfrm>
              <a:prstGeom prst="line">
                <a:avLst/>
              </a:prstGeom>
              <a:noFill/>
              <a:ln w="28575" cap="flat" cmpd="sng" algn="ctr">
                <a:solidFill>
                  <a:schemeClr val="accent4"/>
                </a:solidFill>
                <a:prstDash val="solid"/>
                <a:round/>
                <a:headEnd type="none" w="med" len="med"/>
                <a:tailEnd type="none" w="med" len="med"/>
              </a:ln>
              <a:effectLst/>
            </p:spPr>
          </p:cxnSp>
        </p:grpSp>
        <p:grpSp>
          <p:nvGrpSpPr>
            <p:cNvPr id="10" name="Group 9">
              <a:extLst>
                <a:ext uri="{FF2B5EF4-FFF2-40B4-BE49-F238E27FC236}">
                  <a16:creationId xmlns:a16="http://schemas.microsoft.com/office/drawing/2014/main" id="{8D173DE2-2366-7E3D-D0AB-37CF3205404A}"/>
                </a:ext>
              </a:extLst>
            </p:cNvPr>
            <p:cNvGrpSpPr/>
            <p:nvPr/>
          </p:nvGrpSpPr>
          <p:grpSpPr>
            <a:xfrm>
              <a:off x="3244546" y="1784008"/>
              <a:ext cx="2045442" cy="519242"/>
              <a:chOff x="2999143" y="2287721"/>
              <a:chExt cx="2416445" cy="613423"/>
            </a:xfrm>
          </p:grpSpPr>
          <p:cxnSp>
            <p:nvCxnSpPr>
              <p:cNvPr id="354" name="Straight Connector 353">
                <a:extLst>
                  <a:ext uri="{FF2B5EF4-FFF2-40B4-BE49-F238E27FC236}">
                    <a16:creationId xmlns:a16="http://schemas.microsoft.com/office/drawing/2014/main" id="{C9AABB15-6CB6-4C61-3DFF-F9DE2893709C}"/>
                  </a:ext>
                </a:extLst>
              </p:cNvPr>
              <p:cNvCxnSpPr/>
              <p:nvPr/>
            </p:nvCxnSpPr>
            <p:spPr bwMode="auto">
              <a:xfrm>
                <a:off x="2999143" y="228832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4B987356-808A-C662-96F7-5559AA7294E5}"/>
                  </a:ext>
                </a:extLst>
              </p:cNvPr>
              <p:cNvCxnSpPr/>
              <p:nvPr/>
            </p:nvCxnSpPr>
            <p:spPr bwMode="auto">
              <a:xfrm>
                <a:off x="3321655" y="2331905"/>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61135C45-ECF0-E902-06A1-829B818DBB65}"/>
                  </a:ext>
                </a:extLst>
              </p:cNvPr>
              <p:cNvCxnSpPr/>
              <p:nvPr/>
            </p:nvCxnSpPr>
            <p:spPr bwMode="auto">
              <a:xfrm>
                <a:off x="3038078" y="228772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E47ED220-F590-6E91-CA2F-97C7818AF703}"/>
                  </a:ext>
                </a:extLst>
              </p:cNvPr>
              <p:cNvCxnSpPr/>
              <p:nvPr/>
            </p:nvCxnSpPr>
            <p:spPr bwMode="auto">
              <a:xfrm>
                <a:off x="3163371" y="231328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5F5B60C8-917E-0963-E9F9-E18305FDDBD6}"/>
                  </a:ext>
                </a:extLst>
              </p:cNvPr>
              <p:cNvCxnSpPr/>
              <p:nvPr/>
            </p:nvCxnSpPr>
            <p:spPr bwMode="auto">
              <a:xfrm>
                <a:off x="3387769" y="235420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5BB49B42-C096-5DBB-7A31-244FE197136F}"/>
                  </a:ext>
                </a:extLst>
              </p:cNvPr>
              <p:cNvCxnSpPr/>
              <p:nvPr/>
            </p:nvCxnSpPr>
            <p:spPr bwMode="auto">
              <a:xfrm>
                <a:off x="3274616" y="233144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CC473147-7C34-A529-5EC1-AD161944EE07}"/>
                  </a:ext>
                </a:extLst>
              </p:cNvPr>
              <p:cNvCxnSpPr/>
              <p:nvPr/>
            </p:nvCxnSpPr>
            <p:spPr bwMode="auto">
              <a:xfrm>
                <a:off x="3354692" y="233016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4D6FF6F5-359C-BF8B-4109-9F82F6C106D0}"/>
                  </a:ext>
                </a:extLst>
              </p:cNvPr>
              <p:cNvCxnSpPr/>
              <p:nvPr/>
            </p:nvCxnSpPr>
            <p:spPr bwMode="auto">
              <a:xfrm>
                <a:off x="3664060" y="238097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58FBE35D-B0DA-9190-D892-452DFE386F06}"/>
                  </a:ext>
                </a:extLst>
              </p:cNvPr>
              <p:cNvCxnSpPr/>
              <p:nvPr/>
            </p:nvCxnSpPr>
            <p:spPr bwMode="auto">
              <a:xfrm>
                <a:off x="3481206" y="235725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374A3EF5-D589-B9D4-BD68-84F5C102FA0F}"/>
                  </a:ext>
                </a:extLst>
              </p:cNvPr>
              <p:cNvCxnSpPr/>
              <p:nvPr/>
            </p:nvCxnSpPr>
            <p:spPr bwMode="auto">
              <a:xfrm>
                <a:off x="3409457" y="235435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4D8A2CED-0609-2FCC-4195-A43938E5FDD7}"/>
                  </a:ext>
                </a:extLst>
              </p:cNvPr>
              <p:cNvCxnSpPr/>
              <p:nvPr/>
            </p:nvCxnSpPr>
            <p:spPr bwMode="auto">
              <a:xfrm>
                <a:off x="3447116" y="235420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0189BBE4-CBA6-69BC-C58C-68504A36B385}"/>
                  </a:ext>
                </a:extLst>
              </p:cNvPr>
              <p:cNvCxnSpPr/>
              <p:nvPr/>
            </p:nvCxnSpPr>
            <p:spPr bwMode="auto">
              <a:xfrm>
                <a:off x="3561648" y="2381305"/>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12ADB61E-865E-F7B3-628E-DC709AD7489F}"/>
                  </a:ext>
                </a:extLst>
              </p:cNvPr>
              <p:cNvCxnSpPr/>
              <p:nvPr/>
            </p:nvCxnSpPr>
            <p:spPr bwMode="auto">
              <a:xfrm>
                <a:off x="3877579" y="2437875"/>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6015672E-6407-D5E9-C6E0-8A0B0E83FE40}"/>
                  </a:ext>
                </a:extLst>
              </p:cNvPr>
              <p:cNvCxnSpPr/>
              <p:nvPr/>
            </p:nvCxnSpPr>
            <p:spPr bwMode="auto">
              <a:xfrm>
                <a:off x="3977096" y="2469189"/>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98915307-95E4-FE6C-C817-A601BEB6E3D2}"/>
                  </a:ext>
                </a:extLst>
              </p:cNvPr>
              <p:cNvCxnSpPr/>
              <p:nvPr/>
            </p:nvCxnSpPr>
            <p:spPr bwMode="auto">
              <a:xfrm>
                <a:off x="3914720" y="2437875"/>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AB4D7AFC-8EED-BCC7-26F2-F0A043BB056F}"/>
                  </a:ext>
                </a:extLst>
              </p:cNvPr>
              <p:cNvCxnSpPr/>
              <p:nvPr/>
            </p:nvCxnSpPr>
            <p:spPr bwMode="auto">
              <a:xfrm>
                <a:off x="3995336" y="246914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A652D08C-5980-7BA3-1743-51AAF5285BD0}"/>
                  </a:ext>
                </a:extLst>
              </p:cNvPr>
              <p:cNvCxnSpPr/>
              <p:nvPr/>
            </p:nvCxnSpPr>
            <p:spPr bwMode="auto">
              <a:xfrm>
                <a:off x="4367399" y="257993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98A4BC2C-BBCB-D04E-CD51-48596C521B72}"/>
                  </a:ext>
                </a:extLst>
              </p:cNvPr>
              <p:cNvCxnSpPr/>
              <p:nvPr/>
            </p:nvCxnSpPr>
            <p:spPr bwMode="auto">
              <a:xfrm>
                <a:off x="4468343" y="2581162"/>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E1D8DFCC-43F2-2B53-6C6B-13D7160AD1BD}"/>
                  </a:ext>
                </a:extLst>
              </p:cNvPr>
              <p:cNvCxnSpPr/>
              <p:nvPr/>
            </p:nvCxnSpPr>
            <p:spPr bwMode="auto">
              <a:xfrm>
                <a:off x="3744592" y="2382478"/>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D6FA3DBC-0A23-EF6E-35D7-3356EBBD4B69}"/>
                  </a:ext>
                </a:extLst>
              </p:cNvPr>
              <p:cNvCxnSpPr/>
              <p:nvPr/>
            </p:nvCxnSpPr>
            <p:spPr bwMode="auto">
              <a:xfrm>
                <a:off x="3937466" y="246668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6A480932-7945-9EA3-E904-B9FFEE2511E7}"/>
                  </a:ext>
                </a:extLst>
              </p:cNvPr>
              <p:cNvCxnSpPr/>
              <p:nvPr/>
            </p:nvCxnSpPr>
            <p:spPr bwMode="auto">
              <a:xfrm>
                <a:off x="4407596" y="257966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B55111F1-06C5-3894-D438-F2F1275B51F8}"/>
                  </a:ext>
                </a:extLst>
              </p:cNvPr>
              <p:cNvCxnSpPr/>
              <p:nvPr/>
            </p:nvCxnSpPr>
            <p:spPr bwMode="auto">
              <a:xfrm>
                <a:off x="4142206" y="2535185"/>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E5263E1C-16D7-39D5-CB80-A78B0C8B1DE9}"/>
                  </a:ext>
                </a:extLst>
              </p:cNvPr>
              <p:cNvCxnSpPr/>
              <p:nvPr/>
            </p:nvCxnSpPr>
            <p:spPr bwMode="auto">
              <a:xfrm>
                <a:off x="4056054" y="249379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BCF0D029-40E7-6A9D-E72E-6689C908DD4A}"/>
                  </a:ext>
                </a:extLst>
              </p:cNvPr>
              <p:cNvCxnSpPr/>
              <p:nvPr/>
            </p:nvCxnSpPr>
            <p:spPr bwMode="auto">
              <a:xfrm>
                <a:off x="4523120" y="257966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EA14CB77-E3D6-0900-E022-0D980D01985F}"/>
                  </a:ext>
                </a:extLst>
              </p:cNvPr>
              <p:cNvCxnSpPr/>
              <p:nvPr/>
            </p:nvCxnSpPr>
            <p:spPr bwMode="auto">
              <a:xfrm>
                <a:off x="4450135" y="257966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E6EEFEA3-3343-A413-4C2E-CB93CC00C6FF}"/>
                  </a:ext>
                </a:extLst>
              </p:cNvPr>
              <p:cNvCxnSpPr/>
              <p:nvPr/>
            </p:nvCxnSpPr>
            <p:spPr bwMode="auto">
              <a:xfrm>
                <a:off x="4789346" y="2576847"/>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8F80BCA1-C007-D50E-68FB-BE84B4B6D866}"/>
                  </a:ext>
                </a:extLst>
              </p:cNvPr>
              <p:cNvCxnSpPr/>
              <p:nvPr/>
            </p:nvCxnSpPr>
            <p:spPr bwMode="auto">
              <a:xfrm>
                <a:off x="4560657" y="257898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8A568EEB-E8E0-8650-02D4-D6DFC93FDC71}"/>
                  </a:ext>
                </a:extLst>
              </p:cNvPr>
              <p:cNvCxnSpPr/>
              <p:nvPr/>
            </p:nvCxnSpPr>
            <p:spPr bwMode="auto">
              <a:xfrm>
                <a:off x="4596517" y="257966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C30E1A9D-C413-E54D-FEC2-E5EC265A5334}"/>
                  </a:ext>
                </a:extLst>
              </p:cNvPr>
              <p:cNvCxnSpPr/>
              <p:nvPr/>
            </p:nvCxnSpPr>
            <p:spPr bwMode="auto">
              <a:xfrm>
                <a:off x="3847791" y="240084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0A8242E6-1AA3-EAF1-0967-5F5518208697}"/>
                  </a:ext>
                </a:extLst>
              </p:cNvPr>
              <p:cNvCxnSpPr/>
              <p:nvPr/>
            </p:nvCxnSpPr>
            <p:spPr bwMode="auto">
              <a:xfrm>
                <a:off x="3789918" y="2385615"/>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C3075735-3E84-23F3-D34E-B725BB93E78E}"/>
                  </a:ext>
                </a:extLst>
              </p:cNvPr>
              <p:cNvCxnSpPr/>
              <p:nvPr/>
            </p:nvCxnSpPr>
            <p:spPr bwMode="auto">
              <a:xfrm>
                <a:off x="4855044" y="257590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7AC0AD13-1F39-142A-B8F2-EA0CFFF92614}"/>
                  </a:ext>
                </a:extLst>
              </p:cNvPr>
              <p:cNvCxnSpPr/>
              <p:nvPr/>
            </p:nvCxnSpPr>
            <p:spPr bwMode="auto">
              <a:xfrm>
                <a:off x="3705055" y="238068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9698FC8E-E306-5C88-728F-AF713735C51B}"/>
                  </a:ext>
                </a:extLst>
              </p:cNvPr>
              <p:cNvCxnSpPr/>
              <p:nvPr/>
            </p:nvCxnSpPr>
            <p:spPr bwMode="auto">
              <a:xfrm>
                <a:off x="5020789" y="2581547"/>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117F8FFF-B594-A4FA-A147-24E9B5E08CE0}"/>
                  </a:ext>
                </a:extLst>
              </p:cNvPr>
              <p:cNvCxnSpPr/>
              <p:nvPr/>
            </p:nvCxnSpPr>
            <p:spPr bwMode="auto">
              <a:xfrm>
                <a:off x="4972302" y="257898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A5A73895-EB94-DF8E-A178-887189B3E0F8}"/>
                  </a:ext>
                </a:extLst>
              </p:cNvPr>
              <p:cNvCxnSpPr/>
              <p:nvPr/>
            </p:nvCxnSpPr>
            <p:spPr bwMode="auto">
              <a:xfrm>
                <a:off x="4933903" y="257966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8495B253-D513-8763-6ABF-D1340FC16434}"/>
                  </a:ext>
                </a:extLst>
              </p:cNvPr>
              <p:cNvCxnSpPr/>
              <p:nvPr/>
            </p:nvCxnSpPr>
            <p:spPr bwMode="auto">
              <a:xfrm>
                <a:off x="3618571" y="2380969"/>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4A083DDA-2FD8-593B-B81F-3DBB3B413A63}"/>
                  </a:ext>
                </a:extLst>
              </p:cNvPr>
              <p:cNvCxnSpPr/>
              <p:nvPr/>
            </p:nvCxnSpPr>
            <p:spPr bwMode="auto">
              <a:xfrm>
                <a:off x="4262733" y="2533435"/>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492B5960-D6E5-D52E-AF8C-0E913315B1DE}"/>
                  </a:ext>
                </a:extLst>
              </p:cNvPr>
              <p:cNvCxnSpPr/>
              <p:nvPr/>
            </p:nvCxnSpPr>
            <p:spPr bwMode="auto">
              <a:xfrm>
                <a:off x="4639854" y="2579661"/>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7DE8F6AA-09D3-BE4F-793A-51F59DBCBB8D}"/>
                  </a:ext>
                </a:extLst>
              </p:cNvPr>
              <p:cNvCxnSpPr/>
              <p:nvPr/>
            </p:nvCxnSpPr>
            <p:spPr bwMode="auto">
              <a:xfrm>
                <a:off x="4981656" y="2581346"/>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AD87C88F-7613-E4B5-5246-EB0124C66BF2}"/>
                  </a:ext>
                </a:extLst>
              </p:cNvPr>
              <p:cNvCxnSpPr/>
              <p:nvPr/>
            </p:nvCxnSpPr>
            <p:spPr bwMode="auto">
              <a:xfrm>
                <a:off x="4506761" y="2580954"/>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E6C1167D-DC1D-D117-61FC-1C8763F446DA}"/>
                  </a:ext>
                </a:extLst>
              </p:cNvPr>
              <p:cNvCxnSpPr/>
              <p:nvPr/>
            </p:nvCxnSpPr>
            <p:spPr bwMode="auto">
              <a:xfrm>
                <a:off x="5069699" y="2580674"/>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242F83DF-3111-5ED2-C50F-3A1885270B26}"/>
                  </a:ext>
                </a:extLst>
              </p:cNvPr>
              <p:cNvCxnSpPr/>
              <p:nvPr/>
            </p:nvCxnSpPr>
            <p:spPr bwMode="auto">
              <a:xfrm>
                <a:off x="5155292" y="257966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50BE5A6C-87FB-E45C-3791-2F983BF45BE5}"/>
                  </a:ext>
                </a:extLst>
              </p:cNvPr>
              <p:cNvCxnSpPr/>
              <p:nvPr/>
            </p:nvCxnSpPr>
            <p:spPr bwMode="auto">
              <a:xfrm>
                <a:off x="5123853" y="257984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CDBBC2C0-020B-0158-1C8A-2D9B0ECC4293}"/>
                  </a:ext>
                </a:extLst>
              </p:cNvPr>
              <p:cNvCxnSpPr/>
              <p:nvPr/>
            </p:nvCxnSpPr>
            <p:spPr bwMode="auto">
              <a:xfrm>
                <a:off x="5210944" y="2781866"/>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5D7E428F-FAA7-803C-616E-56F05AB84BB3}"/>
                  </a:ext>
                </a:extLst>
              </p:cNvPr>
              <p:cNvCxnSpPr/>
              <p:nvPr/>
            </p:nvCxnSpPr>
            <p:spPr bwMode="auto">
              <a:xfrm>
                <a:off x="5317760" y="2784944"/>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1F019526-04CC-3038-E86B-6D25FC3A42BD}"/>
                  </a:ext>
                </a:extLst>
              </p:cNvPr>
              <p:cNvCxnSpPr/>
              <p:nvPr/>
            </p:nvCxnSpPr>
            <p:spPr bwMode="auto">
              <a:xfrm>
                <a:off x="5379643" y="278784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6381543D-BEA3-93EC-8394-579A2770741A}"/>
                  </a:ext>
                </a:extLst>
              </p:cNvPr>
              <p:cNvCxnSpPr/>
              <p:nvPr/>
            </p:nvCxnSpPr>
            <p:spPr bwMode="auto">
              <a:xfrm>
                <a:off x="5278490" y="2784944"/>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38979A2E-009F-1E58-63A1-E2DD6291F5B2}"/>
                  </a:ext>
                </a:extLst>
              </p:cNvPr>
              <p:cNvCxnSpPr/>
              <p:nvPr/>
            </p:nvCxnSpPr>
            <p:spPr bwMode="auto">
              <a:xfrm>
                <a:off x="5369803" y="2790349"/>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DDFC9601-EC02-0461-223B-978649A8DE7D}"/>
                  </a:ext>
                </a:extLst>
              </p:cNvPr>
              <p:cNvCxnSpPr/>
              <p:nvPr/>
            </p:nvCxnSpPr>
            <p:spPr bwMode="auto">
              <a:xfrm>
                <a:off x="5415588" y="278802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EF340DE9-A133-A107-B948-9CEC4A6A5DCF}"/>
                  </a:ext>
                </a:extLst>
              </p:cNvPr>
              <p:cNvCxnSpPr/>
              <p:nvPr/>
            </p:nvCxnSpPr>
            <p:spPr bwMode="auto">
              <a:xfrm>
                <a:off x="4106003" y="2493906"/>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E54A3360-B56F-FC7C-E4D7-0A05393EA75F}"/>
                  </a:ext>
                </a:extLst>
              </p:cNvPr>
              <p:cNvCxnSpPr/>
              <p:nvPr/>
            </p:nvCxnSpPr>
            <p:spPr bwMode="auto">
              <a:xfrm>
                <a:off x="4736186" y="2577057"/>
                <a:ext cx="0" cy="110795"/>
              </a:xfrm>
              <a:prstGeom prst="line">
                <a:avLst/>
              </a:prstGeom>
              <a:noFill/>
              <a:ln w="38100" cap="flat" cmpd="sng" algn="ctr">
                <a:solidFill>
                  <a:schemeClr val="accent3"/>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372201D5-39B4-AD90-4E06-79C58A0FBD55}"/>
                </a:ext>
              </a:extLst>
            </p:cNvPr>
            <p:cNvGrpSpPr/>
            <p:nvPr/>
          </p:nvGrpSpPr>
          <p:grpSpPr>
            <a:xfrm>
              <a:off x="3090015" y="1617777"/>
              <a:ext cx="2415410" cy="535710"/>
              <a:chOff x="2816583" y="2091340"/>
              <a:chExt cx="2853519" cy="632878"/>
            </a:xfrm>
          </p:grpSpPr>
          <p:cxnSp>
            <p:nvCxnSpPr>
              <p:cNvPr id="276" name="Straight Connector 275">
                <a:extLst>
                  <a:ext uri="{FF2B5EF4-FFF2-40B4-BE49-F238E27FC236}">
                    <a16:creationId xmlns:a16="http://schemas.microsoft.com/office/drawing/2014/main" id="{4C74AA17-4DB1-DA25-7353-A3774221C5E1}"/>
                  </a:ext>
                </a:extLst>
              </p:cNvPr>
              <p:cNvCxnSpPr/>
              <p:nvPr/>
            </p:nvCxnSpPr>
            <p:spPr bwMode="auto">
              <a:xfrm>
                <a:off x="2816583" y="209134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EEB5E1E8-1A5A-C112-FD0C-4ED31C7094C8}"/>
                  </a:ext>
                </a:extLst>
              </p:cNvPr>
              <p:cNvCxnSpPr/>
              <p:nvPr/>
            </p:nvCxnSpPr>
            <p:spPr bwMode="auto">
              <a:xfrm>
                <a:off x="3313882" y="217911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C35CD67E-E60C-E69D-8876-651310A9A649}"/>
                  </a:ext>
                </a:extLst>
              </p:cNvPr>
              <p:cNvCxnSpPr/>
              <p:nvPr/>
            </p:nvCxnSpPr>
            <p:spPr bwMode="auto">
              <a:xfrm>
                <a:off x="3061176" y="211579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9DD53BE9-3192-ACCF-CD67-A23F7F30EE95}"/>
                  </a:ext>
                </a:extLst>
              </p:cNvPr>
              <p:cNvCxnSpPr/>
              <p:nvPr/>
            </p:nvCxnSpPr>
            <p:spPr bwMode="auto">
              <a:xfrm>
                <a:off x="3126044" y="213586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FD136AEE-9044-9D85-4C1D-668C1126218E}"/>
                  </a:ext>
                </a:extLst>
              </p:cNvPr>
              <p:cNvCxnSpPr/>
              <p:nvPr/>
            </p:nvCxnSpPr>
            <p:spPr bwMode="auto">
              <a:xfrm>
                <a:off x="3390042" y="220213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D54627ED-F7CA-EA70-BAA3-23FA6686CD60}"/>
                  </a:ext>
                </a:extLst>
              </p:cNvPr>
              <p:cNvCxnSpPr/>
              <p:nvPr/>
            </p:nvCxnSpPr>
            <p:spPr bwMode="auto">
              <a:xfrm>
                <a:off x="3259606" y="2179727"/>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A3347918-B5CC-34A9-3063-C47795674912}"/>
                  </a:ext>
                </a:extLst>
              </p:cNvPr>
              <p:cNvCxnSpPr/>
              <p:nvPr/>
            </p:nvCxnSpPr>
            <p:spPr bwMode="auto">
              <a:xfrm>
                <a:off x="3355434" y="2202135"/>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A99FC9AC-468F-D7E6-D633-6DF0DF2FDE12}"/>
                  </a:ext>
                </a:extLst>
              </p:cNvPr>
              <p:cNvCxnSpPr/>
              <p:nvPr/>
            </p:nvCxnSpPr>
            <p:spPr bwMode="auto">
              <a:xfrm>
                <a:off x="3496626" y="2251373"/>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E1167F1E-5332-735F-A505-6C7149FAA842}"/>
                  </a:ext>
                </a:extLst>
              </p:cNvPr>
              <p:cNvCxnSpPr/>
              <p:nvPr/>
            </p:nvCxnSpPr>
            <p:spPr bwMode="auto">
              <a:xfrm>
                <a:off x="3515100" y="224829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E16389B7-494D-2921-8EAD-2501FBE67016}"/>
                  </a:ext>
                </a:extLst>
              </p:cNvPr>
              <p:cNvCxnSpPr/>
              <p:nvPr/>
            </p:nvCxnSpPr>
            <p:spPr bwMode="auto">
              <a:xfrm>
                <a:off x="3460021" y="221830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50193048-AF93-0320-D77D-28769C2C99B3}"/>
                  </a:ext>
                </a:extLst>
              </p:cNvPr>
              <p:cNvCxnSpPr/>
              <p:nvPr/>
            </p:nvCxnSpPr>
            <p:spPr bwMode="auto">
              <a:xfrm>
                <a:off x="3546968" y="227604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89EAA83A-7897-9C1B-C6FC-9A7C238CCA91}"/>
                  </a:ext>
                </a:extLst>
              </p:cNvPr>
              <p:cNvCxnSpPr/>
              <p:nvPr/>
            </p:nvCxnSpPr>
            <p:spPr bwMode="auto">
              <a:xfrm>
                <a:off x="3579312" y="227627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42A94ADB-394B-ED50-712F-DDC0DB99050B}"/>
                  </a:ext>
                </a:extLst>
              </p:cNvPr>
              <p:cNvCxnSpPr/>
              <p:nvPr/>
            </p:nvCxnSpPr>
            <p:spPr bwMode="auto">
              <a:xfrm>
                <a:off x="3811515" y="228389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645632DC-42D7-CC10-C676-BD3F24C4A2E5}"/>
                  </a:ext>
                </a:extLst>
              </p:cNvPr>
              <p:cNvCxnSpPr/>
              <p:nvPr/>
            </p:nvCxnSpPr>
            <p:spPr bwMode="auto">
              <a:xfrm>
                <a:off x="3892742" y="231292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9AAAF13E-5438-8471-46AE-C36C734B4B6C}"/>
                  </a:ext>
                </a:extLst>
              </p:cNvPr>
              <p:cNvCxnSpPr/>
              <p:nvPr/>
            </p:nvCxnSpPr>
            <p:spPr bwMode="auto">
              <a:xfrm>
                <a:off x="3850970" y="228326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238471C3-32ED-CC95-E7D0-6EACF974C25C}"/>
                  </a:ext>
                </a:extLst>
              </p:cNvPr>
              <p:cNvCxnSpPr/>
              <p:nvPr/>
            </p:nvCxnSpPr>
            <p:spPr bwMode="auto">
              <a:xfrm>
                <a:off x="3968206" y="2347575"/>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DD2FCE2B-D3FD-DAF6-2039-302E04FF1D66}"/>
                  </a:ext>
                </a:extLst>
              </p:cNvPr>
              <p:cNvCxnSpPr/>
              <p:nvPr/>
            </p:nvCxnSpPr>
            <p:spPr bwMode="auto">
              <a:xfrm>
                <a:off x="4111856" y="2344475"/>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88339053-F79B-F2DE-ABC3-74DBCCBEF50D}"/>
                  </a:ext>
                </a:extLst>
              </p:cNvPr>
              <p:cNvCxnSpPr/>
              <p:nvPr/>
            </p:nvCxnSpPr>
            <p:spPr bwMode="auto">
              <a:xfrm>
                <a:off x="4245750" y="2382751"/>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41C6643E-8978-B90B-5AF5-44BCA4CECC40}"/>
                  </a:ext>
                </a:extLst>
              </p:cNvPr>
              <p:cNvCxnSpPr/>
              <p:nvPr/>
            </p:nvCxnSpPr>
            <p:spPr bwMode="auto">
              <a:xfrm>
                <a:off x="3773963" y="2284016"/>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9228B55C-7C05-82BC-3E5E-7517E756CA2B}"/>
                  </a:ext>
                </a:extLst>
              </p:cNvPr>
              <p:cNvCxnSpPr/>
              <p:nvPr/>
            </p:nvCxnSpPr>
            <p:spPr bwMode="auto">
              <a:xfrm>
                <a:off x="3918032" y="234544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7C61DF4F-BA44-01E1-8A5F-115A1058C96E}"/>
                  </a:ext>
                </a:extLst>
              </p:cNvPr>
              <p:cNvCxnSpPr/>
              <p:nvPr/>
            </p:nvCxnSpPr>
            <p:spPr bwMode="auto">
              <a:xfrm>
                <a:off x="4166723" y="238090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D6DE8565-67FF-748D-38CD-462EE2EEFA42}"/>
                  </a:ext>
                </a:extLst>
              </p:cNvPr>
              <p:cNvCxnSpPr/>
              <p:nvPr/>
            </p:nvCxnSpPr>
            <p:spPr bwMode="auto">
              <a:xfrm>
                <a:off x="4130482" y="2381053"/>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AD71CA39-CC43-2FD0-E5E8-61624A60FB37}"/>
                  </a:ext>
                </a:extLst>
              </p:cNvPr>
              <p:cNvCxnSpPr/>
              <p:nvPr/>
            </p:nvCxnSpPr>
            <p:spPr bwMode="auto">
              <a:xfrm>
                <a:off x="4018865" y="2346293"/>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F68A2730-82CD-AF50-CCED-83D4F44E47F5}"/>
                  </a:ext>
                </a:extLst>
              </p:cNvPr>
              <p:cNvCxnSpPr/>
              <p:nvPr/>
            </p:nvCxnSpPr>
            <p:spPr bwMode="auto">
              <a:xfrm>
                <a:off x="4302423" y="238001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D5D97632-CB5C-665D-86C4-EEFC3B82F6F7}"/>
                  </a:ext>
                </a:extLst>
              </p:cNvPr>
              <p:cNvCxnSpPr/>
              <p:nvPr/>
            </p:nvCxnSpPr>
            <p:spPr bwMode="auto">
              <a:xfrm>
                <a:off x="4198188" y="238090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F961034A-5307-EA25-763D-D1A6337FA1A9}"/>
                  </a:ext>
                </a:extLst>
              </p:cNvPr>
              <p:cNvCxnSpPr/>
              <p:nvPr/>
            </p:nvCxnSpPr>
            <p:spPr bwMode="auto">
              <a:xfrm>
                <a:off x="4477961" y="243071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9C48CB01-9952-2220-E47E-E7EDD15AFF83}"/>
                  </a:ext>
                </a:extLst>
              </p:cNvPr>
              <p:cNvCxnSpPr/>
              <p:nvPr/>
            </p:nvCxnSpPr>
            <p:spPr bwMode="auto">
              <a:xfrm>
                <a:off x="4344253" y="238001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E49F313A-AFAD-5921-F11F-5B136ECB15F6}"/>
                  </a:ext>
                </a:extLst>
              </p:cNvPr>
              <p:cNvCxnSpPr/>
              <p:nvPr/>
            </p:nvCxnSpPr>
            <p:spPr bwMode="auto">
              <a:xfrm>
                <a:off x="4383097" y="2427633"/>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4AADBC86-31F8-1E28-6CE1-67235CB452C9}"/>
                  </a:ext>
                </a:extLst>
              </p:cNvPr>
              <p:cNvCxnSpPr/>
              <p:nvPr/>
            </p:nvCxnSpPr>
            <p:spPr bwMode="auto">
              <a:xfrm>
                <a:off x="3744592" y="228216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53288BEA-59A4-AEC1-063B-CAC731D244B5}"/>
                  </a:ext>
                </a:extLst>
              </p:cNvPr>
              <p:cNvCxnSpPr/>
              <p:nvPr/>
            </p:nvCxnSpPr>
            <p:spPr bwMode="auto">
              <a:xfrm>
                <a:off x="3953881" y="2348455"/>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17F2D645-D639-A24B-96CC-EF245D1B2698}"/>
                  </a:ext>
                </a:extLst>
              </p:cNvPr>
              <p:cNvCxnSpPr/>
              <p:nvPr/>
            </p:nvCxnSpPr>
            <p:spPr bwMode="auto">
              <a:xfrm>
                <a:off x="4519252" y="243071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D596A9FD-8CD3-A400-4CA6-00AC014EFAC6}"/>
                  </a:ext>
                </a:extLst>
              </p:cNvPr>
              <p:cNvCxnSpPr/>
              <p:nvPr/>
            </p:nvCxnSpPr>
            <p:spPr bwMode="auto">
              <a:xfrm>
                <a:off x="3713116" y="228337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2C8C0815-E954-37F3-86D4-615D316AA337}"/>
                  </a:ext>
                </a:extLst>
              </p:cNvPr>
              <p:cNvCxnSpPr/>
              <p:nvPr/>
            </p:nvCxnSpPr>
            <p:spPr bwMode="auto">
              <a:xfrm>
                <a:off x="4527882" y="243071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A9CB2A82-FC36-7DC2-C5E9-884F45881508}"/>
                  </a:ext>
                </a:extLst>
              </p:cNvPr>
              <p:cNvCxnSpPr/>
              <p:nvPr/>
            </p:nvCxnSpPr>
            <p:spPr bwMode="auto">
              <a:xfrm>
                <a:off x="4696349" y="243538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DAE6F3D3-0B0E-F8D2-716C-59316D6389EC}"/>
                  </a:ext>
                </a:extLst>
              </p:cNvPr>
              <p:cNvCxnSpPr/>
              <p:nvPr/>
            </p:nvCxnSpPr>
            <p:spPr bwMode="auto">
              <a:xfrm>
                <a:off x="4572300" y="243071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38326800-BE4D-09FD-EA0A-DB11D4C52F00}"/>
                  </a:ext>
                </a:extLst>
              </p:cNvPr>
              <p:cNvCxnSpPr/>
              <p:nvPr/>
            </p:nvCxnSpPr>
            <p:spPr bwMode="auto">
              <a:xfrm>
                <a:off x="4064472" y="2346554"/>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71159F21-F2E4-CC52-1C0E-07AD4B3A243B}"/>
                  </a:ext>
                </a:extLst>
              </p:cNvPr>
              <p:cNvCxnSpPr/>
              <p:nvPr/>
            </p:nvCxnSpPr>
            <p:spPr bwMode="auto">
              <a:xfrm>
                <a:off x="4969223" y="2604187"/>
                <a:ext cx="0" cy="110795"/>
              </a:xfrm>
              <a:prstGeom prst="line">
                <a:avLst/>
              </a:prstGeom>
              <a:noFill/>
              <a:ln w="57150"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4C18C696-E451-927B-5446-FC50BCC8914B}"/>
                  </a:ext>
                </a:extLst>
              </p:cNvPr>
              <p:cNvCxnSpPr/>
              <p:nvPr/>
            </p:nvCxnSpPr>
            <p:spPr bwMode="auto">
              <a:xfrm>
                <a:off x="4434740" y="2430712"/>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A6790A90-42C1-0A55-387E-13B742AF3488}"/>
                  </a:ext>
                </a:extLst>
              </p:cNvPr>
              <p:cNvCxnSpPr/>
              <p:nvPr/>
            </p:nvCxnSpPr>
            <p:spPr bwMode="auto">
              <a:xfrm>
                <a:off x="4735639" y="243787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E4DC1C13-581D-F7FB-37AF-F7D59D22AF9C}"/>
                  </a:ext>
                </a:extLst>
              </p:cNvPr>
              <p:cNvCxnSpPr/>
              <p:nvPr/>
            </p:nvCxnSpPr>
            <p:spPr bwMode="auto">
              <a:xfrm>
                <a:off x="4782369" y="243787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95831FA8-8B8F-FB21-FEC4-568DDD86B025}"/>
                  </a:ext>
                </a:extLst>
              </p:cNvPr>
              <p:cNvCxnSpPr/>
              <p:nvPr/>
            </p:nvCxnSpPr>
            <p:spPr bwMode="auto">
              <a:xfrm>
                <a:off x="4848313" y="2517425"/>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8C01FBA6-58D9-389C-F721-4DFFC24C01C0}"/>
                  </a:ext>
                </a:extLst>
              </p:cNvPr>
              <p:cNvCxnSpPr/>
              <p:nvPr/>
            </p:nvCxnSpPr>
            <p:spPr bwMode="auto">
              <a:xfrm>
                <a:off x="5023868" y="2607625"/>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6220DCA6-9DA1-8F4D-2FF8-75E420E3645B}"/>
                  </a:ext>
                </a:extLst>
              </p:cNvPr>
              <p:cNvCxnSpPr/>
              <p:nvPr/>
            </p:nvCxnSpPr>
            <p:spPr bwMode="auto">
              <a:xfrm>
                <a:off x="4903350" y="260618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109A1110-6845-46A9-72B9-D30B9EB63470}"/>
                  </a:ext>
                </a:extLst>
              </p:cNvPr>
              <p:cNvCxnSpPr/>
              <p:nvPr/>
            </p:nvCxnSpPr>
            <p:spPr bwMode="auto">
              <a:xfrm>
                <a:off x="5108433" y="2613423"/>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80848CE8-4EA6-BCBA-8D17-7E6542FA480A}"/>
                  </a:ext>
                </a:extLst>
              </p:cNvPr>
              <p:cNvCxnSpPr/>
              <p:nvPr/>
            </p:nvCxnSpPr>
            <p:spPr bwMode="auto">
              <a:xfrm>
                <a:off x="5225660" y="260726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287FBDCB-64C0-3877-3397-F40E83825779}"/>
                  </a:ext>
                </a:extLst>
              </p:cNvPr>
              <p:cNvCxnSpPr/>
              <p:nvPr/>
            </p:nvCxnSpPr>
            <p:spPr bwMode="auto">
              <a:xfrm>
                <a:off x="5291444" y="260726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2589F2EC-BDAD-0010-7D57-E60EDCB26AD6}"/>
                  </a:ext>
                </a:extLst>
              </p:cNvPr>
              <p:cNvCxnSpPr/>
              <p:nvPr/>
            </p:nvCxnSpPr>
            <p:spPr bwMode="auto">
              <a:xfrm>
                <a:off x="5258047" y="260726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F4D18059-C05C-D6A0-0DBE-4B621ACF4F88}"/>
                  </a:ext>
                </a:extLst>
              </p:cNvPr>
              <p:cNvCxnSpPr/>
              <p:nvPr/>
            </p:nvCxnSpPr>
            <p:spPr bwMode="auto">
              <a:xfrm>
                <a:off x="5377047" y="260418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0C2EA0BF-9267-3AA0-2E13-430AC8C1E7D7}"/>
                  </a:ext>
                </a:extLst>
              </p:cNvPr>
              <p:cNvCxnSpPr/>
              <p:nvPr/>
            </p:nvCxnSpPr>
            <p:spPr bwMode="auto">
              <a:xfrm>
                <a:off x="5508441" y="260418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E0EE906D-58B4-46E1-2F39-483B42C39F3C}"/>
                  </a:ext>
                </a:extLst>
              </p:cNvPr>
              <p:cNvCxnSpPr/>
              <p:nvPr/>
            </p:nvCxnSpPr>
            <p:spPr bwMode="auto">
              <a:xfrm>
                <a:off x="5621247" y="2610343"/>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C3EE6A7A-B7EE-9F9F-03AB-F77FBF6A1908}"/>
                  </a:ext>
                </a:extLst>
              </p:cNvPr>
              <p:cNvCxnSpPr/>
              <p:nvPr/>
            </p:nvCxnSpPr>
            <p:spPr bwMode="auto">
              <a:xfrm>
                <a:off x="5670102" y="2610751"/>
                <a:ext cx="0" cy="110795"/>
              </a:xfrm>
              <a:prstGeom prst="line">
                <a:avLst/>
              </a:prstGeom>
              <a:noFill/>
              <a:ln w="28575" cap="flat" cmpd="sng" algn="ctr">
                <a:solidFill>
                  <a:schemeClr val="accent1"/>
                </a:solidFill>
                <a:prstDash val="solid"/>
                <a:round/>
                <a:headEnd type="none" w="med" len="med"/>
                <a:tailEnd type="none" w="med" len="med"/>
              </a:ln>
              <a:effectLst/>
            </p:spPr>
          </p:cxnSp>
        </p:grpSp>
        <p:sp>
          <p:nvSpPr>
            <p:cNvPr id="8" name="Freeform: Shape 7">
              <a:extLst>
                <a:ext uri="{FF2B5EF4-FFF2-40B4-BE49-F238E27FC236}">
                  <a16:creationId xmlns:a16="http://schemas.microsoft.com/office/drawing/2014/main" id="{698B0E37-5C71-729B-EF72-AD237A24D950}"/>
                </a:ext>
              </a:extLst>
            </p:cNvPr>
            <p:cNvSpPr/>
            <p:nvPr/>
          </p:nvSpPr>
          <p:spPr bwMode="auto">
            <a:xfrm>
              <a:off x="1547638" y="1577973"/>
              <a:ext cx="3971685" cy="523825"/>
            </a:xfrm>
            <a:custGeom>
              <a:avLst/>
              <a:gdLst>
                <a:gd name="connsiteX0" fmla="*/ 0 w 4692073"/>
                <a:gd name="connsiteY0" fmla="*/ 0 h 618837"/>
                <a:gd name="connsiteX1" fmla="*/ 98522 w 4692073"/>
                <a:gd name="connsiteY1" fmla="*/ 0 h 618837"/>
                <a:gd name="connsiteX2" fmla="*/ 98522 w 4692073"/>
                <a:gd name="connsiteY2" fmla="*/ 15394 h 618837"/>
                <a:gd name="connsiteX3" fmla="*/ 467976 w 4692073"/>
                <a:gd name="connsiteY3" fmla="*/ 15394 h 618837"/>
                <a:gd name="connsiteX4" fmla="*/ 532631 w 4692073"/>
                <a:gd name="connsiteY4" fmla="*/ 15394 h 618837"/>
                <a:gd name="connsiteX5" fmla="*/ 532631 w 4692073"/>
                <a:gd name="connsiteY5" fmla="*/ 46182 h 618837"/>
                <a:gd name="connsiteX6" fmla="*/ 1089891 w 4692073"/>
                <a:gd name="connsiteY6" fmla="*/ 46182 h 618837"/>
                <a:gd name="connsiteX7" fmla="*/ 1089891 w 4692073"/>
                <a:gd name="connsiteY7" fmla="*/ 67733 h 618837"/>
                <a:gd name="connsiteX8" fmla="*/ 1206885 w 4692073"/>
                <a:gd name="connsiteY8" fmla="*/ 67733 h 618837"/>
                <a:gd name="connsiteX9" fmla="*/ 1206885 w 4692073"/>
                <a:gd name="connsiteY9" fmla="*/ 89285 h 618837"/>
                <a:gd name="connsiteX10" fmla="*/ 1293091 w 4692073"/>
                <a:gd name="connsiteY10" fmla="*/ 89285 h 618837"/>
                <a:gd name="connsiteX11" fmla="*/ 1293091 w 4692073"/>
                <a:gd name="connsiteY11" fmla="*/ 104679 h 618837"/>
                <a:gd name="connsiteX12" fmla="*/ 2001213 w 4692073"/>
                <a:gd name="connsiteY12" fmla="*/ 104679 h 618837"/>
                <a:gd name="connsiteX13" fmla="*/ 2001213 w 4692073"/>
                <a:gd name="connsiteY13" fmla="*/ 126230 h 618837"/>
                <a:gd name="connsiteX14" fmla="*/ 2124364 w 4692073"/>
                <a:gd name="connsiteY14" fmla="*/ 126230 h 618837"/>
                <a:gd name="connsiteX15" fmla="*/ 2124364 w 4692073"/>
                <a:gd name="connsiteY15" fmla="*/ 157018 h 618837"/>
                <a:gd name="connsiteX16" fmla="*/ 2204413 w 4692073"/>
                <a:gd name="connsiteY16" fmla="*/ 157018 h 618837"/>
                <a:gd name="connsiteX17" fmla="*/ 2204413 w 4692073"/>
                <a:gd name="connsiteY17" fmla="*/ 166255 h 618837"/>
                <a:gd name="connsiteX18" fmla="*/ 2259831 w 4692073"/>
                <a:gd name="connsiteY18" fmla="*/ 166255 h 618837"/>
                <a:gd name="connsiteX19" fmla="*/ 2259831 w 4692073"/>
                <a:gd name="connsiteY19" fmla="*/ 193964 h 618837"/>
                <a:gd name="connsiteX20" fmla="*/ 2330643 w 4692073"/>
                <a:gd name="connsiteY20" fmla="*/ 193964 h 618837"/>
                <a:gd name="connsiteX21" fmla="*/ 2330643 w 4692073"/>
                <a:gd name="connsiteY21" fmla="*/ 218594 h 618837"/>
                <a:gd name="connsiteX22" fmla="*/ 2453794 w 4692073"/>
                <a:gd name="connsiteY22" fmla="*/ 218594 h 618837"/>
                <a:gd name="connsiteX23" fmla="*/ 2453794 w 4692073"/>
                <a:gd name="connsiteY23" fmla="*/ 218594 h 618837"/>
                <a:gd name="connsiteX24" fmla="*/ 2453794 w 4692073"/>
                <a:gd name="connsiteY24" fmla="*/ 240146 h 618837"/>
                <a:gd name="connsiteX25" fmla="*/ 2506134 w 4692073"/>
                <a:gd name="connsiteY25" fmla="*/ 240146 h 618837"/>
                <a:gd name="connsiteX26" fmla="*/ 2506134 w 4692073"/>
                <a:gd name="connsiteY26" fmla="*/ 264776 h 618837"/>
                <a:gd name="connsiteX27" fmla="*/ 2518449 w 4692073"/>
                <a:gd name="connsiteY27" fmla="*/ 264776 h 618837"/>
                <a:gd name="connsiteX28" fmla="*/ 2518449 w 4692073"/>
                <a:gd name="connsiteY28" fmla="*/ 289406 h 618837"/>
                <a:gd name="connsiteX29" fmla="*/ 2854037 w 4692073"/>
                <a:gd name="connsiteY29" fmla="*/ 289406 h 618837"/>
                <a:gd name="connsiteX30" fmla="*/ 2854037 w 4692073"/>
                <a:gd name="connsiteY30" fmla="*/ 320194 h 618837"/>
                <a:gd name="connsiteX31" fmla="*/ 2903297 w 4692073"/>
                <a:gd name="connsiteY31" fmla="*/ 320194 h 618837"/>
                <a:gd name="connsiteX32" fmla="*/ 2903297 w 4692073"/>
                <a:gd name="connsiteY32" fmla="*/ 350982 h 618837"/>
                <a:gd name="connsiteX33" fmla="*/ 3137285 w 4692073"/>
                <a:gd name="connsiteY33" fmla="*/ 350982 h 618837"/>
                <a:gd name="connsiteX34" fmla="*/ 3137285 w 4692073"/>
                <a:gd name="connsiteY34" fmla="*/ 391006 h 618837"/>
                <a:gd name="connsiteX35" fmla="*/ 3380510 w 4692073"/>
                <a:gd name="connsiteY35" fmla="*/ 391006 h 618837"/>
                <a:gd name="connsiteX36" fmla="*/ 3380510 w 4692073"/>
                <a:gd name="connsiteY36" fmla="*/ 437188 h 618837"/>
                <a:gd name="connsiteX37" fmla="*/ 3820776 w 4692073"/>
                <a:gd name="connsiteY37" fmla="*/ 437188 h 618837"/>
                <a:gd name="connsiteX38" fmla="*/ 3820776 w 4692073"/>
                <a:gd name="connsiteY38" fmla="*/ 529552 h 618837"/>
                <a:gd name="connsiteX39" fmla="*/ 3882352 w 4692073"/>
                <a:gd name="connsiteY39" fmla="*/ 529552 h 618837"/>
                <a:gd name="connsiteX40" fmla="*/ 3882352 w 4692073"/>
                <a:gd name="connsiteY40" fmla="*/ 618837 h 618837"/>
                <a:gd name="connsiteX41" fmla="*/ 4692073 w 4692073"/>
                <a:gd name="connsiteY41" fmla="*/ 618837 h 618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692073" h="618837">
                  <a:moveTo>
                    <a:pt x="0" y="0"/>
                  </a:moveTo>
                  <a:lnTo>
                    <a:pt x="98522" y="0"/>
                  </a:lnTo>
                  <a:lnTo>
                    <a:pt x="98522" y="15394"/>
                  </a:lnTo>
                  <a:lnTo>
                    <a:pt x="467976" y="15394"/>
                  </a:lnTo>
                  <a:lnTo>
                    <a:pt x="532631" y="15394"/>
                  </a:lnTo>
                  <a:lnTo>
                    <a:pt x="532631" y="46182"/>
                  </a:lnTo>
                  <a:lnTo>
                    <a:pt x="1089891" y="46182"/>
                  </a:lnTo>
                  <a:lnTo>
                    <a:pt x="1089891" y="67733"/>
                  </a:lnTo>
                  <a:lnTo>
                    <a:pt x="1206885" y="67733"/>
                  </a:lnTo>
                  <a:lnTo>
                    <a:pt x="1206885" y="89285"/>
                  </a:lnTo>
                  <a:lnTo>
                    <a:pt x="1293091" y="89285"/>
                  </a:lnTo>
                  <a:lnTo>
                    <a:pt x="1293091" y="104679"/>
                  </a:lnTo>
                  <a:lnTo>
                    <a:pt x="2001213" y="104679"/>
                  </a:lnTo>
                  <a:lnTo>
                    <a:pt x="2001213" y="126230"/>
                  </a:lnTo>
                  <a:lnTo>
                    <a:pt x="2124364" y="126230"/>
                  </a:lnTo>
                  <a:lnTo>
                    <a:pt x="2124364" y="157018"/>
                  </a:lnTo>
                  <a:lnTo>
                    <a:pt x="2204413" y="157018"/>
                  </a:lnTo>
                  <a:lnTo>
                    <a:pt x="2204413" y="166255"/>
                  </a:lnTo>
                  <a:lnTo>
                    <a:pt x="2259831" y="166255"/>
                  </a:lnTo>
                  <a:lnTo>
                    <a:pt x="2259831" y="193964"/>
                  </a:lnTo>
                  <a:lnTo>
                    <a:pt x="2330643" y="193964"/>
                  </a:lnTo>
                  <a:lnTo>
                    <a:pt x="2330643" y="218594"/>
                  </a:lnTo>
                  <a:lnTo>
                    <a:pt x="2453794" y="218594"/>
                  </a:lnTo>
                  <a:lnTo>
                    <a:pt x="2453794" y="218594"/>
                  </a:lnTo>
                  <a:lnTo>
                    <a:pt x="2453794" y="240146"/>
                  </a:lnTo>
                  <a:lnTo>
                    <a:pt x="2506134" y="240146"/>
                  </a:lnTo>
                  <a:lnTo>
                    <a:pt x="2506134" y="264776"/>
                  </a:lnTo>
                  <a:lnTo>
                    <a:pt x="2518449" y="264776"/>
                  </a:lnTo>
                  <a:lnTo>
                    <a:pt x="2518449" y="289406"/>
                  </a:lnTo>
                  <a:lnTo>
                    <a:pt x="2854037" y="289406"/>
                  </a:lnTo>
                  <a:lnTo>
                    <a:pt x="2854037" y="320194"/>
                  </a:lnTo>
                  <a:lnTo>
                    <a:pt x="2903297" y="320194"/>
                  </a:lnTo>
                  <a:lnTo>
                    <a:pt x="2903297" y="350982"/>
                  </a:lnTo>
                  <a:lnTo>
                    <a:pt x="3137285" y="350982"/>
                  </a:lnTo>
                  <a:lnTo>
                    <a:pt x="3137285" y="391006"/>
                  </a:lnTo>
                  <a:lnTo>
                    <a:pt x="3380510" y="391006"/>
                  </a:lnTo>
                  <a:lnTo>
                    <a:pt x="3380510" y="437188"/>
                  </a:lnTo>
                  <a:lnTo>
                    <a:pt x="3820776" y="437188"/>
                  </a:lnTo>
                  <a:lnTo>
                    <a:pt x="3820776" y="529552"/>
                  </a:lnTo>
                  <a:lnTo>
                    <a:pt x="3882352" y="529552"/>
                  </a:lnTo>
                  <a:lnTo>
                    <a:pt x="3882352" y="618837"/>
                  </a:lnTo>
                  <a:lnTo>
                    <a:pt x="4692073" y="61883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Freeform: Shape 6">
              <a:extLst>
                <a:ext uri="{FF2B5EF4-FFF2-40B4-BE49-F238E27FC236}">
                  <a16:creationId xmlns:a16="http://schemas.microsoft.com/office/drawing/2014/main" id="{085ACAF7-8AB3-DD1E-F8CC-1E1ACC4B5630}"/>
                </a:ext>
              </a:extLst>
            </p:cNvPr>
            <p:cNvSpPr/>
            <p:nvPr/>
          </p:nvSpPr>
          <p:spPr bwMode="auto">
            <a:xfrm>
              <a:off x="1555457" y="1593609"/>
              <a:ext cx="3734530" cy="651524"/>
            </a:xfrm>
            <a:custGeom>
              <a:avLst/>
              <a:gdLst>
                <a:gd name="connsiteX0" fmla="*/ 0 w 4411903"/>
                <a:gd name="connsiteY0" fmla="*/ 0 h 769697"/>
                <a:gd name="connsiteX1" fmla="*/ 144703 w 4411903"/>
                <a:gd name="connsiteY1" fmla="*/ 0 h 769697"/>
                <a:gd name="connsiteX2" fmla="*/ 144703 w 4411903"/>
                <a:gd name="connsiteY2" fmla="*/ 0 h 769697"/>
                <a:gd name="connsiteX3" fmla="*/ 144703 w 4411903"/>
                <a:gd name="connsiteY3" fmla="*/ 24630 h 769697"/>
                <a:gd name="connsiteX4" fmla="*/ 221673 w 4411903"/>
                <a:gd name="connsiteY4" fmla="*/ 24630 h 769697"/>
                <a:gd name="connsiteX5" fmla="*/ 221673 w 4411903"/>
                <a:gd name="connsiteY5" fmla="*/ 46182 h 769697"/>
                <a:gd name="connsiteX6" fmla="*/ 584970 w 4411903"/>
                <a:gd name="connsiteY6" fmla="*/ 46182 h 769697"/>
                <a:gd name="connsiteX7" fmla="*/ 584970 w 4411903"/>
                <a:gd name="connsiteY7" fmla="*/ 61576 h 769697"/>
                <a:gd name="connsiteX8" fmla="*/ 911321 w 4411903"/>
                <a:gd name="connsiteY8" fmla="*/ 61576 h 769697"/>
                <a:gd name="connsiteX9" fmla="*/ 911321 w 4411903"/>
                <a:gd name="connsiteY9" fmla="*/ 86206 h 769697"/>
                <a:gd name="connsiteX10" fmla="*/ 1056024 w 4411903"/>
                <a:gd name="connsiteY10" fmla="*/ 86206 h 769697"/>
                <a:gd name="connsiteX11" fmla="*/ 1056024 w 4411903"/>
                <a:gd name="connsiteY11" fmla="*/ 101600 h 769697"/>
                <a:gd name="connsiteX12" fmla="*/ 1326957 w 4411903"/>
                <a:gd name="connsiteY12" fmla="*/ 101600 h 769697"/>
                <a:gd name="connsiteX13" fmla="*/ 1326957 w 4411903"/>
                <a:gd name="connsiteY13" fmla="*/ 123151 h 769697"/>
                <a:gd name="connsiteX14" fmla="*/ 1554788 w 4411903"/>
                <a:gd name="connsiteY14" fmla="*/ 123151 h 769697"/>
                <a:gd name="connsiteX15" fmla="*/ 1554788 w 4411903"/>
                <a:gd name="connsiteY15" fmla="*/ 147782 h 769697"/>
                <a:gd name="connsiteX16" fmla="*/ 1770303 w 4411903"/>
                <a:gd name="connsiteY16" fmla="*/ 147782 h 769697"/>
                <a:gd name="connsiteX17" fmla="*/ 1770303 w 4411903"/>
                <a:gd name="connsiteY17" fmla="*/ 181648 h 769697"/>
                <a:gd name="connsiteX18" fmla="*/ 1791854 w 4411903"/>
                <a:gd name="connsiteY18" fmla="*/ 181648 h 769697"/>
                <a:gd name="connsiteX19" fmla="*/ 1791854 w 4411903"/>
                <a:gd name="connsiteY19" fmla="*/ 209357 h 769697"/>
                <a:gd name="connsiteX20" fmla="*/ 1813406 w 4411903"/>
                <a:gd name="connsiteY20" fmla="*/ 209357 h 769697"/>
                <a:gd name="connsiteX21" fmla="*/ 1813406 w 4411903"/>
                <a:gd name="connsiteY21" fmla="*/ 240145 h 769697"/>
                <a:gd name="connsiteX22" fmla="*/ 1841115 w 4411903"/>
                <a:gd name="connsiteY22" fmla="*/ 240145 h 769697"/>
                <a:gd name="connsiteX23" fmla="*/ 1841115 w 4411903"/>
                <a:gd name="connsiteY23" fmla="*/ 261697 h 769697"/>
                <a:gd name="connsiteX24" fmla="*/ 1945794 w 4411903"/>
                <a:gd name="connsiteY24" fmla="*/ 261697 h 769697"/>
                <a:gd name="connsiteX25" fmla="*/ 1945794 w 4411903"/>
                <a:gd name="connsiteY25" fmla="*/ 277091 h 769697"/>
                <a:gd name="connsiteX26" fmla="*/ 2158230 w 4411903"/>
                <a:gd name="connsiteY26" fmla="*/ 277091 h 769697"/>
                <a:gd name="connsiteX27" fmla="*/ 2158230 w 4411903"/>
                <a:gd name="connsiteY27" fmla="*/ 301721 h 769697"/>
                <a:gd name="connsiteX28" fmla="*/ 2247515 w 4411903"/>
                <a:gd name="connsiteY28" fmla="*/ 301721 h 769697"/>
                <a:gd name="connsiteX29" fmla="*/ 2247515 w 4411903"/>
                <a:gd name="connsiteY29" fmla="*/ 323273 h 769697"/>
                <a:gd name="connsiteX30" fmla="*/ 2370667 w 4411903"/>
                <a:gd name="connsiteY30" fmla="*/ 323273 h 769697"/>
                <a:gd name="connsiteX31" fmla="*/ 2370667 w 4411903"/>
                <a:gd name="connsiteY31" fmla="*/ 344824 h 769697"/>
                <a:gd name="connsiteX32" fmla="*/ 2530763 w 4411903"/>
                <a:gd name="connsiteY32" fmla="*/ 344824 h 769697"/>
                <a:gd name="connsiteX33" fmla="*/ 2530763 w 4411903"/>
                <a:gd name="connsiteY33" fmla="*/ 344824 h 769697"/>
                <a:gd name="connsiteX34" fmla="*/ 2530763 w 4411903"/>
                <a:gd name="connsiteY34" fmla="*/ 363297 h 769697"/>
                <a:gd name="connsiteX35" fmla="*/ 2814012 w 4411903"/>
                <a:gd name="connsiteY35" fmla="*/ 363297 h 769697"/>
                <a:gd name="connsiteX36" fmla="*/ 2814012 w 4411903"/>
                <a:gd name="connsiteY36" fmla="*/ 406400 h 769697"/>
                <a:gd name="connsiteX37" fmla="*/ 2863273 w 4411903"/>
                <a:gd name="connsiteY37" fmla="*/ 406400 h 769697"/>
                <a:gd name="connsiteX38" fmla="*/ 2863273 w 4411903"/>
                <a:gd name="connsiteY38" fmla="*/ 431030 h 769697"/>
                <a:gd name="connsiteX39" fmla="*/ 2921770 w 4411903"/>
                <a:gd name="connsiteY39" fmla="*/ 431030 h 769697"/>
                <a:gd name="connsiteX40" fmla="*/ 2921770 w 4411903"/>
                <a:gd name="connsiteY40" fmla="*/ 464897 h 769697"/>
                <a:gd name="connsiteX41" fmla="*/ 3038763 w 4411903"/>
                <a:gd name="connsiteY41" fmla="*/ 464897 h 769697"/>
                <a:gd name="connsiteX42" fmla="*/ 3038763 w 4411903"/>
                <a:gd name="connsiteY42" fmla="*/ 486448 h 769697"/>
                <a:gd name="connsiteX43" fmla="*/ 3131127 w 4411903"/>
                <a:gd name="connsiteY43" fmla="*/ 486448 h 769697"/>
                <a:gd name="connsiteX44" fmla="*/ 3131127 w 4411903"/>
                <a:gd name="connsiteY44" fmla="*/ 523394 h 769697"/>
                <a:gd name="connsiteX45" fmla="*/ 3315854 w 4411903"/>
                <a:gd name="connsiteY45" fmla="*/ 523394 h 769697"/>
                <a:gd name="connsiteX46" fmla="*/ 3315854 w 4411903"/>
                <a:gd name="connsiteY46" fmla="*/ 572654 h 769697"/>
                <a:gd name="connsiteX47" fmla="*/ 4199467 w 4411903"/>
                <a:gd name="connsiteY47" fmla="*/ 572654 h 769697"/>
                <a:gd name="connsiteX48" fmla="*/ 4199467 w 4411903"/>
                <a:gd name="connsiteY48" fmla="*/ 769697 h 769697"/>
                <a:gd name="connsiteX49" fmla="*/ 4411903 w 4411903"/>
                <a:gd name="connsiteY49" fmla="*/ 769697 h 769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411903" h="769697">
                  <a:moveTo>
                    <a:pt x="0" y="0"/>
                  </a:moveTo>
                  <a:lnTo>
                    <a:pt x="144703" y="0"/>
                  </a:lnTo>
                  <a:lnTo>
                    <a:pt x="144703" y="0"/>
                  </a:lnTo>
                  <a:lnTo>
                    <a:pt x="144703" y="24630"/>
                  </a:lnTo>
                  <a:lnTo>
                    <a:pt x="221673" y="24630"/>
                  </a:lnTo>
                  <a:lnTo>
                    <a:pt x="221673" y="46182"/>
                  </a:lnTo>
                  <a:lnTo>
                    <a:pt x="584970" y="46182"/>
                  </a:lnTo>
                  <a:lnTo>
                    <a:pt x="584970" y="61576"/>
                  </a:lnTo>
                  <a:lnTo>
                    <a:pt x="911321" y="61576"/>
                  </a:lnTo>
                  <a:lnTo>
                    <a:pt x="911321" y="86206"/>
                  </a:lnTo>
                  <a:lnTo>
                    <a:pt x="1056024" y="86206"/>
                  </a:lnTo>
                  <a:lnTo>
                    <a:pt x="1056024" y="101600"/>
                  </a:lnTo>
                  <a:lnTo>
                    <a:pt x="1326957" y="101600"/>
                  </a:lnTo>
                  <a:lnTo>
                    <a:pt x="1326957" y="123151"/>
                  </a:lnTo>
                  <a:lnTo>
                    <a:pt x="1554788" y="123151"/>
                  </a:lnTo>
                  <a:lnTo>
                    <a:pt x="1554788" y="147782"/>
                  </a:lnTo>
                  <a:lnTo>
                    <a:pt x="1770303" y="147782"/>
                  </a:lnTo>
                  <a:lnTo>
                    <a:pt x="1770303" y="181648"/>
                  </a:lnTo>
                  <a:lnTo>
                    <a:pt x="1791854" y="181648"/>
                  </a:lnTo>
                  <a:lnTo>
                    <a:pt x="1791854" y="209357"/>
                  </a:lnTo>
                  <a:lnTo>
                    <a:pt x="1813406" y="209357"/>
                  </a:lnTo>
                  <a:lnTo>
                    <a:pt x="1813406" y="240145"/>
                  </a:lnTo>
                  <a:lnTo>
                    <a:pt x="1841115" y="240145"/>
                  </a:lnTo>
                  <a:lnTo>
                    <a:pt x="1841115" y="261697"/>
                  </a:lnTo>
                  <a:lnTo>
                    <a:pt x="1945794" y="261697"/>
                  </a:lnTo>
                  <a:lnTo>
                    <a:pt x="1945794" y="277091"/>
                  </a:lnTo>
                  <a:lnTo>
                    <a:pt x="2158230" y="277091"/>
                  </a:lnTo>
                  <a:lnTo>
                    <a:pt x="2158230" y="301721"/>
                  </a:lnTo>
                  <a:lnTo>
                    <a:pt x="2247515" y="301721"/>
                  </a:lnTo>
                  <a:lnTo>
                    <a:pt x="2247515" y="323273"/>
                  </a:lnTo>
                  <a:lnTo>
                    <a:pt x="2370667" y="323273"/>
                  </a:lnTo>
                  <a:lnTo>
                    <a:pt x="2370667" y="344824"/>
                  </a:lnTo>
                  <a:lnTo>
                    <a:pt x="2530763" y="344824"/>
                  </a:lnTo>
                  <a:lnTo>
                    <a:pt x="2530763" y="344824"/>
                  </a:lnTo>
                  <a:lnTo>
                    <a:pt x="2530763" y="363297"/>
                  </a:lnTo>
                  <a:lnTo>
                    <a:pt x="2814012" y="363297"/>
                  </a:lnTo>
                  <a:lnTo>
                    <a:pt x="2814012" y="406400"/>
                  </a:lnTo>
                  <a:lnTo>
                    <a:pt x="2863273" y="406400"/>
                  </a:lnTo>
                  <a:lnTo>
                    <a:pt x="2863273" y="431030"/>
                  </a:lnTo>
                  <a:lnTo>
                    <a:pt x="2921770" y="431030"/>
                  </a:lnTo>
                  <a:lnTo>
                    <a:pt x="2921770" y="464897"/>
                  </a:lnTo>
                  <a:lnTo>
                    <a:pt x="3038763" y="464897"/>
                  </a:lnTo>
                  <a:lnTo>
                    <a:pt x="3038763" y="486448"/>
                  </a:lnTo>
                  <a:lnTo>
                    <a:pt x="3131127" y="486448"/>
                  </a:lnTo>
                  <a:lnTo>
                    <a:pt x="3131127" y="523394"/>
                  </a:lnTo>
                  <a:lnTo>
                    <a:pt x="3315854" y="523394"/>
                  </a:lnTo>
                  <a:lnTo>
                    <a:pt x="3315854" y="572654"/>
                  </a:lnTo>
                  <a:lnTo>
                    <a:pt x="4199467" y="572654"/>
                  </a:lnTo>
                  <a:lnTo>
                    <a:pt x="4199467" y="769697"/>
                  </a:lnTo>
                  <a:lnTo>
                    <a:pt x="4411903" y="769697"/>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reeform: Shape 4">
              <a:extLst>
                <a:ext uri="{FF2B5EF4-FFF2-40B4-BE49-F238E27FC236}">
                  <a16:creationId xmlns:a16="http://schemas.microsoft.com/office/drawing/2014/main" id="{757B14AB-FEC3-FFFB-7A2C-F388A5860644}"/>
                </a:ext>
              </a:extLst>
            </p:cNvPr>
            <p:cNvSpPr/>
            <p:nvPr/>
          </p:nvSpPr>
          <p:spPr bwMode="auto">
            <a:xfrm>
              <a:off x="1535665" y="1576845"/>
              <a:ext cx="4065293" cy="1495720"/>
            </a:xfrm>
            <a:custGeom>
              <a:avLst/>
              <a:gdLst>
                <a:gd name="connsiteX0" fmla="*/ 0 w 4802659"/>
                <a:gd name="connsiteY0" fmla="*/ 0 h 1767016"/>
                <a:gd name="connsiteX1" fmla="*/ 469556 w 4802659"/>
                <a:gd name="connsiteY1" fmla="*/ 0 h 1767016"/>
                <a:gd name="connsiteX2" fmla="*/ 469556 w 4802659"/>
                <a:gd name="connsiteY2" fmla="*/ 24713 h 1767016"/>
                <a:gd name="connsiteX3" fmla="*/ 494270 w 4802659"/>
                <a:gd name="connsiteY3" fmla="*/ 24713 h 1767016"/>
                <a:gd name="connsiteX4" fmla="*/ 494270 w 4802659"/>
                <a:gd name="connsiteY4" fmla="*/ 57665 h 1767016"/>
                <a:gd name="connsiteX5" fmla="*/ 560173 w 4802659"/>
                <a:gd name="connsiteY5" fmla="*/ 57665 h 1767016"/>
                <a:gd name="connsiteX6" fmla="*/ 560173 w 4802659"/>
                <a:gd name="connsiteY6" fmla="*/ 94735 h 1767016"/>
                <a:gd name="connsiteX7" fmla="*/ 601362 w 4802659"/>
                <a:gd name="connsiteY7" fmla="*/ 94735 h 1767016"/>
                <a:gd name="connsiteX8" fmla="*/ 601362 w 4802659"/>
                <a:gd name="connsiteY8" fmla="*/ 115330 h 1767016"/>
                <a:gd name="connsiteX9" fmla="*/ 621956 w 4802659"/>
                <a:gd name="connsiteY9" fmla="*/ 115330 h 1767016"/>
                <a:gd name="connsiteX10" fmla="*/ 621956 w 4802659"/>
                <a:gd name="connsiteY10" fmla="*/ 152400 h 1767016"/>
                <a:gd name="connsiteX11" fmla="*/ 654908 w 4802659"/>
                <a:gd name="connsiteY11" fmla="*/ 152400 h 1767016"/>
                <a:gd name="connsiteX12" fmla="*/ 654908 w 4802659"/>
                <a:gd name="connsiteY12" fmla="*/ 181232 h 1767016"/>
                <a:gd name="connsiteX13" fmla="*/ 840259 w 4802659"/>
                <a:gd name="connsiteY13" fmla="*/ 181232 h 1767016"/>
                <a:gd name="connsiteX14" fmla="*/ 840259 w 4802659"/>
                <a:gd name="connsiteY14" fmla="*/ 205946 h 1767016"/>
                <a:gd name="connsiteX15" fmla="*/ 926756 w 4802659"/>
                <a:gd name="connsiteY15" fmla="*/ 205946 h 1767016"/>
                <a:gd name="connsiteX16" fmla="*/ 926756 w 4802659"/>
                <a:gd name="connsiteY16" fmla="*/ 205946 h 1767016"/>
                <a:gd name="connsiteX17" fmla="*/ 926756 w 4802659"/>
                <a:gd name="connsiteY17" fmla="*/ 205946 h 1767016"/>
                <a:gd name="connsiteX18" fmla="*/ 926756 w 4802659"/>
                <a:gd name="connsiteY18" fmla="*/ 226540 h 1767016"/>
                <a:gd name="connsiteX19" fmla="*/ 1062681 w 4802659"/>
                <a:gd name="connsiteY19" fmla="*/ 226540 h 1767016"/>
                <a:gd name="connsiteX20" fmla="*/ 1062681 w 4802659"/>
                <a:gd name="connsiteY20" fmla="*/ 247135 h 1767016"/>
                <a:gd name="connsiteX21" fmla="*/ 1223319 w 4802659"/>
                <a:gd name="connsiteY21" fmla="*/ 247135 h 1767016"/>
                <a:gd name="connsiteX22" fmla="*/ 1223319 w 4802659"/>
                <a:gd name="connsiteY22" fmla="*/ 263611 h 1767016"/>
                <a:gd name="connsiteX23" fmla="*/ 1260389 w 4802659"/>
                <a:gd name="connsiteY23" fmla="*/ 263611 h 1767016"/>
                <a:gd name="connsiteX24" fmla="*/ 1260389 w 4802659"/>
                <a:gd name="connsiteY24" fmla="*/ 288324 h 1767016"/>
                <a:gd name="connsiteX25" fmla="*/ 1334529 w 4802659"/>
                <a:gd name="connsiteY25" fmla="*/ 288324 h 1767016"/>
                <a:gd name="connsiteX26" fmla="*/ 1334529 w 4802659"/>
                <a:gd name="connsiteY26" fmla="*/ 341870 h 1767016"/>
                <a:gd name="connsiteX27" fmla="*/ 1359243 w 4802659"/>
                <a:gd name="connsiteY27" fmla="*/ 341870 h 1767016"/>
                <a:gd name="connsiteX28" fmla="*/ 1359243 w 4802659"/>
                <a:gd name="connsiteY28" fmla="*/ 370702 h 1767016"/>
                <a:gd name="connsiteX29" fmla="*/ 1470454 w 4802659"/>
                <a:gd name="connsiteY29" fmla="*/ 370702 h 1767016"/>
                <a:gd name="connsiteX30" fmla="*/ 1470454 w 4802659"/>
                <a:gd name="connsiteY30" fmla="*/ 399535 h 1767016"/>
                <a:gd name="connsiteX31" fmla="*/ 1532238 w 4802659"/>
                <a:gd name="connsiteY31" fmla="*/ 399535 h 1767016"/>
                <a:gd name="connsiteX32" fmla="*/ 1532238 w 4802659"/>
                <a:gd name="connsiteY32" fmla="*/ 420130 h 1767016"/>
                <a:gd name="connsiteX33" fmla="*/ 1577546 w 4802659"/>
                <a:gd name="connsiteY33" fmla="*/ 420130 h 1767016"/>
                <a:gd name="connsiteX34" fmla="*/ 1577546 w 4802659"/>
                <a:gd name="connsiteY34" fmla="*/ 448962 h 1767016"/>
                <a:gd name="connsiteX35" fmla="*/ 1577546 w 4802659"/>
                <a:gd name="connsiteY35" fmla="*/ 448962 h 1767016"/>
                <a:gd name="connsiteX36" fmla="*/ 1598140 w 4802659"/>
                <a:gd name="connsiteY36" fmla="*/ 448962 h 1767016"/>
                <a:gd name="connsiteX37" fmla="*/ 1598140 w 4802659"/>
                <a:gd name="connsiteY37" fmla="*/ 486032 h 1767016"/>
                <a:gd name="connsiteX38" fmla="*/ 1639329 w 4802659"/>
                <a:gd name="connsiteY38" fmla="*/ 486032 h 1767016"/>
                <a:gd name="connsiteX39" fmla="*/ 1639329 w 4802659"/>
                <a:gd name="connsiteY39" fmla="*/ 506627 h 1767016"/>
                <a:gd name="connsiteX40" fmla="*/ 1750540 w 4802659"/>
                <a:gd name="connsiteY40" fmla="*/ 506627 h 1767016"/>
                <a:gd name="connsiteX41" fmla="*/ 1750540 w 4802659"/>
                <a:gd name="connsiteY41" fmla="*/ 543697 h 1767016"/>
                <a:gd name="connsiteX42" fmla="*/ 1787611 w 4802659"/>
                <a:gd name="connsiteY42" fmla="*/ 543697 h 1767016"/>
                <a:gd name="connsiteX43" fmla="*/ 1787611 w 4802659"/>
                <a:gd name="connsiteY43" fmla="*/ 593124 h 1767016"/>
                <a:gd name="connsiteX44" fmla="*/ 1804086 w 4802659"/>
                <a:gd name="connsiteY44" fmla="*/ 593124 h 1767016"/>
                <a:gd name="connsiteX45" fmla="*/ 1804086 w 4802659"/>
                <a:gd name="connsiteY45" fmla="*/ 630194 h 1767016"/>
                <a:gd name="connsiteX46" fmla="*/ 1940011 w 4802659"/>
                <a:gd name="connsiteY46" fmla="*/ 630194 h 1767016"/>
                <a:gd name="connsiteX47" fmla="*/ 1940011 w 4802659"/>
                <a:gd name="connsiteY47" fmla="*/ 659027 h 1767016"/>
                <a:gd name="connsiteX48" fmla="*/ 2001794 w 4802659"/>
                <a:gd name="connsiteY48" fmla="*/ 659027 h 1767016"/>
                <a:gd name="connsiteX49" fmla="*/ 2001794 w 4802659"/>
                <a:gd name="connsiteY49" fmla="*/ 683740 h 1767016"/>
                <a:gd name="connsiteX50" fmla="*/ 2215978 w 4802659"/>
                <a:gd name="connsiteY50" fmla="*/ 683740 h 1767016"/>
                <a:gd name="connsiteX51" fmla="*/ 2215978 w 4802659"/>
                <a:gd name="connsiteY51" fmla="*/ 708454 h 1767016"/>
                <a:gd name="connsiteX52" fmla="*/ 2277762 w 4802659"/>
                <a:gd name="connsiteY52" fmla="*/ 708454 h 1767016"/>
                <a:gd name="connsiteX53" fmla="*/ 2277762 w 4802659"/>
                <a:gd name="connsiteY53" fmla="*/ 724930 h 1767016"/>
                <a:gd name="connsiteX54" fmla="*/ 2347783 w 4802659"/>
                <a:gd name="connsiteY54" fmla="*/ 724930 h 1767016"/>
                <a:gd name="connsiteX55" fmla="*/ 2347783 w 4802659"/>
                <a:gd name="connsiteY55" fmla="*/ 753762 h 1767016"/>
                <a:gd name="connsiteX56" fmla="*/ 2417805 w 4802659"/>
                <a:gd name="connsiteY56" fmla="*/ 753762 h 1767016"/>
                <a:gd name="connsiteX57" fmla="*/ 2417805 w 4802659"/>
                <a:gd name="connsiteY57" fmla="*/ 778475 h 1767016"/>
                <a:gd name="connsiteX58" fmla="*/ 2533135 w 4802659"/>
                <a:gd name="connsiteY58" fmla="*/ 778475 h 1767016"/>
                <a:gd name="connsiteX59" fmla="*/ 2533135 w 4802659"/>
                <a:gd name="connsiteY59" fmla="*/ 803189 h 1767016"/>
                <a:gd name="connsiteX60" fmla="*/ 2594919 w 4802659"/>
                <a:gd name="connsiteY60" fmla="*/ 803189 h 1767016"/>
                <a:gd name="connsiteX61" fmla="*/ 2594919 w 4802659"/>
                <a:gd name="connsiteY61" fmla="*/ 832021 h 1767016"/>
                <a:gd name="connsiteX62" fmla="*/ 2677297 w 4802659"/>
                <a:gd name="connsiteY62" fmla="*/ 832021 h 1767016"/>
                <a:gd name="connsiteX63" fmla="*/ 2677297 w 4802659"/>
                <a:gd name="connsiteY63" fmla="*/ 860854 h 1767016"/>
                <a:gd name="connsiteX64" fmla="*/ 2813221 w 4802659"/>
                <a:gd name="connsiteY64" fmla="*/ 860854 h 1767016"/>
                <a:gd name="connsiteX65" fmla="*/ 2813221 w 4802659"/>
                <a:gd name="connsiteY65" fmla="*/ 897924 h 1767016"/>
                <a:gd name="connsiteX66" fmla="*/ 3015048 w 4802659"/>
                <a:gd name="connsiteY66" fmla="*/ 897924 h 1767016"/>
                <a:gd name="connsiteX67" fmla="*/ 3015048 w 4802659"/>
                <a:gd name="connsiteY67" fmla="*/ 930875 h 1767016"/>
                <a:gd name="connsiteX68" fmla="*/ 3035643 w 4802659"/>
                <a:gd name="connsiteY68" fmla="*/ 930875 h 1767016"/>
                <a:gd name="connsiteX69" fmla="*/ 3035643 w 4802659"/>
                <a:gd name="connsiteY69" fmla="*/ 967946 h 1767016"/>
                <a:gd name="connsiteX70" fmla="*/ 3085070 w 4802659"/>
                <a:gd name="connsiteY70" fmla="*/ 967946 h 1767016"/>
                <a:gd name="connsiteX71" fmla="*/ 3085070 w 4802659"/>
                <a:gd name="connsiteY71" fmla="*/ 1005016 h 1767016"/>
                <a:gd name="connsiteX72" fmla="*/ 3122140 w 4802659"/>
                <a:gd name="connsiteY72" fmla="*/ 1005016 h 1767016"/>
                <a:gd name="connsiteX73" fmla="*/ 3122140 w 4802659"/>
                <a:gd name="connsiteY73" fmla="*/ 1042086 h 1767016"/>
                <a:gd name="connsiteX74" fmla="*/ 3220994 w 4802659"/>
                <a:gd name="connsiteY74" fmla="*/ 1042086 h 1767016"/>
                <a:gd name="connsiteX75" fmla="*/ 3220994 w 4802659"/>
                <a:gd name="connsiteY75" fmla="*/ 1083275 h 1767016"/>
                <a:gd name="connsiteX76" fmla="*/ 3315729 w 4802659"/>
                <a:gd name="connsiteY76" fmla="*/ 1083275 h 1767016"/>
                <a:gd name="connsiteX77" fmla="*/ 3315729 w 4802659"/>
                <a:gd name="connsiteY77" fmla="*/ 1145059 h 1767016"/>
                <a:gd name="connsiteX78" fmla="*/ 3332205 w 4802659"/>
                <a:gd name="connsiteY78" fmla="*/ 1145059 h 1767016"/>
                <a:gd name="connsiteX79" fmla="*/ 3332205 w 4802659"/>
                <a:gd name="connsiteY79" fmla="*/ 1182130 h 1767016"/>
                <a:gd name="connsiteX80" fmla="*/ 3447535 w 4802659"/>
                <a:gd name="connsiteY80" fmla="*/ 1182130 h 1767016"/>
                <a:gd name="connsiteX81" fmla="*/ 3447535 w 4802659"/>
                <a:gd name="connsiteY81" fmla="*/ 1235675 h 1767016"/>
                <a:gd name="connsiteX82" fmla="*/ 3464011 w 4802659"/>
                <a:gd name="connsiteY82" fmla="*/ 1235675 h 1767016"/>
                <a:gd name="connsiteX83" fmla="*/ 3464011 w 4802659"/>
                <a:gd name="connsiteY83" fmla="*/ 1285102 h 1767016"/>
                <a:gd name="connsiteX84" fmla="*/ 3616411 w 4802659"/>
                <a:gd name="connsiteY84" fmla="*/ 1285102 h 1767016"/>
                <a:gd name="connsiteX85" fmla="*/ 3616411 w 4802659"/>
                <a:gd name="connsiteY85" fmla="*/ 1412789 h 1767016"/>
                <a:gd name="connsiteX86" fmla="*/ 3645243 w 4802659"/>
                <a:gd name="connsiteY86" fmla="*/ 1412789 h 1767016"/>
                <a:gd name="connsiteX87" fmla="*/ 3645243 w 4802659"/>
                <a:gd name="connsiteY87" fmla="*/ 1474573 h 1767016"/>
                <a:gd name="connsiteX88" fmla="*/ 3917092 w 4802659"/>
                <a:gd name="connsiteY88" fmla="*/ 1474573 h 1767016"/>
                <a:gd name="connsiteX89" fmla="*/ 3917092 w 4802659"/>
                <a:gd name="connsiteY89" fmla="*/ 1561070 h 1767016"/>
                <a:gd name="connsiteX90" fmla="*/ 4085967 w 4802659"/>
                <a:gd name="connsiteY90" fmla="*/ 1561070 h 1767016"/>
                <a:gd name="connsiteX91" fmla="*/ 4085967 w 4802659"/>
                <a:gd name="connsiteY91" fmla="*/ 1647567 h 1767016"/>
                <a:gd name="connsiteX92" fmla="*/ 4226011 w 4802659"/>
                <a:gd name="connsiteY92" fmla="*/ 1647567 h 1767016"/>
                <a:gd name="connsiteX93" fmla="*/ 4226011 w 4802659"/>
                <a:gd name="connsiteY93" fmla="*/ 1767016 h 1767016"/>
                <a:gd name="connsiteX94" fmla="*/ 4802659 w 4802659"/>
                <a:gd name="connsiteY94" fmla="*/ 1767016 h 1767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802659" h="1767016">
                  <a:moveTo>
                    <a:pt x="0" y="0"/>
                  </a:moveTo>
                  <a:lnTo>
                    <a:pt x="469556" y="0"/>
                  </a:lnTo>
                  <a:lnTo>
                    <a:pt x="469556" y="24713"/>
                  </a:lnTo>
                  <a:lnTo>
                    <a:pt x="494270" y="24713"/>
                  </a:lnTo>
                  <a:lnTo>
                    <a:pt x="494270" y="57665"/>
                  </a:lnTo>
                  <a:lnTo>
                    <a:pt x="560173" y="57665"/>
                  </a:lnTo>
                  <a:lnTo>
                    <a:pt x="560173" y="94735"/>
                  </a:lnTo>
                  <a:lnTo>
                    <a:pt x="601362" y="94735"/>
                  </a:lnTo>
                  <a:lnTo>
                    <a:pt x="601362" y="115330"/>
                  </a:lnTo>
                  <a:lnTo>
                    <a:pt x="621956" y="115330"/>
                  </a:lnTo>
                  <a:lnTo>
                    <a:pt x="621956" y="152400"/>
                  </a:lnTo>
                  <a:lnTo>
                    <a:pt x="654908" y="152400"/>
                  </a:lnTo>
                  <a:lnTo>
                    <a:pt x="654908" y="181232"/>
                  </a:lnTo>
                  <a:lnTo>
                    <a:pt x="840259" y="181232"/>
                  </a:lnTo>
                  <a:lnTo>
                    <a:pt x="840259" y="205946"/>
                  </a:lnTo>
                  <a:lnTo>
                    <a:pt x="926756" y="205946"/>
                  </a:lnTo>
                  <a:lnTo>
                    <a:pt x="926756" y="205946"/>
                  </a:lnTo>
                  <a:lnTo>
                    <a:pt x="926756" y="205946"/>
                  </a:lnTo>
                  <a:lnTo>
                    <a:pt x="926756" y="226540"/>
                  </a:lnTo>
                  <a:lnTo>
                    <a:pt x="1062681" y="226540"/>
                  </a:lnTo>
                  <a:lnTo>
                    <a:pt x="1062681" y="247135"/>
                  </a:lnTo>
                  <a:lnTo>
                    <a:pt x="1223319" y="247135"/>
                  </a:lnTo>
                  <a:lnTo>
                    <a:pt x="1223319" y="263611"/>
                  </a:lnTo>
                  <a:lnTo>
                    <a:pt x="1260389" y="263611"/>
                  </a:lnTo>
                  <a:lnTo>
                    <a:pt x="1260389" y="288324"/>
                  </a:lnTo>
                  <a:lnTo>
                    <a:pt x="1334529" y="288324"/>
                  </a:lnTo>
                  <a:lnTo>
                    <a:pt x="1334529" y="341870"/>
                  </a:lnTo>
                  <a:lnTo>
                    <a:pt x="1359243" y="341870"/>
                  </a:lnTo>
                  <a:lnTo>
                    <a:pt x="1359243" y="370702"/>
                  </a:lnTo>
                  <a:lnTo>
                    <a:pt x="1470454" y="370702"/>
                  </a:lnTo>
                  <a:lnTo>
                    <a:pt x="1470454" y="399535"/>
                  </a:lnTo>
                  <a:lnTo>
                    <a:pt x="1532238" y="399535"/>
                  </a:lnTo>
                  <a:lnTo>
                    <a:pt x="1532238" y="420130"/>
                  </a:lnTo>
                  <a:lnTo>
                    <a:pt x="1577546" y="420130"/>
                  </a:lnTo>
                  <a:lnTo>
                    <a:pt x="1577546" y="448962"/>
                  </a:lnTo>
                  <a:lnTo>
                    <a:pt x="1577546" y="448962"/>
                  </a:lnTo>
                  <a:lnTo>
                    <a:pt x="1598140" y="448962"/>
                  </a:lnTo>
                  <a:lnTo>
                    <a:pt x="1598140" y="486032"/>
                  </a:lnTo>
                  <a:lnTo>
                    <a:pt x="1639329" y="486032"/>
                  </a:lnTo>
                  <a:lnTo>
                    <a:pt x="1639329" y="506627"/>
                  </a:lnTo>
                  <a:lnTo>
                    <a:pt x="1750540" y="506627"/>
                  </a:lnTo>
                  <a:lnTo>
                    <a:pt x="1750540" y="543697"/>
                  </a:lnTo>
                  <a:lnTo>
                    <a:pt x="1787611" y="543697"/>
                  </a:lnTo>
                  <a:lnTo>
                    <a:pt x="1787611" y="593124"/>
                  </a:lnTo>
                  <a:lnTo>
                    <a:pt x="1804086" y="593124"/>
                  </a:lnTo>
                  <a:lnTo>
                    <a:pt x="1804086" y="630194"/>
                  </a:lnTo>
                  <a:lnTo>
                    <a:pt x="1940011" y="630194"/>
                  </a:lnTo>
                  <a:lnTo>
                    <a:pt x="1940011" y="659027"/>
                  </a:lnTo>
                  <a:lnTo>
                    <a:pt x="2001794" y="659027"/>
                  </a:lnTo>
                  <a:lnTo>
                    <a:pt x="2001794" y="683740"/>
                  </a:lnTo>
                  <a:lnTo>
                    <a:pt x="2215978" y="683740"/>
                  </a:lnTo>
                  <a:lnTo>
                    <a:pt x="2215978" y="708454"/>
                  </a:lnTo>
                  <a:lnTo>
                    <a:pt x="2277762" y="708454"/>
                  </a:lnTo>
                  <a:lnTo>
                    <a:pt x="2277762" y="724930"/>
                  </a:lnTo>
                  <a:lnTo>
                    <a:pt x="2347783" y="724930"/>
                  </a:lnTo>
                  <a:lnTo>
                    <a:pt x="2347783" y="753762"/>
                  </a:lnTo>
                  <a:lnTo>
                    <a:pt x="2417805" y="753762"/>
                  </a:lnTo>
                  <a:lnTo>
                    <a:pt x="2417805" y="778475"/>
                  </a:lnTo>
                  <a:lnTo>
                    <a:pt x="2533135" y="778475"/>
                  </a:lnTo>
                  <a:lnTo>
                    <a:pt x="2533135" y="803189"/>
                  </a:lnTo>
                  <a:lnTo>
                    <a:pt x="2594919" y="803189"/>
                  </a:lnTo>
                  <a:lnTo>
                    <a:pt x="2594919" y="832021"/>
                  </a:lnTo>
                  <a:lnTo>
                    <a:pt x="2677297" y="832021"/>
                  </a:lnTo>
                  <a:lnTo>
                    <a:pt x="2677297" y="860854"/>
                  </a:lnTo>
                  <a:lnTo>
                    <a:pt x="2813221" y="860854"/>
                  </a:lnTo>
                  <a:lnTo>
                    <a:pt x="2813221" y="897924"/>
                  </a:lnTo>
                  <a:lnTo>
                    <a:pt x="3015048" y="897924"/>
                  </a:lnTo>
                  <a:lnTo>
                    <a:pt x="3015048" y="930875"/>
                  </a:lnTo>
                  <a:lnTo>
                    <a:pt x="3035643" y="930875"/>
                  </a:lnTo>
                  <a:lnTo>
                    <a:pt x="3035643" y="967946"/>
                  </a:lnTo>
                  <a:lnTo>
                    <a:pt x="3085070" y="967946"/>
                  </a:lnTo>
                  <a:lnTo>
                    <a:pt x="3085070" y="1005016"/>
                  </a:lnTo>
                  <a:lnTo>
                    <a:pt x="3122140" y="1005016"/>
                  </a:lnTo>
                  <a:lnTo>
                    <a:pt x="3122140" y="1042086"/>
                  </a:lnTo>
                  <a:lnTo>
                    <a:pt x="3220994" y="1042086"/>
                  </a:lnTo>
                  <a:lnTo>
                    <a:pt x="3220994" y="1083275"/>
                  </a:lnTo>
                  <a:lnTo>
                    <a:pt x="3315729" y="1083275"/>
                  </a:lnTo>
                  <a:lnTo>
                    <a:pt x="3315729" y="1145059"/>
                  </a:lnTo>
                  <a:lnTo>
                    <a:pt x="3332205" y="1145059"/>
                  </a:lnTo>
                  <a:lnTo>
                    <a:pt x="3332205" y="1182130"/>
                  </a:lnTo>
                  <a:lnTo>
                    <a:pt x="3447535" y="1182130"/>
                  </a:lnTo>
                  <a:lnTo>
                    <a:pt x="3447535" y="1235675"/>
                  </a:lnTo>
                  <a:lnTo>
                    <a:pt x="3464011" y="1235675"/>
                  </a:lnTo>
                  <a:lnTo>
                    <a:pt x="3464011" y="1285102"/>
                  </a:lnTo>
                  <a:lnTo>
                    <a:pt x="3616411" y="1285102"/>
                  </a:lnTo>
                  <a:lnTo>
                    <a:pt x="3616411" y="1412789"/>
                  </a:lnTo>
                  <a:lnTo>
                    <a:pt x="3645243" y="1412789"/>
                  </a:lnTo>
                  <a:lnTo>
                    <a:pt x="3645243" y="1474573"/>
                  </a:lnTo>
                  <a:lnTo>
                    <a:pt x="3917092" y="1474573"/>
                  </a:lnTo>
                  <a:lnTo>
                    <a:pt x="3917092" y="1561070"/>
                  </a:lnTo>
                  <a:lnTo>
                    <a:pt x="4085967" y="1561070"/>
                  </a:lnTo>
                  <a:lnTo>
                    <a:pt x="4085967" y="1647567"/>
                  </a:lnTo>
                  <a:lnTo>
                    <a:pt x="4226011" y="1647567"/>
                  </a:lnTo>
                  <a:lnTo>
                    <a:pt x="4226011" y="1767016"/>
                  </a:lnTo>
                  <a:lnTo>
                    <a:pt x="4802659" y="1767016"/>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Freeform: Shape 5">
              <a:extLst>
                <a:ext uri="{FF2B5EF4-FFF2-40B4-BE49-F238E27FC236}">
                  <a16:creationId xmlns:a16="http://schemas.microsoft.com/office/drawing/2014/main" id="{A30CF565-0635-B057-B4A2-3863D55D63FD}"/>
                </a:ext>
              </a:extLst>
            </p:cNvPr>
            <p:cNvSpPr/>
            <p:nvPr/>
          </p:nvSpPr>
          <p:spPr bwMode="auto">
            <a:xfrm>
              <a:off x="1552850" y="1575366"/>
              <a:ext cx="4029019" cy="1766931"/>
            </a:xfrm>
            <a:custGeom>
              <a:avLst/>
              <a:gdLst>
                <a:gd name="connsiteX0" fmla="*/ 0 w 4759806"/>
                <a:gd name="connsiteY0" fmla="*/ 0 h 2087419"/>
                <a:gd name="connsiteX1" fmla="*/ 298642 w 4759806"/>
                <a:gd name="connsiteY1" fmla="*/ 0 h 2087419"/>
                <a:gd name="connsiteX2" fmla="*/ 298642 w 4759806"/>
                <a:gd name="connsiteY2" fmla="*/ 30788 h 2087419"/>
                <a:gd name="connsiteX3" fmla="*/ 421794 w 4759806"/>
                <a:gd name="connsiteY3" fmla="*/ 30788 h 2087419"/>
                <a:gd name="connsiteX4" fmla="*/ 421794 w 4759806"/>
                <a:gd name="connsiteY4" fmla="*/ 43103 h 2087419"/>
                <a:gd name="connsiteX5" fmla="*/ 514158 w 4759806"/>
                <a:gd name="connsiteY5" fmla="*/ 43103 h 2087419"/>
                <a:gd name="connsiteX6" fmla="*/ 514158 w 4759806"/>
                <a:gd name="connsiteY6" fmla="*/ 64655 h 2087419"/>
                <a:gd name="connsiteX7" fmla="*/ 772776 w 4759806"/>
                <a:gd name="connsiteY7" fmla="*/ 64655 h 2087419"/>
                <a:gd name="connsiteX8" fmla="*/ 772776 w 4759806"/>
                <a:gd name="connsiteY8" fmla="*/ 80049 h 2087419"/>
                <a:gd name="connsiteX9" fmla="*/ 908242 w 4759806"/>
                <a:gd name="connsiteY9" fmla="*/ 80049 h 2087419"/>
                <a:gd name="connsiteX10" fmla="*/ 908242 w 4759806"/>
                <a:gd name="connsiteY10" fmla="*/ 107758 h 2087419"/>
                <a:gd name="connsiteX11" fmla="*/ 1059103 w 4759806"/>
                <a:gd name="connsiteY11" fmla="*/ 107758 h 2087419"/>
                <a:gd name="connsiteX12" fmla="*/ 1059103 w 4759806"/>
                <a:gd name="connsiteY12" fmla="*/ 126231 h 2087419"/>
                <a:gd name="connsiteX13" fmla="*/ 1283855 w 4759806"/>
                <a:gd name="connsiteY13" fmla="*/ 126231 h 2087419"/>
                <a:gd name="connsiteX14" fmla="*/ 1283855 w 4759806"/>
                <a:gd name="connsiteY14" fmla="*/ 135467 h 2087419"/>
                <a:gd name="connsiteX15" fmla="*/ 1474739 w 4759806"/>
                <a:gd name="connsiteY15" fmla="*/ 135467 h 2087419"/>
                <a:gd name="connsiteX16" fmla="*/ 1474739 w 4759806"/>
                <a:gd name="connsiteY16" fmla="*/ 153940 h 2087419"/>
                <a:gd name="connsiteX17" fmla="*/ 1530158 w 4759806"/>
                <a:gd name="connsiteY17" fmla="*/ 153940 h 2087419"/>
                <a:gd name="connsiteX18" fmla="*/ 1530158 w 4759806"/>
                <a:gd name="connsiteY18" fmla="*/ 184728 h 2087419"/>
                <a:gd name="connsiteX19" fmla="*/ 1560946 w 4759806"/>
                <a:gd name="connsiteY19" fmla="*/ 184728 h 2087419"/>
                <a:gd name="connsiteX20" fmla="*/ 1560946 w 4759806"/>
                <a:gd name="connsiteY20" fmla="*/ 200122 h 2087419"/>
                <a:gd name="connsiteX21" fmla="*/ 1702570 w 4759806"/>
                <a:gd name="connsiteY21" fmla="*/ 200122 h 2087419"/>
                <a:gd name="connsiteX22" fmla="*/ 1702570 w 4759806"/>
                <a:gd name="connsiteY22" fmla="*/ 215516 h 2087419"/>
                <a:gd name="connsiteX23" fmla="*/ 1757988 w 4759806"/>
                <a:gd name="connsiteY23" fmla="*/ 215516 h 2087419"/>
                <a:gd name="connsiteX24" fmla="*/ 1757988 w 4759806"/>
                <a:gd name="connsiteY24" fmla="*/ 240146 h 2087419"/>
                <a:gd name="connsiteX25" fmla="*/ 1874982 w 4759806"/>
                <a:gd name="connsiteY25" fmla="*/ 240146 h 2087419"/>
                <a:gd name="connsiteX26" fmla="*/ 1874982 w 4759806"/>
                <a:gd name="connsiteY26" fmla="*/ 258619 h 2087419"/>
                <a:gd name="connsiteX27" fmla="*/ 2001212 w 4759806"/>
                <a:gd name="connsiteY27" fmla="*/ 258619 h 2087419"/>
                <a:gd name="connsiteX28" fmla="*/ 2001212 w 4759806"/>
                <a:gd name="connsiteY28" fmla="*/ 277091 h 2087419"/>
                <a:gd name="connsiteX29" fmla="*/ 2044315 w 4759806"/>
                <a:gd name="connsiteY29" fmla="*/ 277091 h 2087419"/>
                <a:gd name="connsiteX30" fmla="*/ 2044315 w 4759806"/>
                <a:gd name="connsiteY30" fmla="*/ 277091 h 2087419"/>
                <a:gd name="connsiteX31" fmla="*/ 2044315 w 4759806"/>
                <a:gd name="connsiteY31" fmla="*/ 298643 h 2087419"/>
                <a:gd name="connsiteX32" fmla="*/ 2238279 w 4759806"/>
                <a:gd name="connsiteY32" fmla="*/ 298643 h 2087419"/>
                <a:gd name="connsiteX33" fmla="*/ 2238279 w 4759806"/>
                <a:gd name="connsiteY33" fmla="*/ 317116 h 2087419"/>
                <a:gd name="connsiteX34" fmla="*/ 2278303 w 4759806"/>
                <a:gd name="connsiteY34" fmla="*/ 317116 h 2087419"/>
                <a:gd name="connsiteX35" fmla="*/ 2278303 w 4759806"/>
                <a:gd name="connsiteY35" fmla="*/ 344825 h 2087419"/>
                <a:gd name="connsiteX36" fmla="*/ 2355273 w 4759806"/>
                <a:gd name="connsiteY36" fmla="*/ 344825 h 2087419"/>
                <a:gd name="connsiteX37" fmla="*/ 2355273 w 4759806"/>
                <a:gd name="connsiteY37" fmla="*/ 363297 h 2087419"/>
                <a:gd name="connsiteX38" fmla="*/ 2426085 w 4759806"/>
                <a:gd name="connsiteY38" fmla="*/ 363297 h 2087419"/>
                <a:gd name="connsiteX39" fmla="*/ 2426085 w 4759806"/>
                <a:gd name="connsiteY39" fmla="*/ 409479 h 2087419"/>
                <a:gd name="connsiteX40" fmla="*/ 2570788 w 4759806"/>
                <a:gd name="connsiteY40" fmla="*/ 409479 h 2087419"/>
                <a:gd name="connsiteX41" fmla="*/ 2570788 w 4759806"/>
                <a:gd name="connsiteY41" fmla="*/ 446425 h 2087419"/>
                <a:gd name="connsiteX42" fmla="*/ 2607733 w 4759806"/>
                <a:gd name="connsiteY42" fmla="*/ 446425 h 2087419"/>
                <a:gd name="connsiteX43" fmla="*/ 2607733 w 4759806"/>
                <a:gd name="connsiteY43" fmla="*/ 480291 h 2087419"/>
                <a:gd name="connsiteX44" fmla="*/ 2718570 w 4759806"/>
                <a:gd name="connsiteY44" fmla="*/ 480291 h 2087419"/>
                <a:gd name="connsiteX45" fmla="*/ 2718570 w 4759806"/>
                <a:gd name="connsiteY45" fmla="*/ 526473 h 2087419"/>
                <a:gd name="connsiteX46" fmla="*/ 2740121 w 4759806"/>
                <a:gd name="connsiteY46" fmla="*/ 526473 h 2087419"/>
                <a:gd name="connsiteX47" fmla="*/ 2740121 w 4759806"/>
                <a:gd name="connsiteY47" fmla="*/ 584970 h 2087419"/>
                <a:gd name="connsiteX48" fmla="*/ 2820170 w 4759806"/>
                <a:gd name="connsiteY48" fmla="*/ 584970 h 2087419"/>
                <a:gd name="connsiteX49" fmla="*/ 2820170 w 4759806"/>
                <a:gd name="connsiteY49" fmla="*/ 615758 h 2087419"/>
                <a:gd name="connsiteX50" fmla="*/ 3063394 w 4759806"/>
                <a:gd name="connsiteY50" fmla="*/ 615758 h 2087419"/>
                <a:gd name="connsiteX51" fmla="*/ 3063394 w 4759806"/>
                <a:gd name="connsiteY51" fmla="*/ 652703 h 2087419"/>
                <a:gd name="connsiteX52" fmla="*/ 3198861 w 4759806"/>
                <a:gd name="connsiteY52" fmla="*/ 652703 h 2087419"/>
                <a:gd name="connsiteX53" fmla="*/ 3198861 w 4759806"/>
                <a:gd name="connsiteY53" fmla="*/ 689649 h 2087419"/>
                <a:gd name="connsiteX54" fmla="*/ 3380509 w 4759806"/>
                <a:gd name="connsiteY54" fmla="*/ 689649 h 2087419"/>
                <a:gd name="connsiteX55" fmla="*/ 3380509 w 4759806"/>
                <a:gd name="connsiteY55" fmla="*/ 732752 h 2087419"/>
                <a:gd name="connsiteX56" fmla="*/ 3451321 w 4759806"/>
                <a:gd name="connsiteY56" fmla="*/ 732752 h 2087419"/>
                <a:gd name="connsiteX57" fmla="*/ 3451321 w 4759806"/>
                <a:gd name="connsiteY57" fmla="*/ 772776 h 2087419"/>
                <a:gd name="connsiteX58" fmla="*/ 3519055 w 4759806"/>
                <a:gd name="connsiteY58" fmla="*/ 772776 h 2087419"/>
                <a:gd name="connsiteX59" fmla="*/ 3519055 w 4759806"/>
                <a:gd name="connsiteY59" fmla="*/ 828194 h 2087419"/>
                <a:gd name="connsiteX60" fmla="*/ 3556000 w 4759806"/>
                <a:gd name="connsiteY60" fmla="*/ 828194 h 2087419"/>
                <a:gd name="connsiteX61" fmla="*/ 3556000 w 4759806"/>
                <a:gd name="connsiteY61" fmla="*/ 923637 h 2087419"/>
                <a:gd name="connsiteX62" fmla="*/ 3639127 w 4759806"/>
                <a:gd name="connsiteY62" fmla="*/ 923637 h 2087419"/>
                <a:gd name="connsiteX63" fmla="*/ 3639127 w 4759806"/>
                <a:gd name="connsiteY63" fmla="*/ 972897 h 2087419"/>
                <a:gd name="connsiteX64" fmla="*/ 3728412 w 4759806"/>
                <a:gd name="connsiteY64" fmla="*/ 972897 h 2087419"/>
                <a:gd name="connsiteX65" fmla="*/ 3728412 w 4759806"/>
                <a:gd name="connsiteY65" fmla="*/ 1034473 h 2087419"/>
                <a:gd name="connsiteX66" fmla="*/ 3743806 w 4759806"/>
                <a:gd name="connsiteY66" fmla="*/ 1034473 h 2087419"/>
                <a:gd name="connsiteX67" fmla="*/ 3743806 w 4759806"/>
                <a:gd name="connsiteY67" fmla="*/ 1096049 h 2087419"/>
                <a:gd name="connsiteX68" fmla="*/ 3845406 w 4759806"/>
                <a:gd name="connsiteY68" fmla="*/ 1096049 h 2087419"/>
                <a:gd name="connsiteX69" fmla="*/ 3845406 w 4759806"/>
                <a:gd name="connsiteY69" fmla="*/ 1163782 h 2087419"/>
                <a:gd name="connsiteX70" fmla="*/ 4211782 w 4759806"/>
                <a:gd name="connsiteY70" fmla="*/ 1163782 h 2087419"/>
                <a:gd name="connsiteX71" fmla="*/ 4211782 w 4759806"/>
                <a:gd name="connsiteY71" fmla="*/ 1317722 h 2087419"/>
                <a:gd name="connsiteX72" fmla="*/ 4236412 w 4759806"/>
                <a:gd name="connsiteY72" fmla="*/ 1317722 h 2087419"/>
                <a:gd name="connsiteX73" fmla="*/ 4236412 w 4759806"/>
                <a:gd name="connsiteY73" fmla="*/ 1490134 h 2087419"/>
                <a:gd name="connsiteX74" fmla="*/ 4251806 w 4759806"/>
                <a:gd name="connsiteY74" fmla="*/ 1490134 h 2087419"/>
                <a:gd name="connsiteX75" fmla="*/ 4251806 w 4759806"/>
                <a:gd name="connsiteY75" fmla="*/ 1634837 h 2087419"/>
                <a:gd name="connsiteX76" fmla="*/ 4297988 w 4759806"/>
                <a:gd name="connsiteY76" fmla="*/ 1634837 h 2087419"/>
                <a:gd name="connsiteX77" fmla="*/ 4297988 w 4759806"/>
                <a:gd name="connsiteY77" fmla="*/ 1838037 h 2087419"/>
                <a:gd name="connsiteX78" fmla="*/ 4615103 w 4759806"/>
                <a:gd name="connsiteY78" fmla="*/ 1838037 h 2087419"/>
                <a:gd name="connsiteX79" fmla="*/ 4615103 w 4759806"/>
                <a:gd name="connsiteY79" fmla="*/ 2087419 h 2087419"/>
                <a:gd name="connsiteX80" fmla="*/ 4759806 w 4759806"/>
                <a:gd name="connsiteY80" fmla="*/ 2087419 h 2087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759806" h="2087419">
                  <a:moveTo>
                    <a:pt x="0" y="0"/>
                  </a:moveTo>
                  <a:lnTo>
                    <a:pt x="298642" y="0"/>
                  </a:lnTo>
                  <a:lnTo>
                    <a:pt x="298642" y="30788"/>
                  </a:lnTo>
                  <a:lnTo>
                    <a:pt x="421794" y="30788"/>
                  </a:lnTo>
                  <a:lnTo>
                    <a:pt x="421794" y="43103"/>
                  </a:lnTo>
                  <a:lnTo>
                    <a:pt x="514158" y="43103"/>
                  </a:lnTo>
                  <a:lnTo>
                    <a:pt x="514158" y="64655"/>
                  </a:lnTo>
                  <a:lnTo>
                    <a:pt x="772776" y="64655"/>
                  </a:lnTo>
                  <a:lnTo>
                    <a:pt x="772776" y="80049"/>
                  </a:lnTo>
                  <a:lnTo>
                    <a:pt x="908242" y="80049"/>
                  </a:lnTo>
                  <a:lnTo>
                    <a:pt x="908242" y="107758"/>
                  </a:lnTo>
                  <a:lnTo>
                    <a:pt x="1059103" y="107758"/>
                  </a:lnTo>
                  <a:lnTo>
                    <a:pt x="1059103" y="126231"/>
                  </a:lnTo>
                  <a:lnTo>
                    <a:pt x="1283855" y="126231"/>
                  </a:lnTo>
                  <a:lnTo>
                    <a:pt x="1283855" y="135467"/>
                  </a:lnTo>
                  <a:lnTo>
                    <a:pt x="1474739" y="135467"/>
                  </a:lnTo>
                  <a:lnTo>
                    <a:pt x="1474739" y="153940"/>
                  </a:lnTo>
                  <a:lnTo>
                    <a:pt x="1530158" y="153940"/>
                  </a:lnTo>
                  <a:lnTo>
                    <a:pt x="1530158" y="184728"/>
                  </a:lnTo>
                  <a:lnTo>
                    <a:pt x="1560946" y="184728"/>
                  </a:lnTo>
                  <a:lnTo>
                    <a:pt x="1560946" y="200122"/>
                  </a:lnTo>
                  <a:lnTo>
                    <a:pt x="1702570" y="200122"/>
                  </a:lnTo>
                  <a:lnTo>
                    <a:pt x="1702570" y="215516"/>
                  </a:lnTo>
                  <a:lnTo>
                    <a:pt x="1757988" y="215516"/>
                  </a:lnTo>
                  <a:lnTo>
                    <a:pt x="1757988" y="240146"/>
                  </a:lnTo>
                  <a:lnTo>
                    <a:pt x="1874982" y="240146"/>
                  </a:lnTo>
                  <a:lnTo>
                    <a:pt x="1874982" y="258619"/>
                  </a:lnTo>
                  <a:lnTo>
                    <a:pt x="2001212" y="258619"/>
                  </a:lnTo>
                  <a:lnTo>
                    <a:pt x="2001212" y="277091"/>
                  </a:lnTo>
                  <a:lnTo>
                    <a:pt x="2044315" y="277091"/>
                  </a:lnTo>
                  <a:lnTo>
                    <a:pt x="2044315" y="277091"/>
                  </a:lnTo>
                  <a:lnTo>
                    <a:pt x="2044315" y="298643"/>
                  </a:lnTo>
                  <a:lnTo>
                    <a:pt x="2238279" y="298643"/>
                  </a:lnTo>
                  <a:lnTo>
                    <a:pt x="2238279" y="317116"/>
                  </a:lnTo>
                  <a:lnTo>
                    <a:pt x="2278303" y="317116"/>
                  </a:lnTo>
                  <a:lnTo>
                    <a:pt x="2278303" y="344825"/>
                  </a:lnTo>
                  <a:lnTo>
                    <a:pt x="2355273" y="344825"/>
                  </a:lnTo>
                  <a:lnTo>
                    <a:pt x="2355273" y="363297"/>
                  </a:lnTo>
                  <a:lnTo>
                    <a:pt x="2426085" y="363297"/>
                  </a:lnTo>
                  <a:lnTo>
                    <a:pt x="2426085" y="409479"/>
                  </a:lnTo>
                  <a:lnTo>
                    <a:pt x="2570788" y="409479"/>
                  </a:lnTo>
                  <a:lnTo>
                    <a:pt x="2570788" y="446425"/>
                  </a:lnTo>
                  <a:lnTo>
                    <a:pt x="2607733" y="446425"/>
                  </a:lnTo>
                  <a:lnTo>
                    <a:pt x="2607733" y="480291"/>
                  </a:lnTo>
                  <a:lnTo>
                    <a:pt x="2718570" y="480291"/>
                  </a:lnTo>
                  <a:lnTo>
                    <a:pt x="2718570" y="526473"/>
                  </a:lnTo>
                  <a:lnTo>
                    <a:pt x="2740121" y="526473"/>
                  </a:lnTo>
                  <a:lnTo>
                    <a:pt x="2740121" y="584970"/>
                  </a:lnTo>
                  <a:lnTo>
                    <a:pt x="2820170" y="584970"/>
                  </a:lnTo>
                  <a:lnTo>
                    <a:pt x="2820170" y="615758"/>
                  </a:lnTo>
                  <a:lnTo>
                    <a:pt x="3063394" y="615758"/>
                  </a:lnTo>
                  <a:lnTo>
                    <a:pt x="3063394" y="652703"/>
                  </a:lnTo>
                  <a:lnTo>
                    <a:pt x="3198861" y="652703"/>
                  </a:lnTo>
                  <a:lnTo>
                    <a:pt x="3198861" y="689649"/>
                  </a:lnTo>
                  <a:lnTo>
                    <a:pt x="3380509" y="689649"/>
                  </a:lnTo>
                  <a:lnTo>
                    <a:pt x="3380509" y="732752"/>
                  </a:lnTo>
                  <a:lnTo>
                    <a:pt x="3451321" y="732752"/>
                  </a:lnTo>
                  <a:lnTo>
                    <a:pt x="3451321" y="772776"/>
                  </a:lnTo>
                  <a:lnTo>
                    <a:pt x="3519055" y="772776"/>
                  </a:lnTo>
                  <a:lnTo>
                    <a:pt x="3519055" y="828194"/>
                  </a:lnTo>
                  <a:lnTo>
                    <a:pt x="3556000" y="828194"/>
                  </a:lnTo>
                  <a:lnTo>
                    <a:pt x="3556000" y="923637"/>
                  </a:lnTo>
                  <a:lnTo>
                    <a:pt x="3639127" y="923637"/>
                  </a:lnTo>
                  <a:lnTo>
                    <a:pt x="3639127" y="972897"/>
                  </a:lnTo>
                  <a:lnTo>
                    <a:pt x="3728412" y="972897"/>
                  </a:lnTo>
                  <a:lnTo>
                    <a:pt x="3728412" y="1034473"/>
                  </a:lnTo>
                  <a:lnTo>
                    <a:pt x="3743806" y="1034473"/>
                  </a:lnTo>
                  <a:lnTo>
                    <a:pt x="3743806" y="1096049"/>
                  </a:lnTo>
                  <a:lnTo>
                    <a:pt x="3845406" y="1096049"/>
                  </a:lnTo>
                  <a:lnTo>
                    <a:pt x="3845406" y="1163782"/>
                  </a:lnTo>
                  <a:lnTo>
                    <a:pt x="4211782" y="1163782"/>
                  </a:lnTo>
                  <a:lnTo>
                    <a:pt x="4211782" y="1317722"/>
                  </a:lnTo>
                  <a:lnTo>
                    <a:pt x="4236412" y="1317722"/>
                  </a:lnTo>
                  <a:lnTo>
                    <a:pt x="4236412" y="1490134"/>
                  </a:lnTo>
                  <a:lnTo>
                    <a:pt x="4251806" y="1490134"/>
                  </a:lnTo>
                  <a:lnTo>
                    <a:pt x="4251806" y="1634837"/>
                  </a:lnTo>
                  <a:lnTo>
                    <a:pt x="4297988" y="1634837"/>
                  </a:lnTo>
                  <a:lnTo>
                    <a:pt x="4297988" y="1838037"/>
                  </a:lnTo>
                  <a:lnTo>
                    <a:pt x="4615103" y="1838037"/>
                  </a:lnTo>
                  <a:lnTo>
                    <a:pt x="4615103" y="2087419"/>
                  </a:lnTo>
                  <a:lnTo>
                    <a:pt x="4759806" y="2087419"/>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96" name="Straight Connector 95">
              <a:extLst>
                <a:ext uri="{FF2B5EF4-FFF2-40B4-BE49-F238E27FC236}">
                  <a16:creationId xmlns:a16="http://schemas.microsoft.com/office/drawing/2014/main" id="{77ECD61B-B062-A78B-933D-27095AE6233D}"/>
                </a:ext>
              </a:extLst>
            </p:cNvPr>
            <p:cNvCxnSpPr/>
            <p:nvPr/>
          </p:nvCxnSpPr>
          <p:spPr bwMode="auto">
            <a:xfrm>
              <a:off x="1556253" y="1541096"/>
              <a:ext cx="0" cy="93785"/>
            </a:xfrm>
            <a:prstGeom prst="line">
              <a:avLst/>
            </a:prstGeom>
            <a:noFill/>
            <a:ln w="28575" cap="flat" cmpd="sng" algn="ctr">
              <a:solidFill>
                <a:schemeClr val="accent4"/>
              </a:solidFill>
              <a:prstDash val="solid"/>
              <a:round/>
              <a:headEnd type="none" w="med" len="med"/>
              <a:tailEnd type="none" w="med" len="med"/>
            </a:ln>
            <a:effectLst/>
          </p:spPr>
        </p:cxnSp>
        <p:grpSp>
          <p:nvGrpSpPr>
            <p:cNvPr id="12" name="Group 11">
              <a:extLst>
                <a:ext uri="{FF2B5EF4-FFF2-40B4-BE49-F238E27FC236}">
                  <a16:creationId xmlns:a16="http://schemas.microsoft.com/office/drawing/2014/main" id="{79786DD3-42A7-3396-9111-625A6F229407}"/>
                </a:ext>
              </a:extLst>
            </p:cNvPr>
            <p:cNvGrpSpPr/>
            <p:nvPr/>
          </p:nvGrpSpPr>
          <p:grpSpPr>
            <a:xfrm>
              <a:off x="3277503" y="2103614"/>
              <a:ext cx="2304366" cy="1022123"/>
              <a:chOff x="3038078" y="2665299"/>
              <a:chExt cx="2722334" cy="1207516"/>
            </a:xfrm>
          </p:grpSpPr>
          <p:cxnSp>
            <p:nvCxnSpPr>
              <p:cNvPr id="174" name="Straight Connector 173">
                <a:extLst>
                  <a:ext uri="{FF2B5EF4-FFF2-40B4-BE49-F238E27FC236}">
                    <a16:creationId xmlns:a16="http://schemas.microsoft.com/office/drawing/2014/main" id="{41C11F67-2B90-748B-1512-30FE16082F68}"/>
                  </a:ext>
                </a:extLst>
              </p:cNvPr>
              <p:cNvCxnSpPr/>
              <p:nvPr/>
            </p:nvCxnSpPr>
            <p:spPr bwMode="auto">
              <a:xfrm>
                <a:off x="3038078" y="266613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060ACC6C-6810-0F2D-DB5B-2449144E974A}"/>
                  </a:ext>
                </a:extLst>
              </p:cNvPr>
              <p:cNvCxnSpPr/>
              <p:nvPr/>
            </p:nvCxnSpPr>
            <p:spPr bwMode="auto">
              <a:xfrm>
                <a:off x="3112922" y="266613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A293A95E-E276-BDCA-4EB5-C1497EB31365}"/>
                  </a:ext>
                </a:extLst>
              </p:cNvPr>
              <p:cNvCxnSpPr/>
              <p:nvPr/>
            </p:nvCxnSpPr>
            <p:spPr bwMode="auto">
              <a:xfrm>
                <a:off x="3188937" y="266529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78766796-7692-7ED1-C3BC-DF3B138CDDE8}"/>
                  </a:ext>
                </a:extLst>
              </p:cNvPr>
              <p:cNvCxnSpPr/>
              <p:nvPr/>
            </p:nvCxnSpPr>
            <p:spPr bwMode="auto">
              <a:xfrm>
                <a:off x="3251560" y="269604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A6EAB7ED-A2A7-7619-8FBF-2E706413AE04}"/>
                  </a:ext>
                </a:extLst>
              </p:cNvPr>
              <p:cNvCxnSpPr/>
              <p:nvPr/>
            </p:nvCxnSpPr>
            <p:spPr bwMode="auto">
              <a:xfrm>
                <a:off x="3346200" y="274287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A405C26F-A9B9-0238-0D88-6F4575AB6B50}"/>
                  </a:ext>
                </a:extLst>
              </p:cNvPr>
              <p:cNvCxnSpPr/>
              <p:nvPr/>
            </p:nvCxnSpPr>
            <p:spPr bwMode="auto">
              <a:xfrm>
                <a:off x="3299325" y="272097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5706B9DB-225C-968E-00BD-D6CCD93F6E20}"/>
                  </a:ext>
                </a:extLst>
              </p:cNvPr>
              <p:cNvCxnSpPr/>
              <p:nvPr/>
            </p:nvCxnSpPr>
            <p:spPr bwMode="auto">
              <a:xfrm>
                <a:off x="3380509" y="274287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475CC87-B8C8-54BE-53F2-B524AB0C55EA}"/>
                  </a:ext>
                </a:extLst>
              </p:cNvPr>
              <p:cNvCxnSpPr/>
              <p:nvPr/>
            </p:nvCxnSpPr>
            <p:spPr bwMode="auto">
              <a:xfrm>
                <a:off x="3489628" y="277323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82EDEC27-B4E4-9687-0A75-721E953D2A85}"/>
                  </a:ext>
                </a:extLst>
              </p:cNvPr>
              <p:cNvCxnSpPr/>
              <p:nvPr/>
            </p:nvCxnSpPr>
            <p:spPr bwMode="auto">
              <a:xfrm>
                <a:off x="3549826" y="279320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DC30B3AC-0496-660A-1D01-7C8B7F20D7F1}"/>
                  </a:ext>
                </a:extLst>
              </p:cNvPr>
              <p:cNvCxnSpPr/>
              <p:nvPr/>
            </p:nvCxnSpPr>
            <p:spPr bwMode="auto">
              <a:xfrm>
                <a:off x="3516482" y="279556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8B4DF556-F7E7-7B2A-8276-670077B94833}"/>
                  </a:ext>
                </a:extLst>
              </p:cNvPr>
              <p:cNvCxnSpPr/>
              <p:nvPr/>
            </p:nvCxnSpPr>
            <p:spPr bwMode="auto">
              <a:xfrm>
                <a:off x="3630885" y="282272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EBB86D2B-EC07-12A6-0C7B-1ECD0DE0E8BA}"/>
                  </a:ext>
                </a:extLst>
              </p:cNvPr>
              <p:cNvCxnSpPr/>
              <p:nvPr/>
            </p:nvCxnSpPr>
            <p:spPr bwMode="auto">
              <a:xfrm>
                <a:off x="3454470" y="276761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C13C9491-7BCF-CAFF-D181-BEAF70112F9A}"/>
                  </a:ext>
                </a:extLst>
              </p:cNvPr>
              <p:cNvCxnSpPr/>
              <p:nvPr/>
            </p:nvCxnSpPr>
            <p:spPr bwMode="auto">
              <a:xfrm>
                <a:off x="3682260" y="285146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3ACC0D4C-A1B0-68B5-FD22-9AF68023AB01}"/>
                  </a:ext>
                </a:extLst>
              </p:cNvPr>
              <p:cNvCxnSpPr/>
              <p:nvPr/>
            </p:nvCxnSpPr>
            <p:spPr bwMode="auto">
              <a:xfrm>
                <a:off x="3737821" y="285146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12DCD787-5CC1-F8BA-BA0D-978860C33F67}"/>
                  </a:ext>
                </a:extLst>
              </p:cNvPr>
              <p:cNvCxnSpPr/>
              <p:nvPr/>
            </p:nvCxnSpPr>
            <p:spPr bwMode="auto">
              <a:xfrm>
                <a:off x="3756316" y="285080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9149942E-52BC-DB11-9DE4-37944F2D49F1}"/>
                  </a:ext>
                </a:extLst>
              </p:cNvPr>
              <p:cNvCxnSpPr/>
              <p:nvPr/>
            </p:nvCxnSpPr>
            <p:spPr bwMode="auto">
              <a:xfrm>
                <a:off x="3791948" y="2852713"/>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7E625B30-3FE4-B4AC-7DB0-51ABF92409E3}"/>
                  </a:ext>
                </a:extLst>
              </p:cNvPr>
              <p:cNvCxnSpPr/>
              <p:nvPr/>
            </p:nvCxnSpPr>
            <p:spPr bwMode="auto">
              <a:xfrm>
                <a:off x="3409457" y="2764937"/>
                <a:ext cx="0" cy="110795"/>
              </a:xfrm>
              <a:prstGeom prst="line">
                <a:avLst/>
              </a:prstGeom>
              <a:noFill/>
              <a:ln w="38100" cap="flat" cmpd="sng" algn="ctr">
                <a:solidFill>
                  <a:schemeClr val="accent6"/>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C61D1324-AF26-2D0C-62CD-C4DA02342193}"/>
                  </a:ext>
                </a:extLst>
              </p:cNvPr>
              <p:cNvCxnSpPr/>
              <p:nvPr/>
            </p:nvCxnSpPr>
            <p:spPr bwMode="auto">
              <a:xfrm>
                <a:off x="3792776" y="288936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A0F58DC0-8B0E-AB25-7CCC-E90D95154F2B}"/>
                  </a:ext>
                </a:extLst>
              </p:cNvPr>
              <p:cNvCxnSpPr/>
              <p:nvPr/>
            </p:nvCxnSpPr>
            <p:spPr bwMode="auto">
              <a:xfrm>
                <a:off x="3914720" y="288581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85564888-CAFB-98D8-B2E9-A947A9EB1389}"/>
                  </a:ext>
                </a:extLst>
              </p:cNvPr>
              <p:cNvCxnSpPr/>
              <p:nvPr/>
            </p:nvCxnSpPr>
            <p:spPr bwMode="auto">
              <a:xfrm>
                <a:off x="3871863" y="288688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B2BD1057-2921-7EF7-E859-210FF3ED7DC1}"/>
                  </a:ext>
                </a:extLst>
              </p:cNvPr>
              <p:cNvCxnSpPr/>
              <p:nvPr/>
            </p:nvCxnSpPr>
            <p:spPr bwMode="auto">
              <a:xfrm>
                <a:off x="3957650" y="2885815"/>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FC7192FD-AE04-E15C-C7A1-D5D8F1A1A744}"/>
                  </a:ext>
                </a:extLst>
              </p:cNvPr>
              <p:cNvCxnSpPr/>
              <p:nvPr/>
            </p:nvCxnSpPr>
            <p:spPr bwMode="auto">
              <a:xfrm>
                <a:off x="4106211" y="3036498"/>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1FEED50E-D2E8-0AF6-B641-73AEA7C429D0}"/>
                  </a:ext>
                </a:extLst>
              </p:cNvPr>
              <p:cNvCxnSpPr/>
              <p:nvPr/>
            </p:nvCxnSpPr>
            <p:spPr bwMode="auto">
              <a:xfrm>
                <a:off x="4052116" y="295855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22470B3A-9F32-43D0-E2E2-8CFC1A06A79D}"/>
                  </a:ext>
                </a:extLst>
              </p:cNvPr>
              <p:cNvCxnSpPr/>
              <p:nvPr/>
            </p:nvCxnSpPr>
            <p:spPr bwMode="auto">
              <a:xfrm>
                <a:off x="4136490" y="303705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1A8EE0B4-D7CC-A1CA-2240-17C46B10008E}"/>
                  </a:ext>
                </a:extLst>
              </p:cNvPr>
              <p:cNvCxnSpPr/>
              <p:nvPr/>
            </p:nvCxnSpPr>
            <p:spPr bwMode="auto">
              <a:xfrm>
                <a:off x="4201046" y="308013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5233AFD8-2AFC-AD01-9172-A02B48AF1254}"/>
                  </a:ext>
                </a:extLst>
              </p:cNvPr>
              <p:cNvCxnSpPr/>
              <p:nvPr/>
            </p:nvCxnSpPr>
            <p:spPr bwMode="auto">
              <a:xfrm>
                <a:off x="4277319" y="3084183"/>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B0A580E0-7FEB-A1D5-2856-2648718E5332}"/>
                  </a:ext>
                </a:extLst>
              </p:cNvPr>
              <p:cNvCxnSpPr/>
              <p:nvPr/>
            </p:nvCxnSpPr>
            <p:spPr bwMode="auto">
              <a:xfrm>
                <a:off x="4549660" y="328000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004FFAA5-DB0B-A475-50FA-15B5938725FE}"/>
                  </a:ext>
                </a:extLst>
              </p:cNvPr>
              <p:cNvCxnSpPr/>
              <p:nvPr/>
            </p:nvCxnSpPr>
            <p:spPr bwMode="auto">
              <a:xfrm>
                <a:off x="4501765" y="328000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9F6F38B4-9F8C-4D01-BE42-C4C9011325DA}"/>
                  </a:ext>
                </a:extLst>
              </p:cNvPr>
              <p:cNvCxnSpPr/>
              <p:nvPr/>
            </p:nvCxnSpPr>
            <p:spPr bwMode="auto">
              <a:xfrm>
                <a:off x="4308139" y="3170025"/>
                <a:ext cx="0" cy="110795"/>
              </a:xfrm>
              <a:prstGeom prst="line">
                <a:avLst/>
              </a:prstGeom>
              <a:noFill/>
              <a:ln w="38100" cap="flat" cmpd="sng" algn="ctr">
                <a:solidFill>
                  <a:schemeClr val="accent6"/>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C8BC58C6-0DD7-79E6-3BE5-ECDD30FBE0A2}"/>
                  </a:ext>
                </a:extLst>
              </p:cNvPr>
              <p:cNvCxnSpPr/>
              <p:nvPr/>
            </p:nvCxnSpPr>
            <p:spPr bwMode="auto">
              <a:xfrm>
                <a:off x="4592445" y="3342725"/>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9F6126F6-10E5-01E5-6295-095FD5504F36}"/>
                  </a:ext>
                </a:extLst>
              </p:cNvPr>
              <p:cNvCxnSpPr/>
              <p:nvPr/>
            </p:nvCxnSpPr>
            <p:spPr bwMode="auto">
              <a:xfrm>
                <a:off x="4751202" y="346767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56022CC0-14A6-6E34-FC6B-608240D822F2}"/>
                  </a:ext>
                </a:extLst>
              </p:cNvPr>
              <p:cNvCxnSpPr/>
              <p:nvPr/>
            </p:nvCxnSpPr>
            <p:spPr bwMode="auto">
              <a:xfrm>
                <a:off x="4800805" y="3468595"/>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1CD9E529-7006-4BCB-2CB3-BF2DBCABFDE6}"/>
                  </a:ext>
                </a:extLst>
              </p:cNvPr>
              <p:cNvCxnSpPr/>
              <p:nvPr/>
            </p:nvCxnSpPr>
            <p:spPr bwMode="auto">
              <a:xfrm>
                <a:off x="4952170" y="354524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AAEA63BB-CABF-9226-A4F5-FCD112BB1302}"/>
                  </a:ext>
                </a:extLst>
              </p:cNvPr>
              <p:cNvCxnSpPr/>
              <p:nvPr/>
            </p:nvCxnSpPr>
            <p:spPr bwMode="auto">
              <a:xfrm>
                <a:off x="5035552" y="354803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1F2611A5-8031-ED8A-3591-D62E3534289B}"/>
                  </a:ext>
                </a:extLst>
              </p:cNvPr>
              <p:cNvCxnSpPr/>
              <p:nvPr/>
            </p:nvCxnSpPr>
            <p:spPr bwMode="auto">
              <a:xfrm>
                <a:off x="5242161" y="376120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04CDCA58-FB2E-FED1-D340-BF12FE4D573D}"/>
                  </a:ext>
                </a:extLst>
              </p:cNvPr>
              <p:cNvCxnSpPr/>
              <p:nvPr/>
            </p:nvCxnSpPr>
            <p:spPr bwMode="auto">
              <a:xfrm>
                <a:off x="5278318" y="376120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AFC1497B-012C-5DA9-E35B-4B86F4A04529}"/>
                  </a:ext>
                </a:extLst>
              </p:cNvPr>
              <p:cNvCxnSpPr/>
              <p:nvPr/>
            </p:nvCxnSpPr>
            <p:spPr bwMode="auto">
              <a:xfrm>
                <a:off x="5314281" y="3760318"/>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BBB87C15-F673-A3FF-3C75-9689836958DD}"/>
                  </a:ext>
                </a:extLst>
              </p:cNvPr>
              <p:cNvCxnSpPr/>
              <p:nvPr/>
            </p:nvCxnSpPr>
            <p:spPr bwMode="auto">
              <a:xfrm>
                <a:off x="5370765" y="375955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34907B1D-5A0C-53ED-4A48-F83BF2C5025C}"/>
                  </a:ext>
                </a:extLst>
              </p:cNvPr>
              <p:cNvCxnSpPr/>
              <p:nvPr/>
            </p:nvCxnSpPr>
            <p:spPr bwMode="auto">
              <a:xfrm>
                <a:off x="5456082" y="376202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BA55CA2D-EF93-59E2-317C-909E1D2C1ABC}"/>
                  </a:ext>
                </a:extLst>
              </p:cNvPr>
              <p:cNvCxnSpPr/>
              <p:nvPr/>
            </p:nvCxnSpPr>
            <p:spPr bwMode="auto">
              <a:xfrm>
                <a:off x="5689695" y="376120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969E876D-9E5B-F75A-3E45-B6E92376C80C}"/>
                  </a:ext>
                </a:extLst>
              </p:cNvPr>
              <p:cNvCxnSpPr/>
              <p:nvPr/>
            </p:nvCxnSpPr>
            <p:spPr bwMode="auto">
              <a:xfrm>
                <a:off x="5760412" y="376128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2E8ADAB1-E3F8-14FF-00B7-DE80DADCFF64}"/>
                  </a:ext>
                </a:extLst>
              </p:cNvPr>
              <p:cNvCxnSpPr/>
              <p:nvPr/>
            </p:nvCxnSpPr>
            <p:spPr bwMode="auto">
              <a:xfrm>
                <a:off x="5209567" y="3645423"/>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158375AB-C906-A391-E462-3FD7F7899BCE}"/>
                  </a:ext>
                </a:extLst>
              </p:cNvPr>
              <p:cNvCxnSpPr/>
              <p:nvPr/>
            </p:nvCxnSpPr>
            <p:spPr bwMode="auto">
              <a:xfrm>
                <a:off x="5138194" y="3645424"/>
                <a:ext cx="0" cy="110795"/>
              </a:xfrm>
              <a:prstGeom prst="line">
                <a:avLst/>
              </a:prstGeom>
              <a:noFill/>
              <a:ln w="28575" cap="flat" cmpd="sng" algn="ctr">
                <a:solidFill>
                  <a:schemeClr val="accent6"/>
                </a:solidFill>
                <a:prstDash val="solid"/>
                <a:round/>
                <a:headEnd type="none" w="med" len="med"/>
                <a:tailEnd type="none" w="med" len="med"/>
              </a:ln>
              <a:effectLst/>
            </p:spPr>
          </p:cxnSp>
        </p:grpSp>
        <p:sp>
          <p:nvSpPr>
            <p:cNvPr id="239" name="Rectangle 49">
              <a:extLst>
                <a:ext uri="{FF2B5EF4-FFF2-40B4-BE49-F238E27FC236}">
                  <a16:creationId xmlns:a16="http://schemas.microsoft.com/office/drawing/2014/main" id="{F80FAE14-30F5-35E9-1516-6CCC325FD82F}"/>
                </a:ext>
              </a:extLst>
            </p:cNvPr>
            <p:cNvSpPr>
              <a:spLocks noChangeArrowheads="1"/>
            </p:cNvSpPr>
            <p:nvPr/>
          </p:nvSpPr>
          <p:spPr bwMode="auto">
            <a:xfrm rot="16200000">
              <a:off x="-359214" y="2647159"/>
              <a:ext cx="2533985"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Char char="§"/>
                <a:tabLst/>
                <a:defRPr/>
              </a:pPr>
              <a:r>
                <a:rPr kumimoji="0" lang="en-US"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sym typeface="Wingdings" panose="05000000000000000000" pitchFamily="2" charset="2"/>
                </a:rPr>
                <a:t>PFS (Proportion)</a:t>
              </a:r>
              <a:endParaRPr kumimoji="0" lang="de-DE" sz="1400" b="1" i="0" u="none" strike="noStrike" kern="1200" cap="none" spc="0" normalizeH="0" baseline="0" noProof="0" dirty="0">
                <a:ln>
                  <a:noFill/>
                </a:ln>
                <a:solidFill>
                  <a:srgbClr val="000000"/>
                </a:solidFill>
                <a:effectLst/>
                <a:uLnTx/>
                <a:uFillTx/>
                <a:latin typeface="Calibri"/>
                <a:cs typeface="Arial" panose="020B0604020202020204" pitchFamily="34" charset="0"/>
              </a:endParaRPr>
            </a:p>
          </p:txBody>
        </p:sp>
        <p:sp>
          <p:nvSpPr>
            <p:cNvPr id="241" name="Rectangle 39">
              <a:extLst>
                <a:ext uri="{FF2B5EF4-FFF2-40B4-BE49-F238E27FC236}">
                  <a16:creationId xmlns:a16="http://schemas.microsoft.com/office/drawing/2014/main" id="{AF615721-DA78-9C89-551C-23A30FEBC00C}"/>
                </a:ext>
              </a:extLst>
            </p:cNvPr>
            <p:cNvSpPr>
              <a:spLocks noChangeArrowheads="1"/>
            </p:cNvSpPr>
            <p:nvPr/>
          </p:nvSpPr>
          <p:spPr bwMode="auto">
            <a:xfrm>
              <a:off x="1353165" y="3689410"/>
              <a:ext cx="98359"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2" name="Rectangle 41">
              <a:extLst>
                <a:ext uri="{FF2B5EF4-FFF2-40B4-BE49-F238E27FC236}">
                  <a16:creationId xmlns:a16="http://schemas.microsoft.com/office/drawing/2014/main" id="{1319F8D3-BEBD-4421-18BD-FD95A5928F2D}"/>
                </a:ext>
              </a:extLst>
            </p:cNvPr>
            <p:cNvSpPr>
              <a:spLocks noChangeArrowheads="1"/>
            </p:cNvSpPr>
            <p:nvPr/>
          </p:nvSpPr>
          <p:spPr bwMode="auto">
            <a:xfrm>
              <a:off x="1206493" y="3247529"/>
              <a:ext cx="245032"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3" name="Rectangle 43">
              <a:extLst>
                <a:ext uri="{FF2B5EF4-FFF2-40B4-BE49-F238E27FC236}">
                  <a16:creationId xmlns:a16="http://schemas.microsoft.com/office/drawing/2014/main" id="{0179B0B2-E8FD-5111-087D-521933E88763}"/>
                </a:ext>
              </a:extLst>
            </p:cNvPr>
            <p:cNvSpPr>
              <a:spLocks noChangeArrowheads="1"/>
            </p:cNvSpPr>
            <p:nvPr/>
          </p:nvSpPr>
          <p:spPr bwMode="auto">
            <a:xfrm>
              <a:off x="1206493" y="2801693"/>
              <a:ext cx="245032"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4" name="Rectangle 45">
              <a:extLst>
                <a:ext uri="{FF2B5EF4-FFF2-40B4-BE49-F238E27FC236}">
                  <a16:creationId xmlns:a16="http://schemas.microsoft.com/office/drawing/2014/main" id="{A375D9D0-8F9E-799A-2DFB-0E42C0EBE759}"/>
                </a:ext>
              </a:extLst>
            </p:cNvPr>
            <p:cNvSpPr>
              <a:spLocks noChangeArrowheads="1"/>
            </p:cNvSpPr>
            <p:nvPr/>
          </p:nvSpPr>
          <p:spPr bwMode="auto">
            <a:xfrm>
              <a:off x="1206493" y="2377053"/>
              <a:ext cx="245032"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5" name="Rectangle 47">
              <a:extLst>
                <a:ext uri="{FF2B5EF4-FFF2-40B4-BE49-F238E27FC236}">
                  <a16:creationId xmlns:a16="http://schemas.microsoft.com/office/drawing/2014/main" id="{8FDEFDCF-59A2-F614-0938-EA582034EB64}"/>
                </a:ext>
              </a:extLst>
            </p:cNvPr>
            <p:cNvSpPr>
              <a:spLocks noChangeArrowheads="1"/>
            </p:cNvSpPr>
            <p:nvPr/>
          </p:nvSpPr>
          <p:spPr bwMode="auto">
            <a:xfrm>
              <a:off x="1206493" y="1943976"/>
              <a:ext cx="245032"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306BF7D0-F338-AE7C-76FB-BAD4F63582A1}"/>
                </a:ext>
              </a:extLst>
            </p:cNvPr>
            <p:cNvGrpSpPr/>
            <p:nvPr/>
          </p:nvGrpSpPr>
          <p:grpSpPr>
            <a:xfrm>
              <a:off x="1541955" y="1570634"/>
              <a:ext cx="4135270" cy="2208406"/>
              <a:chOff x="987733" y="2035645"/>
              <a:chExt cx="5526859" cy="2608969"/>
            </a:xfrm>
          </p:grpSpPr>
          <p:sp>
            <p:nvSpPr>
              <p:cNvPr id="240" name="Line 38">
                <a:extLst>
                  <a:ext uri="{FF2B5EF4-FFF2-40B4-BE49-F238E27FC236}">
                    <a16:creationId xmlns:a16="http://schemas.microsoft.com/office/drawing/2014/main" id="{FA896E9A-91AF-B5BE-4E50-9D4AC8B6CEFD}"/>
                  </a:ext>
                </a:extLst>
              </p:cNvPr>
              <p:cNvSpPr>
                <a:spLocks noChangeShapeType="1"/>
              </p:cNvSpPr>
              <p:nvPr/>
            </p:nvSpPr>
            <p:spPr bwMode="auto">
              <a:xfrm flipV="1">
                <a:off x="999056" y="2035645"/>
                <a:ext cx="0" cy="260768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2" name="Line 89">
                <a:extLst>
                  <a:ext uri="{FF2B5EF4-FFF2-40B4-BE49-F238E27FC236}">
                    <a16:creationId xmlns:a16="http://schemas.microsoft.com/office/drawing/2014/main" id="{990F6558-01B7-9580-104F-3CA3C7D26EC2}"/>
                  </a:ext>
                </a:extLst>
              </p:cNvPr>
              <p:cNvSpPr>
                <a:spLocks noChangeShapeType="1"/>
              </p:cNvSpPr>
              <p:nvPr/>
            </p:nvSpPr>
            <p:spPr bwMode="auto">
              <a:xfrm>
                <a:off x="987733" y="4644614"/>
                <a:ext cx="552685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53" name="Rectangle 48">
              <a:extLst>
                <a:ext uri="{FF2B5EF4-FFF2-40B4-BE49-F238E27FC236}">
                  <a16:creationId xmlns:a16="http://schemas.microsoft.com/office/drawing/2014/main" id="{FA9C6A86-796B-A18F-FF87-F16AAD12E755}"/>
                </a:ext>
              </a:extLst>
            </p:cNvPr>
            <p:cNvSpPr>
              <a:spLocks noChangeArrowheads="1"/>
            </p:cNvSpPr>
            <p:nvPr/>
          </p:nvSpPr>
          <p:spPr bwMode="auto">
            <a:xfrm>
              <a:off x="1206491" y="1505610"/>
              <a:ext cx="245032"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2D7CBB07-8C13-A9B5-E5BB-19857BA6E30E}"/>
                </a:ext>
              </a:extLst>
            </p:cNvPr>
            <p:cNvGrpSpPr/>
            <p:nvPr/>
          </p:nvGrpSpPr>
          <p:grpSpPr>
            <a:xfrm>
              <a:off x="1491049" y="1584129"/>
              <a:ext cx="73297" cy="2193992"/>
              <a:chOff x="937644" y="1836098"/>
              <a:chExt cx="52424" cy="2807431"/>
            </a:xfrm>
          </p:grpSpPr>
          <p:sp>
            <p:nvSpPr>
              <p:cNvPr id="246" name="Line 79">
                <a:extLst>
                  <a:ext uri="{FF2B5EF4-FFF2-40B4-BE49-F238E27FC236}">
                    <a16:creationId xmlns:a16="http://schemas.microsoft.com/office/drawing/2014/main" id="{CF0C694D-1F5A-028D-B65F-B7ECA4B80FD7}"/>
                  </a:ext>
                </a:extLst>
              </p:cNvPr>
              <p:cNvSpPr>
                <a:spLocks noChangeShapeType="1"/>
              </p:cNvSpPr>
              <p:nvPr/>
            </p:nvSpPr>
            <p:spPr bwMode="auto">
              <a:xfrm flipH="1">
                <a:off x="938696" y="2410673"/>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7" name="Line 81">
                <a:extLst>
                  <a:ext uri="{FF2B5EF4-FFF2-40B4-BE49-F238E27FC236}">
                    <a16:creationId xmlns:a16="http://schemas.microsoft.com/office/drawing/2014/main" id="{D9C6D06A-F64B-F42D-F5E3-3815DED23269}"/>
                  </a:ext>
                </a:extLst>
              </p:cNvPr>
              <p:cNvSpPr>
                <a:spLocks noChangeShapeType="1"/>
              </p:cNvSpPr>
              <p:nvPr/>
            </p:nvSpPr>
            <p:spPr bwMode="auto">
              <a:xfrm flipH="1">
                <a:off x="938696" y="2964732"/>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8" name="Line 83">
                <a:extLst>
                  <a:ext uri="{FF2B5EF4-FFF2-40B4-BE49-F238E27FC236}">
                    <a16:creationId xmlns:a16="http://schemas.microsoft.com/office/drawing/2014/main" id="{F7D11647-8CF5-790F-E31E-D81EA942236C}"/>
                  </a:ext>
                </a:extLst>
              </p:cNvPr>
              <p:cNvSpPr>
                <a:spLocks noChangeShapeType="1"/>
              </p:cNvSpPr>
              <p:nvPr/>
            </p:nvSpPr>
            <p:spPr bwMode="auto">
              <a:xfrm flipH="1">
                <a:off x="938696" y="3517626"/>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9" name="Line 85">
                <a:extLst>
                  <a:ext uri="{FF2B5EF4-FFF2-40B4-BE49-F238E27FC236}">
                    <a16:creationId xmlns:a16="http://schemas.microsoft.com/office/drawing/2014/main" id="{0F043EC1-EE5D-842D-86FF-11AB4FD0C64F}"/>
                  </a:ext>
                </a:extLst>
              </p:cNvPr>
              <p:cNvSpPr>
                <a:spLocks noChangeShapeType="1"/>
              </p:cNvSpPr>
              <p:nvPr/>
            </p:nvSpPr>
            <p:spPr bwMode="auto">
              <a:xfrm flipH="1">
                <a:off x="938696" y="4077159"/>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0" name="Line 87">
                <a:extLst>
                  <a:ext uri="{FF2B5EF4-FFF2-40B4-BE49-F238E27FC236}">
                    <a16:creationId xmlns:a16="http://schemas.microsoft.com/office/drawing/2014/main" id="{0F30C426-44C8-FC3A-9874-54FB58DBAFA4}"/>
                  </a:ext>
                </a:extLst>
              </p:cNvPr>
              <p:cNvSpPr>
                <a:spLocks noChangeShapeType="1"/>
              </p:cNvSpPr>
              <p:nvPr/>
            </p:nvSpPr>
            <p:spPr bwMode="auto">
              <a:xfrm flipH="1">
                <a:off x="938696" y="4643529"/>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1" name="Line 88">
                <a:extLst>
                  <a:ext uri="{FF2B5EF4-FFF2-40B4-BE49-F238E27FC236}">
                    <a16:creationId xmlns:a16="http://schemas.microsoft.com/office/drawing/2014/main" id="{1AC94173-56CC-DFDA-38E6-D2E97ABBB3EF}"/>
                  </a:ext>
                </a:extLst>
              </p:cNvPr>
              <p:cNvSpPr>
                <a:spLocks noChangeShapeType="1"/>
              </p:cNvSpPr>
              <p:nvPr/>
            </p:nvSpPr>
            <p:spPr bwMode="auto">
              <a:xfrm flipH="1">
                <a:off x="937644" y="4643330"/>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4" name="Line 79">
                <a:extLst>
                  <a:ext uri="{FF2B5EF4-FFF2-40B4-BE49-F238E27FC236}">
                    <a16:creationId xmlns:a16="http://schemas.microsoft.com/office/drawing/2014/main" id="{F1C71ED0-8E0C-7CCE-693F-5926C309E43E}"/>
                  </a:ext>
                </a:extLst>
              </p:cNvPr>
              <p:cNvSpPr>
                <a:spLocks noChangeShapeType="1"/>
              </p:cNvSpPr>
              <p:nvPr/>
            </p:nvSpPr>
            <p:spPr bwMode="auto">
              <a:xfrm flipH="1">
                <a:off x="938696" y="1836098"/>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255" name="Group 254">
              <a:extLst>
                <a:ext uri="{FF2B5EF4-FFF2-40B4-BE49-F238E27FC236}">
                  <a16:creationId xmlns:a16="http://schemas.microsoft.com/office/drawing/2014/main" id="{F3E9F2A6-6021-C391-3920-CE77D0E80C84}"/>
                </a:ext>
              </a:extLst>
            </p:cNvPr>
            <p:cNvGrpSpPr/>
            <p:nvPr/>
          </p:nvGrpSpPr>
          <p:grpSpPr>
            <a:xfrm>
              <a:off x="1547483" y="3777811"/>
              <a:ext cx="4125490" cy="65667"/>
              <a:chOff x="1379829" y="4423097"/>
              <a:chExt cx="2516204" cy="81099"/>
            </a:xfrm>
          </p:grpSpPr>
          <p:sp>
            <p:nvSpPr>
              <p:cNvPr id="256" name="Line 50">
                <a:extLst>
                  <a:ext uri="{FF2B5EF4-FFF2-40B4-BE49-F238E27FC236}">
                    <a16:creationId xmlns:a16="http://schemas.microsoft.com/office/drawing/2014/main" id="{70A4B1C9-E006-02EF-CDFE-E65B4FA36544}"/>
                  </a:ext>
                </a:extLst>
              </p:cNvPr>
              <p:cNvSpPr>
                <a:spLocks noChangeShapeType="1"/>
              </p:cNvSpPr>
              <p:nvPr/>
            </p:nvSpPr>
            <p:spPr bwMode="auto">
              <a:xfrm>
                <a:off x="1379829" y="4438601"/>
                <a:ext cx="0" cy="5137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7" name="Line 87">
                <a:extLst>
                  <a:ext uri="{FF2B5EF4-FFF2-40B4-BE49-F238E27FC236}">
                    <a16:creationId xmlns:a16="http://schemas.microsoft.com/office/drawing/2014/main" id="{FD43F7C4-41F8-D4D9-D905-47C0BDA75434}"/>
                  </a:ext>
                </a:extLst>
              </p:cNvPr>
              <p:cNvSpPr>
                <a:spLocks noChangeShapeType="1"/>
              </p:cNvSpPr>
              <p:nvPr/>
            </p:nvSpPr>
            <p:spPr bwMode="auto">
              <a:xfrm flipH="1">
                <a:off x="1886104"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8" name="Line 87">
                <a:extLst>
                  <a:ext uri="{FF2B5EF4-FFF2-40B4-BE49-F238E27FC236}">
                    <a16:creationId xmlns:a16="http://schemas.microsoft.com/office/drawing/2014/main" id="{348C36F5-5152-685A-1AEA-2030477FFE9D}"/>
                  </a:ext>
                </a:extLst>
              </p:cNvPr>
              <p:cNvSpPr>
                <a:spLocks noChangeShapeType="1"/>
              </p:cNvSpPr>
              <p:nvPr/>
            </p:nvSpPr>
            <p:spPr bwMode="auto">
              <a:xfrm flipH="1">
                <a:off x="2385434"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9" name="Line 87">
                <a:extLst>
                  <a:ext uri="{FF2B5EF4-FFF2-40B4-BE49-F238E27FC236}">
                    <a16:creationId xmlns:a16="http://schemas.microsoft.com/office/drawing/2014/main" id="{5A9208EE-6D0B-34D1-4C7F-8A1EE8494FC6}"/>
                  </a:ext>
                </a:extLst>
              </p:cNvPr>
              <p:cNvSpPr>
                <a:spLocks noChangeShapeType="1"/>
              </p:cNvSpPr>
              <p:nvPr/>
            </p:nvSpPr>
            <p:spPr bwMode="auto">
              <a:xfrm flipH="1">
                <a:off x="2877323"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0" name="Line 87">
                <a:extLst>
                  <a:ext uri="{FF2B5EF4-FFF2-40B4-BE49-F238E27FC236}">
                    <a16:creationId xmlns:a16="http://schemas.microsoft.com/office/drawing/2014/main" id="{AA2936F4-944D-D7BF-0553-76B0B4FFF08F}"/>
                  </a:ext>
                </a:extLst>
              </p:cNvPr>
              <p:cNvSpPr>
                <a:spLocks noChangeShapeType="1"/>
              </p:cNvSpPr>
              <p:nvPr/>
            </p:nvSpPr>
            <p:spPr bwMode="auto">
              <a:xfrm flipH="1">
                <a:off x="3387452"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1" name="Line 87">
                <a:extLst>
                  <a:ext uri="{FF2B5EF4-FFF2-40B4-BE49-F238E27FC236}">
                    <a16:creationId xmlns:a16="http://schemas.microsoft.com/office/drawing/2014/main" id="{1FD47B80-8F20-565F-0969-AD451E83AA3F}"/>
                  </a:ext>
                </a:extLst>
              </p:cNvPr>
              <p:cNvSpPr>
                <a:spLocks noChangeShapeType="1"/>
              </p:cNvSpPr>
              <p:nvPr/>
            </p:nvSpPr>
            <p:spPr bwMode="auto">
              <a:xfrm flipH="1">
                <a:off x="3896033"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62" name="Rectangle 261">
              <a:extLst>
                <a:ext uri="{FF2B5EF4-FFF2-40B4-BE49-F238E27FC236}">
                  <a16:creationId xmlns:a16="http://schemas.microsoft.com/office/drawing/2014/main" id="{59B1F8A8-D29D-06C2-69FC-0FB76E65C1E4}"/>
                </a:ext>
              </a:extLst>
            </p:cNvPr>
            <p:cNvSpPr>
              <a:spLocks noChangeArrowheads="1"/>
            </p:cNvSpPr>
            <p:nvPr/>
          </p:nvSpPr>
          <p:spPr bwMode="auto">
            <a:xfrm>
              <a:off x="2286687" y="3864546"/>
              <a:ext cx="196717"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3" name="Rectangle 41">
              <a:extLst>
                <a:ext uri="{FF2B5EF4-FFF2-40B4-BE49-F238E27FC236}">
                  <a16:creationId xmlns:a16="http://schemas.microsoft.com/office/drawing/2014/main" id="{A0E0EA15-0189-8AC7-A80C-E48480520B22}"/>
                </a:ext>
              </a:extLst>
            </p:cNvPr>
            <p:cNvSpPr>
              <a:spLocks noChangeArrowheads="1"/>
            </p:cNvSpPr>
            <p:nvPr/>
          </p:nvSpPr>
          <p:spPr bwMode="auto">
            <a:xfrm>
              <a:off x="3102667" y="3864546"/>
              <a:ext cx="196717"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4" name="Rectangle 41">
              <a:extLst>
                <a:ext uri="{FF2B5EF4-FFF2-40B4-BE49-F238E27FC236}">
                  <a16:creationId xmlns:a16="http://schemas.microsoft.com/office/drawing/2014/main" id="{9BFF175A-EFD3-5F98-A77E-2F4D72C883EC}"/>
                </a:ext>
              </a:extLst>
            </p:cNvPr>
            <p:cNvSpPr>
              <a:spLocks noChangeArrowheads="1"/>
            </p:cNvSpPr>
            <p:nvPr/>
          </p:nvSpPr>
          <p:spPr bwMode="auto">
            <a:xfrm>
              <a:off x="3905115" y="3864546"/>
              <a:ext cx="196717"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5" name="Rectangle 264">
              <a:extLst>
                <a:ext uri="{FF2B5EF4-FFF2-40B4-BE49-F238E27FC236}">
                  <a16:creationId xmlns:a16="http://schemas.microsoft.com/office/drawing/2014/main" id="{A2D65BD0-B495-A575-6A31-2A7F382EED56}"/>
                </a:ext>
              </a:extLst>
            </p:cNvPr>
            <p:cNvSpPr>
              <a:spLocks noChangeArrowheads="1"/>
            </p:cNvSpPr>
            <p:nvPr/>
          </p:nvSpPr>
          <p:spPr bwMode="auto">
            <a:xfrm>
              <a:off x="4740418" y="3864546"/>
              <a:ext cx="196717"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6" name="Rectangle 41">
              <a:extLst>
                <a:ext uri="{FF2B5EF4-FFF2-40B4-BE49-F238E27FC236}">
                  <a16:creationId xmlns:a16="http://schemas.microsoft.com/office/drawing/2014/main" id="{F7D5756A-AF9C-D4EC-7BA5-EBA7780130FA}"/>
                </a:ext>
              </a:extLst>
            </p:cNvPr>
            <p:cNvSpPr>
              <a:spLocks noChangeArrowheads="1"/>
            </p:cNvSpPr>
            <p:nvPr/>
          </p:nvSpPr>
          <p:spPr bwMode="auto">
            <a:xfrm>
              <a:off x="5576057" y="3864546"/>
              <a:ext cx="196716"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7" name="Rectangle 39">
              <a:extLst>
                <a:ext uri="{FF2B5EF4-FFF2-40B4-BE49-F238E27FC236}">
                  <a16:creationId xmlns:a16="http://schemas.microsoft.com/office/drawing/2014/main" id="{E3255645-873C-A579-E61C-D1FC10FF88E1}"/>
                </a:ext>
              </a:extLst>
            </p:cNvPr>
            <p:cNvSpPr>
              <a:spLocks noChangeArrowheads="1"/>
            </p:cNvSpPr>
            <p:nvPr/>
          </p:nvSpPr>
          <p:spPr bwMode="auto">
            <a:xfrm>
              <a:off x="1494689" y="3864546"/>
              <a:ext cx="98359"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0" name="TextBox 459">
              <a:extLst>
                <a:ext uri="{FF2B5EF4-FFF2-40B4-BE49-F238E27FC236}">
                  <a16:creationId xmlns:a16="http://schemas.microsoft.com/office/drawing/2014/main" id="{1BA4B090-33C5-C837-4B25-627C71E3D6AB}"/>
                </a:ext>
              </a:extLst>
            </p:cNvPr>
            <p:cNvSpPr txBox="1"/>
            <p:nvPr/>
          </p:nvSpPr>
          <p:spPr bwMode="auto">
            <a:xfrm>
              <a:off x="1525200" y="4038270"/>
              <a:ext cx="4147773" cy="33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to Event (PFS)</a:t>
              </a:r>
            </a:p>
          </p:txBody>
        </p:sp>
        <p:grpSp>
          <p:nvGrpSpPr>
            <p:cNvPr id="27" name="Group 26">
              <a:extLst>
                <a:ext uri="{FF2B5EF4-FFF2-40B4-BE49-F238E27FC236}">
                  <a16:creationId xmlns:a16="http://schemas.microsoft.com/office/drawing/2014/main" id="{1C01A285-2211-0BFB-43B1-C6C09C5A9011}"/>
                </a:ext>
              </a:extLst>
            </p:cNvPr>
            <p:cNvGrpSpPr/>
            <p:nvPr/>
          </p:nvGrpSpPr>
          <p:grpSpPr>
            <a:xfrm>
              <a:off x="1744418" y="2339759"/>
              <a:ext cx="2707682" cy="1332913"/>
              <a:chOff x="2105421" y="2363297"/>
              <a:chExt cx="2615161" cy="1394336"/>
            </a:xfrm>
          </p:grpSpPr>
          <p:grpSp>
            <p:nvGrpSpPr>
              <p:cNvPr id="269" name="Group 268">
                <a:extLst>
                  <a:ext uri="{FF2B5EF4-FFF2-40B4-BE49-F238E27FC236}">
                    <a16:creationId xmlns:a16="http://schemas.microsoft.com/office/drawing/2014/main" id="{460C18D3-AF32-5B6F-B57F-710F6D125B28}"/>
                  </a:ext>
                </a:extLst>
              </p:cNvPr>
              <p:cNvGrpSpPr/>
              <p:nvPr/>
            </p:nvGrpSpPr>
            <p:grpSpPr>
              <a:xfrm flipV="1">
                <a:off x="2105421" y="2767899"/>
                <a:ext cx="217019" cy="808104"/>
                <a:chOff x="7160362" y="1837755"/>
                <a:chExt cx="265453" cy="1426814"/>
              </a:xfrm>
            </p:grpSpPr>
            <p:cxnSp>
              <p:nvCxnSpPr>
                <p:cNvPr id="270" name="Straight Connector 269">
                  <a:extLst>
                    <a:ext uri="{FF2B5EF4-FFF2-40B4-BE49-F238E27FC236}">
                      <a16:creationId xmlns:a16="http://schemas.microsoft.com/office/drawing/2014/main" id="{8C5A224B-2651-1DA8-7E36-DBF9B46A6567}"/>
                    </a:ext>
                  </a:extLst>
                </p:cNvPr>
                <p:cNvCxnSpPr/>
                <p:nvPr/>
              </p:nvCxnSpPr>
              <p:spPr bwMode="auto">
                <a:xfrm>
                  <a:off x="7161994" y="1837755"/>
                  <a:ext cx="263821" cy="0"/>
                </a:xfrm>
                <a:prstGeom prst="line">
                  <a:avLst/>
                </a:prstGeom>
                <a:noFill/>
                <a:ln w="28575"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E9783938-197F-AE1A-8111-3421A432514D}"/>
                    </a:ext>
                  </a:extLst>
                </p:cNvPr>
                <p:cNvCxnSpPr/>
                <p:nvPr/>
              </p:nvCxnSpPr>
              <p:spPr bwMode="auto">
                <a:xfrm>
                  <a:off x="7161994" y="2304971"/>
                  <a:ext cx="263821" cy="0"/>
                </a:xfrm>
                <a:prstGeom prst="line">
                  <a:avLst/>
                </a:prstGeom>
                <a:noFill/>
                <a:ln w="28575" cap="flat" cmpd="sng" algn="ctr">
                  <a:solidFill>
                    <a:srgbClr val="E1471D"/>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83CED70E-FFC9-8D67-DF0F-997EF4A9A763}"/>
                    </a:ext>
                  </a:extLst>
                </p:cNvPr>
                <p:cNvCxnSpPr/>
                <p:nvPr/>
              </p:nvCxnSpPr>
              <p:spPr bwMode="auto">
                <a:xfrm>
                  <a:off x="7160362" y="2786141"/>
                  <a:ext cx="263821" cy="0"/>
                </a:xfrm>
                <a:prstGeom prst="line">
                  <a:avLst/>
                </a:prstGeom>
                <a:noFill/>
                <a:ln w="28575" cap="flat" cmpd="sng" algn="ctr">
                  <a:solidFill>
                    <a:schemeClr val="accent4"/>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753DC8BA-5B99-7D76-052A-2CE58B6576B3}"/>
                    </a:ext>
                  </a:extLst>
                </p:cNvPr>
                <p:cNvCxnSpPr/>
                <p:nvPr/>
              </p:nvCxnSpPr>
              <p:spPr bwMode="auto">
                <a:xfrm>
                  <a:off x="7160362" y="3264569"/>
                  <a:ext cx="263821" cy="0"/>
                </a:xfrm>
                <a:prstGeom prst="line">
                  <a:avLst/>
                </a:prstGeom>
                <a:noFill/>
                <a:ln w="28575" cap="flat" cmpd="sng" algn="ctr">
                  <a:solidFill>
                    <a:schemeClr val="accent6"/>
                  </a:solidFill>
                  <a:prstDash val="solid"/>
                  <a:round/>
                  <a:headEnd type="none" w="med" len="med"/>
                  <a:tailEnd type="none" w="med" len="med"/>
                </a:ln>
                <a:effectLst/>
              </p:spPr>
            </p:cxnSp>
          </p:grpSp>
          <p:sp>
            <p:nvSpPr>
              <p:cNvPr id="506" name="Rechteck 25">
                <a:extLst>
                  <a:ext uri="{FF2B5EF4-FFF2-40B4-BE49-F238E27FC236}">
                    <a16:creationId xmlns:a16="http://schemas.microsoft.com/office/drawing/2014/main" id="{C7B50DD9-067F-DAE4-781E-37467221E71C}"/>
                  </a:ext>
                </a:extLst>
              </p:cNvPr>
              <p:cNvSpPr/>
              <p:nvPr/>
            </p:nvSpPr>
            <p:spPr>
              <a:xfrm>
                <a:off x="2355576" y="2596592"/>
                <a:ext cx="2365006" cy="116104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None/>
                  <a:tabLst>
                    <a:tab pos="4445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CIT (n = 131)            65.5</a:t>
                </a:r>
              </a:p>
              <a:p>
                <a:pPr marL="0" marR="0" lvl="0" indent="0" algn="l" defTabSz="914400" rtl="0" eaLnBrk="1" fontAlgn="auto" latinLnBrk="0" hangingPunct="1">
                  <a:lnSpc>
                    <a:spcPct val="100000"/>
                  </a:lnSpc>
                  <a:spcBef>
                    <a:spcPts val="200"/>
                  </a:spcBef>
                  <a:spcAft>
                    <a:spcPts val="0"/>
                  </a:spcAft>
                  <a:buClrTx/>
                  <a:buSzTx/>
                  <a:buFontTx/>
                  <a:buNone/>
                  <a:tabLst>
                    <a:tab pos="4445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V + R (n = 134)        76.4</a:t>
                </a:r>
              </a:p>
              <a:p>
                <a:pPr marL="0" marR="0" lvl="0" indent="0" algn="l" defTabSz="914400" rtl="0" eaLnBrk="1" fontAlgn="auto" latinLnBrk="0" hangingPunct="1">
                  <a:lnSpc>
                    <a:spcPct val="100000"/>
                  </a:lnSpc>
                  <a:spcBef>
                    <a:spcPts val="200"/>
                  </a:spcBef>
                  <a:spcAft>
                    <a:spcPts val="0"/>
                  </a:spcAft>
                  <a:buClrTx/>
                  <a:buSzTx/>
                  <a:buFontTx/>
                  <a:buNone/>
                  <a:tabLst>
                    <a:tab pos="4445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V + O (n = 130)        82.9</a:t>
                </a:r>
              </a:p>
              <a:p>
                <a:pPr marL="0" marR="0" lvl="0" indent="0" algn="l" defTabSz="914400" rtl="0" eaLnBrk="1" fontAlgn="auto" latinLnBrk="0" hangingPunct="1">
                  <a:lnSpc>
                    <a:spcPct val="100000"/>
                  </a:lnSpc>
                  <a:spcBef>
                    <a:spcPts val="200"/>
                  </a:spcBef>
                  <a:spcAft>
                    <a:spcPts val="0"/>
                  </a:spcAft>
                  <a:buClrTx/>
                  <a:buSzTx/>
                  <a:buFontTx/>
                  <a:buNone/>
                  <a:tabLst>
                    <a:tab pos="4445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I + V + O (n = 123)   86.6</a:t>
                </a:r>
                <a:endParaRPr kumimoji="0" lang="de-DE" sz="14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endParaRPr>
              </a:p>
            </p:txBody>
          </p:sp>
          <p:sp>
            <p:nvSpPr>
              <p:cNvPr id="513" name="Textfeld 26">
                <a:extLst>
                  <a:ext uri="{FF2B5EF4-FFF2-40B4-BE49-F238E27FC236}">
                    <a16:creationId xmlns:a16="http://schemas.microsoft.com/office/drawing/2014/main" id="{C2BD864E-74E8-D2A9-C9D8-330DA28B250A}"/>
                  </a:ext>
                </a:extLst>
              </p:cNvPr>
              <p:cNvSpPr txBox="1"/>
              <p:nvPr/>
            </p:nvSpPr>
            <p:spPr>
              <a:xfrm>
                <a:off x="3112844" y="2363297"/>
                <a:ext cx="1328539" cy="3465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3-Yr PFS, %</a:t>
                </a:r>
              </a:p>
            </p:txBody>
          </p:sp>
        </p:grpSp>
      </p:grpSp>
      <p:grpSp>
        <p:nvGrpSpPr>
          <p:cNvPr id="31" name="Group 30">
            <a:extLst>
              <a:ext uri="{FF2B5EF4-FFF2-40B4-BE49-F238E27FC236}">
                <a16:creationId xmlns:a16="http://schemas.microsoft.com/office/drawing/2014/main" id="{14400663-407D-48FD-B560-C034C72352DE}"/>
              </a:ext>
            </a:extLst>
          </p:cNvPr>
          <p:cNvGrpSpPr/>
          <p:nvPr/>
        </p:nvGrpSpPr>
        <p:grpSpPr>
          <a:xfrm>
            <a:off x="6837035" y="1025796"/>
            <a:ext cx="4503347" cy="2896972"/>
            <a:chOff x="6325165" y="1215829"/>
            <a:chExt cx="4847716" cy="3118503"/>
          </a:xfrm>
        </p:grpSpPr>
        <p:grpSp>
          <p:nvGrpSpPr>
            <p:cNvPr id="20" name="Group 19">
              <a:extLst>
                <a:ext uri="{FF2B5EF4-FFF2-40B4-BE49-F238E27FC236}">
                  <a16:creationId xmlns:a16="http://schemas.microsoft.com/office/drawing/2014/main" id="{F452293B-B8F4-ED61-8AFB-3CC468041845}"/>
                </a:ext>
              </a:extLst>
            </p:cNvPr>
            <p:cNvGrpSpPr/>
            <p:nvPr/>
          </p:nvGrpSpPr>
          <p:grpSpPr>
            <a:xfrm>
              <a:off x="7696955" y="1541539"/>
              <a:ext cx="2952645" cy="904260"/>
              <a:chOff x="7672780" y="2049740"/>
              <a:chExt cx="3488198" cy="1068275"/>
            </a:xfrm>
          </p:grpSpPr>
          <p:cxnSp>
            <p:nvCxnSpPr>
              <p:cNvPr id="708" name="Straight Connector 707">
                <a:extLst>
                  <a:ext uri="{FF2B5EF4-FFF2-40B4-BE49-F238E27FC236}">
                    <a16:creationId xmlns:a16="http://schemas.microsoft.com/office/drawing/2014/main" id="{1CC4AC40-525A-6FE5-A459-30528586A72A}"/>
                  </a:ext>
                </a:extLst>
              </p:cNvPr>
              <p:cNvCxnSpPr/>
              <p:nvPr/>
            </p:nvCxnSpPr>
            <p:spPr bwMode="auto">
              <a:xfrm>
                <a:off x="8018915" y="208139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803C0E6B-A83F-EFE3-0794-D18CA11CD3B7}"/>
                  </a:ext>
                </a:extLst>
              </p:cNvPr>
              <p:cNvCxnSpPr/>
              <p:nvPr/>
            </p:nvCxnSpPr>
            <p:spPr bwMode="auto">
              <a:xfrm>
                <a:off x="8264188" y="208257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46A3B472-0460-B84A-F46F-950ACE36CF42}"/>
                  </a:ext>
                </a:extLst>
              </p:cNvPr>
              <p:cNvCxnSpPr/>
              <p:nvPr/>
            </p:nvCxnSpPr>
            <p:spPr bwMode="auto">
              <a:xfrm>
                <a:off x="9000996" y="219126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F7CD3A82-D3A2-5D80-2333-9F6A3C073261}"/>
                  </a:ext>
                </a:extLst>
              </p:cNvPr>
              <p:cNvCxnSpPr/>
              <p:nvPr/>
            </p:nvCxnSpPr>
            <p:spPr bwMode="auto">
              <a:xfrm>
                <a:off x="9084461" y="219446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CBC43C5B-B7AB-08DC-A114-9FE2E4419E8A}"/>
                  </a:ext>
                </a:extLst>
              </p:cNvPr>
              <p:cNvCxnSpPr/>
              <p:nvPr/>
            </p:nvCxnSpPr>
            <p:spPr bwMode="auto">
              <a:xfrm>
                <a:off x="9067302" y="219349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E0DFB0FA-5523-7187-5F22-26301CEF9D6D}"/>
                  </a:ext>
                </a:extLst>
              </p:cNvPr>
              <p:cNvCxnSpPr/>
              <p:nvPr/>
            </p:nvCxnSpPr>
            <p:spPr bwMode="auto">
              <a:xfrm>
                <a:off x="9150351" y="225928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497CE082-9CB6-5AD5-5914-36229D4C07BB}"/>
                  </a:ext>
                </a:extLst>
              </p:cNvPr>
              <p:cNvCxnSpPr/>
              <p:nvPr/>
            </p:nvCxnSpPr>
            <p:spPr bwMode="auto">
              <a:xfrm>
                <a:off x="9189863" y="225929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4731B11D-DF2E-1764-AFE2-524E9462CC1A}"/>
                  </a:ext>
                </a:extLst>
              </p:cNvPr>
              <p:cNvCxnSpPr/>
              <p:nvPr/>
            </p:nvCxnSpPr>
            <p:spPr bwMode="auto">
              <a:xfrm>
                <a:off x="9270291" y="225931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7F80258B-3D98-0392-1FF0-EC5DCE63E00F}"/>
                  </a:ext>
                </a:extLst>
              </p:cNvPr>
              <p:cNvCxnSpPr/>
              <p:nvPr/>
            </p:nvCxnSpPr>
            <p:spPr bwMode="auto">
              <a:xfrm>
                <a:off x="9231100" y="226054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DB09F866-A92A-015B-D76F-16B18C8B064A}"/>
                  </a:ext>
                </a:extLst>
              </p:cNvPr>
              <p:cNvCxnSpPr/>
              <p:nvPr/>
            </p:nvCxnSpPr>
            <p:spPr bwMode="auto">
              <a:xfrm>
                <a:off x="9346075" y="2294053"/>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F381C1CE-0A14-1679-1CF0-E99DEE14DC0C}"/>
                  </a:ext>
                </a:extLst>
              </p:cNvPr>
              <p:cNvCxnSpPr/>
              <p:nvPr/>
            </p:nvCxnSpPr>
            <p:spPr bwMode="auto">
              <a:xfrm>
                <a:off x="9309713" y="2294053"/>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54833074-7809-8A30-7897-A6C9E12F2222}"/>
                  </a:ext>
                </a:extLst>
              </p:cNvPr>
              <p:cNvCxnSpPr/>
              <p:nvPr/>
            </p:nvCxnSpPr>
            <p:spPr bwMode="auto">
              <a:xfrm>
                <a:off x="9400508" y="229205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E7739F5D-2BFB-29C1-1C7B-4330428447A7}"/>
                  </a:ext>
                </a:extLst>
              </p:cNvPr>
              <p:cNvCxnSpPr/>
              <p:nvPr/>
            </p:nvCxnSpPr>
            <p:spPr bwMode="auto">
              <a:xfrm>
                <a:off x="9481158" y="229167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1F85D0AF-A27D-8888-CFEB-4F8D8AE0810E}"/>
                  </a:ext>
                </a:extLst>
              </p:cNvPr>
              <p:cNvCxnSpPr/>
              <p:nvPr/>
            </p:nvCxnSpPr>
            <p:spPr bwMode="auto">
              <a:xfrm>
                <a:off x="9446217" y="229304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A6B7191C-61FA-8E21-5761-3AFBF9C33B68}"/>
                  </a:ext>
                </a:extLst>
              </p:cNvPr>
              <p:cNvCxnSpPr/>
              <p:nvPr/>
            </p:nvCxnSpPr>
            <p:spPr bwMode="auto">
              <a:xfrm>
                <a:off x="9744833" y="2334536"/>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603F00A6-3DA6-7A86-55BB-927563D19B25}"/>
                  </a:ext>
                </a:extLst>
              </p:cNvPr>
              <p:cNvCxnSpPr/>
              <p:nvPr/>
            </p:nvCxnSpPr>
            <p:spPr bwMode="auto">
              <a:xfrm>
                <a:off x="10606666" y="2628220"/>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82979FD5-1B5A-ADB7-C863-F632533ACFED}"/>
                  </a:ext>
                </a:extLst>
              </p:cNvPr>
              <p:cNvCxnSpPr/>
              <p:nvPr/>
            </p:nvCxnSpPr>
            <p:spPr bwMode="auto">
              <a:xfrm>
                <a:off x="9411454" y="2294053"/>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724E9D8E-8987-61D2-6C7F-5B3E8B544A89}"/>
                  </a:ext>
                </a:extLst>
              </p:cNvPr>
              <p:cNvCxnSpPr/>
              <p:nvPr/>
            </p:nvCxnSpPr>
            <p:spPr bwMode="auto">
              <a:xfrm>
                <a:off x="9942422" y="239295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49486D61-813C-B0F7-FA03-0003CBEB3525}"/>
                  </a:ext>
                </a:extLst>
              </p:cNvPr>
              <p:cNvCxnSpPr/>
              <p:nvPr/>
            </p:nvCxnSpPr>
            <p:spPr bwMode="auto">
              <a:xfrm>
                <a:off x="10041054" y="239172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7A63B616-E861-082B-7FC8-2B40644237B0}"/>
                  </a:ext>
                </a:extLst>
              </p:cNvPr>
              <p:cNvCxnSpPr/>
              <p:nvPr/>
            </p:nvCxnSpPr>
            <p:spPr bwMode="auto">
              <a:xfrm>
                <a:off x="9899442" y="239262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6E29C281-DDAD-3079-D698-1E76954D840F}"/>
                  </a:ext>
                </a:extLst>
              </p:cNvPr>
              <p:cNvCxnSpPr/>
              <p:nvPr/>
            </p:nvCxnSpPr>
            <p:spPr bwMode="auto">
              <a:xfrm>
                <a:off x="10186146" y="244418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870B2F51-29A2-FE2C-9EF9-D7B845EEE881}"/>
                  </a:ext>
                </a:extLst>
              </p:cNvPr>
              <p:cNvCxnSpPr/>
              <p:nvPr/>
            </p:nvCxnSpPr>
            <p:spPr bwMode="auto">
              <a:xfrm>
                <a:off x="10074766" y="239352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40E9E88F-D845-4E68-F2A4-F52CD92963EB}"/>
                  </a:ext>
                </a:extLst>
              </p:cNvPr>
              <p:cNvCxnSpPr/>
              <p:nvPr/>
            </p:nvCxnSpPr>
            <p:spPr bwMode="auto">
              <a:xfrm>
                <a:off x="10211025" y="251742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7035DC7C-A506-67C5-A4F4-01391F375D81}"/>
                  </a:ext>
                </a:extLst>
              </p:cNvPr>
              <p:cNvCxnSpPr/>
              <p:nvPr/>
            </p:nvCxnSpPr>
            <p:spPr bwMode="auto">
              <a:xfrm>
                <a:off x="10250964" y="2517423"/>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58002EF9-4E9D-C8D2-1C08-6039EF9F6AD6}"/>
                  </a:ext>
                </a:extLst>
              </p:cNvPr>
              <p:cNvCxnSpPr/>
              <p:nvPr/>
            </p:nvCxnSpPr>
            <p:spPr bwMode="auto">
              <a:xfrm>
                <a:off x="9806075" y="233514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DA6550B0-D3C7-37B3-6B97-8E8BC4EA621F}"/>
                  </a:ext>
                </a:extLst>
              </p:cNvPr>
              <p:cNvCxnSpPr/>
              <p:nvPr/>
            </p:nvCxnSpPr>
            <p:spPr bwMode="auto">
              <a:xfrm>
                <a:off x="9775044" y="233462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FA5E9938-58DB-E15A-1BB5-725AB65A1669}"/>
                  </a:ext>
                </a:extLst>
              </p:cNvPr>
              <p:cNvCxnSpPr/>
              <p:nvPr/>
            </p:nvCxnSpPr>
            <p:spPr bwMode="auto">
              <a:xfrm>
                <a:off x="9528034" y="2294053"/>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5DA5FE8A-DEFE-C0FA-7F9A-50BD30ECDCA2}"/>
                  </a:ext>
                </a:extLst>
              </p:cNvPr>
              <p:cNvCxnSpPr/>
              <p:nvPr/>
            </p:nvCxnSpPr>
            <p:spPr bwMode="auto">
              <a:xfrm>
                <a:off x="9875507" y="2337561"/>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162F037B-873A-2F1C-E9DC-7C2CAE690206}"/>
                  </a:ext>
                </a:extLst>
              </p:cNvPr>
              <p:cNvCxnSpPr/>
              <p:nvPr/>
            </p:nvCxnSpPr>
            <p:spPr bwMode="auto">
              <a:xfrm>
                <a:off x="9647910" y="2291035"/>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28731968-5285-E35C-F965-38A22EC455FD}"/>
                  </a:ext>
                </a:extLst>
              </p:cNvPr>
              <p:cNvCxnSpPr/>
              <p:nvPr/>
            </p:nvCxnSpPr>
            <p:spPr bwMode="auto">
              <a:xfrm>
                <a:off x="10351343" y="251742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77B661D6-DDB5-1E3C-28A1-E18DCBA2D612}"/>
                  </a:ext>
                </a:extLst>
              </p:cNvPr>
              <p:cNvCxnSpPr/>
              <p:nvPr/>
            </p:nvCxnSpPr>
            <p:spPr bwMode="auto">
              <a:xfrm>
                <a:off x="10383905" y="251742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D4781D91-CAF1-4C1F-F9D3-296D5CAD531A}"/>
                  </a:ext>
                </a:extLst>
              </p:cNvPr>
              <p:cNvCxnSpPr/>
              <p:nvPr/>
            </p:nvCxnSpPr>
            <p:spPr bwMode="auto">
              <a:xfrm>
                <a:off x="10307164" y="251742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160C365E-24C2-E4E5-7642-EC6DDBBEFB68}"/>
                  </a:ext>
                </a:extLst>
              </p:cNvPr>
              <p:cNvCxnSpPr/>
              <p:nvPr/>
            </p:nvCxnSpPr>
            <p:spPr bwMode="auto">
              <a:xfrm>
                <a:off x="10413931" y="251742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6D7705FB-066F-D3EF-7CF4-89C0D578A539}"/>
                  </a:ext>
                </a:extLst>
              </p:cNvPr>
              <p:cNvCxnSpPr/>
              <p:nvPr/>
            </p:nvCxnSpPr>
            <p:spPr bwMode="auto">
              <a:xfrm>
                <a:off x="10530673" y="252009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BAF032C3-0DCA-F6CE-8F34-F2314FBB11B0}"/>
                  </a:ext>
                </a:extLst>
              </p:cNvPr>
              <p:cNvCxnSpPr/>
              <p:nvPr/>
            </p:nvCxnSpPr>
            <p:spPr bwMode="auto">
              <a:xfrm>
                <a:off x="10702014" y="262902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F433211F-544A-84D7-5A80-E364F49F3D29}"/>
                  </a:ext>
                </a:extLst>
              </p:cNvPr>
              <p:cNvCxnSpPr/>
              <p:nvPr/>
            </p:nvCxnSpPr>
            <p:spPr bwMode="auto">
              <a:xfrm>
                <a:off x="10559463" y="262905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82A2E05B-5412-A98C-9EB2-6E2B9FF48EFE}"/>
                  </a:ext>
                </a:extLst>
              </p:cNvPr>
              <p:cNvCxnSpPr/>
              <p:nvPr/>
            </p:nvCxnSpPr>
            <p:spPr bwMode="auto">
              <a:xfrm>
                <a:off x="10787636" y="2802385"/>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97794E68-3DDF-BCCF-0B77-30679671FE97}"/>
                  </a:ext>
                </a:extLst>
              </p:cNvPr>
              <p:cNvCxnSpPr/>
              <p:nvPr/>
            </p:nvCxnSpPr>
            <p:spPr bwMode="auto">
              <a:xfrm>
                <a:off x="9993070" y="2388787"/>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60044EE2-6E6F-2DFD-3668-16C9ABFD0AC0}"/>
                  </a:ext>
                </a:extLst>
              </p:cNvPr>
              <p:cNvCxnSpPr/>
              <p:nvPr/>
            </p:nvCxnSpPr>
            <p:spPr bwMode="auto">
              <a:xfrm>
                <a:off x="11160978" y="300114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BE0F295C-A8E3-D64B-C006-4DE283843266}"/>
                  </a:ext>
                </a:extLst>
              </p:cNvPr>
              <p:cNvCxnSpPr/>
              <p:nvPr/>
            </p:nvCxnSpPr>
            <p:spPr bwMode="auto">
              <a:xfrm>
                <a:off x="11043923" y="300343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3831ED0A-7483-957D-0820-49E48608E2C3}"/>
                  </a:ext>
                </a:extLst>
              </p:cNvPr>
              <p:cNvCxnSpPr/>
              <p:nvPr/>
            </p:nvCxnSpPr>
            <p:spPr bwMode="auto">
              <a:xfrm>
                <a:off x="10993248" y="300722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011B8BEF-C5E9-3BFD-F011-03F3F6EC459A}"/>
                  </a:ext>
                </a:extLst>
              </p:cNvPr>
              <p:cNvCxnSpPr/>
              <p:nvPr/>
            </p:nvCxnSpPr>
            <p:spPr bwMode="auto">
              <a:xfrm>
                <a:off x="10897641" y="300487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86C8C050-24F4-D6C2-38A4-6C640592E73F}"/>
                  </a:ext>
                </a:extLst>
              </p:cNvPr>
              <p:cNvCxnSpPr/>
              <p:nvPr/>
            </p:nvCxnSpPr>
            <p:spPr bwMode="auto">
              <a:xfrm>
                <a:off x="10787636" y="300546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A48407BB-1D99-F1AE-FC72-F3C4AAFA3551}"/>
                  </a:ext>
                </a:extLst>
              </p:cNvPr>
              <p:cNvCxnSpPr/>
              <p:nvPr/>
            </p:nvCxnSpPr>
            <p:spPr bwMode="auto">
              <a:xfrm>
                <a:off x="10864923" y="300546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D8C3C415-64C3-0FFC-913F-44311B3FFFC7}"/>
                  </a:ext>
                </a:extLst>
              </p:cNvPr>
              <p:cNvCxnSpPr/>
              <p:nvPr/>
            </p:nvCxnSpPr>
            <p:spPr bwMode="auto">
              <a:xfrm>
                <a:off x="9591082" y="2289987"/>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F887E14A-8D11-DCAF-A845-91B1D19BEC2C}"/>
                  </a:ext>
                </a:extLst>
              </p:cNvPr>
              <p:cNvCxnSpPr/>
              <p:nvPr/>
            </p:nvCxnSpPr>
            <p:spPr bwMode="auto">
              <a:xfrm>
                <a:off x="7672780" y="2049740"/>
                <a:ext cx="0" cy="110795"/>
              </a:xfrm>
              <a:prstGeom prst="line">
                <a:avLst/>
              </a:prstGeom>
              <a:noFill/>
              <a:ln w="28575" cap="flat" cmpd="sng" algn="ctr">
                <a:solidFill>
                  <a:schemeClr val="accent4"/>
                </a:solidFill>
                <a:prstDash val="solid"/>
                <a:round/>
                <a:headEnd type="none" w="med" len="med"/>
                <a:tailEnd type="none" w="med" len="med"/>
              </a:ln>
              <a:effectLst/>
            </p:spPr>
          </p:cxnSp>
        </p:grpSp>
        <p:grpSp>
          <p:nvGrpSpPr>
            <p:cNvPr id="18" name="Group 17">
              <a:extLst>
                <a:ext uri="{FF2B5EF4-FFF2-40B4-BE49-F238E27FC236}">
                  <a16:creationId xmlns:a16="http://schemas.microsoft.com/office/drawing/2014/main" id="{5A4A5B7F-BCF0-15B4-F2A0-4ACE63F968E8}"/>
                </a:ext>
              </a:extLst>
            </p:cNvPr>
            <p:cNvGrpSpPr/>
            <p:nvPr/>
          </p:nvGrpSpPr>
          <p:grpSpPr>
            <a:xfrm>
              <a:off x="7818385" y="1543104"/>
              <a:ext cx="3198539" cy="325212"/>
              <a:chOff x="7816237" y="2051588"/>
              <a:chExt cx="3778693" cy="384200"/>
            </a:xfrm>
          </p:grpSpPr>
          <p:cxnSp>
            <p:nvCxnSpPr>
              <p:cNvPr id="814" name="Straight Connector 813">
                <a:extLst>
                  <a:ext uri="{FF2B5EF4-FFF2-40B4-BE49-F238E27FC236}">
                    <a16:creationId xmlns:a16="http://schemas.microsoft.com/office/drawing/2014/main" id="{0F982D63-CA4E-A2C6-DA4E-3F976E551D48}"/>
                  </a:ext>
                </a:extLst>
              </p:cNvPr>
              <p:cNvCxnSpPr/>
              <p:nvPr/>
            </p:nvCxnSpPr>
            <p:spPr bwMode="auto">
              <a:xfrm>
                <a:off x="7816237" y="205158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1057252F-503E-4E08-19D8-5BD4F0A4CCAB}"/>
                  </a:ext>
                </a:extLst>
              </p:cNvPr>
              <p:cNvCxnSpPr/>
              <p:nvPr/>
            </p:nvCxnSpPr>
            <p:spPr bwMode="auto">
              <a:xfrm>
                <a:off x="8816228" y="207472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556C7277-029E-BAA9-98E9-A9C211DB7C51}"/>
                  </a:ext>
                </a:extLst>
              </p:cNvPr>
              <p:cNvCxnSpPr/>
              <p:nvPr/>
            </p:nvCxnSpPr>
            <p:spPr bwMode="auto">
              <a:xfrm>
                <a:off x="8109477" y="208001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5131ABE7-FF7D-AF5A-FC13-894C16EBE6B9}"/>
                  </a:ext>
                </a:extLst>
              </p:cNvPr>
              <p:cNvCxnSpPr/>
              <p:nvPr/>
            </p:nvCxnSpPr>
            <p:spPr bwMode="auto">
              <a:xfrm>
                <a:off x="8433293" y="207601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B673A372-CE0F-B3C1-301C-31A23E54300B}"/>
                  </a:ext>
                </a:extLst>
              </p:cNvPr>
              <p:cNvCxnSpPr/>
              <p:nvPr/>
            </p:nvCxnSpPr>
            <p:spPr bwMode="auto">
              <a:xfrm>
                <a:off x="8956323" y="209979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D39BC46B-C403-6B0C-9629-C67AC67AF79A}"/>
                  </a:ext>
                </a:extLst>
              </p:cNvPr>
              <p:cNvCxnSpPr/>
              <p:nvPr/>
            </p:nvCxnSpPr>
            <p:spPr bwMode="auto">
              <a:xfrm>
                <a:off x="8596506" y="206963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634DBB1D-B2E3-08CD-C79C-819D8C5B6203}"/>
                  </a:ext>
                </a:extLst>
              </p:cNvPr>
              <p:cNvCxnSpPr/>
              <p:nvPr/>
            </p:nvCxnSpPr>
            <p:spPr bwMode="auto">
              <a:xfrm>
                <a:off x="8882575" y="207251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4B7B1FCD-1ED5-B994-FA3D-67FE90180B4B}"/>
                  </a:ext>
                </a:extLst>
              </p:cNvPr>
              <p:cNvCxnSpPr/>
              <p:nvPr/>
            </p:nvCxnSpPr>
            <p:spPr bwMode="auto">
              <a:xfrm>
                <a:off x="9044791" y="209978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C3B0E57F-BCCE-82FA-4BD7-479739D96D72}"/>
                  </a:ext>
                </a:extLst>
              </p:cNvPr>
              <p:cNvCxnSpPr/>
              <p:nvPr/>
            </p:nvCxnSpPr>
            <p:spPr bwMode="auto">
              <a:xfrm>
                <a:off x="9006519" y="209979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CDCF65C4-663A-3449-7C47-92E2D9CA5FCF}"/>
                  </a:ext>
                </a:extLst>
              </p:cNvPr>
              <p:cNvCxnSpPr/>
              <p:nvPr/>
            </p:nvCxnSpPr>
            <p:spPr bwMode="auto">
              <a:xfrm>
                <a:off x="8969605" y="209979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20B3431D-392C-023E-08B2-391E4EC3661D}"/>
                  </a:ext>
                </a:extLst>
              </p:cNvPr>
              <p:cNvCxnSpPr/>
              <p:nvPr/>
            </p:nvCxnSpPr>
            <p:spPr bwMode="auto">
              <a:xfrm>
                <a:off x="9073338" y="2097927"/>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945B042A-EE63-A29C-3EB9-259730AF70D0}"/>
                  </a:ext>
                </a:extLst>
              </p:cNvPr>
              <p:cNvCxnSpPr/>
              <p:nvPr/>
            </p:nvCxnSpPr>
            <p:spPr bwMode="auto">
              <a:xfrm>
                <a:off x="9193167" y="209943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BBE0C4FD-419E-602C-88C6-05599780075F}"/>
                  </a:ext>
                </a:extLst>
              </p:cNvPr>
              <p:cNvCxnSpPr/>
              <p:nvPr/>
            </p:nvCxnSpPr>
            <p:spPr bwMode="auto">
              <a:xfrm>
                <a:off x="9301109" y="209978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A99AA3B1-BB59-C27E-FFB3-006093BF08B9}"/>
                  </a:ext>
                </a:extLst>
              </p:cNvPr>
              <p:cNvCxnSpPr/>
              <p:nvPr/>
            </p:nvCxnSpPr>
            <p:spPr bwMode="auto">
              <a:xfrm>
                <a:off x="9376839" y="2098465"/>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DB4AD59C-26E0-82C8-F230-23EFA82C283A}"/>
                  </a:ext>
                </a:extLst>
              </p:cNvPr>
              <p:cNvCxnSpPr/>
              <p:nvPr/>
            </p:nvCxnSpPr>
            <p:spPr bwMode="auto">
              <a:xfrm>
                <a:off x="9335947" y="209840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40F7F26B-2D6E-BB63-7692-25FD06EADF06}"/>
                  </a:ext>
                </a:extLst>
              </p:cNvPr>
              <p:cNvCxnSpPr/>
              <p:nvPr/>
            </p:nvCxnSpPr>
            <p:spPr bwMode="auto">
              <a:xfrm>
                <a:off x="9497018" y="209448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8BE62F07-5DB0-5A65-8ED6-6D90E628B7B7}"/>
                  </a:ext>
                </a:extLst>
              </p:cNvPr>
              <p:cNvCxnSpPr/>
              <p:nvPr/>
            </p:nvCxnSpPr>
            <p:spPr bwMode="auto">
              <a:xfrm>
                <a:off x="9736872" y="2103805"/>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F3543269-3A20-E995-78CE-62F2B1B49BA5}"/>
                  </a:ext>
                </a:extLst>
              </p:cNvPr>
              <p:cNvCxnSpPr/>
              <p:nvPr/>
            </p:nvCxnSpPr>
            <p:spPr bwMode="auto">
              <a:xfrm>
                <a:off x="10033695" y="2104199"/>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8B5A89A8-DEE0-A2AF-2448-F94F5B529C2C}"/>
                  </a:ext>
                </a:extLst>
              </p:cNvPr>
              <p:cNvCxnSpPr/>
              <p:nvPr/>
            </p:nvCxnSpPr>
            <p:spPr bwMode="auto">
              <a:xfrm>
                <a:off x="9636298" y="2104693"/>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E23B9DAF-2CCA-D427-CA06-D9AA8664ED40}"/>
                  </a:ext>
                </a:extLst>
              </p:cNvPr>
              <p:cNvCxnSpPr/>
              <p:nvPr/>
            </p:nvCxnSpPr>
            <p:spPr bwMode="auto">
              <a:xfrm>
                <a:off x="9465993" y="209641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CA9B3911-AF21-DFF4-24A0-10934A767527}"/>
                  </a:ext>
                </a:extLst>
              </p:cNvPr>
              <p:cNvCxnSpPr/>
              <p:nvPr/>
            </p:nvCxnSpPr>
            <p:spPr bwMode="auto">
              <a:xfrm>
                <a:off x="9843187" y="210636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F117187B-0BDC-BB24-7A88-59EA04200400}"/>
                  </a:ext>
                </a:extLst>
              </p:cNvPr>
              <p:cNvCxnSpPr/>
              <p:nvPr/>
            </p:nvCxnSpPr>
            <p:spPr bwMode="auto">
              <a:xfrm>
                <a:off x="9728513" y="210421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C6419A58-292B-7BB5-5A2F-C552D9BCAD54}"/>
                  </a:ext>
                </a:extLst>
              </p:cNvPr>
              <p:cNvCxnSpPr/>
              <p:nvPr/>
            </p:nvCxnSpPr>
            <p:spPr bwMode="auto">
              <a:xfrm>
                <a:off x="9688075" y="210106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7D274F52-4E14-7111-7ACF-18D772089F9B}"/>
                  </a:ext>
                </a:extLst>
              </p:cNvPr>
              <p:cNvCxnSpPr/>
              <p:nvPr/>
            </p:nvCxnSpPr>
            <p:spPr bwMode="auto">
              <a:xfrm>
                <a:off x="9878525" y="210469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60B5DAB2-CFAA-C0B0-C302-C3241660585D}"/>
                  </a:ext>
                </a:extLst>
              </p:cNvPr>
              <p:cNvCxnSpPr/>
              <p:nvPr/>
            </p:nvCxnSpPr>
            <p:spPr bwMode="auto">
              <a:xfrm>
                <a:off x="9821613" y="210469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01989E56-73A4-3F4B-B98D-91B083469EC6}"/>
                  </a:ext>
                </a:extLst>
              </p:cNvPr>
              <p:cNvCxnSpPr/>
              <p:nvPr/>
            </p:nvCxnSpPr>
            <p:spPr bwMode="auto">
              <a:xfrm>
                <a:off x="10217766" y="210526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AA49CAB1-F7D2-29EB-8EA9-DC4774CC9000}"/>
                  </a:ext>
                </a:extLst>
              </p:cNvPr>
              <p:cNvCxnSpPr/>
              <p:nvPr/>
            </p:nvCxnSpPr>
            <p:spPr bwMode="auto">
              <a:xfrm>
                <a:off x="10054840" y="210421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C1FAC11A-2C1A-E25F-9CDD-45A29149A27F}"/>
                  </a:ext>
                </a:extLst>
              </p:cNvPr>
              <p:cNvCxnSpPr/>
              <p:nvPr/>
            </p:nvCxnSpPr>
            <p:spPr bwMode="auto">
              <a:xfrm>
                <a:off x="10091883" y="210469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D822A43F-8D6C-3681-7D47-113941AF1FA2}"/>
                  </a:ext>
                </a:extLst>
              </p:cNvPr>
              <p:cNvCxnSpPr/>
              <p:nvPr/>
            </p:nvCxnSpPr>
            <p:spPr bwMode="auto">
              <a:xfrm>
                <a:off x="9270291" y="209921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3057F919-EB06-DE2A-E74E-317806CDB840}"/>
                  </a:ext>
                </a:extLst>
              </p:cNvPr>
              <p:cNvCxnSpPr/>
              <p:nvPr/>
            </p:nvCxnSpPr>
            <p:spPr bwMode="auto">
              <a:xfrm>
                <a:off x="9411272" y="2099347"/>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25B76382-478E-3E4B-9C8D-D3E528D4975A}"/>
                  </a:ext>
                </a:extLst>
              </p:cNvPr>
              <p:cNvCxnSpPr/>
              <p:nvPr/>
            </p:nvCxnSpPr>
            <p:spPr bwMode="auto">
              <a:xfrm>
                <a:off x="10186146" y="210666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837FB448-32D4-BC0F-77D2-28558D068F7D}"/>
                  </a:ext>
                </a:extLst>
              </p:cNvPr>
              <p:cNvCxnSpPr/>
              <p:nvPr/>
            </p:nvCxnSpPr>
            <p:spPr bwMode="auto">
              <a:xfrm>
                <a:off x="9232317" y="209994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674918F1-FFEB-656E-481F-BA503B6850F8}"/>
                  </a:ext>
                </a:extLst>
              </p:cNvPr>
              <p:cNvCxnSpPr/>
              <p:nvPr/>
            </p:nvCxnSpPr>
            <p:spPr bwMode="auto">
              <a:xfrm>
                <a:off x="10262761" y="210469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80022749-0D6A-C3D0-E7B2-AB536A0AF2E1}"/>
                  </a:ext>
                </a:extLst>
              </p:cNvPr>
              <p:cNvCxnSpPr/>
              <p:nvPr/>
            </p:nvCxnSpPr>
            <p:spPr bwMode="auto">
              <a:xfrm>
                <a:off x="10354424" y="210837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48" name="Straight Connector 847">
                <a:extLst>
                  <a:ext uri="{FF2B5EF4-FFF2-40B4-BE49-F238E27FC236}">
                    <a16:creationId xmlns:a16="http://schemas.microsoft.com/office/drawing/2014/main" id="{FFD55D5E-E467-942E-E9A2-A65907386515}"/>
                  </a:ext>
                </a:extLst>
              </p:cNvPr>
              <p:cNvCxnSpPr/>
              <p:nvPr/>
            </p:nvCxnSpPr>
            <p:spPr bwMode="auto">
              <a:xfrm>
                <a:off x="10294996" y="2106365"/>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6876DE82-DFB7-71EC-5BC8-C9CC79A8178F}"/>
                  </a:ext>
                </a:extLst>
              </p:cNvPr>
              <p:cNvCxnSpPr/>
              <p:nvPr/>
            </p:nvCxnSpPr>
            <p:spPr bwMode="auto">
              <a:xfrm>
                <a:off x="9918732" y="2104692"/>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222D0A95-048F-8906-E9AD-F444DD2D2479}"/>
                  </a:ext>
                </a:extLst>
              </p:cNvPr>
              <p:cNvCxnSpPr/>
              <p:nvPr/>
            </p:nvCxnSpPr>
            <p:spPr bwMode="auto">
              <a:xfrm>
                <a:off x="10757344" y="2324613"/>
                <a:ext cx="0" cy="110795"/>
              </a:xfrm>
              <a:prstGeom prst="line">
                <a:avLst/>
              </a:prstGeom>
              <a:noFill/>
              <a:ln w="57150" cap="flat" cmpd="sng" algn="ctr">
                <a:solidFill>
                  <a:schemeClr val="accent1"/>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9E85DD0D-66C9-6A7F-DE45-FF5F0D33CBAC}"/>
                  </a:ext>
                </a:extLst>
              </p:cNvPr>
              <p:cNvCxnSpPr/>
              <p:nvPr/>
            </p:nvCxnSpPr>
            <p:spPr bwMode="auto">
              <a:xfrm>
                <a:off x="10464999" y="2104211"/>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511FD64C-E01B-E58C-0264-BC440733D688}"/>
                  </a:ext>
                </a:extLst>
              </p:cNvPr>
              <p:cNvCxnSpPr/>
              <p:nvPr/>
            </p:nvCxnSpPr>
            <p:spPr bwMode="auto">
              <a:xfrm>
                <a:off x="10389365" y="210469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3A3614ED-5EA8-3557-1EEF-F3465C22D131}"/>
                  </a:ext>
                </a:extLst>
              </p:cNvPr>
              <p:cNvCxnSpPr/>
              <p:nvPr/>
            </p:nvCxnSpPr>
            <p:spPr bwMode="auto">
              <a:xfrm>
                <a:off x="10422988" y="210676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54" name="Straight Connector 853">
                <a:extLst>
                  <a:ext uri="{FF2B5EF4-FFF2-40B4-BE49-F238E27FC236}">
                    <a16:creationId xmlns:a16="http://schemas.microsoft.com/office/drawing/2014/main" id="{0198FD46-E073-9DE6-01C5-29315C5690B3}"/>
                  </a:ext>
                </a:extLst>
              </p:cNvPr>
              <p:cNvCxnSpPr/>
              <p:nvPr/>
            </p:nvCxnSpPr>
            <p:spPr bwMode="auto">
              <a:xfrm>
                <a:off x="10525765" y="210469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A3DC0793-D0A0-5ADC-DB2E-6038C216F57C}"/>
                  </a:ext>
                </a:extLst>
              </p:cNvPr>
              <p:cNvCxnSpPr/>
              <p:nvPr/>
            </p:nvCxnSpPr>
            <p:spPr bwMode="auto">
              <a:xfrm>
                <a:off x="10583829" y="210783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56" name="Straight Connector 855">
                <a:extLst>
                  <a:ext uri="{FF2B5EF4-FFF2-40B4-BE49-F238E27FC236}">
                    <a16:creationId xmlns:a16="http://schemas.microsoft.com/office/drawing/2014/main" id="{22AF3635-A03A-B62C-11A8-A2DC8C8ACDD8}"/>
                  </a:ext>
                </a:extLst>
              </p:cNvPr>
              <p:cNvCxnSpPr/>
              <p:nvPr/>
            </p:nvCxnSpPr>
            <p:spPr bwMode="auto">
              <a:xfrm>
                <a:off x="10544433" y="2104703"/>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9D8FFE1D-DEC4-21EE-FC33-053B68D7DE8D}"/>
                  </a:ext>
                </a:extLst>
              </p:cNvPr>
              <p:cNvCxnSpPr/>
              <p:nvPr/>
            </p:nvCxnSpPr>
            <p:spPr bwMode="auto">
              <a:xfrm>
                <a:off x="10616169" y="210469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24C56B65-763F-3F93-8470-C456B596FE03}"/>
                  </a:ext>
                </a:extLst>
              </p:cNvPr>
              <p:cNvCxnSpPr/>
              <p:nvPr/>
            </p:nvCxnSpPr>
            <p:spPr bwMode="auto">
              <a:xfrm>
                <a:off x="10852009" y="232305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DA1D2753-0759-14B6-9A1D-D0793C9AF051}"/>
                  </a:ext>
                </a:extLst>
              </p:cNvPr>
              <p:cNvCxnSpPr/>
              <p:nvPr/>
            </p:nvCxnSpPr>
            <p:spPr bwMode="auto">
              <a:xfrm>
                <a:off x="10891611" y="232329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60" name="Straight Connector 859">
                <a:extLst>
                  <a:ext uri="{FF2B5EF4-FFF2-40B4-BE49-F238E27FC236}">
                    <a16:creationId xmlns:a16="http://schemas.microsoft.com/office/drawing/2014/main" id="{EAB97625-FA26-5112-2234-88665618063A}"/>
                  </a:ext>
                </a:extLst>
              </p:cNvPr>
              <p:cNvCxnSpPr/>
              <p:nvPr/>
            </p:nvCxnSpPr>
            <p:spPr bwMode="auto">
              <a:xfrm>
                <a:off x="10799429" y="232305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D07E533B-7439-710B-8B68-E1C942B9CDB1}"/>
                  </a:ext>
                </a:extLst>
              </p:cNvPr>
              <p:cNvCxnSpPr/>
              <p:nvPr/>
            </p:nvCxnSpPr>
            <p:spPr bwMode="auto">
              <a:xfrm>
                <a:off x="10990230" y="2323057"/>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62" name="Straight Connector 861">
                <a:extLst>
                  <a:ext uri="{FF2B5EF4-FFF2-40B4-BE49-F238E27FC236}">
                    <a16:creationId xmlns:a16="http://schemas.microsoft.com/office/drawing/2014/main" id="{B3615EF2-BCF4-AFAC-E032-84F8997DBE5A}"/>
                  </a:ext>
                </a:extLst>
              </p:cNvPr>
              <p:cNvCxnSpPr/>
              <p:nvPr/>
            </p:nvCxnSpPr>
            <p:spPr bwMode="auto">
              <a:xfrm>
                <a:off x="11030871" y="2320733"/>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63" name="Straight Connector 862">
                <a:extLst>
                  <a:ext uri="{FF2B5EF4-FFF2-40B4-BE49-F238E27FC236}">
                    <a16:creationId xmlns:a16="http://schemas.microsoft.com/office/drawing/2014/main" id="{958C41B7-0298-1729-AEE1-AEAA5DE144F8}"/>
                  </a:ext>
                </a:extLst>
              </p:cNvPr>
              <p:cNvCxnSpPr/>
              <p:nvPr/>
            </p:nvCxnSpPr>
            <p:spPr bwMode="auto">
              <a:xfrm>
                <a:off x="11060740" y="232210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864" name="Straight Connector 863">
                <a:extLst>
                  <a:ext uri="{FF2B5EF4-FFF2-40B4-BE49-F238E27FC236}">
                    <a16:creationId xmlns:a16="http://schemas.microsoft.com/office/drawing/2014/main" id="{D64699BF-4218-A337-9943-E20A46F27AC3}"/>
                  </a:ext>
                </a:extLst>
              </p:cNvPr>
              <p:cNvCxnSpPr/>
              <p:nvPr/>
            </p:nvCxnSpPr>
            <p:spPr bwMode="auto">
              <a:xfrm>
                <a:off x="11101594" y="232327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1B6CA7A1-9D3C-1FCE-CF67-BC0A9E40C3B8}"/>
                  </a:ext>
                </a:extLst>
              </p:cNvPr>
              <p:cNvCxnSpPr/>
              <p:nvPr/>
            </p:nvCxnSpPr>
            <p:spPr bwMode="auto">
              <a:xfrm>
                <a:off x="11130062" y="232261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BA731A44-C9BB-25E0-5B09-E38D497890D9}"/>
                  </a:ext>
                </a:extLst>
              </p:cNvPr>
              <p:cNvCxnSpPr/>
              <p:nvPr/>
            </p:nvCxnSpPr>
            <p:spPr bwMode="auto">
              <a:xfrm>
                <a:off x="11208432" y="2320733"/>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467D5417-1AAF-4B90-F67D-2724D35AA324}"/>
                  </a:ext>
                </a:extLst>
              </p:cNvPr>
              <p:cNvCxnSpPr/>
              <p:nvPr/>
            </p:nvCxnSpPr>
            <p:spPr bwMode="auto">
              <a:xfrm>
                <a:off x="11257130" y="2322707"/>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C47E6DAF-2FD2-37B5-1BB4-F1D0383637E9}"/>
                  </a:ext>
                </a:extLst>
              </p:cNvPr>
              <p:cNvCxnSpPr/>
              <p:nvPr/>
            </p:nvCxnSpPr>
            <p:spPr bwMode="auto">
              <a:xfrm>
                <a:off x="11293272" y="232349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A6FF6ED7-DD25-132F-20E9-AEB3BD49749D}"/>
                  </a:ext>
                </a:extLst>
              </p:cNvPr>
              <p:cNvCxnSpPr/>
              <p:nvPr/>
            </p:nvCxnSpPr>
            <p:spPr bwMode="auto">
              <a:xfrm>
                <a:off x="11482203" y="2324993"/>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1A52D4A5-93B2-99E4-1F35-5EFEFF3FD7C3}"/>
                  </a:ext>
                </a:extLst>
              </p:cNvPr>
              <p:cNvCxnSpPr/>
              <p:nvPr/>
            </p:nvCxnSpPr>
            <p:spPr bwMode="auto">
              <a:xfrm>
                <a:off x="11594930" y="2323874"/>
                <a:ext cx="0" cy="110795"/>
              </a:xfrm>
              <a:prstGeom prst="line">
                <a:avLst/>
              </a:prstGeom>
              <a:noFill/>
              <a:ln w="28575" cap="flat" cmpd="sng" algn="ctr">
                <a:solidFill>
                  <a:schemeClr val="accent1"/>
                </a:solidFill>
                <a:prstDash val="solid"/>
                <a:round/>
                <a:headEnd type="none" w="med" len="med"/>
                <a:tailEnd type="none" w="med" len="med"/>
              </a:ln>
              <a:effectLst/>
            </p:spPr>
          </p:cxnSp>
        </p:grpSp>
        <p:sp>
          <p:nvSpPr>
            <p:cNvPr id="17" name="Freeform: Shape 16">
              <a:extLst>
                <a:ext uri="{FF2B5EF4-FFF2-40B4-BE49-F238E27FC236}">
                  <a16:creationId xmlns:a16="http://schemas.microsoft.com/office/drawing/2014/main" id="{B8B8B799-076E-14CD-1E9F-29301A8A8F34}"/>
                </a:ext>
              </a:extLst>
            </p:cNvPr>
            <p:cNvSpPr/>
            <p:nvPr/>
          </p:nvSpPr>
          <p:spPr bwMode="auto">
            <a:xfrm>
              <a:off x="6950084" y="1540709"/>
              <a:ext cx="4074855" cy="273962"/>
            </a:xfrm>
            <a:custGeom>
              <a:avLst/>
              <a:gdLst>
                <a:gd name="connsiteX0" fmla="*/ 0 w 4813955"/>
                <a:gd name="connsiteY0" fmla="*/ 0 h 323653"/>
                <a:gd name="connsiteX1" fmla="*/ 729006 w 4813955"/>
                <a:gd name="connsiteY1" fmla="*/ 0 h 323653"/>
                <a:gd name="connsiteX2" fmla="*/ 729006 w 4813955"/>
                <a:gd name="connsiteY2" fmla="*/ 62845 h 323653"/>
                <a:gd name="connsiteX3" fmla="*/ 1260050 w 4813955"/>
                <a:gd name="connsiteY3" fmla="*/ 62845 h 323653"/>
                <a:gd name="connsiteX4" fmla="*/ 1260050 w 4813955"/>
                <a:gd name="connsiteY4" fmla="*/ 81699 h 323653"/>
                <a:gd name="connsiteX5" fmla="*/ 2108462 w 4813955"/>
                <a:gd name="connsiteY5" fmla="*/ 81699 h 323653"/>
                <a:gd name="connsiteX6" fmla="*/ 2108462 w 4813955"/>
                <a:gd name="connsiteY6" fmla="*/ 106837 h 323653"/>
                <a:gd name="connsiteX7" fmla="*/ 3880701 w 4813955"/>
                <a:gd name="connsiteY7" fmla="*/ 106837 h 323653"/>
                <a:gd name="connsiteX8" fmla="*/ 3880701 w 4813955"/>
                <a:gd name="connsiteY8" fmla="*/ 219959 h 323653"/>
                <a:gd name="connsiteX9" fmla="*/ 3965543 w 4813955"/>
                <a:gd name="connsiteY9" fmla="*/ 219959 h 323653"/>
                <a:gd name="connsiteX10" fmla="*/ 3965543 w 4813955"/>
                <a:gd name="connsiteY10" fmla="*/ 323653 h 323653"/>
                <a:gd name="connsiteX11" fmla="*/ 4813955 w 4813955"/>
                <a:gd name="connsiteY11" fmla="*/ 323653 h 323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13955" h="323653">
                  <a:moveTo>
                    <a:pt x="0" y="0"/>
                  </a:moveTo>
                  <a:lnTo>
                    <a:pt x="729006" y="0"/>
                  </a:lnTo>
                  <a:lnTo>
                    <a:pt x="729006" y="62845"/>
                  </a:lnTo>
                  <a:lnTo>
                    <a:pt x="1260050" y="62845"/>
                  </a:lnTo>
                  <a:lnTo>
                    <a:pt x="1260050" y="81699"/>
                  </a:lnTo>
                  <a:lnTo>
                    <a:pt x="2108462" y="81699"/>
                  </a:lnTo>
                  <a:lnTo>
                    <a:pt x="2108462" y="106837"/>
                  </a:lnTo>
                  <a:lnTo>
                    <a:pt x="3880701" y="106837"/>
                  </a:lnTo>
                  <a:lnTo>
                    <a:pt x="3880701" y="219959"/>
                  </a:lnTo>
                  <a:lnTo>
                    <a:pt x="3965543" y="219959"/>
                  </a:lnTo>
                  <a:lnTo>
                    <a:pt x="3965543" y="323653"/>
                  </a:lnTo>
                  <a:lnTo>
                    <a:pt x="4813955" y="32365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Freeform: Shape 15">
              <a:extLst>
                <a:ext uri="{FF2B5EF4-FFF2-40B4-BE49-F238E27FC236}">
                  <a16:creationId xmlns:a16="http://schemas.microsoft.com/office/drawing/2014/main" id="{C26E3E0C-39E3-B7E7-0828-525CB1866B8E}"/>
                </a:ext>
              </a:extLst>
            </p:cNvPr>
            <p:cNvSpPr/>
            <p:nvPr/>
          </p:nvSpPr>
          <p:spPr bwMode="auto">
            <a:xfrm>
              <a:off x="6952744" y="1543368"/>
              <a:ext cx="3995059" cy="425572"/>
            </a:xfrm>
            <a:custGeom>
              <a:avLst/>
              <a:gdLst>
                <a:gd name="connsiteX0" fmla="*/ 0 w 4719686"/>
                <a:gd name="connsiteY0" fmla="*/ 0 h 502763"/>
                <a:gd name="connsiteX1" fmla="*/ 694441 w 4719686"/>
                <a:gd name="connsiteY1" fmla="*/ 0 h 502763"/>
                <a:gd name="connsiteX2" fmla="*/ 694441 w 4719686"/>
                <a:gd name="connsiteY2" fmla="*/ 34565 h 502763"/>
                <a:gd name="connsiteX3" fmla="*/ 1247480 w 4719686"/>
                <a:gd name="connsiteY3" fmla="*/ 34565 h 502763"/>
                <a:gd name="connsiteX4" fmla="*/ 1247480 w 4719686"/>
                <a:gd name="connsiteY4" fmla="*/ 59703 h 502763"/>
                <a:gd name="connsiteX5" fmla="*/ 1762812 w 4719686"/>
                <a:gd name="connsiteY5" fmla="*/ 59703 h 502763"/>
                <a:gd name="connsiteX6" fmla="*/ 1762812 w 4719686"/>
                <a:gd name="connsiteY6" fmla="*/ 94268 h 502763"/>
                <a:gd name="connsiteX7" fmla="*/ 2611224 w 4719686"/>
                <a:gd name="connsiteY7" fmla="*/ 94268 h 502763"/>
                <a:gd name="connsiteX8" fmla="*/ 2611224 w 4719686"/>
                <a:gd name="connsiteY8" fmla="*/ 128833 h 502763"/>
                <a:gd name="connsiteX9" fmla="*/ 2648931 w 4719686"/>
                <a:gd name="connsiteY9" fmla="*/ 128833 h 502763"/>
                <a:gd name="connsiteX10" fmla="*/ 2648931 w 4719686"/>
                <a:gd name="connsiteY10" fmla="*/ 166540 h 502763"/>
                <a:gd name="connsiteX11" fmla="*/ 3311950 w 4719686"/>
                <a:gd name="connsiteY11" fmla="*/ 166540 h 502763"/>
                <a:gd name="connsiteX12" fmla="*/ 3311950 w 4719686"/>
                <a:gd name="connsiteY12" fmla="*/ 245097 h 502763"/>
                <a:gd name="connsiteX13" fmla="*/ 4088090 w 4719686"/>
                <a:gd name="connsiteY13" fmla="*/ 245097 h 502763"/>
                <a:gd name="connsiteX14" fmla="*/ 4088090 w 4719686"/>
                <a:gd name="connsiteY14" fmla="*/ 502763 h 502763"/>
                <a:gd name="connsiteX15" fmla="*/ 4719686 w 4719686"/>
                <a:gd name="connsiteY15" fmla="*/ 502763 h 50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19686" h="502763">
                  <a:moveTo>
                    <a:pt x="0" y="0"/>
                  </a:moveTo>
                  <a:lnTo>
                    <a:pt x="694441" y="0"/>
                  </a:lnTo>
                  <a:lnTo>
                    <a:pt x="694441" y="34565"/>
                  </a:lnTo>
                  <a:lnTo>
                    <a:pt x="1247480" y="34565"/>
                  </a:lnTo>
                  <a:lnTo>
                    <a:pt x="1247480" y="59703"/>
                  </a:lnTo>
                  <a:lnTo>
                    <a:pt x="1762812" y="59703"/>
                  </a:lnTo>
                  <a:lnTo>
                    <a:pt x="1762812" y="94268"/>
                  </a:lnTo>
                  <a:lnTo>
                    <a:pt x="2611224" y="94268"/>
                  </a:lnTo>
                  <a:lnTo>
                    <a:pt x="2611224" y="128833"/>
                  </a:lnTo>
                  <a:lnTo>
                    <a:pt x="2648931" y="128833"/>
                  </a:lnTo>
                  <a:lnTo>
                    <a:pt x="2648931" y="166540"/>
                  </a:lnTo>
                  <a:lnTo>
                    <a:pt x="3311950" y="166540"/>
                  </a:lnTo>
                  <a:lnTo>
                    <a:pt x="3311950" y="245097"/>
                  </a:lnTo>
                  <a:lnTo>
                    <a:pt x="4088090" y="245097"/>
                  </a:lnTo>
                  <a:lnTo>
                    <a:pt x="4088090" y="502763"/>
                  </a:lnTo>
                  <a:lnTo>
                    <a:pt x="4719686" y="50276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Freeform: Shape 13">
              <a:extLst>
                <a:ext uri="{FF2B5EF4-FFF2-40B4-BE49-F238E27FC236}">
                  <a16:creationId xmlns:a16="http://schemas.microsoft.com/office/drawing/2014/main" id="{6A1F8045-048D-DDE4-6E5C-8BCC8C0E1F29}"/>
                </a:ext>
              </a:extLst>
            </p:cNvPr>
            <p:cNvSpPr/>
            <p:nvPr/>
          </p:nvSpPr>
          <p:spPr bwMode="auto">
            <a:xfrm>
              <a:off x="6952744" y="1540709"/>
              <a:ext cx="3699817" cy="851145"/>
            </a:xfrm>
            <a:custGeom>
              <a:avLst/>
              <a:gdLst>
                <a:gd name="connsiteX0" fmla="*/ 0 w 4370894"/>
                <a:gd name="connsiteY0" fmla="*/ 0 h 1005526"/>
                <a:gd name="connsiteX1" fmla="*/ 62845 w 4370894"/>
                <a:gd name="connsiteY1" fmla="*/ 0 h 1005526"/>
                <a:gd name="connsiteX2" fmla="*/ 62845 w 4370894"/>
                <a:gd name="connsiteY2" fmla="*/ 37707 h 1005526"/>
                <a:gd name="connsiteX3" fmla="*/ 342507 w 4370894"/>
                <a:gd name="connsiteY3" fmla="*/ 37707 h 1005526"/>
                <a:gd name="connsiteX4" fmla="*/ 342507 w 4370894"/>
                <a:gd name="connsiteY4" fmla="*/ 62845 h 1005526"/>
                <a:gd name="connsiteX5" fmla="*/ 1074655 w 4370894"/>
                <a:gd name="connsiteY5" fmla="*/ 62845 h 1005526"/>
                <a:gd name="connsiteX6" fmla="*/ 1074655 w 4370894"/>
                <a:gd name="connsiteY6" fmla="*/ 91126 h 1005526"/>
                <a:gd name="connsiteX7" fmla="*/ 1502004 w 4370894"/>
                <a:gd name="connsiteY7" fmla="*/ 91126 h 1005526"/>
                <a:gd name="connsiteX8" fmla="*/ 1502004 w 4370894"/>
                <a:gd name="connsiteY8" fmla="*/ 116264 h 1005526"/>
                <a:gd name="connsiteX9" fmla="*/ 1586845 w 4370894"/>
                <a:gd name="connsiteY9" fmla="*/ 116264 h 1005526"/>
                <a:gd name="connsiteX10" fmla="*/ 1586845 w 4370894"/>
                <a:gd name="connsiteY10" fmla="*/ 144544 h 1005526"/>
                <a:gd name="connsiteX11" fmla="*/ 2014193 w 4370894"/>
                <a:gd name="connsiteY11" fmla="*/ 144544 h 1005526"/>
                <a:gd name="connsiteX12" fmla="*/ 2014193 w 4370894"/>
                <a:gd name="connsiteY12" fmla="*/ 169682 h 1005526"/>
                <a:gd name="connsiteX13" fmla="*/ 2099035 w 4370894"/>
                <a:gd name="connsiteY13" fmla="*/ 169682 h 1005526"/>
                <a:gd name="connsiteX14" fmla="*/ 2099035 w 4370894"/>
                <a:gd name="connsiteY14" fmla="*/ 201105 h 1005526"/>
                <a:gd name="connsiteX15" fmla="*/ 2306424 w 4370894"/>
                <a:gd name="connsiteY15" fmla="*/ 201105 h 1005526"/>
                <a:gd name="connsiteX16" fmla="*/ 2306424 w 4370894"/>
                <a:gd name="connsiteY16" fmla="*/ 241954 h 1005526"/>
                <a:gd name="connsiteX17" fmla="*/ 2353558 w 4370894"/>
                <a:gd name="connsiteY17" fmla="*/ 241954 h 1005526"/>
                <a:gd name="connsiteX18" fmla="*/ 2353558 w 4370894"/>
                <a:gd name="connsiteY18" fmla="*/ 263950 h 1005526"/>
                <a:gd name="connsiteX19" fmla="*/ 2469822 w 4370894"/>
                <a:gd name="connsiteY19" fmla="*/ 263950 h 1005526"/>
                <a:gd name="connsiteX20" fmla="*/ 2469822 w 4370894"/>
                <a:gd name="connsiteY20" fmla="*/ 298515 h 1005526"/>
                <a:gd name="connsiteX21" fmla="*/ 2906597 w 4370894"/>
                <a:gd name="connsiteY21" fmla="*/ 298515 h 1005526"/>
                <a:gd name="connsiteX22" fmla="*/ 2906597 w 4370894"/>
                <a:gd name="connsiteY22" fmla="*/ 348792 h 1005526"/>
                <a:gd name="connsiteX23" fmla="*/ 3098276 w 4370894"/>
                <a:gd name="connsiteY23" fmla="*/ 348792 h 1005526"/>
                <a:gd name="connsiteX24" fmla="*/ 3098276 w 4370894"/>
                <a:gd name="connsiteY24" fmla="*/ 392783 h 1005526"/>
                <a:gd name="connsiteX25" fmla="*/ 3387364 w 4370894"/>
                <a:gd name="connsiteY25" fmla="*/ 392783 h 1005526"/>
                <a:gd name="connsiteX26" fmla="*/ 3387364 w 4370894"/>
                <a:gd name="connsiteY26" fmla="*/ 455629 h 1005526"/>
                <a:gd name="connsiteX27" fmla="*/ 3415645 w 4370894"/>
                <a:gd name="connsiteY27" fmla="*/ 455629 h 1005526"/>
                <a:gd name="connsiteX28" fmla="*/ 3415645 w 4370894"/>
                <a:gd name="connsiteY28" fmla="*/ 527901 h 1005526"/>
                <a:gd name="connsiteX29" fmla="*/ 3739298 w 4370894"/>
                <a:gd name="connsiteY29" fmla="*/ 527901 h 1005526"/>
                <a:gd name="connsiteX30" fmla="*/ 3739298 w 4370894"/>
                <a:gd name="connsiteY30" fmla="*/ 622169 h 1005526"/>
                <a:gd name="connsiteX31" fmla="*/ 3761294 w 4370894"/>
                <a:gd name="connsiteY31" fmla="*/ 637880 h 1005526"/>
                <a:gd name="connsiteX32" fmla="*/ 3978111 w 4370894"/>
                <a:gd name="connsiteY32" fmla="*/ 637880 h 1005526"/>
                <a:gd name="connsiteX33" fmla="*/ 3978111 w 4370894"/>
                <a:gd name="connsiteY33" fmla="*/ 816989 h 1005526"/>
                <a:gd name="connsiteX34" fmla="*/ 3993822 w 4370894"/>
                <a:gd name="connsiteY34" fmla="*/ 816989 h 1005526"/>
                <a:gd name="connsiteX35" fmla="*/ 3993822 w 4370894"/>
                <a:gd name="connsiteY35" fmla="*/ 1005526 h 1005526"/>
                <a:gd name="connsiteX36" fmla="*/ 4370894 w 4370894"/>
                <a:gd name="connsiteY36" fmla="*/ 1005526 h 100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70894" h="1005526">
                  <a:moveTo>
                    <a:pt x="0" y="0"/>
                  </a:moveTo>
                  <a:lnTo>
                    <a:pt x="62845" y="0"/>
                  </a:lnTo>
                  <a:lnTo>
                    <a:pt x="62845" y="37707"/>
                  </a:lnTo>
                  <a:lnTo>
                    <a:pt x="342507" y="37707"/>
                  </a:lnTo>
                  <a:lnTo>
                    <a:pt x="342507" y="62845"/>
                  </a:lnTo>
                  <a:lnTo>
                    <a:pt x="1074655" y="62845"/>
                  </a:lnTo>
                  <a:lnTo>
                    <a:pt x="1074655" y="91126"/>
                  </a:lnTo>
                  <a:lnTo>
                    <a:pt x="1502004" y="91126"/>
                  </a:lnTo>
                  <a:lnTo>
                    <a:pt x="1502004" y="116264"/>
                  </a:lnTo>
                  <a:lnTo>
                    <a:pt x="1586845" y="116264"/>
                  </a:lnTo>
                  <a:lnTo>
                    <a:pt x="1586845" y="144544"/>
                  </a:lnTo>
                  <a:lnTo>
                    <a:pt x="2014193" y="144544"/>
                  </a:lnTo>
                  <a:lnTo>
                    <a:pt x="2014193" y="169682"/>
                  </a:lnTo>
                  <a:lnTo>
                    <a:pt x="2099035" y="169682"/>
                  </a:lnTo>
                  <a:lnTo>
                    <a:pt x="2099035" y="201105"/>
                  </a:lnTo>
                  <a:lnTo>
                    <a:pt x="2306424" y="201105"/>
                  </a:lnTo>
                  <a:lnTo>
                    <a:pt x="2306424" y="241954"/>
                  </a:lnTo>
                  <a:lnTo>
                    <a:pt x="2353558" y="241954"/>
                  </a:lnTo>
                  <a:lnTo>
                    <a:pt x="2353558" y="263950"/>
                  </a:lnTo>
                  <a:lnTo>
                    <a:pt x="2469822" y="263950"/>
                  </a:lnTo>
                  <a:lnTo>
                    <a:pt x="2469822" y="298515"/>
                  </a:lnTo>
                  <a:lnTo>
                    <a:pt x="2906597" y="298515"/>
                  </a:lnTo>
                  <a:lnTo>
                    <a:pt x="2906597" y="348792"/>
                  </a:lnTo>
                  <a:lnTo>
                    <a:pt x="3098276" y="348792"/>
                  </a:lnTo>
                  <a:lnTo>
                    <a:pt x="3098276" y="392783"/>
                  </a:lnTo>
                  <a:lnTo>
                    <a:pt x="3387364" y="392783"/>
                  </a:lnTo>
                  <a:lnTo>
                    <a:pt x="3387364" y="455629"/>
                  </a:lnTo>
                  <a:lnTo>
                    <a:pt x="3415645" y="455629"/>
                  </a:lnTo>
                  <a:lnTo>
                    <a:pt x="3415645" y="527901"/>
                  </a:lnTo>
                  <a:lnTo>
                    <a:pt x="3739298" y="527901"/>
                  </a:lnTo>
                  <a:lnTo>
                    <a:pt x="3739298" y="622169"/>
                  </a:lnTo>
                  <a:lnTo>
                    <a:pt x="3761294" y="637880"/>
                  </a:lnTo>
                  <a:lnTo>
                    <a:pt x="3978111" y="637880"/>
                  </a:lnTo>
                  <a:lnTo>
                    <a:pt x="3978111" y="816989"/>
                  </a:lnTo>
                  <a:lnTo>
                    <a:pt x="3993822" y="816989"/>
                  </a:lnTo>
                  <a:lnTo>
                    <a:pt x="3993822" y="1005526"/>
                  </a:lnTo>
                  <a:lnTo>
                    <a:pt x="4370894" y="1005526"/>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Freeform: Shape 12">
              <a:extLst>
                <a:ext uri="{FF2B5EF4-FFF2-40B4-BE49-F238E27FC236}">
                  <a16:creationId xmlns:a16="http://schemas.microsoft.com/office/drawing/2014/main" id="{C2EDD223-9579-88F3-146E-A0F806C060DD}"/>
                </a:ext>
              </a:extLst>
            </p:cNvPr>
            <p:cNvSpPr/>
            <p:nvPr/>
          </p:nvSpPr>
          <p:spPr bwMode="auto">
            <a:xfrm>
              <a:off x="6966043" y="1543368"/>
              <a:ext cx="3878027" cy="449510"/>
            </a:xfrm>
            <a:custGeom>
              <a:avLst/>
              <a:gdLst>
                <a:gd name="connsiteX0" fmla="*/ 0 w 4581427"/>
                <a:gd name="connsiteY0" fmla="*/ 0 h 531043"/>
                <a:gd name="connsiteX1" fmla="*/ 172825 w 4581427"/>
                <a:gd name="connsiteY1" fmla="*/ 0 h 531043"/>
                <a:gd name="connsiteX2" fmla="*/ 172825 w 4581427"/>
                <a:gd name="connsiteY2" fmla="*/ 28280 h 531043"/>
                <a:gd name="connsiteX3" fmla="*/ 443060 w 4581427"/>
                <a:gd name="connsiteY3" fmla="*/ 28280 h 531043"/>
                <a:gd name="connsiteX4" fmla="*/ 443060 w 4581427"/>
                <a:gd name="connsiteY4" fmla="*/ 59703 h 531043"/>
                <a:gd name="connsiteX5" fmla="*/ 565608 w 4581427"/>
                <a:gd name="connsiteY5" fmla="*/ 59703 h 531043"/>
                <a:gd name="connsiteX6" fmla="*/ 565608 w 4581427"/>
                <a:gd name="connsiteY6" fmla="*/ 87984 h 531043"/>
                <a:gd name="connsiteX7" fmla="*/ 914400 w 4581427"/>
                <a:gd name="connsiteY7" fmla="*/ 87984 h 531043"/>
                <a:gd name="connsiteX8" fmla="*/ 914400 w 4581427"/>
                <a:gd name="connsiteY8" fmla="*/ 113122 h 531043"/>
                <a:gd name="connsiteX9" fmla="*/ 1910499 w 4581427"/>
                <a:gd name="connsiteY9" fmla="*/ 113122 h 531043"/>
                <a:gd name="connsiteX10" fmla="*/ 1910499 w 4581427"/>
                <a:gd name="connsiteY10" fmla="*/ 147687 h 531043"/>
                <a:gd name="connsiteX11" fmla="*/ 1929352 w 4581427"/>
                <a:gd name="connsiteY11" fmla="*/ 147687 h 531043"/>
                <a:gd name="connsiteX12" fmla="*/ 1929352 w 4581427"/>
                <a:gd name="connsiteY12" fmla="*/ 175967 h 531043"/>
                <a:gd name="connsiteX13" fmla="*/ 2102177 w 4581427"/>
                <a:gd name="connsiteY13" fmla="*/ 175967 h 531043"/>
                <a:gd name="connsiteX14" fmla="*/ 2102177 w 4581427"/>
                <a:gd name="connsiteY14" fmla="*/ 207390 h 531043"/>
                <a:gd name="connsiteX15" fmla="*/ 2114746 w 4581427"/>
                <a:gd name="connsiteY15" fmla="*/ 207390 h 531043"/>
                <a:gd name="connsiteX16" fmla="*/ 2114746 w 4581427"/>
                <a:gd name="connsiteY16" fmla="*/ 232528 h 531043"/>
                <a:gd name="connsiteX17" fmla="*/ 2183876 w 4581427"/>
                <a:gd name="connsiteY17" fmla="*/ 232528 h 531043"/>
                <a:gd name="connsiteX18" fmla="*/ 2183876 w 4581427"/>
                <a:gd name="connsiteY18" fmla="*/ 263951 h 531043"/>
                <a:gd name="connsiteX19" fmla="*/ 3085707 w 4581427"/>
                <a:gd name="connsiteY19" fmla="*/ 263951 h 531043"/>
                <a:gd name="connsiteX20" fmla="*/ 3085707 w 4581427"/>
                <a:gd name="connsiteY20" fmla="*/ 326796 h 531043"/>
                <a:gd name="connsiteX21" fmla="*/ 3978111 w 4581427"/>
                <a:gd name="connsiteY21" fmla="*/ 326796 h 531043"/>
                <a:gd name="connsiteX22" fmla="*/ 3978111 w 4581427"/>
                <a:gd name="connsiteY22" fmla="*/ 531043 h 531043"/>
                <a:gd name="connsiteX23" fmla="*/ 4581427 w 4581427"/>
                <a:gd name="connsiteY23" fmla="*/ 531043 h 531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81427" h="531043">
                  <a:moveTo>
                    <a:pt x="0" y="0"/>
                  </a:moveTo>
                  <a:lnTo>
                    <a:pt x="172825" y="0"/>
                  </a:lnTo>
                  <a:lnTo>
                    <a:pt x="172825" y="28280"/>
                  </a:lnTo>
                  <a:lnTo>
                    <a:pt x="443060" y="28280"/>
                  </a:lnTo>
                  <a:lnTo>
                    <a:pt x="443060" y="59703"/>
                  </a:lnTo>
                  <a:lnTo>
                    <a:pt x="565608" y="59703"/>
                  </a:lnTo>
                  <a:lnTo>
                    <a:pt x="565608" y="87984"/>
                  </a:lnTo>
                  <a:lnTo>
                    <a:pt x="914400" y="87984"/>
                  </a:lnTo>
                  <a:lnTo>
                    <a:pt x="914400" y="113122"/>
                  </a:lnTo>
                  <a:lnTo>
                    <a:pt x="1910499" y="113122"/>
                  </a:lnTo>
                  <a:lnTo>
                    <a:pt x="1910499" y="147687"/>
                  </a:lnTo>
                  <a:lnTo>
                    <a:pt x="1929352" y="147687"/>
                  </a:lnTo>
                  <a:lnTo>
                    <a:pt x="1929352" y="175967"/>
                  </a:lnTo>
                  <a:lnTo>
                    <a:pt x="2102177" y="175967"/>
                  </a:lnTo>
                  <a:lnTo>
                    <a:pt x="2102177" y="207390"/>
                  </a:lnTo>
                  <a:lnTo>
                    <a:pt x="2114746" y="207390"/>
                  </a:lnTo>
                  <a:lnTo>
                    <a:pt x="2114746" y="232528"/>
                  </a:lnTo>
                  <a:lnTo>
                    <a:pt x="2183876" y="232528"/>
                  </a:lnTo>
                  <a:lnTo>
                    <a:pt x="2183876" y="263951"/>
                  </a:lnTo>
                  <a:lnTo>
                    <a:pt x="3085707" y="263951"/>
                  </a:lnTo>
                  <a:lnTo>
                    <a:pt x="3085707" y="326796"/>
                  </a:lnTo>
                  <a:lnTo>
                    <a:pt x="3978111" y="326796"/>
                  </a:lnTo>
                  <a:lnTo>
                    <a:pt x="3978111" y="531043"/>
                  </a:lnTo>
                  <a:lnTo>
                    <a:pt x="4581427" y="531043"/>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 name="Rechteck 18">
              <a:extLst>
                <a:ext uri="{FF2B5EF4-FFF2-40B4-BE49-F238E27FC236}">
                  <a16:creationId xmlns:a16="http://schemas.microsoft.com/office/drawing/2014/main" id="{82EC6DA2-B9F4-0305-229A-71008E5FF0B8}"/>
                </a:ext>
              </a:extLst>
            </p:cNvPr>
            <p:cNvSpPr/>
            <p:nvPr/>
          </p:nvSpPr>
          <p:spPr>
            <a:xfrm>
              <a:off x="8242332" y="1215829"/>
              <a:ext cx="1348924" cy="331313"/>
            </a:xfrm>
            <a:prstGeom prst="rect">
              <a:avLst/>
            </a:prstGeom>
          </p:spPr>
          <p:txBody>
            <a:bodyPr wrap="none">
              <a:spAutoFit/>
            </a:bodyPr>
            <a:lstStyle/>
            <a:p>
              <a:pPr marL="0" marR="0" lvl="0" indent="0" algn="ctr" defTabSz="914400" rtl="0" eaLnBrk="1" fontAlgn="auto" latinLnBrk="0" hangingPunct="1">
                <a:lnSpc>
                  <a:spcPct val="100000"/>
                </a:lnSpc>
                <a:spcBef>
                  <a:spcPts val="20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Mutated </a:t>
              </a: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IGHV</a:t>
              </a:r>
              <a:endParaRPr kumimoji="0" lang="de-DE" sz="1400" b="1"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sp>
          <p:nvSpPr>
            <p:cNvPr id="914" name="Rectangle 49">
              <a:extLst>
                <a:ext uri="{FF2B5EF4-FFF2-40B4-BE49-F238E27FC236}">
                  <a16:creationId xmlns:a16="http://schemas.microsoft.com/office/drawing/2014/main" id="{118D3A0A-195A-D979-BBAE-AF4CAF872D84}"/>
                </a:ext>
              </a:extLst>
            </p:cNvPr>
            <p:cNvSpPr>
              <a:spLocks noChangeArrowheads="1"/>
            </p:cNvSpPr>
            <p:nvPr/>
          </p:nvSpPr>
          <p:spPr bwMode="auto">
            <a:xfrm rot="16200000">
              <a:off x="5162535" y="2586978"/>
              <a:ext cx="2533985"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Char char="§"/>
                <a:tabLst/>
                <a:defRPr/>
              </a:pPr>
              <a:r>
                <a:rPr kumimoji="0" lang="en-US"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sym typeface="Wingdings" panose="05000000000000000000" pitchFamily="2" charset="2"/>
                </a:rPr>
                <a:t>PFS (Proportion)</a:t>
              </a:r>
              <a:endParaRPr kumimoji="0" lang="de-DE" sz="1400" b="1" i="0" u="none" strike="noStrike" kern="1200" cap="none" spc="0" normalizeH="0" baseline="0" noProof="0" dirty="0">
                <a:ln>
                  <a:noFill/>
                </a:ln>
                <a:solidFill>
                  <a:srgbClr val="000000"/>
                </a:solidFill>
                <a:effectLst/>
                <a:uLnTx/>
                <a:uFillTx/>
                <a:latin typeface="Calibri"/>
                <a:cs typeface="Arial" panose="020B0604020202020204" pitchFamily="34" charset="0"/>
              </a:endParaRPr>
            </a:p>
          </p:txBody>
        </p:sp>
        <p:sp>
          <p:nvSpPr>
            <p:cNvPr id="915" name="Rectangle 39">
              <a:extLst>
                <a:ext uri="{FF2B5EF4-FFF2-40B4-BE49-F238E27FC236}">
                  <a16:creationId xmlns:a16="http://schemas.microsoft.com/office/drawing/2014/main" id="{48801617-3F46-2348-CD2B-7D908DC3D25A}"/>
                </a:ext>
              </a:extLst>
            </p:cNvPr>
            <p:cNvSpPr>
              <a:spLocks noChangeArrowheads="1"/>
            </p:cNvSpPr>
            <p:nvPr/>
          </p:nvSpPr>
          <p:spPr bwMode="auto">
            <a:xfrm>
              <a:off x="6753273" y="3654158"/>
              <a:ext cx="98359"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16" name="Rectangle 41">
              <a:extLst>
                <a:ext uri="{FF2B5EF4-FFF2-40B4-BE49-F238E27FC236}">
                  <a16:creationId xmlns:a16="http://schemas.microsoft.com/office/drawing/2014/main" id="{3934EB6E-6D15-4000-AEBB-8AEAF5016AEC}"/>
                </a:ext>
              </a:extLst>
            </p:cNvPr>
            <p:cNvSpPr>
              <a:spLocks noChangeArrowheads="1"/>
            </p:cNvSpPr>
            <p:nvPr/>
          </p:nvSpPr>
          <p:spPr bwMode="auto">
            <a:xfrm>
              <a:off x="6606600" y="3212276"/>
              <a:ext cx="245032"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17" name="Rectangle 43">
              <a:extLst>
                <a:ext uri="{FF2B5EF4-FFF2-40B4-BE49-F238E27FC236}">
                  <a16:creationId xmlns:a16="http://schemas.microsoft.com/office/drawing/2014/main" id="{2F17412D-3B95-4ECF-CC19-815D7CC7E07A}"/>
                </a:ext>
              </a:extLst>
            </p:cNvPr>
            <p:cNvSpPr>
              <a:spLocks noChangeArrowheads="1"/>
            </p:cNvSpPr>
            <p:nvPr/>
          </p:nvSpPr>
          <p:spPr bwMode="auto">
            <a:xfrm>
              <a:off x="6606600" y="2766443"/>
              <a:ext cx="245032"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18" name="Rectangle 45">
              <a:extLst>
                <a:ext uri="{FF2B5EF4-FFF2-40B4-BE49-F238E27FC236}">
                  <a16:creationId xmlns:a16="http://schemas.microsoft.com/office/drawing/2014/main" id="{C0E3032D-1212-ACFD-ABB8-A6BBBA828538}"/>
                </a:ext>
              </a:extLst>
            </p:cNvPr>
            <p:cNvSpPr>
              <a:spLocks noChangeArrowheads="1"/>
            </p:cNvSpPr>
            <p:nvPr/>
          </p:nvSpPr>
          <p:spPr bwMode="auto">
            <a:xfrm>
              <a:off x="6606600" y="2341800"/>
              <a:ext cx="245032"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19" name="Rectangle 47">
              <a:extLst>
                <a:ext uri="{FF2B5EF4-FFF2-40B4-BE49-F238E27FC236}">
                  <a16:creationId xmlns:a16="http://schemas.microsoft.com/office/drawing/2014/main" id="{3CADA5FB-B070-EF3C-FBF8-AC26F472F610}"/>
                </a:ext>
              </a:extLst>
            </p:cNvPr>
            <p:cNvSpPr>
              <a:spLocks noChangeArrowheads="1"/>
            </p:cNvSpPr>
            <p:nvPr/>
          </p:nvSpPr>
          <p:spPr bwMode="auto">
            <a:xfrm>
              <a:off x="6606600" y="1908725"/>
              <a:ext cx="245032"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920" name="Group 919">
              <a:extLst>
                <a:ext uri="{FF2B5EF4-FFF2-40B4-BE49-F238E27FC236}">
                  <a16:creationId xmlns:a16="http://schemas.microsoft.com/office/drawing/2014/main" id="{AA9D2513-24D5-081C-F2F0-CC6519C893E5}"/>
                </a:ext>
              </a:extLst>
            </p:cNvPr>
            <p:cNvGrpSpPr/>
            <p:nvPr/>
          </p:nvGrpSpPr>
          <p:grpSpPr>
            <a:xfrm>
              <a:off x="6942062" y="1535381"/>
              <a:ext cx="4135270" cy="2208406"/>
              <a:chOff x="987733" y="2035645"/>
              <a:chExt cx="5526859" cy="2608969"/>
            </a:xfrm>
          </p:grpSpPr>
          <p:sp>
            <p:nvSpPr>
              <p:cNvPr id="921" name="Line 38">
                <a:extLst>
                  <a:ext uri="{FF2B5EF4-FFF2-40B4-BE49-F238E27FC236}">
                    <a16:creationId xmlns:a16="http://schemas.microsoft.com/office/drawing/2014/main" id="{139FFA8C-810A-AD54-FCCA-E9B0577F1E55}"/>
                  </a:ext>
                </a:extLst>
              </p:cNvPr>
              <p:cNvSpPr>
                <a:spLocks noChangeShapeType="1"/>
              </p:cNvSpPr>
              <p:nvPr/>
            </p:nvSpPr>
            <p:spPr bwMode="auto">
              <a:xfrm flipV="1">
                <a:off x="999056" y="2035645"/>
                <a:ext cx="0" cy="260768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2" name="Line 89">
                <a:extLst>
                  <a:ext uri="{FF2B5EF4-FFF2-40B4-BE49-F238E27FC236}">
                    <a16:creationId xmlns:a16="http://schemas.microsoft.com/office/drawing/2014/main" id="{F7C2B813-E9DE-4EAF-9466-7F1D1249CDB6}"/>
                  </a:ext>
                </a:extLst>
              </p:cNvPr>
              <p:cNvSpPr>
                <a:spLocks noChangeShapeType="1"/>
              </p:cNvSpPr>
              <p:nvPr/>
            </p:nvSpPr>
            <p:spPr bwMode="auto">
              <a:xfrm>
                <a:off x="987733" y="4644614"/>
                <a:ext cx="552685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923" name="Rectangle 48">
              <a:extLst>
                <a:ext uri="{FF2B5EF4-FFF2-40B4-BE49-F238E27FC236}">
                  <a16:creationId xmlns:a16="http://schemas.microsoft.com/office/drawing/2014/main" id="{E3CC4C4E-4120-4D51-622B-E3DE2A109BCE}"/>
                </a:ext>
              </a:extLst>
            </p:cNvPr>
            <p:cNvSpPr>
              <a:spLocks noChangeArrowheads="1"/>
            </p:cNvSpPr>
            <p:nvPr/>
          </p:nvSpPr>
          <p:spPr bwMode="auto">
            <a:xfrm>
              <a:off x="6606599" y="1470359"/>
              <a:ext cx="245032"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924" name="Group 923">
              <a:extLst>
                <a:ext uri="{FF2B5EF4-FFF2-40B4-BE49-F238E27FC236}">
                  <a16:creationId xmlns:a16="http://schemas.microsoft.com/office/drawing/2014/main" id="{9340E242-2F1F-2FC9-F106-34F9448DFB09}"/>
                </a:ext>
              </a:extLst>
            </p:cNvPr>
            <p:cNvGrpSpPr/>
            <p:nvPr/>
          </p:nvGrpSpPr>
          <p:grpSpPr>
            <a:xfrm>
              <a:off x="6888496" y="1546217"/>
              <a:ext cx="73297" cy="2193992"/>
              <a:chOff x="937644" y="1836098"/>
              <a:chExt cx="52424" cy="2807431"/>
            </a:xfrm>
          </p:grpSpPr>
          <p:sp>
            <p:nvSpPr>
              <p:cNvPr id="925" name="Line 79">
                <a:extLst>
                  <a:ext uri="{FF2B5EF4-FFF2-40B4-BE49-F238E27FC236}">
                    <a16:creationId xmlns:a16="http://schemas.microsoft.com/office/drawing/2014/main" id="{2AFF71C6-74E0-6BE9-A0A0-AE4D395A3839}"/>
                  </a:ext>
                </a:extLst>
              </p:cNvPr>
              <p:cNvSpPr>
                <a:spLocks noChangeShapeType="1"/>
              </p:cNvSpPr>
              <p:nvPr/>
            </p:nvSpPr>
            <p:spPr bwMode="auto">
              <a:xfrm flipH="1">
                <a:off x="938696" y="2410673"/>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6" name="Line 81">
                <a:extLst>
                  <a:ext uri="{FF2B5EF4-FFF2-40B4-BE49-F238E27FC236}">
                    <a16:creationId xmlns:a16="http://schemas.microsoft.com/office/drawing/2014/main" id="{2A333C25-C4B8-2613-7CA7-E7F4228D5DDB}"/>
                  </a:ext>
                </a:extLst>
              </p:cNvPr>
              <p:cNvSpPr>
                <a:spLocks noChangeShapeType="1"/>
              </p:cNvSpPr>
              <p:nvPr/>
            </p:nvSpPr>
            <p:spPr bwMode="auto">
              <a:xfrm flipH="1">
                <a:off x="938696" y="2964732"/>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7" name="Line 83">
                <a:extLst>
                  <a:ext uri="{FF2B5EF4-FFF2-40B4-BE49-F238E27FC236}">
                    <a16:creationId xmlns:a16="http://schemas.microsoft.com/office/drawing/2014/main" id="{3D3842F1-7EAE-B2F9-4000-832184887C31}"/>
                  </a:ext>
                </a:extLst>
              </p:cNvPr>
              <p:cNvSpPr>
                <a:spLocks noChangeShapeType="1"/>
              </p:cNvSpPr>
              <p:nvPr/>
            </p:nvSpPr>
            <p:spPr bwMode="auto">
              <a:xfrm flipH="1">
                <a:off x="938696" y="3517626"/>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8" name="Line 85">
                <a:extLst>
                  <a:ext uri="{FF2B5EF4-FFF2-40B4-BE49-F238E27FC236}">
                    <a16:creationId xmlns:a16="http://schemas.microsoft.com/office/drawing/2014/main" id="{0827E3A4-9D8F-E228-FD41-A4964CA2E4B3}"/>
                  </a:ext>
                </a:extLst>
              </p:cNvPr>
              <p:cNvSpPr>
                <a:spLocks noChangeShapeType="1"/>
              </p:cNvSpPr>
              <p:nvPr/>
            </p:nvSpPr>
            <p:spPr bwMode="auto">
              <a:xfrm flipH="1">
                <a:off x="938696" y="4077159"/>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9" name="Line 87">
                <a:extLst>
                  <a:ext uri="{FF2B5EF4-FFF2-40B4-BE49-F238E27FC236}">
                    <a16:creationId xmlns:a16="http://schemas.microsoft.com/office/drawing/2014/main" id="{A063ABE4-7275-6737-A7C8-44806639BF49}"/>
                  </a:ext>
                </a:extLst>
              </p:cNvPr>
              <p:cNvSpPr>
                <a:spLocks noChangeShapeType="1"/>
              </p:cNvSpPr>
              <p:nvPr/>
            </p:nvSpPr>
            <p:spPr bwMode="auto">
              <a:xfrm flipH="1">
                <a:off x="938696" y="4643529"/>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30" name="Line 88">
                <a:extLst>
                  <a:ext uri="{FF2B5EF4-FFF2-40B4-BE49-F238E27FC236}">
                    <a16:creationId xmlns:a16="http://schemas.microsoft.com/office/drawing/2014/main" id="{38A70429-E620-1479-6A90-902C965A8A89}"/>
                  </a:ext>
                </a:extLst>
              </p:cNvPr>
              <p:cNvSpPr>
                <a:spLocks noChangeShapeType="1"/>
              </p:cNvSpPr>
              <p:nvPr/>
            </p:nvSpPr>
            <p:spPr bwMode="auto">
              <a:xfrm flipH="1">
                <a:off x="937644" y="4643330"/>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31" name="Line 79">
                <a:extLst>
                  <a:ext uri="{FF2B5EF4-FFF2-40B4-BE49-F238E27FC236}">
                    <a16:creationId xmlns:a16="http://schemas.microsoft.com/office/drawing/2014/main" id="{634B4F68-022F-C75C-145B-DEDD170A2956}"/>
                  </a:ext>
                </a:extLst>
              </p:cNvPr>
              <p:cNvSpPr>
                <a:spLocks noChangeShapeType="1"/>
              </p:cNvSpPr>
              <p:nvPr/>
            </p:nvSpPr>
            <p:spPr bwMode="auto">
              <a:xfrm flipH="1">
                <a:off x="938696" y="1836098"/>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932" name="Group 931">
              <a:extLst>
                <a:ext uri="{FF2B5EF4-FFF2-40B4-BE49-F238E27FC236}">
                  <a16:creationId xmlns:a16="http://schemas.microsoft.com/office/drawing/2014/main" id="{3EF8ABC7-3B35-9A11-7959-4EDB87162858}"/>
                </a:ext>
              </a:extLst>
            </p:cNvPr>
            <p:cNvGrpSpPr/>
            <p:nvPr/>
          </p:nvGrpSpPr>
          <p:grpSpPr>
            <a:xfrm>
              <a:off x="6947590" y="3742558"/>
              <a:ext cx="4125490" cy="65667"/>
              <a:chOff x="1379829" y="4423097"/>
              <a:chExt cx="2516204" cy="81099"/>
            </a:xfrm>
          </p:grpSpPr>
          <p:sp>
            <p:nvSpPr>
              <p:cNvPr id="933" name="Line 50">
                <a:extLst>
                  <a:ext uri="{FF2B5EF4-FFF2-40B4-BE49-F238E27FC236}">
                    <a16:creationId xmlns:a16="http://schemas.microsoft.com/office/drawing/2014/main" id="{45EFFC33-F607-4D12-4CC4-ABCDFB12DEB1}"/>
                  </a:ext>
                </a:extLst>
              </p:cNvPr>
              <p:cNvSpPr>
                <a:spLocks noChangeShapeType="1"/>
              </p:cNvSpPr>
              <p:nvPr/>
            </p:nvSpPr>
            <p:spPr bwMode="auto">
              <a:xfrm>
                <a:off x="1379829" y="4438601"/>
                <a:ext cx="0" cy="5137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34" name="Line 87">
                <a:extLst>
                  <a:ext uri="{FF2B5EF4-FFF2-40B4-BE49-F238E27FC236}">
                    <a16:creationId xmlns:a16="http://schemas.microsoft.com/office/drawing/2014/main" id="{2CA711CF-7BD6-144A-6565-4CAC2D87E840}"/>
                  </a:ext>
                </a:extLst>
              </p:cNvPr>
              <p:cNvSpPr>
                <a:spLocks noChangeShapeType="1"/>
              </p:cNvSpPr>
              <p:nvPr/>
            </p:nvSpPr>
            <p:spPr bwMode="auto">
              <a:xfrm flipH="1">
                <a:off x="1886104"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35" name="Line 87">
                <a:extLst>
                  <a:ext uri="{FF2B5EF4-FFF2-40B4-BE49-F238E27FC236}">
                    <a16:creationId xmlns:a16="http://schemas.microsoft.com/office/drawing/2014/main" id="{1DF6F971-0E34-CECB-98CB-F85C8F4D5851}"/>
                  </a:ext>
                </a:extLst>
              </p:cNvPr>
              <p:cNvSpPr>
                <a:spLocks noChangeShapeType="1"/>
              </p:cNvSpPr>
              <p:nvPr/>
            </p:nvSpPr>
            <p:spPr bwMode="auto">
              <a:xfrm flipH="1">
                <a:off x="2385434"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36" name="Line 87">
                <a:extLst>
                  <a:ext uri="{FF2B5EF4-FFF2-40B4-BE49-F238E27FC236}">
                    <a16:creationId xmlns:a16="http://schemas.microsoft.com/office/drawing/2014/main" id="{A66A83F9-B16F-B476-F135-3C96109F95CC}"/>
                  </a:ext>
                </a:extLst>
              </p:cNvPr>
              <p:cNvSpPr>
                <a:spLocks noChangeShapeType="1"/>
              </p:cNvSpPr>
              <p:nvPr/>
            </p:nvSpPr>
            <p:spPr bwMode="auto">
              <a:xfrm flipH="1">
                <a:off x="2877323"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37" name="Line 87">
                <a:extLst>
                  <a:ext uri="{FF2B5EF4-FFF2-40B4-BE49-F238E27FC236}">
                    <a16:creationId xmlns:a16="http://schemas.microsoft.com/office/drawing/2014/main" id="{72628D21-4BAE-5A4B-5FAA-EBA589894CBD}"/>
                  </a:ext>
                </a:extLst>
              </p:cNvPr>
              <p:cNvSpPr>
                <a:spLocks noChangeShapeType="1"/>
              </p:cNvSpPr>
              <p:nvPr/>
            </p:nvSpPr>
            <p:spPr bwMode="auto">
              <a:xfrm flipH="1">
                <a:off x="3387452"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38" name="Line 87">
                <a:extLst>
                  <a:ext uri="{FF2B5EF4-FFF2-40B4-BE49-F238E27FC236}">
                    <a16:creationId xmlns:a16="http://schemas.microsoft.com/office/drawing/2014/main" id="{AE9A08A8-3441-A818-6220-B8438071626C}"/>
                  </a:ext>
                </a:extLst>
              </p:cNvPr>
              <p:cNvSpPr>
                <a:spLocks noChangeShapeType="1"/>
              </p:cNvSpPr>
              <p:nvPr/>
            </p:nvSpPr>
            <p:spPr bwMode="auto">
              <a:xfrm flipH="1">
                <a:off x="3896033"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939" name="Rectangle 938">
              <a:extLst>
                <a:ext uri="{FF2B5EF4-FFF2-40B4-BE49-F238E27FC236}">
                  <a16:creationId xmlns:a16="http://schemas.microsoft.com/office/drawing/2014/main" id="{1307CC30-58AE-07E5-E963-64A0E128D40B}"/>
                </a:ext>
              </a:extLst>
            </p:cNvPr>
            <p:cNvSpPr>
              <a:spLocks noChangeArrowheads="1"/>
            </p:cNvSpPr>
            <p:nvPr/>
          </p:nvSpPr>
          <p:spPr bwMode="auto">
            <a:xfrm>
              <a:off x="7686795" y="3829294"/>
              <a:ext cx="196717"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40" name="Rectangle 41">
              <a:extLst>
                <a:ext uri="{FF2B5EF4-FFF2-40B4-BE49-F238E27FC236}">
                  <a16:creationId xmlns:a16="http://schemas.microsoft.com/office/drawing/2014/main" id="{27976B7A-CC27-921D-495E-6E2955F81BBC}"/>
                </a:ext>
              </a:extLst>
            </p:cNvPr>
            <p:cNvSpPr>
              <a:spLocks noChangeArrowheads="1"/>
            </p:cNvSpPr>
            <p:nvPr/>
          </p:nvSpPr>
          <p:spPr bwMode="auto">
            <a:xfrm>
              <a:off x="8502775" y="3829294"/>
              <a:ext cx="196717"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41" name="Rectangle 41">
              <a:extLst>
                <a:ext uri="{FF2B5EF4-FFF2-40B4-BE49-F238E27FC236}">
                  <a16:creationId xmlns:a16="http://schemas.microsoft.com/office/drawing/2014/main" id="{13435061-2142-3452-EAB4-BEEE5EDAEACD}"/>
                </a:ext>
              </a:extLst>
            </p:cNvPr>
            <p:cNvSpPr>
              <a:spLocks noChangeArrowheads="1"/>
            </p:cNvSpPr>
            <p:nvPr/>
          </p:nvSpPr>
          <p:spPr bwMode="auto">
            <a:xfrm>
              <a:off x="9305223" y="3829294"/>
              <a:ext cx="196717"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42" name="Rectangle 941">
              <a:extLst>
                <a:ext uri="{FF2B5EF4-FFF2-40B4-BE49-F238E27FC236}">
                  <a16:creationId xmlns:a16="http://schemas.microsoft.com/office/drawing/2014/main" id="{3E6372B9-10CA-9B36-BEA0-FF2FBFCEA9A5}"/>
                </a:ext>
              </a:extLst>
            </p:cNvPr>
            <p:cNvSpPr>
              <a:spLocks noChangeArrowheads="1"/>
            </p:cNvSpPr>
            <p:nvPr/>
          </p:nvSpPr>
          <p:spPr bwMode="auto">
            <a:xfrm>
              <a:off x="10140526" y="3829294"/>
              <a:ext cx="196717"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43" name="Rectangle 41">
              <a:extLst>
                <a:ext uri="{FF2B5EF4-FFF2-40B4-BE49-F238E27FC236}">
                  <a16:creationId xmlns:a16="http://schemas.microsoft.com/office/drawing/2014/main" id="{41A3B25A-8ED6-C4F0-3194-8EBEBF8AC083}"/>
                </a:ext>
              </a:extLst>
            </p:cNvPr>
            <p:cNvSpPr>
              <a:spLocks noChangeArrowheads="1"/>
            </p:cNvSpPr>
            <p:nvPr/>
          </p:nvSpPr>
          <p:spPr bwMode="auto">
            <a:xfrm>
              <a:off x="10976165" y="3829294"/>
              <a:ext cx="196716"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44" name="Rectangle 39">
              <a:extLst>
                <a:ext uri="{FF2B5EF4-FFF2-40B4-BE49-F238E27FC236}">
                  <a16:creationId xmlns:a16="http://schemas.microsoft.com/office/drawing/2014/main" id="{D4481DDB-D78F-DBA7-BEF9-E7977A7B793F}"/>
                </a:ext>
              </a:extLst>
            </p:cNvPr>
            <p:cNvSpPr>
              <a:spLocks noChangeArrowheads="1"/>
            </p:cNvSpPr>
            <p:nvPr/>
          </p:nvSpPr>
          <p:spPr bwMode="auto">
            <a:xfrm>
              <a:off x="6894797" y="3829294"/>
              <a:ext cx="98359" cy="20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50" name="TextBox 949">
              <a:extLst>
                <a:ext uri="{FF2B5EF4-FFF2-40B4-BE49-F238E27FC236}">
                  <a16:creationId xmlns:a16="http://schemas.microsoft.com/office/drawing/2014/main" id="{0A3565F8-F3D2-A94F-CD68-359AFF4C3B1A}"/>
                </a:ext>
              </a:extLst>
            </p:cNvPr>
            <p:cNvSpPr txBox="1"/>
            <p:nvPr/>
          </p:nvSpPr>
          <p:spPr bwMode="auto">
            <a:xfrm>
              <a:off x="6925308" y="4003019"/>
              <a:ext cx="4147773" cy="33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to Event (PFS)</a:t>
              </a:r>
            </a:p>
          </p:txBody>
        </p:sp>
        <p:grpSp>
          <p:nvGrpSpPr>
            <p:cNvPr id="21" name="Group 20">
              <a:extLst>
                <a:ext uri="{FF2B5EF4-FFF2-40B4-BE49-F238E27FC236}">
                  <a16:creationId xmlns:a16="http://schemas.microsoft.com/office/drawing/2014/main" id="{667C7BA9-5FD1-DA36-0857-143386B61052}"/>
                </a:ext>
              </a:extLst>
            </p:cNvPr>
            <p:cNvGrpSpPr/>
            <p:nvPr/>
          </p:nvGrpSpPr>
          <p:grpSpPr>
            <a:xfrm>
              <a:off x="7049918" y="1494647"/>
              <a:ext cx="3798263" cy="544177"/>
              <a:chOff x="6908384" y="1994342"/>
              <a:chExt cx="4487194" cy="642880"/>
            </a:xfrm>
          </p:grpSpPr>
          <p:cxnSp>
            <p:nvCxnSpPr>
              <p:cNvPr id="871" name="Straight Connector 870">
                <a:extLst>
                  <a:ext uri="{FF2B5EF4-FFF2-40B4-BE49-F238E27FC236}">
                    <a16:creationId xmlns:a16="http://schemas.microsoft.com/office/drawing/2014/main" id="{302EDB91-23F7-6C79-AA37-D8E0D6E47B90}"/>
                  </a:ext>
                </a:extLst>
              </p:cNvPr>
              <p:cNvCxnSpPr/>
              <p:nvPr/>
            </p:nvCxnSpPr>
            <p:spPr bwMode="auto">
              <a:xfrm>
                <a:off x="6908384" y="199434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72" name="Straight Connector 871">
                <a:extLst>
                  <a:ext uri="{FF2B5EF4-FFF2-40B4-BE49-F238E27FC236}">
                    <a16:creationId xmlns:a16="http://schemas.microsoft.com/office/drawing/2014/main" id="{BB487F5B-CBE5-FCCA-6655-8A207E5966A2}"/>
                  </a:ext>
                </a:extLst>
              </p:cNvPr>
              <p:cNvCxnSpPr/>
              <p:nvPr/>
            </p:nvCxnSpPr>
            <p:spPr bwMode="auto">
              <a:xfrm>
                <a:off x="8903553" y="216815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73" name="Straight Connector 872">
                <a:extLst>
                  <a:ext uri="{FF2B5EF4-FFF2-40B4-BE49-F238E27FC236}">
                    <a16:creationId xmlns:a16="http://schemas.microsoft.com/office/drawing/2014/main" id="{4F337F85-6B23-6089-6782-A4BBE2B542BB}"/>
                  </a:ext>
                </a:extLst>
              </p:cNvPr>
              <p:cNvCxnSpPr/>
              <p:nvPr/>
            </p:nvCxnSpPr>
            <p:spPr bwMode="auto">
              <a:xfrm>
                <a:off x="8912607" y="223447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093A20F0-26E9-5085-6E31-55D50416BF49}"/>
                  </a:ext>
                </a:extLst>
              </p:cNvPr>
              <p:cNvCxnSpPr/>
              <p:nvPr/>
            </p:nvCxnSpPr>
            <p:spPr bwMode="auto">
              <a:xfrm>
                <a:off x="8988508" y="226416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871E4D5B-999E-6D69-3BE4-55DFEBE6C14A}"/>
                  </a:ext>
                </a:extLst>
              </p:cNvPr>
              <p:cNvCxnSpPr/>
              <p:nvPr/>
            </p:nvCxnSpPr>
            <p:spPr bwMode="auto">
              <a:xfrm>
                <a:off x="9096990" y="226054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0527BF72-18C9-B515-5DAF-F96B70CFF540}"/>
                  </a:ext>
                </a:extLst>
              </p:cNvPr>
              <p:cNvCxnSpPr/>
              <p:nvPr/>
            </p:nvCxnSpPr>
            <p:spPr bwMode="auto">
              <a:xfrm>
                <a:off x="9036350" y="226356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77" name="Straight Connector 876">
                <a:extLst>
                  <a:ext uri="{FF2B5EF4-FFF2-40B4-BE49-F238E27FC236}">
                    <a16:creationId xmlns:a16="http://schemas.microsoft.com/office/drawing/2014/main" id="{396B27ED-FDEE-89FE-F23C-BBF46F80669B}"/>
                  </a:ext>
                </a:extLst>
              </p:cNvPr>
              <p:cNvCxnSpPr/>
              <p:nvPr/>
            </p:nvCxnSpPr>
            <p:spPr bwMode="auto">
              <a:xfrm>
                <a:off x="9130356" y="226115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1E1F2A27-C008-45E6-C27A-D0B571B09AFA}"/>
                  </a:ext>
                </a:extLst>
              </p:cNvPr>
              <p:cNvCxnSpPr/>
              <p:nvPr/>
            </p:nvCxnSpPr>
            <p:spPr bwMode="auto">
              <a:xfrm>
                <a:off x="9373821" y="226115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DEFC6CFB-8831-2573-2258-CFABA6CC920C}"/>
                  </a:ext>
                </a:extLst>
              </p:cNvPr>
              <p:cNvCxnSpPr/>
              <p:nvPr/>
            </p:nvCxnSpPr>
            <p:spPr bwMode="auto">
              <a:xfrm>
                <a:off x="9472327" y="226146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45BB944D-6F2C-94BD-2F49-F1A2800A6C4A}"/>
                  </a:ext>
                </a:extLst>
              </p:cNvPr>
              <p:cNvCxnSpPr/>
              <p:nvPr/>
            </p:nvCxnSpPr>
            <p:spPr bwMode="auto">
              <a:xfrm>
                <a:off x="9328440" y="226115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FE86E446-4039-8270-6DF9-F843FFADDC48}"/>
                  </a:ext>
                </a:extLst>
              </p:cNvPr>
              <p:cNvCxnSpPr/>
              <p:nvPr/>
            </p:nvCxnSpPr>
            <p:spPr bwMode="auto">
              <a:xfrm>
                <a:off x="9508965" y="225942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4D73EBF9-20C7-4388-0DD6-A68D569F65EF}"/>
                  </a:ext>
                </a:extLst>
              </p:cNvPr>
              <p:cNvCxnSpPr/>
              <p:nvPr/>
            </p:nvCxnSpPr>
            <p:spPr bwMode="auto">
              <a:xfrm>
                <a:off x="9255249" y="226416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412E8E57-1994-6305-3971-686A553B0F03}"/>
                  </a:ext>
                </a:extLst>
              </p:cNvPr>
              <p:cNvCxnSpPr/>
              <p:nvPr/>
            </p:nvCxnSpPr>
            <p:spPr bwMode="auto">
              <a:xfrm>
                <a:off x="9549064" y="226115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C55BFE20-1063-D579-04D5-2CB4B8906A7F}"/>
                  </a:ext>
                </a:extLst>
              </p:cNvPr>
              <p:cNvCxnSpPr/>
              <p:nvPr/>
            </p:nvCxnSpPr>
            <p:spPr bwMode="auto">
              <a:xfrm>
                <a:off x="9728513" y="226115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85" name="Straight Connector 884">
                <a:extLst>
                  <a:ext uri="{FF2B5EF4-FFF2-40B4-BE49-F238E27FC236}">
                    <a16:creationId xmlns:a16="http://schemas.microsoft.com/office/drawing/2014/main" id="{48323E12-FB7B-0F39-D202-B0DA6A60BD0B}"/>
                  </a:ext>
                </a:extLst>
              </p:cNvPr>
              <p:cNvCxnSpPr/>
              <p:nvPr/>
            </p:nvCxnSpPr>
            <p:spPr bwMode="auto">
              <a:xfrm>
                <a:off x="9580460" y="226054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2F78D0C3-D4CD-1D6A-B63B-32CB17652281}"/>
                  </a:ext>
                </a:extLst>
              </p:cNvPr>
              <p:cNvCxnSpPr/>
              <p:nvPr/>
            </p:nvCxnSpPr>
            <p:spPr bwMode="auto">
              <a:xfrm>
                <a:off x="9793152" y="225818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CA097002-1D74-C9F1-824F-FEFDE362D0F1}"/>
                  </a:ext>
                </a:extLst>
              </p:cNvPr>
              <p:cNvCxnSpPr/>
              <p:nvPr/>
            </p:nvCxnSpPr>
            <p:spPr bwMode="auto">
              <a:xfrm>
                <a:off x="9429881" y="2264845"/>
                <a:ext cx="0" cy="110795"/>
              </a:xfrm>
              <a:prstGeom prst="line">
                <a:avLst/>
              </a:prstGeom>
              <a:noFill/>
              <a:ln w="38100" cap="flat" cmpd="sng" algn="ctr">
                <a:solidFill>
                  <a:schemeClr val="accent6"/>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0D76D320-F754-C102-6145-3D71DCCFD5E1}"/>
                  </a:ext>
                </a:extLst>
              </p:cNvPr>
              <p:cNvCxnSpPr/>
              <p:nvPr/>
            </p:nvCxnSpPr>
            <p:spPr bwMode="auto">
              <a:xfrm>
                <a:off x="9719459" y="2260648"/>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A8A5DC89-773E-4F67-38B7-800BDD0322DD}"/>
                  </a:ext>
                </a:extLst>
              </p:cNvPr>
              <p:cNvCxnSpPr/>
              <p:nvPr/>
            </p:nvCxnSpPr>
            <p:spPr bwMode="auto">
              <a:xfrm>
                <a:off x="9939024" y="232424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3FAB142F-6BA0-B8B4-1AFF-E03C8529287C}"/>
                  </a:ext>
                </a:extLst>
              </p:cNvPr>
              <p:cNvCxnSpPr/>
              <p:nvPr/>
            </p:nvCxnSpPr>
            <p:spPr bwMode="auto">
              <a:xfrm>
                <a:off x="9856771" y="2255555"/>
                <a:ext cx="0" cy="110795"/>
              </a:xfrm>
              <a:prstGeom prst="line">
                <a:avLst/>
              </a:prstGeom>
              <a:noFill/>
              <a:ln w="57150" cap="flat" cmpd="sng" algn="ctr">
                <a:solidFill>
                  <a:schemeClr val="accent6"/>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174E1399-6D44-7BC7-4D87-D903B84E8155}"/>
                  </a:ext>
                </a:extLst>
              </p:cNvPr>
              <p:cNvCxnSpPr/>
              <p:nvPr/>
            </p:nvCxnSpPr>
            <p:spPr bwMode="auto">
              <a:xfrm>
                <a:off x="9969145" y="232385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ABD9B766-9BA6-7559-48E3-BE3E32CDC249}"/>
                  </a:ext>
                </a:extLst>
              </p:cNvPr>
              <p:cNvCxnSpPr/>
              <p:nvPr/>
            </p:nvCxnSpPr>
            <p:spPr bwMode="auto">
              <a:xfrm>
                <a:off x="10217766" y="232450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A3F848BD-B104-42E3-81E0-52D0E817E66A}"/>
                  </a:ext>
                </a:extLst>
              </p:cNvPr>
              <p:cNvCxnSpPr/>
              <p:nvPr/>
            </p:nvCxnSpPr>
            <p:spPr bwMode="auto">
              <a:xfrm>
                <a:off x="10006375" y="2322935"/>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9BAA024A-1EFB-1AFF-597E-7205E8D60715}"/>
                  </a:ext>
                </a:extLst>
              </p:cNvPr>
              <p:cNvCxnSpPr/>
              <p:nvPr/>
            </p:nvCxnSpPr>
            <p:spPr bwMode="auto">
              <a:xfrm>
                <a:off x="10051822" y="2323458"/>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95" name="Straight Connector 894">
                <a:extLst>
                  <a:ext uri="{FF2B5EF4-FFF2-40B4-BE49-F238E27FC236}">
                    <a16:creationId xmlns:a16="http://schemas.microsoft.com/office/drawing/2014/main" id="{83A285E0-599B-67F6-6A4C-02174BA0F3B3}"/>
                  </a:ext>
                </a:extLst>
              </p:cNvPr>
              <p:cNvCxnSpPr/>
              <p:nvPr/>
            </p:nvCxnSpPr>
            <p:spPr bwMode="auto">
              <a:xfrm>
                <a:off x="10253650" y="2323458"/>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96" name="Straight Connector 895">
                <a:extLst>
                  <a:ext uri="{FF2B5EF4-FFF2-40B4-BE49-F238E27FC236}">
                    <a16:creationId xmlns:a16="http://schemas.microsoft.com/office/drawing/2014/main" id="{88D2C610-72CA-39A5-B5E3-924C18731339}"/>
                  </a:ext>
                </a:extLst>
              </p:cNvPr>
              <p:cNvCxnSpPr/>
              <p:nvPr/>
            </p:nvCxnSpPr>
            <p:spPr bwMode="auto">
              <a:xfrm>
                <a:off x="10398741" y="232044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97" name="Straight Connector 896">
                <a:extLst>
                  <a:ext uri="{FF2B5EF4-FFF2-40B4-BE49-F238E27FC236}">
                    <a16:creationId xmlns:a16="http://schemas.microsoft.com/office/drawing/2014/main" id="{F7DF973C-6440-27C1-01D1-E62B10CB857C}"/>
                  </a:ext>
                </a:extLst>
              </p:cNvPr>
              <p:cNvCxnSpPr/>
              <p:nvPr/>
            </p:nvCxnSpPr>
            <p:spPr bwMode="auto">
              <a:xfrm>
                <a:off x="10497461" y="232044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98" name="Straight Connector 897">
                <a:extLst>
                  <a:ext uri="{FF2B5EF4-FFF2-40B4-BE49-F238E27FC236}">
                    <a16:creationId xmlns:a16="http://schemas.microsoft.com/office/drawing/2014/main" id="{094BA661-EEDF-6671-7D16-7ADFA8289AB4}"/>
                  </a:ext>
                </a:extLst>
              </p:cNvPr>
              <p:cNvCxnSpPr/>
              <p:nvPr/>
            </p:nvCxnSpPr>
            <p:spPr bwMode="auto">
              <a:xfrm>
                <a:off x="10458243" y="2320838"/>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99" name="Straight Connector 898">
                <a:extLst>
                  <a:ext uri="{FF2B5EF4-FFF2-40B4-BE49-F238E27FC236}">
                    <a16:creationId xmlns:a16="http://schemas.microsoft.com/office/drawing/2014/main" id="{E9830580-7BC5-AB02-AB82-090AE0ABDCF2}"/>
                  </a:ext>
                </a:extLst>
              </p:cNvPr>
              <p:cNvCxnSpPr/>
              <p:nvPr/>
            </p:nvCxnSpPr>
            <p:spPr bwMode="auto">
              <a:xfrm>
                <a:off x="9670869" y="2261150"/>
                <a:ext cx="0" cy="110795"/>
              </a:xfrm>
              <a:prstGeom prst="line">
                <a:avLst/>
              </a:prstGeom>
              <a:noFill/>
              <a:ln w="38100" cap="flat" cmpd="sng" algn="ctr">
                <a:solidFill>
                  <a:schemeClr val="accent6"/>
                </a:solidFill>
                <a:prstDash val="solid"/>
                <a:round/>
                <a:headEnd type="none" w="med" len="med"/>
                <a:tailEnd type="none" w="med" len="med"/>
              </a:ln>
              <a:effectLst/>
            </p:spPr>
          </p:cxnSp>
          <p:cxnSp>
            <p:nvCxnSpPr>
              <p:cNvPr id="900" name="Straight Connector 899">
                <a:extLst>
                  <a:ext uri="{FF2B5EF4-FFF2-40B4-BE49-F238E27FC236}">
                    <a16:creationId xmlns:a16="http://schemas.microsoft.com/office/drawing/2014/main" id="{0FAB3115-5397-3D95-362F-98D17E7554FB}"/>
                  </a:ext>
                </a:extLst>
              </p:cNvPr>
              <p:cNvCxnSpPr/>
              <p:nvPr/>
            </p:nvCxnSpPr>
            <p:spPr bwMode="auto">
              <a:xfrm>
                <a:off x="10530673" y="232083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01" name="Straight Connector 900">
                <a:extLst>
                  <a:ext uri="{FF2B5EF4-FFF2-40B4-BE49-F238E27FC236}">
                    <a16:creationId xmlns:a16="http://schemas.microsoft.com/office/drawing/2014/main" id="{8AFE3B1C-DC5A-F4D8-22B7-BBDCD847BEE0}"/>
                  </a:ext>
                </a:extLst>
              </p:cNvPr>
              <p:cNvCxnSpPr/>
              <p:nvPr/>
            </p:nvCxnSpPr>
            <p:spPr bwMode="auto">
              <a:xfrm>
                <a:off x="10559463" y="232024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02" name="Straight Connector 901">
                <a:extLst>
                  <a:ext uri="{FF2B5EF4-FFF2-40B4-BE49-F238E27FC236}">
                    <a16:creationId xmlns:a16="http://schemas.microsoft.com/office/drawing/2014/main" id="{1440CBDA-B6DC-742C-935B-F58ED1D238CC}"/>
                  </a:ext>
                </a:extLst>
              </p:cNvPr>
              <p:cNvCxnSpPr/>
              <p:nvPr/>
            </p:nvCxnSpPr>
            <p:spPr bwMode="auto">
              <a:xfrm>
                <a:off x="10589865" y="232044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03" name="Straight Connector 902">
                <a:extLst>
                  <a:ext uri="{FF2B5EF4-FFF2-40B4-BE49-F238E27FC236}">
                    <a16:creationId xmlns:a16="http://schemas.microsoft.com/office/drawing/2014/main" id="{2C093619-BC4F-7CCB-2381-661B075C71E4}"/>
                  </a:ext>
                </a:extLst>
              </p:cNvPr>
              <p:cNvCxnSpPr/>
              <p:nvPr/>
            </p:nvCxnSpPr>
            <p:spPr bwMode="auto">
              <a:xfrm>
                <a:off x="10636649" y="231931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04" name="Straight Connector 903">
                <a:extLst>
                  <a:ext uri="{FF2B5EF4-FFF2-40B4-BE49-F238E27FC236}">
                    <a16:creationId xmlns:a16="http://schemas.microsoft.com/office/drawing/2014/main" id="{04DB99F0-86C2-57A6-35DD-B402765CC600}"/>
                  </a:ext>
                </a:extLst>
              </p:cNvPr>
              <p:cNvCxnSpPr/>
              <p:nvPr/>
            </p:nvCxnSpPr>
            <p:spPr bwMode="auto">
              <a:xfrm>
                <a:off x="10675768" y="2320838"/>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05" name="Straight Connector 904">
                <a:extLst>
                  <a:ext uri="{FF2B5EF4-FFF2-40B4-BE49-F238E27FC236}">
                    <a16:creationId xmlns:a16="http://schemas.microsoft.com/office/drawing/2014/main" id="{0CBE957F-0FD7-ADFB-0569-381B590C497C}"/>
                  </a:ext>
                </a:extLst>
              </p:cNvPr>
              <p:cNvCxnSpPr>
                <a:cxnSpLocks/>
              </p:cNvCxnSpPr>
              <p:nvPr/>
            </p:nvCxnSpPr>
            <p:spPr bwMode="auto">
              <a:xfrm>
                <a:off x="11207076" y="25264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DD93DEED-ED63-A7ED-B0E9-7B50FA65129E}"/>
                  </a:ext>
                </a:extLst>
              </p:cNvPr>
              <p:cNvCxnSpPr>
                <a:cxnSpLocks/>
              </p:cNvCxnSpPr>
              <p:nvPr/>
            </p:nvCxnSpPr>
            <p:spPr bwMode="auto">
              <a:xfrm>
                <a:off x="10829087" y="25264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07" name="Straight Connector 906">
                <a:extLst>
                  <a:ext uri="{FF2B5EF4-FFF2-40B4-BE49-F238E27FC236}">
                    <a16:creationId xmlns:a16="http://schemas.microsoft.com/office/drawing/2014/main" id="{99FA049F-1990-4F51-082C-069E3FE5F8DC}"/>
                  </a:ext>
                </a:extLst>
              </p:cNvPr>
              <p:cNvCxnSpPr>
                <a:cxnSpLocks/>
              </p:cNvCxnSpPr>
              <p:nvPr/>
            </p:nvCxnSpPr>
            <p:spPr bwMode="auto">
              <a:xfrm>
                <a:off x="10852009" y="25264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08" name="Straight Connector 907">
                <a:extLst>
                  <a:ext uri="{FF2B5EF4-FFF2-40B4-BE49-F238E27FC236}">
                    <a16:creationId xmlns:a16="http://schemas.microsoft.com/office/drawing/2014/main" id="{2AD7268F-B137-61DB-D38B-ACC169636860}"/>
                  </a:ext>
                </a:extLst>
              </p:cNvPr>
              <p:cNvCxnSpPr>
                <a:cxnSpLocks/>
              </p:cNvCxnSpPr>
              <p:nvPr/>
            </p:nvCxnSpPr>
            <p:spPr bwMode="auto">
              <a:xfrm>
                <a:off x="10796411" y="25264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09" name="Straight Connector 908">
                <a:extLst>
                  <a:ext uri="{FF2B5EF4-FFF2-40B4-BE49-F238E27FC236}">
                    <a16:creationId xmlns:a16="http://schemas.microsoft.com/office/drawing/2014/main" id="{A0D3BF5B-F2A6-3AF2-C208-DC77BDC58B22}"/>
                  </a:ext>
                </a:extLst>
              </p:cNvPr>
              <p:cNvCxnSpPr>
                <a:cxnSpLocks/>
              </p:cNvCxnSpPr>
              <p:nvPr/>
            </p:nvCxnSpPr>
            <p:spPr bwMode="auto">
              <a:xfrm>
                <a:off x="11334137" y="25264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10" name="Straight Connector 909">
                <a:extLst>
                  <a:ext uri="{FF2B5EF4-FFF2-40B4-BE49-F238E27FC236}">
                    <a16:creationId xmlns:a16="http://schemas.microsoft.com/office/drawing/2014/main" id="{B4CBDE96-EBDD-217F-C2C9-1CEF4153848A}"/>
                  </a:ext>
                </a:extLst>
              </p:cNvPr>
              <p:cNvCxnSpPr>
                <a:cxnSpLocks/>
              </p:cNvCxnSpPr>
              <p:nvPr/>
            </p:nvCxnSpPr>
            <p:spPr bwMode="auto">
              <a:xfrm>
                <a:off x="11380799" y="25264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11" name="Straight Connector 910">
                <a:extLst>
                  <a:ext uri="{FF2B5EF4-FFF2-40B4-BE49-F238E27FC236}">
                    <a16:creationId xmlns:a16="http://schemas.microsoft.com/office/drawing/2014/main" id="{E87D9EC8-5BFB-BE9C-1CE0-B1324A8742E6}"/>
                  </a:ext>
                </a:extLst>
              </p:cNvPr>
              <p:cNvCxnSpPr>
                <a:cxnSpLocks/>
              </p:cNvCxnSpPr>
              <p:nvPr/>
            </p:nvCxnSpPr>
            <p:spPr bwMode="auto">
              <a:xfrm>
                <a:off x="11395578" y="25264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12" name="Straight Connector 911">
                <a:extLst>
                  <a:ext uri="{FF2B5EF4-FFF2-40B4-BE49-F238E27FC236}">
                    <a16:creationId xmlns:a16="http://schemas.microsoft.com/office/drawing/2014/main" id="{FB7E0749-A632-10EA-A2DB-72021F510869}"/>
                  </a:ext>
                </a:extLst>
              </p:cNvPr>
              <p:cNvCxnSpPr>
                <a:cxnSpLocks/>
              </p:cNvCxnSpPr>
              <p:nvPr/>
            </p:nvCxnSpPr>
            <p:spPr bwMode="auto">
              <a:xfrm>
                <a:off x="10885575" y="25264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13" name="Straight Connector 912">
                <a:extLst>
                  <a:ext uri="{FF2B5EF4-FFF2-40B4-BE49-F238E27FC236}">
                    <a16:creationId xmlns:a16="http://schemas.microsoft.com/office/drawing/2014/main" id="{2B2B0564-B9D4-DFBF-52B7-E47378B929C1}"/>
                  </a:ext>
                </a:extLst>
              </p:cNvPr>
              <p:cNvCxnSpPr>
                <a:cxnSpLocks/>
              </p:cNvCxnSpPr>
              <p:nvPr/>
            </p:nvCxnSpPr>
            <p:spPr bwMode="auto">
              <a:xfrm>
                <a:off x="11243841" y="25264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3D515F10-D94C-9739-4A8E-4E109CFC395A}"/>
                  </a:ext>
                </a:extLst>
              </p:cNvPr>
              <p:cNvCxnSpPr/>
              <p:nvPr/>
            </p:nvCxnSpPr>
            <p:spPr bwMode="auto">
              <a:xfrm>
                <a:off x="10322960" y="2323856"/>
                <a:ext cx="0" cy="110795"/>
              </a:xfrm>
              <a:prstGeom prst="line">
                <a:avLst/>
              </a:prstGeom>
              <a:noFill/>
              <a:ln w="57150" cap="flat" cmpd="sng" algn="ctr">
                <a:solidFill>
                  <a:schemeClr val="accent6"/>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CBBD3698-E5E5-3781-79A3-B1BE2516F144}"/>
                </a:ext>
              </a:extLst>
            </p:cNvPr>
            <p:cNvGrpSpPr/>
            <p:nvPr/>
          </p:nvGrpSpPr>
          <p:grpSpPr>
            <a:xfrm>
              <a:off x="6961926" y="1494267"/>
              <a:ext cx="3959580" cy="519146"/>
              <a:chOff x="6804431" y="1993895"/>
              <a:chExt cx="4677772" cy="613309"/>
            </a:xfrm>
          </p:grpSpPr>
          <p:grpSp>
            <p:nvGrpSpPr>
              <p:cNvPr id="19" name="Group 18">
                <a:extLst>
                  <a:ext uri="{FF2B5EF4-FFF2-40B4-BE49-F238E27FC236}">
                    <a16:creationId xmlns:a16="http://schemas.microsoft.com/office/drawing/2014/main" id="{640600B3-50E9-69E1-6E22-46213151EDEA}"/>
                  </a:ext>
                </a:extLst>
              </p:cNvPr>
              <p:cNvGrpSpPr/>
              <p:nvPr/>
            </p:nvGrpSpPr>
            <p:grpSpPr>
              <a:xfrm>
                <a:off x="7493485" y="2021516"/>
                <a:ext cx="3988718" cy="585688"/>
                <a:chOff x="7493485" y="2021516"/>
                <a:chExt cx="3988718" cy="585688"/>
              </a:xfrm>
            </p:grpSpPr>
            <p:cxnSp>
              <p:nvCxnSpPr>
                <p:cNvPr id="762" name="Straight Connector 761">
                  <a:extLst>
                    <a:ext uri="{FF2B5EF4-FFF2-40B4-BE49-F238E27FC236}">
                      <a16:creationId xmlns:a16="http://schemas.microsoft.com/office/drawing/2014/main" id="{84B2A2BD-0656-5786-82C6-B742A1AD3953}"/>
                    </a:ext>
                  </a:extLst>
                </p:cNvPr>
                <p:cNvCxnSpPr/>
                <p:nvPr/>
              </p:nvCxnSpPr>
              <p:spPr bwMode="auto">
                <a:xfrm>
                  <a:off x="7493485" y="2021516"/>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04639D15-18FA-ED14-63C6-047F3304C4D9}"/>
                    </a:ext>
                  </a:extLst>
                </p:cNvPr>
                <p:cNvCxnSpPr/>
                <p:nvPr/>
              </p:nvCxnSpPr>
              <p:spPr bwMode="auto">
                <a:xfrm>
                  <a:off x="9055296" y="207848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98FC4AE4-E751-E277-3F8F-2822EFBCF50C}"/>
                    </a:ext>
                  </a:extLst>
                </p:cNvPr>
                <p:cNvCxnSpPr/>
                <p:nvPr/>
              </p:nvCxnSpPr>
              <p:spPr bwMode="auto">
                <a:xfrm>
                  <a:off x="7875135" y="2024534"/>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EBA47EFE-BD52-E48C-A4AF-574670BF491A}"/>
                    </a:ext>
                  </a:extLst>
                </p:cNvPr>
                <p:cNvCxnSpPr/>
                <p:nvPr/>
              </p:nvCxnSpPr>
              <p:spPr bwMode="auto">
                <a:xfrm>
                  <a:off x="8320229" y="2059339"/>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297E8316-1087-F9BB-5AFF-AB61DACD3500}"/>
                    </a:ext>
                  </a:extLst>
                </p:cNvPr>
                <p:cNvCxnSpPr/>
                <p:nvPr/>
              </p:nvCxnSpPr>
              <p:spPr bwMode="auto">
                <a:xfrm>
                  <a:off x="9204627" y="207941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2159FD1B-10B5-F4CE-B6A2-436513FE0CD7}"/>
                    </a:ext>
                  </a:extLst>
                </p:cNvPr>
                <p:cNvCxnSpPr/>
                <p:nvPr/>
              </p:nvCxnSpPr>
              <p:spPr bwMode="auto">
                <a:xfrm>
                  <a:off x="8959341" y="207601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B7DCC8F0-A468-E608-8750-B41306E8A4D9}"/>
                    </a:ext>
                  </a:extLst>
                </p:cNvPr>
                <p:cNvCxnSpPr/>
                <p:nvPr/>
              </p:nvCxnSpPr>
              <p:spPr bwMode="auto">
                <a:xfrm>
                  <a:off x="9007484" y="2075667"/>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D94B67C6-0F5C-3214-4776-EE98C0BEA555}"/>
                    </a:ext>
                  </a:extLst>
                </p:cNvPr>
                <p:cNvCxnSpPr/>
                <p:nvPr/>
              </p:nvCxnSpPr>
              <p:spPr bwMode="auto">
                <a:xfrm>
                  <a:off x="9504942" y="2160086"/>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70" name="Straight Connector 769">
                  <a:extLst>
                    <a:ext uri="{FF2B5EF4-FFF2-40B4-BE49-F238E27FC236}">
                      <a16:creationId xmlns:a16="http://schemas.microsoft.com/office/drawing/2014/main" id="{7665393F-9BB5-28D9-01E9-934870378ECA}"/>
                    </a:ext>
                  </a:extLst>
                </p:cNvPr>
                <p:cNvCxnSpPr/>
                <p:nvPr/>
              </p:nvCxnSpPr>
              <p:spPr bwMode="auto">
                <a:xfrm>
                  <a:off x="9335947" y="207945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4DF65B35-380B-302D-A993-E4E8733B0382}"/>
                    </a:ext>
                  </a:extLst>
                </p:cNvPr>
                <p:cNvCxnSpPr/>
                <p:nvPr/>
              </p:nvCxnSpPr>
              <p:spPr bwMode="auto">
                <a:xfrm>
                  <a:off x="9089538" y="2078599"/>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A479F307-3032-C169-063B-5E1A99CB2122}"/>
                    </a:ext>
                  </a:extLst>
                </p:cNvPr>
                <p:cNvCxnSpPr/>
                <p:nvPr/>
              </p:nvCxnSpPr>
              <p:spPr bwMode="auto">
                <a:xfrm>
                  <a:off x="9295094" y="207941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EC8770EE-FE02-1E0C-C128-11F2AC06ACA9}"/>
                    </a:ext>
                  </a:extLst>
                </p:cNvPr>
                <p:cNvCxnSpPr/>
                <p:nvPr/>
              </p:nvCxnSpPr>
              <p:spPr bwMode="auto">
                <a:xfrm>
                  <a:off x="9367090" y="2079027"/>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11507288-38B0-2309-96CE-0DC78E85ECB9}"/>
                    </a:ext>
                  </a:extLst>
                </p:cNvPr>
                <p:cNvCxnSpPr/>
                <p:nvPr/>
              </p:nvCxnSpPr>
              <p:spPr bwMode="auto">
                <a:xfrm>
                  <a:off x="9866397" y="2167872"/>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E0B7392C-1AA3-0DB8-04BD-432FE0F66AD8}"/>
                    </a:ext>
                  </a:extLst>
                </p:cNvPr>
                <p:cNvCxnSpPr/>
                <p:nvPr/>
              </p:nvCxnSpPr>
              <p:spPr bwMode="auto">
                <a:xfrm>
                  <a:off x="9935293" y="2169517"/>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6832C505-0067-918C-A484-F994097871F4}"/>
                    </a:ext>
                  </a:extLst>
                </p:cNvPr>
                <p:cNvCxnSpPr/>
                <p:nvPr/>
              </p:nvCxnSpPr>
              <p:spPr bwMode="auto">
                <a:xfrm>
                  <a:off x="9820317" y="2167019"/>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0AF42A8A-5921-6868-4965-142F3598B9F4}"/>
                    </a:ext>
                  </a:extLst>
                </p:cNvPr>
                <p:cNvCxnSpPr/>
                <p:nvPr/>
              </p:nvCxnSpPr>
              <p:spPr bwMode="auto">
                <a:xfrm>
                  <a:off x="9950322" y="2169869"/>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63E172F5-1ACD-BF48-9147-AC1BC636D8F2}"/>
                    </a:ext>
                  </a:extLst>
                </p:cNvPr>
                <p:cNvCxnSpPr/>
                <p:nvPr/>
              </p:nvCxnSpPr>
              <p:spPr bwMode="auto">
                <a:xfrm>
                  <a:off x="10494443" y="2232802"/>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880E5435-5038-A5D9-CDC1-9C2FB9B69F2D}"/>
                    </a:ext>
                  </a:extLst>
                </p:cNvPr>
                <p:cNvCxnSpPr/>
                <p:nvPr/>
              </p:nvCxnSpPr>
              <p:spPr bwMode="auto">
                <a:xfrm>
                  <a:off x="9555151" y="2164001"/>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17BBEC1A-EAD0-9DA8-AC3E-1AF2A3B96F0A}"/>
                    </a:ext>
                  </a:extLst>
                </p:cNvPr>
                <p:cNvCxnSpPr/>
                <p:nvPr/>
              </p:nvCxnSpPr>
              <p:spPr bwMode="auto">
                <a:xfrm>
                  <a:off x="9133395" y="2079565"/>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9BD8B744-FE66-7B98-A1B1-3D14E8930C16}"/>
                    </a:ext>
                  </a:extLst>
                </p:cNvPr>
                <p:cNvCxnSpPr/>
                <p:nvPr/>
              </p:nvCxnSpPr>
              <p:spPr bwMode="auto">
                <a:xfrm>
                  <a:off x="9896424" y="2167335"/>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CF94127B-3D4D-E29B-DC39-C95B89ECF0A4}"/>
                    </a:ext>
                  </a:extLst>
                </p:cNvPr>
                <p:cNvCxnSpPr/>
                <p:nvPr/>
              </p:nvCxnSpPr>
              <p:spPr bwMode="auto">
                <a:xfrm>
                  <a:off x="10522903" y="223368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D3853243-2388-FB91-F190-012090533E2D}"/>
                    </a:ext>
                  </a:extLst>
                </p:cNvPr>
                <p:cNvCxnSpPr/>
                <p:nvPr/>
              </p:nvCxnSpPr>
              <p:spPr bwMode="auto">
                <a:xfrm>
                  <a:off x="10262761" y="223232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1E36D391-84BA-9504-968E-5585C7512579}"/>
                    </a:ext>
                  </a:extLst>
                </p:cNvPr>
                <p:cNvCxnSpPr/>
                <p:nvPr/>
              </p:nvCxnSpPr>
              <p:spPr bwMode="auto">
                <a:xfrm>
                  <a:off x="10223918" y="2234276"/>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7A365A74-87A0-62ED-EAB2-0D2BC7D4711C}"/>
                    </a:ext>
                  </a:extLst>
                </p:cNvPr>
                <p:cNvCxnSpPr/>
                <p:nvPr/>
              </p:nvCxnSpPr>
              <p:spPr bwMode="auto">
                <a:xfrm>
                  <a:off x="10610133" y="223368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FF0EFF48-7D95-3215-6091-F79EA411EADE}"/>
                    </a:ext>
                  </a:extLst>
                </p:cNvPr>
                <p:cNvCxnSpPr/>
                <p:nvPr/>
              </p:nvCxnSpPr>
              <p:spPr bwMode="auto">
                <a:xfrm>
                  <a:off x="10371510" y="223221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E7ACADBD-A847-C471-3E0A-DA7D6E7CA242}"/>
                    </a:ext>
                  </a:extLst>
                </p:cNvPr>
                <p:cNvCxnSpPr/>
                <p:nvPr/>
              </p:nvCxnSpPr>
              <p:spPr bwMode="auto">
                <a:xfrm>
                  <a:off x="10829087" y="2237967"/>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806A5089-0E4D-A84D-0C5C-597B9ACED79B}"/>
                    </a:ext>
                  </a:extLst>
                </p:cNvPr>
                <p:cNvCxnSpPr/>
                <p:nvPr/>
              </p:nvCxnSpPr>
              <p:spPr bwMode="auto">
                <a:xfrm>
                  <a:off x="10804235" y="2240027"/>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EFF02372-E742-2A84-BE65-8A74D2D8B9B4}"/>
                    </a:ext>
                  </a:extLst>
                </p:cNvPr>
                <p:cNvCxnSpPr/>
                <p:nvPr/>
              </p:nvCxnSpPr>
              <p:spPr bwMode="auto">
                <a:xfrm>
                  <a:off x="10754300" y="2238657"/>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9AE6C948-0B41-B22A-ABBF-BB6F1E2827DA}"/>
                    </a:ext>
                  </a:extLst>
                </p:cNvPr>
                <p:cNvCxnSpPr/>
                <p:nvPr/>
              </p:nvCxnSpPr>
              <p:spPr bwMode="auto">
                <a:xfrm>
                  <a:off x="9600136" y="216400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352546D6-7587-88FF-310F-668D21207BF7}"/>
                    </a:ext>
                  </a:extLst>
                </p:cNvPr>
                <p:cNvCxnSpPr/>
                <p:nvPr/>
              </p:nvCxnSpPr>
              <p:spPr bwMode="auto">
                <a:xfrm>
                  <a:off x="9650928" y="2162369"/>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6C206D1F-4080-AE3E-F2CC-19A05B57D2AC}"/>
                    </a:ext>
                  </a:extLst>
                </p:cNvPr>
                <p:cNvCxnSpPr/>
                <p:nvPr/>
              </p:nvCxnSpPr>
              <p:spPr bwMode="auto">
                <a:xfrm>
                  <a:off x="10875290" y="2238656"/>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BD7C8B39-8F07-0CF9-94B7-74857101EFFE}"/>
                    </a:ext>
                  </a:extLst>
                </p:cNvPr>
                <p:cNvCxnSpPr/>
                <p:nvPr/>
              </p:nvCxnSpPr>
              <p:spPr bwMode="auto">
                <a:xfrm>
                  <a:off x="9408254" y="2080775"/>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1908F373-F450-C3CD-938A-6DD912A5B581}"/>
                    </a:ext>
                  </a:extLst>
                </p:cNvPr>
                <p:cNvCxnSpPr/>
                <p:nvPr/>
              </p:nvCxnSpPr>
              <p:spPr bwMode="auto">
                <a:xfrm>
                  <a:off x="11435698" y="2493546"/>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2E87550E-BED3-0EF5-DE72-6974A1224F2F}"/>
                    </a:ext>
                  </a:extLst>
                </p:cNvPr>
                <p:cNvCxnSpPr/>
                <p:nvPr/>
              </p:nvCxnSpPr>
              <p:spPr bwMode="auto">
                <a:xfrm>
                  <a:off x="11208432" y="2495815"/>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E45BAC2F-D363-C88C-225C-CAF0F89F5CA7}"/>
                    </a:ext>
                  </a:extLst>
                </p:cNvPr>
                <p:cNvCxnSpPr/>
                <p:nvPr/>
              </p:nvCxnSpPr>
              <p:spPr bwMode="auto">
                <a:xfrm>
                  <a:off x="10993248" y="2496409"/>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CEC3EBAA-1842-5031-199E-EF497885320F}"/>
                    </a:ext>
                  </a:extLst>
                </p:cNvPr>
                <p:cNvCxnSpPr/>
                <p:nvPr/>
              </p:nvCxnSpPr>
              <p:spPr bwMode="auto">
                <a:xfrm>
                  <a:off x="9247701" y="2079267"/>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07F2A468-F091-0291-2028-FC12DC47E49E}"/>
                    </a:ext>
                  </a:extLst>
                </p:cNvPr>
                <p:cNvCxnSpPr/>
                <p:nvPr/>
              </p:nvCxnSpPr>
              <p:spPr bwMode="auto">
                <a:xfrm>
                  <a:off x="10325978" y="2234646"/>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BD1282B2-3930-E5B2-F5F6-9379F1744FB2}"/>
                    </a:ext>
                  </a:extLst>
                </p:cNvPr>
                <p:cNvCxnSpPr/>
                <p:nvPr/>
              </p:nvCxnSpPr>
              <p:spPr bwMode="auto">
                <a:xfrm>
                  <a:off x="10419967" y="2235820"/>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800" name="Straight Connector 799">
                  <a:extLst>
                    <a:ext uri="{FF2B5EF4-FFF2-40B4-BE49-F238E27FC236}">
                      <a16:creationId xmlns:a16="http://schemas.microsoft.com/office/drawing/2014/main" id="{31530A2E-B671-06F1-3B92-DAF91E1B52A0}"/>
                    </a:ext>
                  </a:extLst>
                </p:cNvPr>
                <p:cNvCxnSpPr/>
                <p:nvPr/>
              </p:nvCxnSpPr>
              <p:spPr bwMode="auto">
                <a:xfrm>
                  <a:off x="11043923" y="249629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1688E065-4F75-B403-7852-D0B75A7BA0CC}"/>
                    </a:ext>
                  </a:extLst>
                </p:cNvPr>
                <p:cNvCxnSpPr/>
                <p:nvPr/>
              </p:nvCxnSpPr>
              <p:spPr bwMode="auto">
                <a:xfrm>
                  <a:off x="10114862" y="223232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1F4218D0-EC93-8619-E5D1-7B0016E85515}"/>
                    </a:ext>
                  </a:extLst>
                </p:cNvPr>
                <p:cNvCxnSpPr/>
                <p:nvPr/>
              </p:nvCxnSpPr>
              <p:spPr bwMode="auto">
                <a:xfrm>
                  <a:off x="11482203" y="249339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2AFA3CF3-4C2A-0712-8037-A623E318A0FD}"/>
                    </a:ext>
                  </a:extLst>
                </p:cNvPr>
                <p:cNvCxnSpPr/>
                <p:nvPr/>
              </p:nvCxnSpPr>
              <p:spPr bwMode="auto">
                <a:xfrm>
                  <a:off x="9458425" y="2160087"/>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484C5E20-6224-9459-8BB1-FB77CB3D0214}"/>
                    </a:ext>
                  </a:extLst>
                </p:cNvPr>
                <p:cNvCxnSpPr/>
                <p:nvPr/>
              </p:nvCxnSpPr>
              <p:spPr bwMode="auto">
                <a:xfrm>
                  <a:off x="10006375" y="2169965"/>
                  <a:ext cx="0" cy="110795"/>
                </a:xfrm>
                <a:prstGeom prst="line">
                  <a:avLst/>
                </a:prstGeom>
                <a:noFill/>
                <a:ln w="38100" cap="flat" cmpd="sng" algn="ctr">
                  <a:solidFill>
                    <a:schemeClr val="accent3"/>
                  </a:solidFill>
                  <a:prstDash val="solid"/>
                  <a:round/>
                  <a:headEnd type="none" w="med" len="med"/>
                  <a:tailEnd type="none" w="med" len="med"/>
                </a:ln>
                <a:effectLst/>
              </p:spPr>
            </p:cxnSp>
          </p:grpSp>
          <p:cxnSp>
            <p:nvCxnSpPr>
              <p:cNvPr id="518" name="Straight Connector 517">
                <a:extLst>
                  <a:ext uri="{FF2B5EF4-FFF2-40B4-BE49-F238E27FC236}">
                    <a16:creationId xmlns:a16="http://schemas.microsoft.com/office/drawing/2014/main" id="{F3B1D8BD-BFD9-8C4B-FBE6-4765A228B0E5}"/>
                  </a:ext>
                </a:extLst>
              </p:cNvPr>
              <p:cNvCxnSpPr/>
              <p:nvPr/>
            </p:nvCxnSpPr>
            <p:spPr bwMode="auto">
              <a:xfrm>
                <a:off x="6804431" y="1993895"/>
                <a:ext cx="0" cy="11079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89E4E9C3-E8E8-FD64-30B9-E1E64790180B}"/>
                </a:ext>
              </a:extLst>
            </p:cNvPr>
            <p:cNvGrpSpPr/>
            <p:nvPr/>
          </p:nvGrpSpPr>
          <p:grpSpPr>
            <a:xfrm>
              <a:off x="7134891" y="2320417"/>
              <a:ext cx="2427925" cy="1160904"/>
              <a:chOff x="6924832" y="2363297"/>
              <a:chExt cx="2344964" cy="1214400"/>
            </a:xfrm>
          </p:grpSpPr>
          <p:sp>
            <p:nvSpPr>
              <p:cNvPr id="505" name="Textfeld 26">
                <a:extLst>
                  <a:ext uri="{FF2B5EF4-FFF2-40B4-BE49-F238E27FC236}">
                    <a16:creationId xmlns:a16="http://schemas.microsoft.com/office/drawing/2014/main" id="{FC235133-70D9-A61E-47C8-FAC3E815CF6A}"/>
                  </a:ext>
                </a:extLst>
              </p:cNvPr>
              <p:cNvSpPr txBox="1"/>
              <p:nvPr/>
            </p:nvSpPr>
            <p:spPr>
              <a:xfrm>
                <a:off x="7941257" y="2363297"/>
                <a:ext cx="1328539" cy="3465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3-Yr PFS, %</a:t>
                </a:r>
              </a:p>
            </p:txBody>
          </p:sp>
          <p:grpSp>
            <p:nvGrpSpPr>
              <p:cNvPr id="514" name="Group 513">
                <a:extLst>
                  <a:ext uri="{FF2B5EF4-FFF2-40B4-BE49-F238E27FC236}">
                    <a16:creationId xmlns:a16="http://schemas.microsoft.com/office/drawing/2014/main" id="{FEA4E43B-08BD-194F-1FC3-1EE1FC5EA7BC}"/>
                  </a:ext>
                </a:extLst>
              </p:cNvPr>
              <p:cNvGrpSpPr/>
              <p:nvPr/>
            </p:nvGrpSpPr>
            <p:grpSpPr>
              <a:xfrm flipV="1">
                <a:off x="6924832" y="2762730"/>
                <a:ext cx="217019" cy="814967"/>
                <a:chOff x="7160362" y="1786595"/>
                <a:chExt cx="265453" cy="1438927"/>
              </a:xfrm>
            </p:grpSpPr>
            <p:cxnSp>
              <p:nvCxnSpPr>
                <p:cNvPr id="515" name="Straight Connector 514">
                  <a:extLst>
                    <a:ext uri="{FF2B5EF4-FFF2-40B4-BE49-F238E27FC236}">
                      <a16:creationId xmlns:a16="http://schemas.microsoft.com/office/drawing/2014/main" id="{9A7845D1-662A-0C9F-A2A4-AF25B0E310CA}"/>
                    </a:ext>
                  </a:extLst>
                </p:cNvPr>
                <p:cNvCxnSpPr/>
                <p:nvPr/>
              </p:nvCxnSpPr>
              <p:spPr bwMode="auto">
                <a:xfrm>
                  <a:off x="7161994" y="1786595"/>
                  <a:ext cx="263821" cy="0"/>
                </a:xfrm>
                <a:prstGeom prst="line">
                  <a:avLst/>
                </a:prstGeom>
                <a:noFill/>
                <a:ln w="28575" cap="flat" cmpd="sng" algn="ctr">
                  <a:solidFill>
                    <a:schemeClr val="accent1"/>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BD1FE1E0-34C7-E190-3CCA-4EF6CE50F770}"/>
                    </a:ext>
                  </a:extLst>
                </p:cNvPr>
                <p:cNvCxnSpPr/>
                <p:nvPr/>
              </p:nvCxnSpPr>
              <p:spPr bwMode="auto">
                <a:xfrm>
                  <a:off x="7161994" y="2269900"/>
                  <a:ext cx="263821" cy="0"/>
                </a:xfrm>
                <a:prstGeom prst="line">
                  <a:avLst/>
                </a:prstGeom>
                <a:noFill/>
                <a:ln w="28575" cap="flat" cmpd="sng" algn="ctr">
                  <a:solidFill>
                    <a:srgbClr val="E1471D"/>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98FD0B0A-E641-32A1-BE30-02572EBFEBBC}"/>
                    </a:ext>
                  </a:extLst>
                </p:cNvPr>
                <p:cNvCxnSpPr/>
                <p:nvPr/>
              </p:nvCxnSpPr>
              <p:spPr bwMode="auto">
                <a:xfrm>
                  <a:off x="7160362" y="2752570"/>
                  <a:ext cx="263821" cy="0"/>
                </a:xfrm>
                <a:prstGeom prst="line">
                  <a:avLst/>
                </a:prstGeom>
                <a:noFill/>
                <a:ln w="28575" cap="flat" cmpd="sng" algn="ctr">
                  <a:solidFill>
                    <a:schemeClr val="accent4"/>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7C1178C3-8CBB-6CF9-8694-B31E62D83CFC}"/>
                    </a:ext>
                  </a:extLst>
                </p:cNvPr>
                <p:cNvCxnSpPr/>
                <p:nvPr/>
              </p:nvCxnSpPr>
              <p:spPr bwMode="auto">
                <a:xfrm>
                  <a:off x="7160362" y="3225522"/>
                  <a:ext cx="263821" cy="0"/>
                </a:xfrm>
                <a:prstGeom prst="line">
                  <a:avLst/>
                </a:prstGeom>
                <a:noFill/>
                <a:ln w="28575" cap="flat" cmpd="sng" algn="ctr">
                  <a:solidFill>
                    <a:schemeClr val="accent6"/>
                  </a:solidFill>
                  <a:prstDash val="solid"/>
                  <a:round/>
                  <a:headEnd type="none" w="med" len="med"/>
                  <a:tailEnd type="none" w="med" len="med"/>
                </a:ln>
                <a:effectLst/>
              </p:spPr>
            </p:cxnSp>
          </p:grpSp>
        </p:grpSp>
      </p:grpSp>
      <p:grpSp>
        <p:nvGrpSpPr>
          <p:cNvPr id="43" name="Group 42">
            <a:extLst>
              <a:ext uri="{FF2B5EF4-FFF2-40B4-BE49-F238E27FC236}">
                <a16:creationId xmlns:a16="http://schemas.microsoft.com/office/drawing/2014/main" id="{C19D1BA0-993E-097A-329B-07DC5756A053}"/>
              </a:ext>
            </a:extLst>
          </p:cNvPr>
          <p:cNvGrpSpPr/>
          <p:nvPr/>
        </p:nvGrpSpPr>
        <p:grpSpPr>
          <a:xfrm>
            <a:off x="5484248" y="4083803"/>
            <a:ext cx="2748741" cy="247220"/>
            <a:chOff x="5484248" y="4190132"/>
            <a:chExt cx="2748741" cy="247220"/>
          </a:xfrm>
        </p:grpSpPr>
        <p:cxnSp>
          <p:nvCxnSpPr>
            <p:cNvPr id="660" name="Straight Connector 659">
              <a:extLst>
                <a:ext uri="{FF2B5EF4-FFF2-40B4-BE49-F238E27FC236}">
                  <a16:creationId xmlns:a16="http://schemas.microsoft.com/office/drawing/2014/main" id="{84B2D2EA-E17E-E8D7-AA10-E6D89B713E29}"/>
                </a:ext>
              </a:extLst>
            </p:cNvPr>
            <p:cNvCxnSpPr/>
            <p:nvPr/>
          </p:nvCxnSpPr>
          <p:spPr bwMode="auto">
            <a:xfrm>
              <a:off x="5484248" y="4191429"/>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3FB44CC4-1267-1581-51F0-D37C3137FA8C}"/>
                </a:ext>
              </a:extLst>
            </p:cNvPr>
            <p:cNvCxnSpPr/>
            <p:nvPr/>
          </p:nvCxnSpPr>
          <p:spPr bwMode="auto">
            <a:xfrm>
              <a:off x="6384801" y="4227161"/>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9744AF1D-5A28-4AF5-6835-A4A7E554B926}"/>
                </a:ext>
              </a:extLst>
            </p:cNvPr>
            <p:cNvCxnSpPr/>
            <p:nvPr/>
          </p:nvCxnSpPr>
          <p:spPr bwMode="auto">
            <a:xfrm>
              <a:off x="5881014" y="4196416"/>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D1B2797A-C9BD-D7F5-1897-B6AF93B35B47}"/>
                </a:ext>
              </a:extLst>
            </p:cNvPr>
            <p:cNvCxnSpPr/>
            <p:nvPr/>
          </p:nvCxnSpPr>
          <p:spPr bwMode="auto">
            <a:xfrm>
              <a:off x="6096000" y="4190132"/>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DDAF9A33-7E95-DA2A-BE70-FDF2C4E0864E}"/>
                </a:ext>
              </a:extLst>
            </p:cNvPr>
            <p:cNvCxnSpPr/>
            <p:nvPr/>
          </p:nvCxnSpPr>
          <p:spPr bwMode="auto">
            <a:xfrm>
              <a:off x="6584217" y="4223675"/>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A4462041-AF96-8569-AD97-316215F3DC1E}"/>
                </a:ext>
              </a:extLst>
            </p:cNvPr>
            <p:cNvCxnSpPr/>
            <p:nvPr/>
          </p:nvCxnSpPr>
          <p:spPr bwMode="auto">
            <a:xfrm>
              <a:off x="6249206" y="4225684"/>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A2657E44-2901-63E3-2CB6-B545DD1AEF91}"/>
                </a:ext>
              </a:extLst>
            </p:cNvPr>
            <p:cNvCxnSpPr/>
            <p:nvPr/>
          </p:nvCxnSpPr>
          <p:spPr bwMode="auto">
            <a:xfrm>
              <a:off x="6411359" y="4227161"/>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65B84564-2677-7042-4DCF-5016D272CAD3}"/>
                </a:ext>
              </a:extLst>
            </p:cNvPr>
            <p:cNvCxnSpPr/>
            <p:nvPr/>
          </p:nvCxnSpPr>
          <p:spPr bwMode="auto">
            <a:xfrm>
              <a:off x="6726755" y="4222066"/>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E8DEF308-C4BF-A7CC-8BFD-72305A5D2009}"/>
                </a:ext>
              </a:extLst>
            </p:cNvPr>
            <p:cNvCxnSpPr/>
            <p:nvPr/>
          </p:nvCxnSpPr>
          <p:spPr bwMode="auto">
            <a:xfrm>
              <a:off x="6664553" y="4221870"/>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F53C895A-39CA-3E29-CB72-A5C937536BF9}"/>
                </a:ext>
              </a:extLst>
            </p:cNvPr>
            <p:cNvCxnSpPr/>
            <p:nvPr/>
          </p:nvCxnSpPr>
          <p:spPr bwMode="auto">
            <a:xfrm>
              <a:off x="6550276" y="4223675"/>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03173E96-8727-1263-C9AA-1D73743F82FD}"/>
                </a:ext>
              </a:extLst>
            </p:cNvPr>
            <p:cNvCxnSpPr/>
            <p:nvPr/>
          </p:nvCxnSpPr>
          <p:spPr bwMode="auto">
            <a:xfrm>
              <a:off x="6695730" y="4223547"/>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DD6B5FCA-F944-83A4-3444-E09A21D37F47}"/>
                </a:ext>
              </a:extLst>
            </p:cNvPr>
            <p:cNvCxnSpPr/>
            <p:nvPr/>
          </p:nvCxnSpPr>
          <p:spPr bwMode="auto">
            <a:xfrm>
              <a:off x="6841453" y="4225208"/>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C0BDA663-85B6-77EC-C4FD-F09535F84E16}"/>
                </a:ext>
              </a:extLst>
            </p:cNvPr>
            <p:cNvCxnSpPr/>
            <p:nvPr/>
          </p:nvCxnSpPr>
          <p:spPr bwMode="auto">
            <a:xfrm>
              <a:off x="6989272" y="4228350"/>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3F1B057A-E77D-B98A-119F-76105009479C}"/>
                </a:ext>
              </a:extLst>
            </p:cNvPr>
            <p:cNvCxnSpPr/>
            <p:nvPr/>
          </p:nvCxnSpPr>
          <p:spPr bwMode="auto">
            <a:xfrm>
              <a:off x="7017511" y="4228350"/>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E5C4447B-DF13-7339-7E17-11576D05F9CC}"/>
                </a:ext>
              </a:extLst>
            </p:cNvPr>
            <p:cNvCxnSpPr/>
            <p:nvPr/>
          </p:nvCxnSpPr>
          <p:spPr bwMode="auto">
            <a:xfrm>
              <a:off x="6911122" y="4227862"/>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7CE2E3DE-7078-BA6A-F422-C61FB7A415DC}"/>
                </a:ext>
              </a:extLst>
            </p:cNvPr>
            <p:cNvCxnSpPr>
              <a:cxnSpLocks/>
            </p:cNvCxnSpPr>
            <p:nvPr/>
          </p:nvCxnSpPr>
          <p:spPr bwMode="auto">
            <a:xfrm>
              <a:off x="7132435" y="4226210"/>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43529F4F-BE22-83A9-D0CC-3F3D0D5EA742}"/>
                </a:ext>
              </a:extLst>
            </p:cNvPr>
            <p:cNvCxnSpPr>
              <a:cxnSpLocks/>
            </p:cNvCxnSpPr>
            <p:nvPr/>
          </p:nvCxnSpPr>
          <p:spPr bwMode="auto">
            <a:xfrm>
              <a:off x="7263249" y="4226210"/>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C6ACF6C3-BA1A-5C2F-3F67-D3DA2F934189}"/>
                </a:ext>
              </a:extLst>
            </p:cNvPr>
            <p:cNvCxnSpPr/>
            <p:nvPr/>
          </p:nvCxnSpPr>
          <p:spPr bwMode="auto">
            <a:xfrm>
              <a:off x="7788471" y="4350136"/>
              <a:ext cx="0" cy="87122"/>
            </a:xfrm>
            <a:prstGeom prst="line">
              <a:avLst/>
            </a:prstGeom>
            <a:noFill/>
            <a:ln w="38100" cap="flat" cmpd="sng" algn="ctr">
              <a:solidFill>
                <a:schemeClr val="accent1"/>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700E1069-878E-2919-4142-FB505699D957}"/>
                </a:ext>
              </a:extLst>
            </p:cNvPr>
            <p:cNvCxnSpPr>
              <a:cxnSpLocks/>
            </p:cNvCxnSpPr>
            <p:nvPr/>
          </p:nvCxnSpPr>
          <p:spPr bwMode="auto">
            <a:xfrm>
              <a:off x="7396827" y="4226210"/>
              <a:ext cx="0" cy="87122"/>
            </a:xfrm>
            <a:prstGeom prst="line">
              <a:avLst/>
            </a:prstGeom>
            <a:noFill/>
            <a:ln w="38100" cap="flat" cmpd="sng" algn="ctr">
              <a:solidFill>
                <a:schemeClr val="accent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CA5D1FE3-DA98-AB07-E2A2-CEBCB2ECC32F}"/>
                </a:ext>
              </a:extLst>
            </p:cNvPr>
            <p:cNvCxnSpPr/>
            <p:nvPr/>
          </p:nvCxnSpPr>
          <p:spPr bwMode="auto">
            <a:xfrm>
              <a:off x="7048880" y="4229831"/>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4A522153-AE5B-277F-8D83-3EAA8C19FB5D}"/>
                </a:ext>
              </a:extLst>
            </p:cNvPr>
            <p:cNvCxnSpPr>
              <a:cxnSpLocks/>
            </p:cNvCxnSpPr>
            <p:nvPr/>
          </p:nvCxnSpPr>
          <p:spPr bwMode="auto">
            <a:xfrm>
              <a:off x="7356795" y="4226210"/>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9345FAE0-D309-488D-5CF7-1F6D638C5094}"/>
                </a:ext>
              </a:extLst>
            </p:cNvPr>
            <p:cNvCxnSpPr>
              <a:cxnSpLocks/>
            </p:cNvCxnSpPr>
            <p:nvPr/>
          </p:nvCxnSpPr>
          <p:spPr bwMode="auto">
            <a:xfrm>
              <a:off x="7219187" y="4226210"/>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7D26FA87-96E1-B192-514F-8C885742F9DB}"/>
                </a:ext>
              </a:extLst>
            </p:cNvPr>
            <p:cNvCxnSpPr>
              <a:cxnSpLocks/>
            </p:cNvCxnSpPr>
            <p:nvPr/>
          </p:nvCxnSpPr>
          <p:spPr bwMode="auto">
            <a:xfrm>
              <a:off x="7178706" y="4226210"/>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FE09E81A-4B33-D377-9E06-3B74A7F44942}"/>
                </a:ext>
              </a:extLst>
            </p:cNvPr>
            <p:cNvCxnSpPr>
              <a:cxnSpLocks/>
            </p:cNvCxnSpPr>
            <p:nvPr/>
          </p:nvCxnSpPr>
          <p:spPr bwMode="auto">
            <a:xfrm>
              <a:off x="7336717" y="4226210"/>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3A04B6DD-68A5-9522-6524-C66EA813EEB9}"/>
                </a:ext>
              </a:extLst>
            </p:cNvPr>
            <p:cNvCxnSpPr>
              <a:cxnSpLocks/>
            </p:cNvCxnSpPr>
            <p:nvPr/>
          </p:nvCxnSpPr>
          <p:spPr bwMode="auto">
            <a:xfrm>
              <a:off x="7307130" y="4226210"/>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00B78595-2D82-94C7-C34B-0FFD84EDF451}"/>
                </a:ext>
              </a:extLst>
            </p:cNvPr>
            <p:cNvCxnSpPr/>
            <p:nvPr/>
          </p:nvCxnSpPr>
          <p:spPr bwMode="auto">
            <a:xfrm>
              <a:off x="7927675" y="4345063"/>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6E691563-7F95-12B7-F07B-58FEEC35B14D}"/>
                </a:ext>
              </a:extLst>
            </p:cNvPr>
            <p:cNvCxnSpPr>
              <a:cxnSpLocks/>
            </p:cNvCxnSpPr>
            <p:nvPr/>
          </p:nvCxnSpPr>
          <p:spPr bwMode="auto">
            <a:xfrm>
              <a:off x="7435813" y="4226210"/>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C378420B-9E7E-8D95-6697-88BC74D0B42F}"/>
                </a:ext>
              </a:extLst>
            </p:cNvPr>
            <p:cNvCxnSpPr/>
            <p:nvPr/>
          </p:nvCxnSpPr>
          <p:spPr bwMode="auto">
            <a:xfrm>
              <a:off x="7803577" y="4345063"/>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C37520F8-6192-784E-B5BA-D98B4D4ADEAA}"/>
                </a:ext>
              </a:extLst>
            </p:cNvPr>
            <p:cNvCxnSpPr/>
            <p:nvPr/>
          </p:nvCxnSpPr>
          <p:spPr bwMode="auto">
            <a:xfrm>
              <a:off x="6875392" y="4225208"/>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35EA089E-2968-9AEE-4D13-4D3FF3FA37A0}"/>
                </a:ext>
              </a:extLst>
            </p:cNvPr>
            <p:cNvCxnSpPr/>
            <p:nvPr/>
          </p:nvCxnSpPr>
          <p:spPr bwMode="auto">
            <a:xfrm>
              <a:off x="7742263" y="4350230"/>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0D45FC8C-ED77-8A2B-F2C1-3AD937C95164}"/>
                </a:ext>
              </a:extLst>
            </p:cNvPr>
            <p:cNvCxnSpPr/>
            <p:nvPr/>
          </p:nvCxnSpPr>
          <p:spPr bwMode="auto">
            <a:xfrm>
              <a:off x="6760811" y="4223547"/>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5ABF1414-45C1-9051-96C0-D6B8984F75F0}"/>
                </a:ext>
              </a:extLst>
            </p:cNvPr>
            <p:cNvCxnSpPr/>
            <p:nvPr/>
          </p:nvCxnSpPr>
          <p:spPr bwMode="auto">
            <a:xfrm>
              <a:off x="8004628" y="4346625"/>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0E8BCA77-CDBC-E50C-17AF-EF4F03138DF6}"/>
                </a:ext>
              </a:extLst>
            </p:cNvPr>
            <p:cNvCxnSpPr/>
            <p:nvPr/>
          </p:nvCxnSpPr>
          <p:spPr bwMode="auto">
            <a:xfrm>
              <a:off x="8232989" y="4346625"/>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351A0C6A-E5F0-8022-BE7F-EA08304AD129}"/>
                </a:ext>
              </a:extLst>
            </p:cNvPr>
            <p:cNvCxnSpPr/>
            <p:nvPr/>
          </p:nvCxnSpPr>
          <p:spPr bwMode="auto">
            <a:xfrm>
              <a:off x="7971155" y="4346625"/>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79BE0CC7-DCDB-E0E1-9818-D0E9D54D2D7B}"/>
                </a:ext>
              </a:extLst>
            </p:cNvPr>
            <p:cNvCxnSpPr/>
            <p:nvPr/>
          </p:nvCxnSpPr>
          <p:spPr bwMode="auto">
            <a:xfrm>
              <a:off x="7853341" y="4349888"/>
              <a:ext cx="0" cy="87122"/>
            </a:xfrm>
            <a:prstGeom prst="line">
              <a:avLst/>
            </a:prstGeom>
            <a:noFill/>
            <a:ln w="38100" cap="flat" cmpd="sng" algn="ctr">
              <a:solidFill>
                <a:schemeClr val="accent1"/>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4546A02A-BE29-16A9-0FD6-A8180BD61386}"/>
                </a:ext>
              </a:extLst>
            </p:cNvPr>
            <p:cNvCxnSpPr/>
            <p:nvPr/>
          </p:nvCxnSpPr>
          <p:spPr bwMode="auto">
            <a:xfrm>
              <a:off x="6494810" y="4223675"/>
              <a:ext cx="0" cy="87122"/>
            </a:xfrm>
            <a:prstGeom prst="line">
              <a:avLst/>
            </a:prstGeom>
            <a:noFill/>
            <a:ln w="57150" cap="flat" cmpd="sng" algn="ctr">
              <a:solidFill>
                <a:schemeClr val="accent1"/>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5E328D54-C11B-974B-402C-9A0596C51114}"/>
                </a:ext>
              </a:extLst>
            </p:cNvPr>
            <p:cNvCxnSpPr/>
            <p:nvPr/>
          </p:nvCxnSpPr>
          <p:spPr bwMode="auto">
            <a:xfrm>
              <a:off x="8134771" y="4346625"/>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EFD1862B-F66C-8F21-6248-855940D3ABDD}"/>
                </a:ext>
              </a:extLst>
            </p:cNvPr>
            <p:cNvCxnSpPr/>
            <p:nvPr/>
          </p:nvCxnSpPr>
          <p:spPr bwMode="auto">
            <a:xfrm>
              <a:off x="7608272" y="4346746"/>
              <a:ext cx="0" cy="87122"/>
            </a:xfrm>
            <a:prstGeom prst="line">
              <a:avLst/>
            </a:prstGeom>
            <a:noFill/>
            <a:ln w="28575" cap="flat" cmpd="sng" algn="ctr">
              <a:solidFill>
                <a:schemeClr val="accent1"/>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DE82D58E-CB87-6AA3-2496-B22A967B4D7F}"/>
                </a:ext>
              </a:extLst>
            </p:cNvPr>
            <p:cNvCxnSpPr/>
            <p:nvPr/>
          </p:nvCxnSpPr>
          <p:spPr bwMode="auto">
            <a:xfrm>
              <a:off x="7579483" y="4346746"/>
              <a:ext cx="0" cy="87122"/>
            </a:xfrm>
            <a:prstGeom prst="line">
              <a:avLst/>
            </a:prstGeom>
            <a:noFill/>
            <a:ln w="28575" cap="flat" cmpd="sng" algn="ctr">
              <a:solidFill>
                <a:schemeClr val="accent1"/>
              </a:solidFill>
              <a:prstDash val="solid"/>
              <a:round/>
              <a:headEnd type="none" w="med" len="med"/>
              <a:tailEnd type="none" w="med" len="med"/>
            </a:ln>
            <a:effectLst/>
          </p:spPr>
        </p:cxnSp>
      </p:grpSp>
      <p:sp>
        <p:nvSpPr>
          <p:cNvPr id="528" name="Rechteck 18">
            <a:extLst>
              <a:ext uri="{FF2B5EF4-FFF2-40B4-BE49-F238E27FC236}">
                <a16:creationId xmlns:a16="http://schemas.microsoft.com/office/drawing/2014/main" id="{82B8CB0B-C826-D9D6-9840-A849949A1E6D}"/>
              </a:ext>
            </a:extLst>
          </p:cNvPr>
          <p:cNvSpPr/>
          <p:nvPr/>
        </p:nvSpPr>
        <p:spPr>
          <a:xfrm>
            <a:off x="5223895" y="3722901"/>
            <a:ext cx="2108591" cy="307777"/>
          </a:xfrm>
          <a:prstGeom prst="rect">
            <a:avLst/>
          </a:prstGeom>
        </p:spPr>
        <p:txBody>
          <a:bodyPr wrap="none">
            <a:spAutoFit/>
          </a:bodyPr>
          <a:lstStyle/>
          <a:p>
            <a:pPr marL="0" marR="0" lvl="0" indent="0" algn="ctr" defTabSz="914400" rtl="0" eaLnBrk="1" fontAlgn="auto" latinLnBrk="0" hangingPunct="1">
              <a:lnSpc>
                <a:spcPct val="100000"/>
              </a:lnSpc>
              <a:spcBef>
                <a:spcPts val="20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Mutated </a:t>
            </a: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IGHV</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 Age ≤65 Yr</a:t>
            </a:r>
          </a:p>
        </p:txBody>
      </p:sp>
      <p:sp>
        <p:nvSpPr>
          <p:cNvPr id="529" name="Rectangle 49">
            <a:extLst>
              <a:ext uri="{FF2B5EF4-FFF2-40B4-BE49-F238E27FC236}">
                <a16:creationId xmlns:a16="http://schemas.microsoft.com/office/drawing/2014/main" id="{093CC01E-3777-E6E5-FF8E-738409B8146E}"/>
              </a:ext>
            </a:extLst>
          </p:cNvPr>
          <p:cNvSpPr>
            <a:spLocks noChangeArrowheads="1"/>
          </p:cNvSpPr>
          <p:nvPr/>
        </p:nvSpPr>
        <p:spPr bwMode="auto">
          <a:xfrm rot="16200000">
            <a:off x="2790624" y="4996647"/>
            <a:ext cx="2353977"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Char char="§"/>
              <a:tabLst/>
              <a:defRPr/>
            </a:pPr>
            <a:r>
              <a:rPr kumimoji="0" lang="en-US"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sym typeface="Wingdings" panose="05000000000000000000" pitchFamily="2" charset="2"/>
              </a:rPr>
              <a:t>PFS (Proportion)</a:t>
            </a:r>
            <a:endParaRPr kumimoji="0" lang="de-DE" sz="1400" b="1" i="0" u="none" strike="noStrike" kern="1200" cap="none" spc="0" normalizeH="0" baseline="0" noProof="0" dirty="0">
              <a:ln>
                <a:noFill/>
              </a:ln>
              <a:solidFill>
                <a:srgbClr val="000000"/>
              </a:solidFill>
              <a:effectLst/>
              <a:uLnTx/>
              <a:uFillTx/>
              <a:latin typeface="Calibri"/>
              <a:cs typeface="Arial" panose="020B0604020202020204" pitchFamily="34" charset="0"/>
            </a:endParaRPr>
          </a:p>
        </p:txBody>
      </p:sp>
      <p:sp>
        <p:nvSpPr>
          <p:cNvPr id="530" name="Rectangle 39">
            <a:extLst>
              <a:ext uri="{FF2B5EF4-FFF2-40B4-BE49-F238E27FC236}">
                <a16:creationId xmlns:a16="http://schemas.microsoft.com/office/drawing/2014/main" id="{7E4E039E-6A31-E3A0-1DC1-35ECF0EB703A}"/>
              </a:ext>
            </a:extLst>
          </p:cNvPr>
          <p:cNvSpPr>
            <a:spLocks noChangeArrowheads="1"/>
          </p:cNvSpPr>
          <p:nvPr/>
        </p:nvSpPr>
        <p:spPr bwMode="auto">
          <a:xfrm>
            <a:off x="4268360" y="5988017"/>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31" name="Rectangle 41">
            <a:extLst>
              <a:ext uri="{FF2B5EF4-FFF2-40B4-BE49-F238E27FC236}">
                <a16:creationId xmlns:a16="http://schemas.microsoft.com/office/drawing/2014/main" id="{658FB404-6B55-B0A5-002D-2B70B54A140D}"/>
              </a:ext>
            </a:extLst>
          </p:cNvPr>
          <p:cNvSpPr>
            <a:spLocks noChangeArrowheads="1"/>
          </p:cNvSpPr>
          <p:nvPr/>
        </p:nvSpPr>
        <p:spPr bwMode="auto">
          <a:xfrm>
            <a:off x="4132107" y="5577525"/>
            <a:ext cx="227626"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32" name="Rectangle 43">
            <a:extLst>
              <a:ext uri="{FF2B5EF4-FFF2-40B4-BE49-F238E27FC236}">
                <a16:creationId xmlns:a16="http://schemas.microsoft.com/office/drawing/2014/main" id="{95F47577-FB42-51B5-07A6-2FDC17D0D0B9}"/>
              </a:ext>
            </a:extLst>
          </p:cNvPr>
          <p:cNvSpPr>
            <a:spLocks noChangeArrowheads="1"/>
          </p:cNvSpPr>
          <p:nvPr/>
        </p:nvSpPr>
        <p:spPr bwMode="auto">
          <a:xfrm>
            <a:off x="4132107" y="5163363"/>
            <a:ext cx="227626"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33" name="Rectangle 45">
            <a:extLst>
              <a:ext uri="{FF2B5EF4-FFF2-40B4-BE49-F238E27FC236}">
                <a16:creationId xmlns:a16="http://schemas.microsoft.com/office/drawing/2014/main" id="{917CFFAA-8724-9A38-EEE2-9B670D76AB5C}"/>
              </a:ext>
            </a:extLst>
          </p:cNvPr>
          <p:cNvSpPr>
            <a:spLocks noChangeArrowheads="1"/>
          </p:cNvSpPr>
          <p:nvPr/>
        </p:nvSpPr>
        <p:spPr bwMode="auto">
          <a:xfrm>
            <a:off x="4132107" y="4768886"/>
            <a:ext cx="227626"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34" name="Rectangle 47">
            <a:extLst>
              <a:ext uri="{FF2B5EF4-FFF2-40B4-BE49-F238E27FC236}">
                <a16:creationId xmlns:a16="http://schemas.microsoft.com/office/drawing/2014/main" id="{0F683D8F-0F52-8563-B1EE-960051C816C8}"/>
              </a:ext>
            </a:extLst>
          </p:cNvPr>
          <p:cNvSpPr>
            <a:spLocks noChangeArrowheads="1"/>
          </p:cNvSpPr>
          <p:nvPr/>
        </p:nvSpPr>
        <p:spPr bwMode="auto">
          <a:xfrm>
            <a:off x="4132107" y="4366575"/>
            <a:ext cx="227626"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535" name="Group 534">
            <a:extLst>
              <a:ext uri="{FF2B5EF4-FFF2-40B4-BE49-F238E27FC236}">
                <a16:creationId xmlns:a16="http://schemas.microsoft.com/office/drawing/2014/main" id="{00200448-6044-488E-7036-96617E0065DC}"/>
              </a:ext>
            </a:extLst>
          </p:cNvPr>
          <p:cNvGrpSpPr/>
          <p:nvPr/>
        </p:nvGrpSpPr>
        <p:grpSpPr>
          <a:xfrm>
            <a:off x="4443738" y="4019753"/>
            <a:ext cx="3841511" cy="2051526"/>
            <a:chOff x="987733" y="2035645"/>
            <a:chExt cx="5526859" cy="2608969"/>
          </a:xfrm>
        </p:grpSpPr>
        <p:sp>
          <p:nvSpPr>
            <p:cNvPr id="658" name="Line 38">
              <a:extLst>
                <a:ext uri="{FF2B5EF4-FFF2-40B4-BE49-F238E27FC236}">
                  <a16:creationId xmlns:a16="http://schemas.microsoft.com/office/drawing/2014/main" id="{C34D378A-5723-3AAF-55FA-8A1F7E9B1840}"/>
                </a:ext>
              </a:extLst>
            </p:cNvPr>
            <p:cNvSpPr>
              <a:spLocks noChangeShapeType="1"/>
            </p:cNvSpPr>
            <p:nvPr/>
          </p:nvSpPr>
          <p:spPr bwMode="auto">
            <a:xfrm flipV="1">
              <a:off x="999056" y="2035645"/>
              <a:ext cx="0" cy="260768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59" name="Line 89">
              <a:extLst>
                <a:ext uri="{FF2B5EF4-FFF2-40B4-BE49-F238E27FC236}">
                  <a16:creationId xmlns:a16="http://schemas.microsoft.com/office/drawing/2014/main" id="{9A1C209C-2FAF-9CBA-77E1-A701A8F3E673}"/>
                </a:ext>
              </a:extLst>
            </p:cNvPr>
            <p:cNvSpPr>
              <a:spLocks noChangeShapeType="1"/>
            </p:cNvSpPr>
            <p:nvPr/>
          </p:nvSpPr>
          <p:spPr bwMode="auto">
            <a:xfrm>
              <a:off x="987733" y="4644614"/>
              <a:ext cx="552685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536" name="Rectangle 48">
            <a:extLst>
              <a:ext uri="{FF2B5EF4-FFF2-40B4-BE49-F238E27FC236}">
                <a16:creationId xmlns:a16="http://schemas.microsoft.com/office/drawing/2014/main" id="{0CA386EB-11C0-93F6-7072-A0EDAA607B7B}"/>
              </a:ext>
            </a:extLst>
          </p:cNvPr>
          <p:cNvSpPr>
            <a:spLocks noChangeArrowheads="1"/>
          </p:cNvSpPr>
          <p:nvPr/>
        </p:nvSpPr>
        <p:spPr bwMode="auto">
          <a:xfrm>
            <a:off x="4132106" y="3959350"/>
            <a:ext cx="227626"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537" name="Group 536">
            <a:extLst>
              <a:ext uri="{FF2B5EF4-FFF2-40B4-BE49-F238E27FC236}">
                <a16:creationId xmlns:a16="http://schemas.microsoft.com/office/drawing/2014/main" id="{62035D69-41B9-04AC-EB5A-D5895530D7AF}"/>
              </a:ext>
            </a:extLst>
          </p:cNvPr>
          <p:cNvGrpSpPr/>
          <p:nvPr/>
        </p:nvGrpSpPr>
        <p:grpSpPr>
          <a:xfrm>
            <a:off x="4393977" y="4029819"/>
            <a:ext cx="68090" cy="2038136"/>
            <a:chOff x="937644" y="1836098"/>
            <a:chExt cx="52424" cy="2807431"/>
          </a:xfrm>
        </p:grpSpPr>
        <p:sp>
          <p:nvSpPr>
            <p:cNvPr id="651" name="Line 79">
              <a:extLst>
                <a:ext uri="{FF2B5EF4-FFF2-40B4-BE49-F238E27FC236}">
                  <a16:creationId xmlns:a16="http://schemas.microsoft.com/office/drawing/2014/main" id="{FC671C60-9997-4549-B19C-609F69E63063}"/>
                </a:ext>
              </a:extLst>
            </p:cNvPr>
            <p:cNvSpPr>
              <a:spLocks noChangeShapeType="1"/>
            </p:cNvSpPr>
            <p:nvPr/>
          </p:nvSpPr>
          <p:spPr bwMode="auto">
            <a:xfrm flipH="1">
              <a:off x="938696" y="2410673"/>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52" name="Line 81">
              <a:extLst>
                <a:ext uri="{FF2B5EF4-FFF2-40B4-BE49-F238E27FC236}">
                  <a16:creationId xmlns:a16="http://schemas.microsoft.com/office/drawing/2014/main" id="{35C40951-E619-6ED1-F513-4AEFE6D94D76}"/>
                </a:ext>
              </a:extLst>
            </p:cNvPr>
            <p:cNvSpPr>
              <a:spLocks noChangeShapeType="1"/>
            </p:cNvSpPr>
            <p:nvPr/>
          </p:nvSpPr>
          <p:spPr bwMode="auto">
            <a:xfrm flipH="1">
              <a:off x="938696" y="2964732"/>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53" name="Line 83">
              <a:extLst>
                <a:ext uri="{FF2B5EF4-FFF2-40B4-BE49-F238E27FC236}">
                  <a16:creationId xmlns:a16="http://schemas.microsoft.com/office/drawing/2014/main" id="{0A6C3156-D7A5-C089-2C84-149B0E7FA7B3}"/>
                </a:ext>
              </a:extLst>
            </p:cNvPr>
            <p:cNvSpPr>
              <a:spLocks noChangeShapeType="1"/>
            </p:cNvSpPr>
            <p:nvPr/>
          </p:nvSpPr>
          <p:spPr bwMode="auto">
            <a:xfrm flipH="1">
              <a:off x="938696" y="3517626"/>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54" name="Line 85">
              <a:extLst>
                <a:ext uri="{FF2B5EF4-FFF2-40B4-BE49-F238E27FC236}">
                  <a16:creationId xmlns:a16="http://schemas.microsoft.com/office/drawing/2014/main" id="{24C8E460-31C2-5217-A8CB-A18F2CFC8AB2}"/>
                </a:ext>
              </a:extLst>
            </p:cNvPr>
            <p:cNvSpPr>
              <a:spLocks noChangeShapeType="1"/>
            </p:cNvSpPr>
            <p:nvPr/>
          </p:nvSpPr>
          <p:spPr bwMode="auto">
            <a:xfrm flipH="1">
              <a:off x="938696" y="4077159"/>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55" name="Line 87">
              <a:extLst>
                <a:ext uri="{FF2B5EF4-FFF2-40B4-BE49-F238E27FC236}">
                  <a16:creationId xmlns:a16="http://schemas.microsoft.com/office/drawing/2014/main" id="{3E5F70E8-7CFF-2FF8-CC3A-C500311D7245}"/>
                </a:ext>
              </a:extLst>
            </p:cNvPr>
            <p:cNvSpPr>
              <a:spLocks noChangeShapeType="1"/>
            </p:cNvSpPr>
            <p:nvPr/>
          </p:nvSpPr>
          <p:spPr bwMode="auto">
            <a:xfrm flipH="1">
              <a:off x="938696" y="4643529"/>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56" name="Line 88">
              <a:extLst>
                <a:ext uri="{FF2B5EF4-FFF2-40B4-BE49-F238E27FC236}">
                  <a16:creationId xmlns:a16="http://schemas.microsoft.com/office/drawing/2014/main" id="{2188457C-B60E-8043-BC0C-7C138D262AC1}"/>
                </a:ext>
              </a:extLst>
            </p:cNvPr>
            <p:cNvSpPr>
              <a:spLocks noChangeShapeType="1"/>
            </p:cNvSpPr>
            <p:nvPr/>
          </p:nvSpPr>
          <p:spPr bwMode="auto">
            <a:xfrm flipH="1">
              <a:off x="937644" y="4643330"/>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57" name="Line 79">
              <a:extLst>
                <a:ext uri="{FF2B5EF4-FFF2-40B4-BE49-F238E27FC236}">
                  <a16:creationId xmlns:a16="http://schemas.microsoft.com/office/drawing/2014/main" id="{CA68F325-0639-8409-84A6-711EB2391B12}"/>
                </a:ext>
              </a:extLst>
            </p:cNvPr>
            <p:cNvSpPr>
              <a:spLocks noChangeShapeType="1"/>
            </p:cNvSpPr>
            <p:nvPr/>
          </p:nvSpPr>
          <p:spPr bwMode="auto">
            <a:xfrm flipH="1">
              <a:off x="938696" y="1836098"/>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538" name="Group 537">
            <a:extLst>
              <a:ext uri="{FF2B5EF4-FFF2-40B4-BE49-F238E27FC236}">
                <a16:creationId xmlns:a16="http://schemas.microsoft.com/office/drawing/2014/main" id="{1301F303-17DF-B728-997B-47815AA552F2}"/>
              </a:ext>
            </a:extLst>
          </p:cNvPr>
          <p:cNvGrpSpPr/>
          <p:nvPr/>
        </p:nvGrpSpPr>
        <p:grpSpPr>
          <a:xfrm>
            <a:off x="4448874" y="6070137"/>
            <a:ext cx="3832426" cy="61002"/>
            <a:chOff x="1379829" y="4423097"/>
            <a:chExt cx="2516204" cy="81099"/>
          </a:xfrm>
        </p:grpSpPr>
        <p:sp>
          <p:nvSpPr>
            <p:cNvPr id="645" name="Line 50">
              <a:extLst>
                <a:ext uri="{FF2B5EF4-FFF2-40B4-BE49-F238E27FC236}">
                  <a16:creationId xmlns:a16="http://schemas.microsoft.com/office/drawing/2014/main" id="{34E51F7B-714A-4A7C-17FF-C6F0AF858DF8}"/>
                </a:ext>
              </a:extLst>
            </p:cNvPr>
            <p:cNvSpPr>
              <a:spLocks noChangeShapeType="1"/>
            </p:cNvSpPr>
            <p:nvPr/>
          </p:nvSpPr>
          <p:spPr bwMode="auto">
            <a:xfrm>
              <a:off x="1379829" y="4438601"/>
              <a:ext cx="0" cy="5137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6" name="Line 87">
              <a:extLst>
                <a:ext uri="{FF2B5EF4-FFF2-40B4-BE49-F238E27FC236}">
                  <a16:creationId xmlns:a16="http://schemas.microsoft.com/office/drawing/2014/main" id="{7B874DF9-A7BD-2861-1D02-5103966F9DA1}"/>
                </a:ext>
              </a:extLst>
            </p:cNvPr>
            <p:cNvSpPr>
              <a:spLocks noChangeShapeType="1"/>
            </p:cNvSpPr>
            <p:nvPr/>
          </p:nvSpPr>
          <p:spPr bwMode="auto">
            <a:xfrm flipH="1">
              <a:off x="1886104"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7" name="Line 87">
              <a:extLst>
                <a:ext uri="{FF2B5EF4-FFF2-40B4-BE49-F238E27FC236}">
                  <a16:creationId xmlns:a16="http://schemas.microsoft.com/office/drawing/2014/main" id="{0AEFF7BF-0CD0-93DC-2853-9BA3C34B2296}"/>
                </a:ext>
              </a:extLst>
            </p:cNvPr>
            <p:cNvSpPr>
              <a:spLocks noChangeShapeType="1"/>
            </p:cNvSpPr>
            <p:nvPr/>
          </p:nvSpPr>
          <p:spPr bwMode="auto">
            <a:xfrm flipH="1">
              <a:off x="2385434"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8" name="Line 87">
              <a:extLst>
                <a:ext uri="{FF2B5EF4-FFF2-40B4-BE49-F238E27FC236}">
                  <a16:creationId xmlns:a16="http://schemas.microsoft.com/office/drawing/2014/main" id="{6DA8D564-32E8-DC47-89A1-3238AF0AEC05}"/>
                </a:ext>
              </a:extLst>
            </p:cNvPr>
            <p:cNvSpPr>
              <a:spLocks noChangeShapeType="1"/>
            </p:cNvSpPr>
            <p:nvPr/>
          </p:nvSpPr>
          <p:spPr bwMode="auto">
            <a:xfrm flipH="1">
              <a:off x="2877323"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9" name="Line 87">
              <a:extLst>
                <a:ext uri="{FF2B5EF4-FFF2-40B4-BE49-F238E27FC236}">
                  <a16:creationId xmlns:a16="http://schemas.microsoft.com/office/drawing/2014/main" id="{D2EA1432-8B90-69BF-EDFD-16CC73A1AAB8}"/>
                </a:ext>
              </a:extLst>
            </p:cNvPr>
            <p:cNvSpPr>
              <a:spLocks noChangeShapeType="1"/>
            </p:cNvSpPr>
            <p:nvPr/>
          </p:nvSpPr>
          <p:spPr bwMode="auto">
            <a:xfrm flipH="1">
              <a:off x="3387452"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50" name="Line 87">
              <a:extLst>
                <a:ext uri="{FF2B5EF4-FFF2-40B4-BE49-F238E27FC236}">
                  <a16:creationId xmlns:a16="http://schemas.microsoft.com/office/drawing/2014/main" id="{58E9AA41-81CA-3A59-EAA1-9AD4F4EC2EAC}"/>
                </a:ext>
              </a:extLst>
            </p:cNvPr>
            <p:cNvSpPr>
              <a:spLocks noChangeShapeType="1"/>
            </p:cNvSpPr>
            <p:nvPr/>
          </p:nvSpPr>
          <p:spPr bwMode="auto">
            <a:xfrm flipH="1">
              <a:off x="3896033"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539" name="Rectangle 538">
            <a:extLst>
              <a:ext uri="{FF2B5EF4-FFF2-40B4-BE49-F238E27FC236}">
                <a16:creationId xmlns:a16="http://schemas.microsoft.com/office/drawing/2014/main" id="{732799D9-9318-956F-CA32-9CAAF61AC4C3}"/>
              </a:ext>
            </a:extLst>
          </p:cNvPr>
          <p:cNvSpPr>
            <a:spLocks noChangeArrowheads="1"/>
          </p:cNvSpPr>
          <p:nvPr/>
        </p:nvSpPr>
        <p:spPr bwMode="auto">
          <a:xfrm>
            <a:off x="5135567" y="6150712"/>
            <a:ext cx="182743"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0" name="Rectangle 41">
            <a:extLst>
              <a:ext uri="{FF2B5EF4-FFF2-40B4-BE49-F238E27FC236}">
                <a16:creationId xmlns:a16="http://schemas.microsoft.com/office/drawing/2014/main" id="{09A5178B-0579-B33D-EE0C-1A33A6671F89}"/>
              </a:ext>
            </a:extLst>
          </p:cNvPr>
          <p:cNvSpPr>
            <a:spLocks noChangeArrowheads="1"/>
          </p:cNvSpPr>
          <p:nvPr/>
        </p:nvSpPr>
        <p:spPr bwMode="auto">
          <a:xfrm>
            <a:off x="5893582" y="6150712"/>
            <a:ext cx="182743"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1" name="Rectangle 41">
            <a:extLst>
              <a:ext uri="{FF2B5EF4-FFF2-40B4-BE49-F238E27FC236}">
                <a16:creationId xmlns:a16="http://schemas.microsoft.com/office/drawing/2014/main" id="{0546E447-2990-AD5A-1831-4A4A68A869C8}"/>
              </a:ext>
            </a:extLst>
          </p:cNvPr>
          <p:cNvSpPr>
            <a:spLocks noChangeArrowheads="1"/>
          </p:cNvSpPr>
          <p:nvPr/>
        </p:nvSpPr>
        <p:spPr bwMode="auto">
          <a:xfrm>
            <a:off x="6639027" y="6150712"/>
            <a:ext cx="182743"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2" name="Rectangle 541">
            <a:extLst>
              <a:ext uri="{FF2B5EF4-FFF2-40B4-BE49-F238E27FC236}">
                <a16:creationId xmlns:a16="http://schemas.microsoft.com/office/drawing/2014/main" id="{C38581F0-A213-9B81-F613-614AE2C8B557}"/>
              </a:ext>
            </a:extLst>
          </p:cNvPr>
          <p:cNvSpPr>
            <a:spLocks noChangeArrowheads="1"/>
          </p:cNvSpPr>
          <p:nvPr/>
        </p:nvSpPr>
        <p:spPr bwMode="auto">
          <a:xfrm>
            <a:off x="7414992" y="6150712"/>
            <a:ext cx="182743"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3" name="Rectangle 41">
            <a:extLst>
              <a:ext uri="{FF2B5EF4-FFF2-40B4-BE49-F238E27FC236}">
                <a16:creationId xmlns:a16="http://schemas.microsoft.com/office/drawing/2014/main" id="{582DCB46-7EE8-28EC-5B75-D6A0D9F350E5}"/>
              </a:ext>
            </a:extLst>
          </p:cNvPr>
          <p:cNvSpPr>
            <a:spLocks noChangeArrowheads="1"/>
          </p:cNvSpPr>
          <p:nvPr/>
        </p:nvSpPr>
        <p:spPr bwMode="auto">
          <a:xfrm>
            <a:off x="8191269" y="6150712"/>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4" name="Rectangle 39">
            <a:extLst>
              <a:ext uri="{FF2B5EF4-FFF2-40B4-BE49-F238E27FC236}">
                <a16:creationId xmlns:a16="http://schemas.microsoft.com/office/drawing/2014/main" id="{1963043F-8D0B-4FB3-69A7-40BBBE496E39}"/>
              </a:ext>
            </a:extLst>
          </p:cNvPr>
          <p:cNvSpPr>
            <a:spLocks noChangeArrowheads="1"/>
          </p:cNvSpPr>
          <p:nvPr/>
        </p:nvSpPr>
        <p:spPr bwMode="auto">
          <a:xfrm>
            <a:off x="4399831" y="6150712"/>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5" name="TextBox 544">
            <a:extLst>
              <a:ext uri="{FF2B5EF4-FFF2-40B4-BE49-F238E27FC236}">
                <a16:creationId xmlns:a16="http://schemas.microsoft.com/office/drawing/2014/main" id="{60D7FE41-1D48-735D-B9BD-703CB9174402}"/>
              </a:ext>
            </a:extLst>
          </p:cNvPr>
          <p:cNvSpPr txBox="1"/>
          <p:nvPr/>
        </p:nvSpPr>
        <p:spPr bwMode="auto">
          <a:xfrm>
            <a:off x="4428174" y="6312096"/>
            <a:ext cx="38531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to Event (PFS)</a:t>
            </a:r>
          </a:p>
        </p:txBody>
      </p:sp>
      <p:grpSp>
        <p:nvGrpSpPr>
          <p:cNvPr id="548" name="Group 547">
            <a:extLst>
              <a:ext uri="{FF2B5EF4-FFF2-40B4-BE49-F238E27FC236}">
                <a16:creationId xmlns:a16="http://schemas.microsoft.com/office/drawing/2014/main" id="{D08DFCDA-E9D7-0396-52C0-17E5B80E113A}"/>
              </a:ext>
            </a:extLst>
          </p:cNvPr>
          <p:cNvGrpSpPr/>
          <p:nvPr/>
        </p:nvGrpSpPr>
        <p:grpSpPr>
          <a:xfrm>
            <a:off x="4622869" y="4749022"/>
            <a:ext cx="2255452" cy="1078436"/>
            <a:chOff x="6924832" y="2363297"/>
            <a:chExt cx="2344964" cy="1214400"/>
          </a:xfrm>
        </p:grpSpPr>
        <p:sp>
          <p:nvSpPr>
            <p:cNvPr id="550" name="Textfeld 26">
              <a:extLst>
                <a:ext uri="{FF2B5EF4-FFF2-40B4-BE49-F238E27FC236}">
                  <a16:creationId xmlns:a16="http://schemas.microsoft.com/office/drawing/2014/main" id="{19129E37-170D-FF9A-D44D-725B2DA29058}"/>
                </a:ext>
              </a:extLst>
            </p:cNvPr>
            <p:cNvSpPr txBox="1"/>
            <p:nvPr/>
          </p:nvSpPr>
          <p:spPr>
            <a:xfrm>
              <a:off x="7941257" y="2363297"/>
              <a:ext cx="1328539" cy="3465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3-Yr PFS, %</a:t>
              </a:r>
            </a:p>
          </p:txBody>
        </p:sp>
        <p:grpSp>
          <p:nvGrpSpPr>
            <p:cNvPr id="551" name="Group 550">
              <a:extLst>
                <a:ext uri="{FF2B5EF4-FFF2-40B4-BE49-F238E27FC236}">
                  <a16:creationId xmlns:a16="http://schemas.microsoft.com/office/drawing/2014/main" id="{C8469A59-0D8D-6C9E-6534-566E7441DAF9}"/>
                </a:ext>
              </a:extLst>
            </p:cNvPr>
            <p:cNvGrpSpPr/>
            <p:nvPr/>
          </p:nvGrpSpPr>
          <p:grpSpPr>
            <a:xfrm flipV="1">
              <a:off x="6924832" y="2762730"/>
              <a:ext cx="217019" cy="814967"/>
              <a:chOff x="7160362" y="1786595"/>
              <a:chExt cx="265453" cy="1438927"/>
            </a:xfrm>
          </p:grpSpPr>
          <p:cxnSp>
            <p:nvCxnSpPr>
              <p:cNvPr id="552" name="Straight Connector 551">
                <a:extLst>
                  <a:ext uri="{FF2B5EF4-FFF2-40B4-BE49-F238E27FC236}">
                    <a16:creationId xmlns:a16="http://schemas.microsoft.com/office/drawing/2014/main" id="{52E3B5F3-E507-C797-08E4-CAE3642FAD28}"/>
                  </a:ext>
                </a:extLst>
              </p:cNvPr>
              <p:cNvCxnSpPr/>
              <p:nvPr/>
            </p:nvCxnSpPr>
            <p:spPr bwMode="auto">
              <a:xfrm>
                <a:off x="7161994" y="1786595"/>
                <a:ext cx="263821" cy="0"/>
              </a:xfrm>
              <a:prstGeom prst="line">
                <a:avLst/>
              </a:prstGeom>
              <a:noFill/>
              <a:ln w="28575" cap="flat" cmpd="sng" algn="ctr">
                <a:solidFill>
                  <a:schemeClr val="accent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C2AD18B3-6CC0-5B38-2D0D-FE3FBB231676}"/>
                  </a:ext>
                </a:extLst>
              </p:cNvPr>
              <p:cNvCxnSpPr/>
              <p:nvPr/>
            </p:nvCxnSpPr>
            <p:spPr bwMode="auto">
              <a:xfrm>
                <a:off x="7161994" y="2269900"/>
                <a:ext cx="263821" cy="0"/>
              </a:xfrm>
              <a:prstGeom prst="line">
                <a:avLst/>
              </a:prstGeom>
              <a:noFill/>
              <a:ln w="28575" cap="flat" cmpd="sng" algn="ctr">
                <a:solidFill>
                  <a:srgbClr val="E1471D"/>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554CF694-0B13-E429-A33C-ACAA73ED4041}"/>
                  </a:ext>
                </a:extLst>
              </p:cNvPr>
              <p:cNvCxnSpPr/>
              <p:nvPr/>
            </p:nvCxnSpPr>
            <p:spPr bwMode="auto">
              <a:xfrm>
                <a:off x="7160362" y="2752570"/>
                <a:ext cx="263821" cy="0"/>
              </a:xfrm>
              <a:prstGeom prst="line">
                <a:avLst/>
              </a:prstGeom>
              <a:noFill/>
              <a:ln w="28575" cap="flat" cmpd="sng" algn="ctr">
                <a:solidFill>
                  <a:schemeClr val="accent4"/>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0DE93C7F-C878-F7E8-35C0-381CD520AA07}"/>
                  </a:ext>
                </a:extLst>
              </p:cNvPr>
              <p:cNvCxnSpPr/>
              <p:nvPr/>
            </p:nvCxnSpPr>
            <p:spPr bwMode="auto">
              <a:xfrm>
                <a:off x="7160362" y="3225522"/>
                <a:ext cx="263821" cy="0"/>
              </a:xfrm>
              <a:prstGeom prst="line">
                <a:avLst/>
              </a:prstGeom>
              <a:noFill/>
              <a:ln w="28575" cap="flat" cmpd="sng" algn="ctr">
                <a:solidFill>
                  <a:schemeClr val="accent6"/>
                </a:solidFill>
                <a:prstDash val="solid"/>
                <a:round/>
                <a:headEnd type="none" w="med" len="med"/>
                <a:tailEnd type="none" w="med" len="med"/>
              </a:ln>
              <a:effectLst/>
            </p:spPr>
          </p:cxnSp>
        </p:grpSp>
      </p:grpSp>
      <p:sp>
        <p:nvSpPr>
          <p:cNvPr id="689" name="Rechteck 25">
            <a:extLst>
              <a:ext uri="{FF2B5EF4-FFF2-40B4-BE49-F238E27FC236}">
                <a16:creationId xmlns:a16="http://schemas.microsoft.com/office/drawing/2014/main" id="{07FD8EB3-3791-5B92-1648-2301EA2E31E7}"/>
              </a:ext>
            </a:extLst>
          </p:cNvPr>
          <p:cNvSpPr/>
          <p:nvPr/>
        </p:nvSpPr>
        <p:spPr>
          <a:xfrm>
            <a:off x="4862493" y="4958394"/>
            <a:ext cx="2274729" cy="103105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None/>
              <a:tabLst>
                <a:tab pos="4445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CIT (n = 65)            95.0</a:t>
            </a:r>
          </a:p>
          <a:p>
            <a:pPr marL="0" marR="0" lvl="0" indent="0" algn="l" defTabSz="914400" rtl="0" eaLnBrk="1" fontAlgn="auto" latinLnBrk="0" hangingPunct="1">
              <a:lnSpc>
                <a:spcPct val="100000"/>
              </a:lnSpc>
              <a:spcBef>
                <a:spcPts val="200"/>
              </a:spcBef>
              <a:spcAft>
                <a:spcPts val="0"/>
              </a:spcAft>
              <a:buClrTx/>
              <a:buSzTx/>
              <a:buFontTx/>
              <a:buNone/>
              <a:tabLst>
                <a:tab pos="4445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V + R (n = 62)         87.2</a:t>
            </a:r>
          </a:p>
          <a:p>
            <a:pPr marL="0" marR="0" lvl="0" indent="0" algn="l" defTabSz="914400" rtl="0" eaLnBrk="1" fontAlgn="auto" latinLnBrk="0" hangingPunct="1">
              <a:lnSpc>
                <a:spcPct val="100000"/>
              </a:lnSpc>
              <a:spcBef>
                <a:spcPts val="200"/>
              </a:spcBef>
              <a:spcAft>
                <a:spcPts val="0"/>
              </a:spcAft>
              <a:buClrTx/>
              <a:buSzTx/>
              <a:buFontTx/>
              <a:buNone/>
              <a:tabLst>
                <a:tab pos="4445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V + O (n = 50)        95.3</a:t>
            </a:r>
          </a:p>
          <a:p>
            <a:pPr marL="0" marR="0" lvl="0" indent="0" algn="l" defTabSz="914400" rtl="0" eaLnBrk="1" fontAlgn="auto" latinLnBrk="0" hangingPunct="1">
              <a:lnSpc>
                <a:spcPct val="100000"/>
              </a:lnSpc>
              <a:spcBef>
                <a:spcPts val="200"/>
              </a:spcBef>
              <a:spcAft>
                <a:spcPts val="0"/>
              </a:spcAft>
              <a:buClrTx/>
              <a:buSzTx/>
              <a:buFontTx/>
              <a:buNone/>
              <a:tabLst>
                <a:tab pos="4445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I + V + O (n = 63)   93.6</a:t>
            </a:r>
            <a:endParaRPr kumimoji="0" lang="de-DE" sz="14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endParaRPr>
          </a:p>
        </p:txBody>
      </p:sp>
      <p:sp>
        <p:nvSpPr>
          <p:cNvPr id="697" name="Rechteck 25">
            <a:extLst>
              <a:ext uri="{FF2B5EF4-FFF2-40B4-BE49-F238E27FC236}">
                <a16:creationId xmlns:a16="http://schemas.microsoft.com/office/drawing/2014/main" id="{E4EF3D01-EE4E-839E-2EC5-643FA1F9B1DC}"/>
              </a:ext>
            </a:extLst>
          </p:cNvPr>
          <p:cNvSpPr/>
          <p:nvPr/>
        </p:nvSpPr>
        <p:spPr>
          <a:xfrm>
            <a:off x="7868239" y="2244463"/>
            <a:ext cx="2274729" cy="103105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None/>
              <a:tabLst>
                <a:tab pos="4445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CIT (n = 95)             89.9</a:t>
            </a:r>
          </a:p>
          <a:p>
            <a:pPr marL="0" marR="0" lvl="0" indent="0" algn="l" defTabSz="914400" rtl="0" eaLnBrk="1" fontAlgn="auto" latinLnBrk="0" hangingPunct="1">
              <a:lnSpc>
                <a:spcPct val="100000"/>
              </a:lnSpc>
              <a:spcBef>
                <a:spcPts val="200"/>
              </a:spcBef>
              <a:spcAft>
                <a:spcPts val="0"/>
              </a:spcAft>
              <a:buClrTx/>
              <a:buSzTx/>
              <a:buFontTx/>
              <a:buNone/>
              <a:tabLst>
                <a:tab pos="4445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V + R (n = 95)          87.0</a:t>
            </a:r>
          </a:p>
          <a:p>
            <a:pPr marL="0" marR="0" lvl="0" indent="0" algn="l" defTabSz="914400" rtl="0" eaLnBrk="1" fontAlgn="auto" latinLnBrk="0" hangingPunct="1">
              <a:lnSpc>
                <a:spcPct val="100000"/>
              </a:lnSpc>
              <a:spcBef>
                <a:spcPts val="200"/>
              </a:spcBef>
              <a:spcAft>
                <a:spcPts val="0"/>
              </a:spcAft>
              <a:buClrTx/>
              <a:buSzTx/>
              <a:buFontTx/>
              <a:buNone/>
              <a:tabLst>
                <a:tab pos="4445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V + O (n = 89)          93.6</a:t>
            </a:r>
          </a:p>
          <a:p>
            <a:pPr marL="0" marR="0" lvl="0" indent="0" algn="l" defTabSz="914400" rtl="0" eaLnBrk="1" fontAlgn="auto" latinLnBrk="0" hangingPunct="1">
              <a:lnSpc>
                <a:spcPct val="100000"/>
              </a:lnSpc>
              <a:spcBef>
                <a:spcPts val="200"/>
              </a:spcBef>
              <a:spcAft>
                <a:spcPts val="0"/>
              </a:spcAft>
              <a:buClrTx/>
              <a:buSzTx/>
              <a:buFontTx/>
              <a:buNone/>
              <a:tabLst>
                <a:tab pos="4445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I + V + O (n = 101)   96.0</a:t>
            </a:r>
            <a:endParaRPr kumimoji="0" lang="de-DE" sz="14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4021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Diagramm 12">
            <a:extLst>
              <a:ext uri="{FF2B5EF4-FFF2-40B4-BE49-F238E27FC236}">
                <a16:creationId xmlns:a16="http://schemas.microsoft.com/office/drawing/2014/main" id="{9A8DCC33-2FB0-0345-B5A8-9B9C629DE50C}"/>
              </a:ext>
            </a:extLst>
          </p:cNvPr>
          <p:cNvGraphicFramePr>
            <a:graphicFrameLocks/>
          </p:cNvGraphicFramePr>
          <p:nvPr/>
        </p:nvGraphicFramePr>
        <p:xfrm>
          <a:off x="8951658" y="1655852"/>
          <a:ext cx="3078000" cy="44102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 name="Tabelle 8">
            <a:extLst>
              <a:ext uri="{FF2B5EF4-FFF2-40B4-BE49-F238E27FC236}">
                <a16:creationId xmlns:a16="http://schemas.microsoft.com/office/drawing/2014/main" id="{49DADC6B-8A71-F7A9-DBC9-1A42B8AF1309}"/>
              </a:ext>
            </a:extLst>
          </p:cNvPr>
          <p:cNvGraphicFramePr>
            <a:graphicFrameLocks noGrp="1"/>
          </p:cNvGraphicFramePr>
          <p:nvPr/>
        </p:nvGraphicFramePr>
        <p:xfrm>
          <a:off x="9118654" y="1692064"/>
          <a:ext cx="2577872" cy="3953614"/>
        </p:xfrm>
        <a:graphic>
          <a:graphicData uri="http://schemas.openxmlformats.org/drawingml/2006/table">
            <a:tbl>
              <a:tblPr firstRow="1" firstCol="1" bandRow="1"/>
              <a:tblGrid>
                <a:gridCol w="1358035">
                  <a:extLst>
                    <a:ext uri="{9D8B030D-6E8A-4147-A177-3AD203B41FA5}">
                      <a16:colId xmlns:a16="http://schemas.microsoft.com/office/drawing/2014/main" val="20000"/>
                    </a:ext>
                  </a:extLst>
                </a:gridCol>
                <a:gridCol w="1219837">
                  <a:extLst>
                    <a:ext uri="{9D8B030D-6E8A-4147-A177-3AD203B41FA5}">
                      <a16:colId xmlns:a16="http://schemas.microsoft.com/office/drawing/2014/main" val="20001"/>
                    </a:ext>
                  </a:extLst>
                </a:gridCol>
              </a:tblGrid>
              <a:tr h="38951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7000"/>
                        </a:lnSpc>
                        <a:spcBef>
                          <a:spcPts val="0"/>
                        </a:spcBef>
                        <a:spcAft>
                          <a:spcPts val="0"/>
                        </a:spcAft>
                        <a:buClrTx/>
                        <a:buSzTx/>
                        <a:buFontTx/>
                        <a:buNone/>
                        <a:tabLst/>
                        <a:defRPr/>
                      </a:pPr>
                      <a:r>
                        <a:rPr lang="de-DE" sz="1200" b="1" dirty="0">
                          <a:solidFill>
                            <a:schemeClr val="accent1"/>
                          </a:solidFill>
                          <a:latin typeface="Calibri" panose="020F0502020204030204" pitchFamily="34" charset="0"/>
                          <a:cs typeface="Calibri" panose="020F0502020204030204" pitchFamily="34" charset="0"/>
                        </a:rPr>
                        <a:t>I + V + O</a:t>
                      </a:r>
                    </a:p>
                    <a:p>
                      <a:pPr marL="0" marR="0" indent="0" algn="ctr" defTabSz="914400" rtl="0" eaLnBrk="1" fontAlgn="auto" latinLnBrk="0" hangingPunct="1">
                        <a:lnSpc>
                          <a:spcPct val="107000"/>
                        </a:lnSpc>
                        <a:spcBef>
                          <a:spcPts val="0"/>
                        </a:spcBef>
                        <a:spcAft>
                          <a:spcPts val="0"/>
                        </a:spcAft>
                        <a:buClrTx/>
                        <a:buSzTx/>
                        <a:buFontTx/>
                        <a:buNone/>
                        <a:tabLst/>
                        <a:defRPr/>
                      </a:pPr>
                      <a:r>
                        <a:rPr lang="en-US" sz="1200" b="1" noProof="0" dirty="0">
                          <a:solidFill>
                            <a:schemeClr val="accent1"/>
                          </a:solidFill>
                          <a:latin typeface="Calibri" panose="020F0502020204030204" pitchFamily="34" charset="0"/>
                          <a:cs typeface="Calibri" panose="020F0502020204030204" pitchFamily="34" charset="0"/>
                        </a:rPr>
                        <a:t>better</a:t>
                      </a: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7000"/>
                        </a:lnSpc>
                        <a:spcBef>
                          <a:spcPts val="0"/>
                        </a:spcBef>
                        <a:spcAft>
                          <a:spcPts val="0"/>
                        </a:spcAft>
                        <a:buClrTx/>
                        <a:buSzTx/>
                        <a:buFontTx/>
                        <a:buNone/>
                        <a:tabLst/>
                        <a:defRPr/>
                      </a:pPr>
                      <a:r>
                        <a:rPr lang="de-DE" sz="1200" b="1" dirty="0">
                          <a:solidFill>
                            <a:schemeClr val="accent6"/>
                          </a:solidFill>
                          <a:latin typeface="Calibri" panose="020F0502020204030204" pitchFamily="34" charset="0"/>
                          <a:cs typeface="Calibri" panose="020F0502020204030204" pitchFamily="34" charset="0"/>
                        </a:rPr>
                        <a:t>CIT</a:t>
                      </a:r>
                      <a:endParaRPr lang="de-DE" sz="1200" b="1" dirty="0">
                        <a:solidFill>
                          <a:schemeClr val="accent6"/>
                        </a:solidFill>
                        <a:effectLst/>
                        <a:latin typeface="Calibri" panose="020F0502020204030204" pitchFamily="34" charset="0"/>
                        <a:cs typeface="Calibri" panose="020F0502020204030204" pitchFamily="34" charset="0"/>
                      </a:endParaRPr>
                    </a:p>
                    <a:p>
                      <a:pPr marL="0" marR="0" indent="0" algn="ctr" defTabSz="914400" rtl="0" eaLnBrk="1" fontAlgn="auto" latinLnBrk="0" hangingPunct="1">
                        <a:lnSpc>
                          <a:spcPct val="107000"/>
                        </a:lnSpc>
                        <a:spcBef>
                          <a:spcPts val="0"/>
                        </a:spcBef>
                        <a:spcAft>
                          <a:spcPts val="0"/>
                        </a:spcAft>
                        <a:buClrTx/>
                        <a:buSzTx/>
                        <a:buFontTx/>
                        <a:buNone/>
                        <a:tabLst/>
                        <a:defRPr/>
                      </a:pPr>
                      <a:r>
                        <a:rPr lang="en-US" sz="1200" b="1" noProof="0" dirty="0">
                          <a:solidFill>
                            <a:schemeClr val="accent6"/>
                          </a:solidFill>
                          <a:effectLst/>
                          <a:latin typeface="Calibri" panose="020F0502020204030204" pitchFamily="34" charset="0"/>
                          <a:cs typeface="Calibri" panose="020F0502020204030204" pitchFamily="34" charset="0"/>
                        </a:rPr>
                        <a:t>better</a:t>
                      </a:r>
                      <a:endParaRPr lang="en-US" sz="1200" b="1" noProof="0" dirty="0">
                        <a:solidFill>
                          <a:schemeClr val="accent6"/>
                        </a:solidFill>
                        <a:latin typeface="Calibri" panose="020F0502020204030204" pitchFamily="34" charset="0"/>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1107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i="1"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i="1"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r h="2031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700" dirty="0">
                        <a:solidFill>
                          <a:schemeClr val="bg1"/>
                        </a:solidFill>
                        <a:effectLst/>
                        <a:latin typeface="Calibri"/>
                        <a:ea typeface="Calibri"/>
                        <a:cs typeface="Times New Roman"/>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bl>
          </a:graphicData>
        </a:graphic>
      </p:graphicFrame>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GAIA/CLL13: PFS Subgroup Analysis for Ibrutinib + Venetoclax + Obinutuzumab vs CIT</a:t>
            </a:r>
          </a:p>
        </p:txBody>
      </p:sp>
      <p:sp>
        <p:nvSpPr>
          <p:cNvPr id="15" name="Text Box 15">
            <a:extLst>
              <a:ext uri="{FF2B5EF4-FFF2-40B4-BE49-F238E27FC236}">
                <a16:creationId xmlns:a16="http://schemas.microsoft.com/office/drawing/2014/main" id="{71288BAD-D5B3-7CAE-CA89-6A4CF0F76F63}"/>
              </a:ext>
            </a:extLst>
          </p:cNvPr>
          <p:cNvSpPr txBox="1">
            <a:spLocks noChangeArrowheads="1"/>
          </p:cNvSpPr>
          <p:nvPr/>
        </p:nvSpPr>
        <p:spPr bwMode="auto">
          <a:xfrm>
            <a:off x="412750" y="6385837"/>
            <a:ext cx="769267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Eichhorst. EHA 2022. Abstr LB2365. Reproduced with permission.</a:t>
            </a:r>
          </a:p>
        </p:txBody>
      </p:sp>
      <p:graphicFrame>
        <p:nvGraphicFramePr>
          <p:cNvPr id="25" name="Tabelle 4">
            <a:extLst>
              <a:ext uri="{FF2B5EF4-FFF2-40B4-BE49-F238E27FC236}">
                <a16:creationId xmlns:a16="http://schemas.microsoft.com/office/drawing/2014/main" id="{D1723C7C-68FF-45FC-D179-F901DAB50235}"/>
              </a:ext>
            </a:extLst>
          </p:cNvPr>
          <p:cNvGraphicFramePr>
            <a:graphicFrameLocks noGrp="1"/>
          </p:cNvGraphicFramePr>
          <p:nvPr/>
        </p:nvGraphicFramePr>
        <p:xfrm>
          <a:off x="320162" y="1516963"/>
          <a:ext cx="8631499" cy="4328229"/>
        </p:xfrm>
        <a:graphic>
          <a:graphicData uri="http://schemas.openxmlformats.org/drawingml/2006/table">
            <a:tbl>
              <a:tblPr firstRow="1" firstCol="1" bandRow="1"/>
              <a:tblGrid>
                <a:gridCol w="1383513">
                  <a:extLst>
                    <a:ext uri="{9D8B030D-6E8A-4147-A177-3AD203B41FA5}">
                      <a16:colId xmlns:a16="http://schemas.microsoft.com/office/drawing/2014/main" val="20000"/>
                    </a:ext>
                  </a:extLst>
                </a:gridCol>
                <a:gridCol w="1272005">
                  <a:extLst>
                    <a:ext uri="{9D8B030D-6E8A-4147-A177-3AD203B41FA5}">
                      <a16:colId xmlns:a16="http://schemas.microsoft.com/office/drawing/2014/main" val="20001"/>
                    </a:ext>
                  </a:extLst>
                </a:gridCol>
                <a:gridCol w="443937">
                  <a:extLst>
                    <a:ext uri="{9D8B030D-6E8A-4147-A177-3AD203B41FA5}">
                      <a16:colId xmlns:a16="http://schemas.microsoft.com/office/drawing/2014/main" val="20002"/>
                    </a:ext>
                  </a:extLst>
                </a:gridCol>
                <a:gridCol w="204153">
                  <a:extLst>
                    <a:ext uri="{9D8B030D-6E8A-4147-A177-3AD203B41FA5}">
                      <a16:colId xmlns:a16="http://schemas.microsoft.com/office/drawing/2014/main" val="20003"/>
                    </a:ext>
                  </a:extLst>
                </a:gridCol>
                <a:gridCol w="411201">
                  <a:extLst>
                    <a:ext uri="{9D8B030D-6E8A-4147-A177-3AD203B41FA5}">
                      <a16:colId xmlns:a16="http://schemas.microsoft.com/office/drawing/2014/main" val="20004"/>
                    </a:ext>
                  </a:extLst>
                </a:gridCol>
                <a:gridCol w="566388">
                  <a:extLst>
                    <a:ext uri="{9D8B030D-6E8A-4147-A177-3AD203B41FA5}">
                      <a16:colId xmlns:a16="http://schemas.microsoft.com/office/drawing/2014/main" val="20005"/>
                    </a:ext>
                  </a:extLst>
                </a:gridCol>
                <a:gridCol w="710901">
                  <a:extLst>
                    <a:ext uri="{9D8B030D-6E8A-4147-A177-3AD203B41FA5}">
                      <a16:colId xmlns:a16="http://schemas.microsoft.com/office/drawing/2014/main" val="20006"/>
                    </a:ext>
                  </a:extLst>
                </a:gridCol>
                <a:gridCol w="237341">
                  <a:extLst>
                    <a:ext uri="{9D8B030D-6E8A-4147-A177-3AD203B41FA5}">
                      <a16:colId xmlns:a16="http://schemas.microsoft.com/office/drawing/2014/main" val="20007"/>
                    </a:ext>
                  </a:extLst>
                </a:gridCol>
                <a:gridCol w="452315">
                  <a:extLst>
                    <a:ext uri="{9D8B030D-6E8A-4147-A177-3AD203B41FA5}">
                      <a16:colId xmlns:a16="http://schemas.microsoft.com/office/drawing/2014/main" val="20008"/>
                    </a:ext>
                  </a:extLst>
                </a:gridCol>
                <a:gridCol w="566388">
                  <a:extLst>
                    <a:ext uri="{9D8B030D-6E8A-4147-A177-3AD203B41FA5}">
                      <a16:colId xmlns:a16="http://schemas.microsoft.com/office/drawing/2014/main" val="20009"/>
                    </a:ext>
                  </a:extLst>
                </a:gridCol>
                <a:gridCol w="710901">
                  <a:extLst>
                    <a:ext uri="{9D8B030D-6E8A-4147-A177-3AD203B41FA5}">
                      <a16:colId xmlns:a16="http://schemas.microsoft.com/office/drawing/2014/main" val="20010"/>
                    </a:ext>
                  </a:extLst>
                </a:gridCol>
                <a:gridCol w="204153">
                  <a:extLst>
                    <a:ext uri="{9D8B030D-6E8A-4147-A177-3AD203B41FA5}">
                      <a16:colId xmlns:a16="http://schemas.microsoft.com/office/drawing/2014/main" val="20011"/>
                    </a:ext>
                  </a:extLst>
                </a:gridCol>
                <a:gridCol w="568720">
                  <a:extLst>
                    <a:ext uri="{9D8B030D-6E8A-4147-A177-3AD203B41FA5}">
                      <a16:colId xmlns:a16="http://schemas.microsoft.com/office/drawing/2014/main" val="20012"/>
                    </a:ext>
                  </a:extLst>
                </a:gridCol>
                <a:gridCol w="899583">
                  <a:extLst>
                    <a:ext uri="{9D8B030D-6E8A-4147-A177-3AD203B41FA5}">
                      <a16:colId xmlns:a16="http://schemas.microsoft.com/office/drawing/2014/main" val="20013"/>
                    </a:ext>
                  </a:extLst>
                </a:gridCol>
              </a:tblGrid>
              <a:tr h="56478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Category</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Subgroup</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Total</a:t>
                      </a:r>
                      <a:endParaRPr lang="de-DE" sz="1200" dirty="0">
                        <a:effectLst/>
                        <a:latin typeface="Calibri" panose="020F0502020204030204" pitchFamily="34" charset="0"/>
                        <a:ea typeface="Calibri"/>
                        <a:cs typeface="Calibri" panose="020F0502020204030204" pitchFamily="34" charset="0"/>
                      </a:endParaRPr>
                    </a:p>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n</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n</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Events</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36-Mo PFS, %</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n</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Events</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36-Mo PFS, %</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HR</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95% Wald CI</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8826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endParaRPr lang="de-DE" sz="120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8826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All</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926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229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67</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75.5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231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26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90.5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652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Binet stage at screening</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A</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246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61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12</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79.5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63</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4</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93.5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0.29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0.09-0.89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8826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B</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349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25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79.1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84</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89.9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0.36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0.18-0.73</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8826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C</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331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83</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30</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68.8</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84</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88.6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0.30</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0.15-0.59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18826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Age groups, yr</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≤65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597</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150</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34</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83.7</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148</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17</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90.6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0.40</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0.22-0.71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18826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&gt;65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329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79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33</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61.6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83</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90.2</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0.22</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0.10-0.45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18650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Complex</a:t>
                      </a:r>
                      <a:r>
                        <a:rPr lang="en-US" sz="1200" b="1" baseline="0" dirty="0">
                          <a:solidFill>
                            <a:schemeClr val="bg1"/>
                          </a:solidFill>
                          <a:effectLst/>
                          <a:latin typeface="Calibri" panose="020F0502020204030204" pitchFamily="34" charset="0"/>
                          <a:ea typeface="Calibri"/>
                          <a:cs typeface="Calibri" panose="020F0502020204030204" pitchFamily="34" charset="0"/>
                        </a:rPr>
                        <a:t> karyotype</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NCKT</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742</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177</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44</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81.3</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196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22</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90.5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0.39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0.23-0.64</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8826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CKT</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153</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46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22</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51.9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27</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4</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87.8</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0.20</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0.07-0.59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188260">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Cytogenetic subgroups as per hierarchy</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200" kern="1200" dirty="0">
                          <a:solidFill>
                            <a:schemeClr val="bg1"/>
                          </a:solidFill>
                          <a:effectLst/>
                          <a:latin typeface="Calibri" panose="020F0502020204030204" pitchFamily="34" charset="0"/>
                          <a:ea typeface="Calibri"/>
                          <a:cs typeface="Calibri" panose="020F0502020204030204" pitchFamily="34" charset="0"/>
                        </a:rPr>
                        <a:t>del(11q)</a:t>
                      </a:r>
                      <a:endParaRPr lang="de-DE" sz="1200" kern="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162</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41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23</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54.9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32</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3</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93.8</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0.12</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0.04-0.39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188260">
                <a:tc vMerge="1">
                  <a:txBody>
                    <a:bodyPr/>
                    <a:lstStyle/>
                    <a:p>
                      <a:pPr>
                        <a:lnSpc>
                          <a:spcPct val="107000"/>
                        </a:lnSpc>
                        <a:spcAft>
                          <a:spcPts val="0"/>
                        </a:spcAft>
                      </a:pPr>
                      <a:endParaRPr lang="de-DE" sz="900" dirty="0">
                        <a:effectLst/>
                        <a:latin typeface="Calibri"/>
                        <a:ea typeface="Calibri"/>
                        <a:cs typeface="Times New Roman"/>
                      </a:endParaRPr>
                    </a:p>
                  </a:txBody>
                  <a:tcPr marL="57240" marR="57240" marT="0" marB="0">
                    <a:lnL>
                      <a:noFill/>
                    </a:lnL>
                    <a:lnR>
                      <a:noFill/>
                    </a:lnR>
                    <a:lnT>
                      <a:noFill/>
                    </a:lnT>
                    <a:lnB>
                      <a:noFill/>
                    </a:lnB>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200" kern="1200" dirty="0">
                          <a:solidFill>
                            <a:schemeClr val="bg1"/>
                          </a:solidFill>
                          <a:effectLst/>
                          <a:latin typeface="Calibri" panose="020F0502020204030204" pitchFamily="34" charset="0"/>
                          <a:ea typeface="Calibri"/>
                          <a:cs typeface="Calibri" panose="020F0502020204030204" pitchFamily="34" charset="0"/>
                        </a:rPr>
                        <a:t>Trisomy 12</a:t>
                      </a:r>
                      <a:endParaRPr lang="de-DE" sz="1200" kern="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150</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34</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77.4</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35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7</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84.9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0.56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0.22-1.46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188260">
                <a:tc vMerge="1">
                  <a:txBody>
                    <a:bodyPr/>
                    <a:lstStyle/>
                    <a:p>
                      <a:pPr>
                        <a:lnSpc>
                          <a:spcPct val="107000"/>
                        </a:lnSpc>
                        <a:spcAft>
                          <a:spcPts val="0"/>
                        </a:spcAft>
                      </a:pPr>
                      <a:endParaRPr lang="de-DE" sz="1050" dirty="0">
                        <a:effectLst/>
                        <a:latin typeface="Calibri"/>
                        <a:ea typeface="Calibri"/>
                        <a:cs typeface="Times New Roman"/>
                      </a:endParaRPr>
                    </a:p>
                  </a:txBody>
                  <a:tcPr marL="57240" marR="57240" marT="0" marB="0">
                    <a:lnL>
                      <a:noFill/>
                    </a:lnL>
                    <a:lnR>
                      <a:noFill/>
                    </a:lnR>
                    <a:lnT>
                      <a:noFill/>
                    </a:lnT>
                    <a:lnB>
                      <a:noFill/>
                    </a:lnB>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200" kern="1200" dirty="0">
                          <a:solidFill>
                            <a:schemeClr val="bg1"/>
                          </a:solidFill>
                          <a:effectLst/>
                          <a:latin typeface="Calibri" panose="020F0502020204030204" pitchFamily="34" charset="0"/>
                          <a:ea typeface="Calibri"/>
                          <a:cs typeface="Calibri" panose="020F0502020204030204" pitchFamily="34" charset="0"/>
                        </a:rPr>
                        <a:t>No abnormalities</a:t>
                      </a:r>
                      <a:endParaRPr lang="de-DE" sz="1200" kern="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201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53</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78.1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59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89.2</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0.45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0.18-1.12</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18826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200" kern="1200" dirty="0">
                          <a:solidFill>
                            <a:schemeClr val="bg1"/>
                          </a:solidFill>
                          <a:effectLst/>
                          <a:latin typeface="Calibri" panose="020F0502020204030204" pitchFamily="34" charset="0"/>
                          <a:ea typeface="Calibri"/>
                          <a:cs typeface="Calibri" panose="020F0502020204030204" pitchFamily="34" charset="0"/>
                        </a:rPr>
                        <a:t>del(13q)</a:t>
                      </a:r>
                      <a:endParaRPr lang="de-DE" sz="1200" kern="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413</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101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22</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81.9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105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92.2</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i="0" dirty="0">
                          <a:solidFill>
                            <a:schemeClr val="bg1"/>
                          </a:solidFill>
                          <a:effectLst/>
                          <a:latin typeface="Calibri" panose="020F0502020204030204" pitchFamily="34" charset="0"/>
                          <a:ea typeface="Calibri"/>
                          <a:cs typeface="Calibri" panose="020F0502020204030204" pitchFamily="34" charset="0"/>
                        </a:rPr>
                        <a:t>0.31</a:t>
                      </a:r>
                      <a:endParaRPr lang="de-DE" sz="1200" i="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i="0" dirty="0">
                          <a:solidFill>
                            <a:schemeClr val="bg1"/>
                          </a:solidFill>
                          <a:effectLst/>
                          <a:latin typeface="Calibri" panose="020F0502020204030204" pitchFamily="34" charset="0"/>
                          <a:ea typeface="Calibri"/>
                          <a:cs typeface="Calibri" panose="020F0502020204030204" pitchFamily="34" charset="0"/>
                        </a:rPr>
                        <a:t>0.14</a:t>
                      </a:r>
                      <a:r>
                        <a:rPr lang="en-US" sz="1200" i="0" baseline="0" dirty="0">
                          <a:solidFill>
                            <a:schemeClr val="bg1"/>
                          </a:solidFill>
                          <a:effectLst/>
                          <a:latin typeface="Calibri" panose="020F0502020204030204" pitchFamily="34" charset="0"/>
                          <a:ea typeface="Calibri"/>
                          <a:cs typeface="Calibri" panose="020F0502020204030204" pitchFamily="34" charset="0"/>
                        </a:rPr>
                        <a:t>-0.69</a:t>
                      </a:r>
                      <a:endParaRPr lang="de-DE" sz="1200" i="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18826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200" b="1" kern="1200" dirty="0">
                          <a:solidFill>
                            <a:schemeClr val="bg1"/>
                          </a:solidFill>
                          <a:effectLst/>
                          <a:latin typeface="Calibri" panose="020F0502020204030204" pitchFamily="34" charset="0"/>
                          <a:ea typeface="Calibri"/>
                          <a:cs typeface="Calibri" panose="020F0502020204030204" pitchFamily="34" charset="0"/>
                        </a:rPr>
                        <a:t>CLl-IPI</a:t>
                      </a:r>
                      <a:r>
                        <a:rPr lang="en-US" sz="1200" b="1" kern="1200" baseline="0" dirty="0">
                          <a:solidFill>
                            <a:schemeClr val="bg1"/>
                          </a:solidFill>
                          <a:effectLst/>
                          <a:latin typeface="Calibri" panose="020F0502020204030204" pitchFamily="34" charset="0"/>
                          <a:ea typeface="Calibri"/>
                          <a:cs typeface="Calibri" panose="020F0502020204030204" pitchFamily="34" charset="0"/>
                        </a:rPr>
                        <a:t> risk group</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de-DE" sz="1200" kern="1200" dirty="0">
                          <a:solidFill>
                            <a:schemeClr val="bg1"/>
                          </a:solidFill>
                          <a:effectLst/>
                          <a:latin typeface="Calibri" panose="020F0502020204030204" pitchFamily="34" charset="0"/>
                          <a:ea typeface="Calibri"/>
                          <a:cs typeface="Calibri" panose="020F0502020204030204" pitchFamily="34" charset="0"/>
                        </a:rPr>
                        <a:t>Low</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143</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36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2</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93.7</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36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100</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200" i="0" dirty="0">
                          <a:solidFill>
                            <a:schemeClr val="bg1"/>
                          </a:solidFill>
                          <a:effectLst/>
                          <a:latin typeface="Calibri" panose="020F0502020204030204" pitchFamily="34" charset="0"/>
                          <a:ea typeface="Calibri"/>
                          <a:cs typeface="Calibri" panose="020F0502020204030204" pitchFamily="34" charset="0"/>
                        </a:rPr>
                        <a:t>NE</a:t>
                      </a:r>
                      <a:endParaRPr lang="de-DE" sz="1200" i="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200" i="0" kern="1200" dirty="0">
                          <a:solidFill>
                            <a:schemeClr val="bg1"/>
                          </a:solidFill>
                          <a:effectLst/>
                          <a:latin typeface="Calibri" panose="020F0502020204030204" pitchFamily="34" charset="0"/>
                          <a:ea typeface="Calibri"/>
                          <a:cs typeface="Calibri" panose="020F0502020204030204" pitchFamily="34" charset="0"/>
                        </a:rPr>
                        <a:t>NE</a:t>
                      </a:r>
                      <a:endParaRPr lang="de-DE" sz="1200" i="0" kern="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18826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Intermediate</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294</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67</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86.7</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88.6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0.67</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0.29-1.55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18826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High</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455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122</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52</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65.0</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101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14</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88.7</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0.26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0.14-0.46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188260">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b="1" i="1" dirty="0">
                          <a:solidFill>
                            <a:schemeClr val="bg1"/>
                          </a:solidFill>
                          <a:effectLst/>
                          <a:latin typeface="Calibri" panose="020F0502020204030204" pitchFamily="34" charset="0"/>
                          <a:ea typeface="Calibri"/>
                          <a:cs typeface="Calibri" panose="020F0502020204030204" pitchFamily="34" charset="0"/>
                        </a:rPr>
                        <a:t>IGHV</a:t>
                      </a:r>
                      <a:r>
                        <a:rPr lang="en-US" sz="1200" b="1" dirty="0">
                          <a:solidFill>
                            <a:schemeClr val="bg1"/>
                          </a:solidFill>
                          <a:effectLst/>
                          <a:latin typeface="Calibri" panose="020F0502020204030204" pitchFamily="34" charset="0"/>
                          <a:ea typeface="Calibri"/>
                          <a:cs typeface="Calibri" panose="020F0502020204030204" pitchFamily="34" charset="0"/>
                        </a:rPr>
                        <a:t> mutational status</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Unmutated</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518</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131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54</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65.5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123</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86.6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0.27</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0.16-0.46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r h="376520">
                <a:tc vMerge="1">
                  <a:txBody>
                    <a:bodyPr/>
                    <a:lstStyle/>
                    <a:p>
                      <a:pPr>
                        <a:lnSpc>
                          <a:spcPct val="107000"/>
                        </a:lnSpc>
                        <a:spcAft>
                          <a:spcPts val="0"/>
                        </a:spcAft>
                      </a:pPr>
                      <a:endParaRPr lang="de-DE" sz="1050" dirty="0">
                        <a:effectLst/>
                        <a:latin typeface="Calibri"/>
                        <a:ea typeface="Calibri"/>
                        <a:cs typeface="Times New Roman"/>
                      </a:endParaRPr>
                    </a:p>
                  </a:txBody>
                  <a:tcPr marL="57240" marR="57240" marT="0" marB="0">
                    <a:lnL>
                      <a:noFill/>
                    </a:lnL>
                    <a:lnR>
                      <a:noFill/>
                    </a:lnR>
                    <a:lnT>
                      <a:noFill/>
                    </a:lnT>
                    <a:lnB>
                      <a:noFill/>
                    </a:lnB>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Mutated</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380</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95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89.9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101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96.0</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0.44</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dirty="0">
                          <a:solidFill>
                            <a:schemeClr val="bg1"/>
                          </a:solidFill>
                          <a:effectLst/>
                          <a:latin typeface="Calibri" panose="020F0502020204030204" pitchFamily="34" charset="0"/>
                          <a:ea typeface="Calibri"/>
                          <a:cs typeface="Calibri" panose="020F0502020204030204" pitchFamily="34" charset="0"/>
                        </a:rPr>
                        <a:t>0.16-1.21</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bl>
          </a:graphicData>
        </a:graphic>
      </p:graphicFrame>
      <p:graphicFrame>
        <p:nvGraphicFramePr>
          <p:cNvPr id="26" name="Tabelle 6">
            <a:extLst>
              <a:ext uri="{FF2B5EF4-FFF2-40B4-BE49-F238E27FC236}">
                <a16:creationId xmlns:a16="http://schemas.microsoft.com/office/drawing/2014/main" id="{9700042D-3046-9171-82E6-CE4A4F76975B}"/>
              </a:ext>
            </a:extLst>
          </p:cNvPr>
          <p:cNvGraphicFramePr>
            <a:graphicFrameLocks noGrp="1"/>
          </p:cNvGraphicFramePr>
          <p:nvPr/>
        </p:nvGraphicFramePr>
        <p:xfrm>
          <a:off x="3737821" y="1291447"/>
          <a:ext cx="1553004" cy="274320"/>
        </p:xfrm>
        <a:graphic>
          <a:graphicData uri="http://schemas.openxmlformats.org/drawingml/2006/table">
            <a:tbl>
              <a:tblPr firstRow="1" bandRow="1"/>
              <a:tblGrid>
                <a:gridCol w="1553004">
                  <a:extLst>
                    <a:ext uri="{9D8B030D-6E8A-4147-A177-3AD203B41FA5}">
                      <a16:colId xmlns:a16="http://schemas.microsoft.com/office/drawing/2014/main" val="20000"/>
                    </a:ext>
                  </a:extLst>
                </a:gridCol>
              </a:tblGrid>
              <a:tr h="15481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de-DE" sz="1200" dirty="0">
                          <a:solidFill>
                            <a:schemeClr val="accent6"/>
                          </a:solidFill>
                          <a:latin typeface="Calibri" panose="020F0502020204030204" pitchFamily="34" charset="0"/>
                          <a:cs typeface="Calibri" panose="020F0502020204030204" pitchFamily="34" charset="0"/>
                        </a:rPr>
                        <a:t>CIT</a:t>
                      </a:r>
                    </a:p>
                  </a:txBody>
                  <a:tcP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7" name="Tabelle 7">
            <a:extLst>
              <a:ext uri="{FF2B5EF4-FFF2-40B4-BE49-F238E27FC236}">
                <a16:creationId xmlns:a16="http://schemas.microsoft.com/office/drawing/2014/main" id="{13340172-302B-2FAC-BEFC-A871CA32A3CA}"/>
              </a:ext>
            </a:extLst>
          </p:cNvPr>
          <p:cNvGraphicFramePr>
            <a:graphicFrameLocks noGrp="1"/>
          </p:cNvGraphicFramePr>
          <p:nvPr/>
        </p:nvGraphicFramePr>
        <p:xfrm>
          <a:off x="5634008" y="1291446"/>
          <a:ext cx="1612825" cy="274320"/>
        </p:xfrm>
        <a:graphic>
          <a:graphicData uri="http://schemas.openxmlformats.org/drawingml/2006/table">
            <a:tbl>
              <a:tblPr firstRow="1" bandRow="1"/>
              <a:tblGrid>
                <a:gridCol w="1612825">
                  <a:extLst>
                    <a:ext uri="{9D8B030D-6E8A-4147-A177-3AD203B41FA5}">
                      <a16:colId xmlns:a16="http://schemas.microsoft.com/office/drawing/2014/main" val="20000"/>
                    </a:ext>
                  </a:extLst>
                </a:gridCol>
              </a:tblGrid>
              <a:tr h="16425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de-DE" sz="1200" dirty="0">
                          <a:solidFill>
                            <a:schemeClr val="accent1"/>
                          </a:solidFill>
                          <a:latin typeface="Calibri" panose="020F0502020204030204" pitchFamily="34" charset="0"/>
                          <a:cs typeface="Calibri" panose="020F0502020204030204" pitchFamily="34" charset="0"/>
                        </a:rPr>
                        <a:t>I + V + O</a:t>
                      </a:r>
                      <a:endParaRPr lang="de-DE" sz="1050" dirty="0">
                        <a:solidFill>
                          <a:schemeClr val="accent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4" name="Straight Connector 3">
            <a:extLst>
              <a:ext uri="{FF2B5EF4-FFF2-40B4-BE49-F238E27FC236}">
                <a16:creationId xmlns:a16="http://schemas.microsoft.com/office/drawing/2014/main" id="{27DF91CA-0E76-9AC5-9F53-DE324D344A7F}"/>
              </a:ext>
            </a:extLst>
          </p:cNvPr>
          <p:cNvCxnSpPr/>
          <p:nvPr/>
        </p:nvCxnSpPr>
        <p:spPr bwMode="auto">
          <a:xfrm>
            <a:off x="9408237" y="5570374"/>
            <a:ext cx="1175161" cy="0"/>
          </a:xfrm>
          <a:prstGeom prst="line">
            <a:avLst/>
          </a:prstGeom>
          <a:noFill/>
          <a:ln w="28575" cap="flat" cmpd="sng" algn="ctr">
            <a:solidFill>
              <a:schemeClr val="bg1"/>
            </a:solidFill>
            <a:prstDash val="solid"/>
            <a:round/>
            <a:headEnd type="none" w="med" len="med"/>
            <a:tailEnd type="none" w="med" len="med"/>
          </a:ln>
          <a:effectLst/>
        </p:spPr>
      </p:cxnSp>
      <p:sp>
        <p:nvSpPr>
          <p:cNvPr id="5" name="Rectangle 4">
            <a:extLst>
              <a:ext uri="{FF2B5EF4-FFF2-40B4-BE49-F238E27FC236}">
                <a16:creationId xmlns:a16="http://schemas.microsoft.com/office/drawing/2014/main" id="{F0FBFB42-2EE2-5E78-972A-15AD89A211B4}"/>
              </a:ext>
            </a:extLst>
          </p:cNvPr>
          <p:cNvSpPr/>
          <p:nvPr/>
        </p:nvSpPr>
        <p:spPr bwMode="auto">
          <a:xfrm>
            <a:off x="9950619" y="5531802"/>
            <a:ext cx="80622" cy="8062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28375BB5-1E7F-50D9-52E8-52E0F9FC9089}"/>
              </a:ext>
            </a:extLst>
          </p:cNvPr>
          <p:cNvCxnSpPr>
            <a:cxnSpLocks/>
          </p:cNvCxnSpPr>
          <p:nvPr/>
        </p:nvCxnSpPr>
        <p:spPr bwMode="auto">
          <a:xfrm>
            <a:off x="9397806" y="5360480"/>
            <a:ext cx="633435" cy="0"/>
          </a:xfrm>
          <a:prstGeom prst="line">
            <a:avLst/>
          </a:prstGeom>
          <a:noFill/>
          <a:ln w="28575" cap="flat" cmpd="sng" algn="ctr">
            <a:solidFill>
              <a:schemeClr val="bg1"/>
            </a:solidFill>
            <a:prstDash val="solid"/>
            <a:round/>
            <a:headEnd type="none" w="med" len="med"/>
            <a:tailEnd type="none" w="med" len="med"/>
          </a:ln>
          <a:effectLst/>
        </p:spPr>
      </p:cxnSp>
      <p:sp>
        <p:nvSpPr>
          <p:cNvPr id="13" name="Rectangle 12">
            <a:extLst>
              <a:ext uri="{FF2B5EF4-FFF2-40B4-BE49-F238E27FC236}">
                <a16:creationId xmlns:a16="http://schemas.microsoft.com/office/drawing/2014/main" id="{A9718B15-19E0-2EE0-E224-51243FA6A0E2}"/>
              </a:ext>
            </a:extLst>
          </p:cNvPr>
          <p:cNvSpPr/>
          <p:nvPr/>
        </p:nvSpPr>
        <p:spPr bwMode="auto">
          <a:xfrm>
            <a:off x="9658566" y="5306260"/>
            <a:ext cx="107781" cy="10778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6" name="Straight Connector 15">
            <a:extLst>
              <a:ext uri="{FF2B5EF4-FFF2-40B4-BE49-F238E27FC236}">
                <a16:creationId xmlns:a16="http://schemas.microsoft.com/office/drawing/2014/main" id="{6A220A8B-00CA-8CBB-1061-7B29AA985480}"/>
              </a:ext>
            </a:extLst>
          </p:cNvPr>
          <p:cNvCxnSpPr>
            <a:cxnSpLocks/>
          </p:cNvCxnSpPr>
          <p:nvPr/>
        </p:nvCxnSpPr>
        <p:spPr bwMode="auto">
          <a:xfrm>
            <a:off x="9314438" y="5172387"/>
            <a:ext cx="716803" cy="0"/>
          </a:xfrm>
          <a:prstGeom prst="line">
            <a:avLst/>
          </a:prstGeom>
          <a:noFill/>
          <a:ln w="28575" cap="flat" cmpd="sng" algn="ctr">
            <a:solidFill>
              <a:schemeClr val="bg1"/>
            </a:solidFill>
            <a:prstDash val="solid"/>
            <a:round/>
            <a:headEnd type="none" w="med" len="med"/>
            <a:tailEnd type="none" w="med" len="med"/>
          </a:ln>
          <a:effectLst/>
        </p:spPr>
      </p:cxnSp>
      <p:sp>
        <p:nvSpPr>
          <p:cNvPr id="17" name="Rectangle 16">
            <a:extLst>
              <a:ext uri="{FF2B5EF4-FFF2-40B4-BE49-F238E27FC236}">
                <a16:creationId xmlns:a16="http://schemas.microsoft.com/office/drawing/2014/main" id="{B98D7A81-8CA5-8646-D458-8018F6E15776}"/>
              </a:ext>
            </a:extLst>
          </p:cNvPr>
          <p:cNvSpPr/>
          <p:nvPr/>
        </p:nvSpPr>
        <p:spPr bwMode="auto">
          <a:xfrm>
            <a:off x="9618154" y="5118167"/>
            <a:ext cx="107781" cy="10778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8" name="Straight Connector 17">
            <a:extLst>
              <a:ext uri="{FF2B5EF4-FFF2-40B4-BE49-F238E27FC236}">
                <a16:creationId xmlns:a16="http://schemas.microsoft.com/office/drawing/2014/main" id="{9BB3BBF2-D59D-6953-28D2-BF8643EEF6F7}"/>
              </a:ext>
            </a:extLst>
          </p:cNvPr>
          <p:cNvCxnSpPr>
            <a:cxnSpLocks/>
          </p:cNvCxnSpPr>
          <p:nvPr/>
        </p:nvCxnSpPr>
        <p:spPr bwMode="auto">
          <a:xfrm>
            <a:off x="9732889" y="4992626"/>
            <a:ext cx="1003488" cy="0"/>
          </a:xfrm>
          <a:prstGeom prst="line">
            <a:avLst/>
          </a:prstGeom>
          <a:noFill/>
          <a:ln w="28575" cap="flat" cmpd="sng" algn="ctr">
            <a:solidFill>
              <a:schemeClr val="bg1"/>
            </a:solidFill>
            <a:prstDash val="solid"/>
            <a:round/>
            <a:headEnd type="none" w="med" len="med"/>
            <a:tailEnd type="none" w="med" len="med"/>
          </a:ln>
          <a:effectLst/>
        </p:spPr>
      </p:cxnSp>
      <p:sp>
        <p:nvSpPr>
          <p:cNvPr id="19" name="Rectangle 18">
            <a:extLst>
              <a:ext uri="{FF2B5EF4-FFF2-40B4-BE49-F238E27FC236}">
                <a16:creationId xmlns:a16="http://schemas.microsoft.com/office/drawing/2014/main" id="{46F00D89-482F-E38C-6484-9132BE5C61D7}"/>
              </a:ext>
            </a:extLst>
          </p:cNvPr>
          <p:cNvSpPr/>
          <p:nvPr/>
        </p:nvSpPr>
        <p:spPr bwMode="auto">
          <a:xfrm>
            <a:off x="10201378" y="4954054"/>
            <a:ext cx="74778" cy="7477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1" name="Straight Connector 20">
            <a:extLst>
              <a:ext uri="{FF2B5EF4-FFF2-40B4-BE49-F238E27FC236}">
                <a16:creationId xmlns:a16="http://schemas.microsoft.com/office/drawing/2014/main" id="{64339DA7-8553-C485-1DEB-5986564278F3}"/>
              </a:ext>
            </a:extLst>
          </p:cNvPr>
          <p:cNvCxnSpPr>
            <a:cxnSpLocks/>
          </p:cNvCxnSpPr>
          <p:nvPr/>
        </p:nvCxnSpPr>
        <p:spPr bwMode="auto">
          <a:xfrm>
            <a:off x="9350162" y="2918749"/>
            <a:ext cx="810172" cy="0"/>
          </a:xfrm>
          <a:prstGeom prst="line">
            <a:avLst/>
          </a:prstGeom>
          <a:noFill/>
          <a:ln w="28575" cap="flat" cmpd="sng" algn="ctr">
            <a:solidFill>
              <a:schemeClr val="bg1"/>
            </a:solidFill>
            <a:prstDash val="solid"/>
            <a:round/>
            <a:headEnd type="none" w="med" len="med"/>
            <a:tailEnd type="none" w="med" len="med"/>
          </a:ln>
          <a:effectLst/>
        </p:spPr>
      </p:cxnSp>
      <p:sp>
        <p:nvSpPr>
          <p:cNvPr id="22" name="Rectangle 21">
            <a:extLst>
              <a:ext uri="{FF2B5EF4-FFF2-40B4-BE49-F238E27FC236}">
                <a16:creationId xmlns:a16="http://schemas.microsoft.com/office/drawing/2014/main" id="{CDBD5053-5B5A-C428-6B36-6F297CD632D2}"/>
              </a:ext>
            </a:extLst>
          </p:cNvPr>
          <p:cNvSpPr/>
          <p:nvPr/>
        </p:nvSpPr>
        <p:spPr bwMode="auto">
          <a:xfrm>
            <a:off x="9723168" y="2879498"/>
            <a:ext cx="71950" cy="719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9" name="Straight Connector 28">
            <a:extLst>
              <a:ext uri="{FF2B5EF4-FFF2-40B4-BE49-F238E27FC236}">
                <a16:creationId xmlns:a16="http://schemas.microsoft.com/office/drawing/2014/main" id="{A822AB07-DB99-38F0-C4DF-E3D9446E39D8}"/>
              </a:ext>
            </a:extLst>
          </p:cNvPr>
          <p:cNvCxnSpPr>
            <a:cxnSpLocks/>
          </p:cNvCxnSpPr>
          <p:nvPr/>
        </p:nvCxnSpPr>
        <p:spPr bwMode="auto">
          <a:xfrm>
            <a:off x="9301589" y="4643306"/>
            <a:ext cx="974567" cy="0"/>
          </a:xfrm>
          <a:prstGeom prst="line">
            <a:avLst/>
          </a:prstGeom>
          <a:noFill/>
          <a:ln w="28575" cap="flat" cmpd="sng" algn="ctr">
            <a:solidFill>
              <a:schemeClr val="bg1"/>
            </a:solidFill>
            <a:prstDash val="solid"/>
            <a:round/>
            <a:headEnd type="none" w="med" len="med"/>
            <a:tailEnd type="none" w="med" len="med"/>
          </a:ln>
          <a:effectLst/>
        </p:spPr>
      </p:cxnSp>
      <p:sp>
        <p:nvSpPr>
          <p:cNvPr id="30" name="Rectangle 29">
            <a:extLst>
              <a:ext uri="{FF2B5EF4-FFF2-40B4-BE49-F238E27FC236}">
                <a16:creationId xmlns:a16="http://schemas.microsoft.com/office/drawing/2014/main" id="{F991ABA0-89DC-E5CB-670B-EF0727BABF43}"/>
              </a:ext>
            </a:extLst>
          </p:cNvPr>
          <p:cNvSpPr/>
          <p:nvPr/>
        </p:nvSpPr>
        <p:spPr bwMode="auto">
          <a:xfrm>
            <a:off x="9718981" y="4583871"/>
            <a:ext cx="111967" cy="11196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1" name="Straight Connector 30">
            <a:extLst>
              <a:ext uri="{FF2B5EF4-FFF2-40B4-BE49-F238E27FC236}">
                <a16:creationId xmlns:a16="http://schemas.microsoft.com/office/drawing/2014/main" id="{7CC0002E-3A62-C533-3778-4A7FCBCC4717}"/>
              </a:ext>
            </a:extLst>
          </p:cNvPr>
          <p:cNvCxnSpPr>
            <a:cxnSpLocks/>
          </p:cNvCxnSpPr>
          <p:nvPr/>
        </p:nvCxnSpPr>
        <p:spPr bwMode="auto">
          <a:xfrm>
            <a:off x="9460413" y="4243630"/>
            <a:ext cx="1084740" cy="0"/>
          </a:xfrm>
          <a:prstGeom prst="line">
            <a:avLst/>
          </a:prstGeom>
          <a:noFill/>
          <a:ln w="28575" cap="flat" cmpd="sng" algn="ctr">
            <a:solidFill>
              <a:schemeClr val="bg1"/>
            </a:solidFill>
            <a:prstDash val="solid"/>
            <a:round/>
            <a:headEnd type="none" w="med" len="med"/>
            <a:tailEnd type="none" w="med" len="med"/>
          </a:ln>
          <a:effectLst/>
        </p:spPr>
      </p:cxnSp>
      <p:sp>
        <p:nvSpPr>
          <p:cNvPr id="32" name="Rectangle 31">
            <a:extLst>
              <a:ext uri="{FF2B5EF4-FFF2-40B4-BE49-F238E27FC236}">
                <a16:creationId xmlns:a16="http://schemas.microsoft.com/office/drawing/2014/main" id="{ADA7EFDB-5D0C-DDEB-008E-E8080F85E093}"/>
              </a:ext>
            </a:extLst>
          </p:cNvPr>
          <p:cNvSpPr/>
          <p:nvPr/>
        </p:nvSpPr>
        <p:spPr bwMode="auto">
          <a:xfrm>
            <a:off x="9959940" y="4205058"/>
            <a:ext cx="74778" cy="7477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3" name="Straight Connector 32">
            <a:extLst>
              <a:ext uri="{FF2B5EF4-FFF2-40B4-BE49-F238E27FC236}">
                <a16:creationId xmlns:a16="http://schemas.microsoft.com/office/drawing/2014/main" id="{E600944B-A010-AA9A-69A3-AF68495E07C8}"/>
              </a:ext>
            </a:extLst>
          </p:cNvPr>
          <p:cNvCxnSpPr>
            <a:cxnSpLocks/>
          </p:cNvCxnSpPr>
          <p:nvPr/>
        </p:nvCxnSpPr>
        <p:spPr bwMode="auto">
          <a:xfrm>
            <a:off x="9567615" y="4048661"/>
            <a:ext cx="1140948" cy="0"/>
          </a:xfrm>
          <a:prstGeom prst="line">
            <a:avLst/>
          </a:prstGeom>
          <a:noFill/>
          <a:ln w="28575" cap="flat" cmpd="sng" algn="ctr">
            <a:solidFill>
              <a:schemeClr val="bg1"/>
            </a:solidFill>
            <a:prstDash val="solid"/>
            <a:round/>
            <a:headEnd type="none" w="med" len="med"/>
            <a:tailEnd type="none" w="med" len="med"/>
          </a:ln>
          <a:effectLst/>
        </p:spPr>
      </p:cxnSp>
      <p:sp>
        <p:nvSpPr>
          <p:cNvPr id="34" name="Rectangle 33">
            <a:extLst>
              <a:ext uri="{FF2B5EF4-FFF2-40B4-BE49-F238E27FC236}">
                <a16:creationId xmlns:a16="http://schemas.microsoft.com/office/drawing/2014/main" id="{87C8FCF4-CF20-CC54-2F95-6EF1CA0E1C94}"/>
              </a:ext>
            </a:extLst>
          </p:cNvPr>
          <p:cNvSpPr/>
          <p:nvPr/>
        </p:nvSpPr>
        <p:spPr bwMode="auto">
          <a:xfrm>
            <a:off x="10104051" y="4020520"/>
            <a:ext cx="56283" cy="562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5" name="Straight Connector 34">
            <a:extLst>
              <a:ext uri="{FF2B5EF4-FFF2-40B4-BE49-F238E27FC236}">
                <a16:creationId xmlns:a16="http://schemas.microsoft.com/office/drawing/2014/main" id="{C894E740-3FBE-6079-2E57-C3A20608C99F}"/>
              </a:ext>
            </a:extLst>
          </p:cNvPr>
          <p:cNvCxnSpPr>
            <a:cxnSpLocks/>
          </p:cNvCxnSpPr>
          <p:nvPr/>
        </p:nvCxnSpPr>
        <p:spPr bwMode="auto">
          <a:xfrm>
            <a:off x="9122130" y="3853693"/>
            <a:ext cx="793721" cy="0"/>
          </a:xfrm>
          <a:prstGeom prst="line">
            <a:avLst/>
          </a:prstGeom>
          <a:noFill/>
          <a:ln w="28575" cap="flat" cmpd="sng" algn="ctr">
            <a:solidFill>
              <a:schemeClr val="bg1"/>
            </a:solidFill>
            <a:prstDash val="solid"/>
            <a:round/>
            <a:headEnd type="none" w="med" len="med"/>
            <a:tailEnd type="none" w="med" len="med"/>
          </a:ln>
          <a:effectLst/>
        </p:spPr>
      </p:cxnSp>
      <p:sp>
        <p:nvSpPr>
          <p:cNvPr id="36" name="Rectangle 35">
            <a:extLst>
              <a:ext uri="{FF2B5EF4-FFF2-40B4-BE49-F238E27FC236}">
                <a16:creationId xmlns:a16="http://schemas.microsoft.com/office/drawing/2014/main" id="{A09527E4-C399-9977-25D9-417E7C66771B}"/>
              </a:ext>
            </a:extLst>
          </p:cNvPr>
          <p:cNvSpPr/>
          <p:nvPr/>
        </p:nvSpPr>
        <p:spPr bwMode="auto">
          <a:xfrm>
            <a:off x="9177895" y="3825552"/>
            <a:ext cx="56283" cy="562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7" name="Straight Connector 36">
            <a:extLst>
              <a:ext uri="{FF2B5EF4-FFF2-40B4-BE49-F238E27FC236}">
                <a16:creationId xmlns:a16="http://schemas.microsoft.com/office/drawing/2014/main" id="{FAC66CD8-F1B9-54B6-44B5-4EC519DE1477}"/>
              </a:ext>
            </a:extLst>
          </p:cNvPr>
          <p:cNvCxnSpPr>
            <a:cxnSpLocks/>
          </p:cNvCxnSpPr>
          <p:nvPr/>
        </p:nvCxnSpPr>
        <p:spPr bwMode="auto">
          <a:xfrm>
            <a:off x="9125607" y="3664834"/>
            <a:ext cx="1034727" cy="0"/>
          </a:xfrm>
          <a:prstGeom prst="line">
            <a:avLst/>
          </a:prstGeom>
          <a:noFill/>
          <a:ln w="28575" cap="flat" cmpd="sng" algn="ctr">
            <a:solidFill>
              <a:schemeClr val="bg1"/>
            </a:solidFill>
            <a:prstDash val="solid"/>
            <a:round/>
            <a:headEnd type="none" w="med" len="med"/>
            <a:tailEnd type="none" w="med" len="med"/>
          </a:ln>
          <a:effectLst/>
        </p:spPr>
      </p:cxnSp>
      <p:sp>
        <p:nvSpPr>
          <p:cNvPr id="38" name="Rectangle 37">
            <a:extLst>
              <a:ext uri="{FF2B5EF4-FFF2-40B4-BE49-F238E27FC236}">
                <a16:creationId xmlns:a16="http://schemas.microsoft.com/office/drawing/2014/main" id="{122A63BC-F2F1-5070-2272-C6EC96D732DF}"/>
              </a:ext>
            </a:extLst>
          </p:cNvPr>
          <p:cNvSpPr/>
          <p:nvPr/>
        </p:nvSpPr>
        <p:spPr bwMode="auto">
          <a:xfrm>
            <a:off x="9504756" y="3636693"/>
            <a:ext cx="56283" cy="562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9" name="Straight Connector 38">
            <a:extLst>
              <a:ext uri="{FF2B5EF4-FFF2-40B4-BE49-F238E27FC236}">
                <a16:creationId xmlns:a16="http://schemas.microsoft.com/office/drawing/2014/main" id="{CF6B3AD6-88FA-6FFD-E9DE-4963397B4319}"/>
              </a:ext>
            </a:extLst>
          </p:cNvPr>
          <p:cNvCxnSpPr>
            <a:cxnSpLocks/>
          </p:cNvCxnSpPr>
          <p:nvPr/>
        </p:nvCxnSpPr>
        <p:spPr bwMode="auto">
          <a:xfrm>
            <a:off x="9599031" y="3486874"/>
            <a:ext cx="629732" cy="0"/>
          </a:xfrm>
          <a:prstGeom prst="line">
            <a:avLst/>
          </a:prstGeom>
          <a:noFill/>
          <a:ln w="28575" cap="flat" cmpd="sng" algn="ctr">
            <a:solidFill>
              <a:schemeClr val="bg1"/>
            </a:solidFill>
            <a:prstDash val="solid"/>
            <a:round/>
            <a:headEnd type="none" w="med" len="med"/>
            <a:tailEnd type="none" w="med" len="med"/>
          </a:ln>
          <a:effectLst/>
        </p:spPr>
      </p:cxnSp>
      <p:sp>
        <p:nvSpPr>
          <p:cNvPr id="40" name="Rectangle 39">
            <a:extLst>
              <a:ext uri="{FF2B5EF4-FFF2-40B4-BE49-F238E27FC236}">
                <a16:creationId xmlns:a16="http://schemas.microsoft.com/office/drawing/2014/main" id="{8CF70A8D-892B-ED37-1E0D-716CE67272E3}"/>
              </a:ext>
            </a:extLst>
          </p:cNvPr>
          <p:cNvSpPr/>
          <p:nvPr/>
        </p:nvSpPr>
        <p:spPr bwMode="auto">
          <a:xfrm>
            <a:off x="9838652" y="3417010"/>
            <a:ext cx="146735" cy="1467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2" name="Straight Connector 41">
            <a:extLst>
              <a:ext uri="{FF2B5EF4-FFF2-40B4-BE49-F238E27FC236}">
                <a16:creationId xmlns:a16="http://schemas.microsoft.com/office/drawing/2014/main" id="{FE3D7ECF-A5DA-F58A-32AC-E9F3731DBA9C}"/>
              </a:ext>
            </a:extLst>
          </p:cNvPr>
          <p:cNvCxnSpPr>
            <a:cxnSpLocks/>
          </p:cNvCxnSpPr>
          <p:nvPr/>
        </p:nvCxnSpPr>
        <p:spPr bwMode="auto">
          <a:xfrm>
            <a:off x="9118653" y="3290296"/>
            <a:ext cx="905634" cy="0"/>
          </a:xfrm>
          <a:prstGeom prst="line">
            <a:avLst/>
          </a:prstGeom>
          <a:noFill/>
          <a:ln w="28575" cap="flat" cmpd="sng" algn="ctr">
            <a:solidFill>
              <a:schemeClr val="bg1"/>
            </a:solidFill>
            <a:prstDash val="solid"/>
            <a:round/>
            <a:headEnd type="none" w="med" len="med"/>
            <a:tailEnd type="none" w="med" len="med"/>
          </a:ln>
          <a:effectLst/>
        </p:spPr>
      </p:cxnSp>
      <p:sp>
        <p:nvSpPr>
          <p:cNvPr id="43" name="Rectangle 42">
            <a:extLst>
              <a:ext uri="{FF2B5EF4-FFF2-40B4-BE49-F238E27FC236}">
                <a16:creationId xmlns:a16="http://schemas.microsoft.com/office/drawing/2014/main" id="{169BD8AF-4004-5B33-FB16-11552B17EE3B}"/>
              </a:ext>
            </a:extLst>
          </p:cNvPr>
          <p:cNvSpPr/>
          <p:nvPr/>
        </p:nvSpPr>
        <p:spPr bwMode="auto">
          <a:xfrm>
            <a:off x="9536421" y="3251724"/>
            <a:ext cx="74778" cy="7477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5" name="Straight Connector 44">
            <a:extLst>
              <a:ext uri="{FF2B5EF4-FFF2-40B4-BE49-F238E27FC236}">
                <a16:creationId xmlns:a16="http://schemas.microsoft.com/office/drawing/2014/main" id="{B468F255-11F1-4EFA-82F8-A9F6A74170F8}"/>
              </a:ext>
            </a:extLst>
          </p:cNvPr>
          <p:cNvCxnSpPr>
            <a:cxnSpLocks/>
          </p:cNvCxnSpPr>
          <p:nvPr/>
        </p:nvCxnSpPr>
        <p:spPr bwMode="auto">
          <a:xfrm>
            <a:off x="9581646" y="3105508"/>
            <a:ext cx="694510" cy="0"/>
          </a:xfrm>
          <a:prstGeom prst="line">
            <a:avLst/>
          </a:prstGeom>
          <a:noFill/>
          <a:ln w="28575" cap="flat" cmpd="sng" algn="ctr">
            <a:solidFill>
              <a:schemeClr val="bg1"/>
            </a:solidFill>
            <a:prstDash val="solid"/>
            <a:round/>
            <a:headEnd type="none" w="med" len="med"/>
            <a:tailEnd type="none" w="med" len="med"/>
          </a:ln>
          <a:effectLst/>
        </p:spPr>
      </p:cxnSp>
      <p:sp>
        <p:nvSpPr>
          <p:cNvPr id="46" name="Rectangle 45">
            <a:extLst>
              <a:ext uri="{FF2B5EF4-FFF2-40B4-BE49-F238E27FC236}">
                <a16:creationId xmlns:a16="http://schemas.microsoft.com/office/drawing/2014/main" id="{032EF472-B131-B8D0-F06C-0F880A050DFB}"/>
              </a:ext>
            </a:extLst>
          </p:cNvPr>
          <p:cNvSpPr/>
          <p:nvPr/>
        </p:nvSpPr>
        <p:spPr bwMode="auto">
          <a:xfrm>
            <a:off x="9872917" y="3046545"/>
            <a:ext cx="111495" cy="1114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8" name="Straight Connector 47">
            <a:extLst>
              <a:ext uri="{FF2B5EF4-FFF2-40B4-BE49-F238E27FC236}">
                <a16:creationId xmlns:a16="http://schemas.microsoft.com/office/drawing/2014/main" id="{1C51A864-AAF0-EA35-5A85-88EAB7F8AAD2}"/>
              </a:ext>
            </a:extLst>
          </p:cNvPr>
          <p:cNvCxnSpPr>
            <a:cxnSpLocks/>
          </p:cNvCxnSpPr>
          <p:nvPr/>
        </p:nvCxnSpPr>
        <p:spPr bwMode="auto">
          <a:xfrm>
            <a:off x="9612813" y="4421786"/>
            <a:ext cx="1084740" cy="0"/>
          </a:xfrm>
          <a:prstGeom prst="line">
            <a:avLst/>
          </a:prstGeom>
          <a:noFill/>
          <a:ln w="28575" cap="flat" cmpd="sng" algn="ctr">
            <a:solidFill>
              <a:schemeClr val="bg1"/>
            </a:solidFill>
            <a:prstDash val="solid"/>
            <a:round/>
            <a:headEnd type="none" w="med" len="med"/>
            <a:tailEnd type="none" w="med" len="med"/>
          </a:ln>
          <a:effectLst/>
        </p:spPr>
      </p:cxnSp>
      <p:sp>
        <p:nvSpPr>
          <p:cNvPr id="49" name="Rectangle 48">
            <a:extLst>
              <a:ext uri="{FF2B5EF4-FFF2-40B4-BE49-F238E27FC236}">
                <a16:creationId xmlns:a16="http://schemas.microsoft.com/office/drawing/2014/main" id="{B30CFD33-85BA-04EE-CFF2-A93A33FFDD43}"/>
              </a:ext>
            </a:extLst>
          </p:cNvPr>
          <p:cNvSpPr/>
          <p:nvPr/>
        </p:nvSpPr>
        <p:spPr bwMode="auto">
          <a:xfrm>
            <a:off x="10112340" y="4383214"/>
            <a:ext cx="74778" cy="7477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1" name="Straight Connector 50">
            <a:extLst>
              <a:ext uri="{FF2B5EF4-FFF2-40B4-BE49-F238E27FC236}">
                <a16:creationId xmlns:a16="http://schemas.microsoft.com/office/drawing/2014/main" id="{18A944EB-870A-A227-C2F8-A17A1AE437B7}"/>
              </a:ext>
            </a:extLst>
          </p:cNvPr>
          <p:cNvCxnSpPr>
            <a:cxnSpLocks/>
          </p:cNvCxnSpPr>
          <p:nvPr/>
        </p:nvCxnSpPr>
        <p:spPr bwMode="auto">
          <a:xfrm>
            <a:off x="9429671" y="2527015"/>
            <a:ext cx="872105" cy="0"/>
          </a:xfrm>
          <a:prstGeom prst="line">
            <a:avLst/>
          </a:prstGeom>
          <a:noFill/>
          <a:ln w="28575" cap="flat" cmpd="sng" algn="ctr">
            <a:solidFill>
              <a:schemeClr val="bg1"/>
            </a:solidFill>
            <a:prstDash val="solid"/>
            <a:round/>
            <a:headEnd type="none" w="med" len="med"/>
            <a:tailEnd type="none" w="med" len="med"/>
          </a:ln>
          <a:effectLst/>
        </p:spPr>
      </p:cxnSp>
      <p:sp>
        <p:nvSpPr>
          <p:cNvPr id="52" name="Rectangle 51">
            <a:extLst>
              <a:ext uri="{FF2B5EF4-FFF2-40B4-BE49-F238E27FC236}">
                <a16:creationId xmlns:a16="http://schemas.microsoft.com/office/drawing/2014/main" id="{1FFC26F8-D2A9-DEDE-A3C7-FC1D78894B95}"/>
              </a:ext>
            </a:extLst>
          </p:cNvPr>
          <p:cNvSpPr/>
          <p:nvPr/>
        </p:nvSpPr>
        <p:spPr bwMode="auto">
          <a:xfrm>
            <a:off x="9830948" y="2487764"/>
            <a:ext cx="71950" cy="719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4" name="Straight Connector 53">
            <a:extLst>
              <a:ext uri="{FF2B5EF4-FFF2-40B4-BE49-F238E27FC236}">
                <a16:creationId xmlns:a16="http://schemas.microsoft.com/office/drawing/2014/main" id="{9CE5CA8E-9173-6663-50CA-08B183D5C4B7}"/>
              </a:ext>
            </a:extLst>
          </p:cNvPr>
          <p:cNvCxnSpPr>
            <a:cxnSpLocks/>
          </p:cNvCxnSpPr>
          <p:nvPr/>
        </p:nvCxnSpPr>
        <p:spPr bwMode="auto">
          <a:xfrm>
            <a:off x="9125804" y="2349608"/>
            <a:ext cx="1280277" cy="0"/>
          </a:xfrm>
          <a:prstGeom prst="line">
            <a:avLst/>
          </a:prstGeom>
          <a:noFill/>
          <a:ln w="28575" cap="flat" cmpd="sng" algn="ctr">
            <a:solidFill>
              <a:schemeClr val="bg1"/>
            </a:solidFill>
            <a:prstDash val="solid"/>
            <a:round/>
            <a:headEnd type="none" w="med" len="med"/>
            <a:tailEnd type="none" w="med" len="med"/>
          </a:ln>
          <a:effectLst/>
        </p:spPr>
      </p:cxnSp>
      <p:sp>
        <p:nvSpPr>
          <p:cNvPr id="55" name="Rectangle 54">
            <a:extLst>
              <a:ext uri="{FF2B5EF4-FFF2-40B4-BE49-F238E27FC236}">
                <a16:creationId xmlns:a16="http://schemas.microsoft.com/office/drawing/2014/main" id="{3461B898-427F-F3F6-A21F-37C7E90237B4}"/>
              </a:ext>
            </a:extLst>
          </p:cNvPr>
          <p:cNvSpPr/>
          <p:nvPr/>
        </p:nvSpPr>
        <p:spPr bwMode="auto">
          <a:xfrm>
            <a:off x="9705936" y="2313834"/>
            <a:ext cx="71950" cy="719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927755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Diagramm 12">
            <a:extLst>
              <a:ext uri="{FF2B5EF4-FFF2-40B4-BE49-F238E27FC236}">
                <a16:creationId xmlns:a16="http://schemas.microsoft.com/office/drawing/2014/main" id="{C52F4E62-B535-78CD-9394-BA2ECADF8257}"/>
              </a:ext>
            </a:extLst>
          </p:cNvPr>
          <p:cNvGraphicFramePr>
            <a:graphicFrameLocks/>
          </p:cNvGraphicFramePr>
          <p:nvPr/>
        </p:nvGraphicFramePr>
        <p:xfrm>
          <a:off x="8774135" y="1472116"/>
          <a:ext cx="3078000" cy="456454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GAIA/CLL13: PFS Subgroup Analysis for Venetoclax + Obinutuzumab vs CIT</a:t>
            </a:r>
          </a:p>
        </p:txBody>
      </p:sp>
      <p:sp>
        <p:nvSpPr>
          <p:cNvPr id="15" name="Text Box 15">
            <a:extLst>
              <a:ext uri="{FF2B5EF4-FFF2-40B4-BE49-F238E27FC236}">
                <a16:creationId xmlns:a16="http://schemas.microsoft.com/office/drawing/2014/main" id="{71288BAD-D5B3-7CAE-CA89-6A4CF0F76F63}"/>
              </a:ext>
            </a:extLst>
          </p:cNvPr>
          <p:cNvSpPr txBox="1">
            <a:spLocks noChangeArrowheads="1"/>
          </p:cNvSpPr>
          <p:nvPr/>
        </p:nvSpPr>
        <p:spPr bwMode="auto">
          <a:xfrm>
            <a:off x="412750" y="6385837"/>
            <a:ext cx="769267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Eichhorst. EHA 2022. Abstr LB2365. Reproduced with permission.</a:t>
            </a:r>
          </a:p>
        </p:txBody>
      </p:sp>
      <p:graphicFrame>
        <p:nvGraphicFramePr>
          <p:cNvPr id="16" name="Tabelle 4">
            <a:extLst>
              <a:ext uri="{FF2B5EF4-FFF2-40B4-BE49-F238E27FC236}">
                <a16:creationId xmlns:a16="http://schemas.microsoft.com/office/drawing/2014/main" id="{4BEDE035-4EFA-75F8-74DC-66EC379DAE53}"/>
              </a:ext>
            </a:extLst>
          </p:cNvPr>
          <p:cNvGraphicFramePr>
            <a:graphicFrameLocks noGrp="1"/>
          </p:cNvGraphicFramePr>
          <p:nvPr/>
        </p:nvGraphicFramePr>
        <p:xfrm>
          <a:off x="339865" y="1472116"/>
          <a:ext cx="8407626" cy="4189419"/>
        </p:xfrm>
        <a:graphic>
          <a:graphicData uri="http://schemas.openxmlformats.org/drawingml/2006/table">
            <a:tbl>
              <a:tblPr firstRow="1" firstCol="1" bandRow="1"/>
              <a:tblGrid>
                <a:gridCol w="1354250">
                  <a:extLst>
                    <a:ext uri="{9D8B030D-6E8A-4147-A177-3AD203B41FA5}">
                      <a16:colId xmlns:a16="http://schemas.microsoft.com/office/drawing/2014/main" val="20000"/>
                    </a:ext>
                  </a:extLst>
                </a:gridCol>
                <a:gridCol w="1186991">
                  <a:extLst>
                    <a:ext uri="{9D8B030D-6E8A-4147-A177-3AD203B41FA5}">
                      <a16:colId xmlns:a16="http://schemas.microsoft.com/office/drawing/2014/main" val="20001"/>
                    </a:ext>
                  </a:extLst>
                </a:gridCol>
                <a:gridCol w="477825">
                  <a:extLst>
                    <a:ext uri="{9D8B030D-6E8A-4147-A177-3AD203B41FA5}">
                      <a16:colId xmlns:a16="http://schemas.microsoft.com/office/drawing/2014/main" val="20002"/>
                    </a:ext>
                  </a:extLst>
                </a:gridCol>
                <a:gridCol w="198858">
                  <a:extLst>
                    <a:ext uri="{9D8B030D-6E8A-4147-A177-3AD203B41FA5}">
                      <a16:colId xmlns:a16="http://schemas.microsoft.com/office/drawing/2014/main" val="20003"/>
                    </a:ext>
                  </a:extLst>
                </a:gridCol>
                <a:gridCol w="400534">
                  <a:extLst>
                    <a:ext uri="{9D8B030D-6E8A-4147-A177-3AD203B41FA5}">
                      <a16:colId xmlns:a16="http://schemas.microsoft.com/office/drawing/2014/main" val="20004"/>
                    </a:ext>
                  </a:extLst>
                </a:gridCol>
                <a:gridCol w="551698">
                  <a:extLst>
                    <a:ext uri="{9D8B030D-6E8A-4147-A177-3AD203B41FA5}">
                      <a16:colId xmlns:a16="http://schemas.microsoft.com/office/drawing/2014/main" val="20005"/>
                    </a:ext>
                  </a:extLst>
                </a:gridCol>
                <a:gridCol w="692463">
                  <a:extLst>
                    <a:ext uri="{9D8B030D-6E8A-4147-A177-3AD203B41FA5}">
                      <a16:colId xmlns:a16="http://schemas.microsoft.com/office/drawing/2014/main" val="20006"/>
                    </a:ext>
                  </a:extLst>
                </a:gridCol>
                <a:gridCol w="231185">
                  <a:extLst>
                    <a:ext uri="{9D8B030D-6E8A-4147-A177-3AD203B41FA5}">
                      <a16:colId xmlns:a16="http://schemas.microsoft.com/office/drawing/2014/main" val="20007"/>
                    </a:ext>
                  </a:extLst>
                </a:gridCol>
                <a:gridCol w="440583">
                  <a:extLst>
                    <a:ext uri="{9D8B030D-6E8A-4147-A177-3AD203B41FA5}">
                      <a16:colId xmlns:a16="http://schemas.microsoft.com/office/drawing/2014/main" val="20008"/>
                    </a:ext>
                  </a:extLst>
                </a:gridCol>
                <a:gridCol w="551698">
                  <a:extLst>
                    <a:ext uri="{9D8B030D-6E8A-4147-A177-3AD203B41FA5}">
                      <a16:colId xmlns:a16="http://schemas.microsoft.com/office/drawing/2014/main" val="20009"/>
                    </a:ext>
                  </a:extLst>
                </a:gridCol>
                <a:gridCol w="692463">
                  <a:extLst>
                    <a:ext uri="{9D8B030D-6E8A-4147-A177-3AD203B41FA5}">
                      <a16:colId xmlns:a16="http://schemas.microsoft.com/office/drawing/2014/main" val="20010"/>
                    </a:ext>
                  </a:extLst>
                </a:gridCol>
                <a:gridCol w="198858">
                  <a:extLst>
                    <a:ext uri="{9D8B030D-6E8A-4147-A177-3AD203B41FA5}">
                      <a16:colId xmlns:a16="http://schemas.microsoft.com/office/drawing/2014/main" val="20011"/>
                    </a:ext>
                  </a:extLst>
                </a:gridCol>
                <a:gridCol w="553969">
                  <a:extLst>
                    <a:ext uri="{9D8B030D-6E8A-4147-A177-3AD203B41FA5}">
                      <a16:colId xmlns:a16="http://schemas.microsoft.com/office/drawing/2014/main" val="20012"/>
                    </a:ext>
                  </a:extLst>
                </a:gridCol>
                <a:gridCol w="876251">
                  <a:extLst>
                    <a:ext uri="{9D8B030D-6E8A-4147-A177-3AD203B41FA5}">
                      <a16:colId xmlns:a16="http://schemas.microsoft.com/office/drawing/2014/main" val="20013"/>
                    </a:ext>
                  </a:extLst>
                </a:gridCol>
              </a:tblGrid>
              <a:tr h="4582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Category</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Subgroup</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Total</a:t>
                      </a:r>
                      <a:endParaRPr lang="de-DE" sz="1200" dirty="0">
                        <a:effectLst/>
                        <a:latin typeface="Calibri" panose="020F0502020204030204" pitchFamily="34" charset="0"/>
                        <a:ea typeface="Calibri"/>
                        <a:cs typeface="Calibri" panose="020F0502020204030204" pitchFamily="34" charset="0"/>
                      </a:endParaRPr>
                    </a:p>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n</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n</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Events</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36-Mo PFS, %</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n</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Events</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90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36-Mo PFS, %</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HR</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95% Wald CI</a:t>
                      </a:r>
                      <a:endParaRPr lang="de-DE" sz="1200" dirty="0">
                        <a:effectLst/>
                        <a:latin typeface="Calibri" panose="020F0502020204030204" pitchFamily="34" charset="0"/>
                        <a:ea typeface="Calibri"/>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481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1200">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481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All</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926</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229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67</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75.5</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229</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33</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87.7</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b="1" dirty="0">
                          <a:solidFill>
                            <a:schemeClr val="bg1"/>
                          </a:solidFill>
                          <a:effectLst/>
                          <a:latin typeface="Calibri" panose="020F0502020204030204" pitchFamily="34" charset="0"/>
                          <a:ea typeface="Calibri"/>
                          <a:cs typeface="Calibri" panose="020F0502020204030204" pitchFamily="34" charset="0"/>
                        </a:rPr>
                        <a:t> </a:t>
                      </a: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endParaRPr lang="de-DE" sz="1200" dirty="0">
                        <a:solidFill>
                          <a:schemeClr val="bg1"/>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0322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Binet stage at screening</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A</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246</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61</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12</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79.5</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60</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6</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89.4</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endParaRPr lang="de-DE" sz="1200" kern="120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0.46</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0.17-1.22</a:t>
                      </a: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481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B</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349</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85</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25</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79.1</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90</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13</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88.7</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endParaRPr lang="de-DE" sz="1200" kern="120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0.44</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0.23-0.87</a:t>
                      </a: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481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C</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331</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83</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30</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68.8</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79</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14</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85.3</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endParaRPr lang="de-DE" sz="1200" kern="120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0.39</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0.21-0.73</a:t>
                      </a: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1481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Age groups, yr</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≤65</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597</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150</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34</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83.7</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147</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21</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88.2</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endParaRPr lang="de-DE" sz="1200" kern="1200" dirty="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0.54</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0.31-0.93</a:t>
                      </a: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1481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&gt;65</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329</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79</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33</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61.6</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82</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12</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86.6</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endParaRPr lang="de-DE" sz="1200" kern="120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0.29</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0.15-0.55</a:t>
                      </a: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1481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Complex</a:t>
                      </a:r>
                      <a:r>
                        <a:rPr lang="en-US" sz="1200" b="1" baseline="0" dirty="0">
                          <a:solidFill>
                            <a:srgbClr val="000000"/>
                          </a:solidFill>
                          <a:effectLst/>
                          <a:latin typeface="Calibri" panose="020F0502020204030204" pitchFamily="34" charset="0"/>
                          <a:ea typeface="Calibri"/>
                          <a:cs typeface="Calibri" panose="020F0502020204030204" pitchFamily="34" charset="0"/>
                        </a:rPr>
                        <a:t> karyotype</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NCKT</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742</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177</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44</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81.3</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182</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24</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88.2</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endParaRPr lang="de-DE" sz="1200" kern="1200" dirty="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0.46</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0.28-0.76</a:t>
                      </a: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481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CKT</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153</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46</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22</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51.9</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36</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7</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82.1</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endParaRPr lang="de-DE" sz="1200" kern="1200" dirty="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0.28</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0.12-0.67</a:t>
                      </a: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148189">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Cytogenetic subgroups as per hierarchy</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200" kern="1200" dirty="0">
                          <a:solidFill>
                            <a:srgbClr val="000000"/>
                          </a:solidFill>
                          <a:effectLst/>
                          <a:latin typeface="Calibri" panose="020F0502020204030204" pitchFamily="34" charset="0"/>
                          <a:ea typeface="Calibri"/>
                          <a:cs typeface="Calibri" panose="020F0502020204030204" pitchFamily="34" charset="0"/>
                        </a:rPr>
                        <a:t>del(11q)</a:t>
                      </a:r>
                      <a:endParaRPr lang="de-DE" sz="1200" kern="1200" dirty="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162</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41</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23</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54.9</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44</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7</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83.0</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endParaRPr lang="de-DE" sz="1200" kern="1200" dirty="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0.22</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0.10-0.52</a:t>
                      </a: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148189">
                <a:tc vMerge="1">
                  <a:txBody>
                    <a:bodyPr/>
                    <a:lstStyle/>
                    <a:p>
                      <a:pPr>
                        <a:lnSpc>
                          <a:spcPct val="107000"/>
                        </a:lnSpc>
                        <a:spcAft>
                          <a:spcPts val="0"/>
                        </a:spcAft>
                      </a:pPr>
                      <a:endParaRPr lang="de-DE" sz="900" dirty="0">
                        <a:effectLst/>
                        <a:latin typeface="Calibri"/>
                        <a:ea typeface="Calibri"/>
                        <a:cs typeface="Times New Roman"/>
                      </a:endParaRPr>
                    </a:p>
                  </a:txBody>
                  <a:tcPr marL="57240" marR="57240" marT="0" marB="0">
                    <a:lnL>
                      <a:noFill/>
                    </a:lnL>
                    <a:lnR>
                      <a:noFill/>
                    </a:lnR>
                    <a:lnT>
                      <a:noFill/>
                    </a:lnT>
                    <a:lnB>
                      <a:noFill/>
                    </a:lnB>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200" kern="1200" dirty="0">
                          <a:solidFill>
                            <a:srgbClr val="000000"/>
                          </a:solidFill>
                          <a:effectLst/>
                          <a:latin typeface="Calibri" panose="020F0502020204030204" pitchFamily="34" charset="0"/>
                          <a:ea typeface="Calibri"/>
                          <a:cs typeface="Calibri" panose="020F0502020204030204" pitchFamily="34" charset="0"/>
                        </a:rPr>
                        <a:t>Trisomy 12</a:t>
                      </a:r>
                      <a:endParaRPr lang="de-DE" sz="1200" kern="1200" dirty="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150</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34</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11</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77.4</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47</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8</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87.0</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endParaRPr lang="de-DE" sz="1200" kern="1200" dirty="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0.50</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0.20-1.26</a:t>
                      </a: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0">
                <a:tc vMerge="1">
                  <a:txBody>
                    <a:bodyPr/>
                    <a:lstStyle/>
                    <a:p>
                      <a:pPr>
                        <a:lnSpc>
                          <a:spcPct val="107000"/>
                        </a:lnSpc>
                        <a:spcAft>
                          <a:spcPts val="0"/>
                        </a:spcAft>
                      </a:pPr>
                      <a:endParaRPr lang="de-DE" sz="1050" dirty="0">
                        <a:effectLst/>
                        <a:latin typeface="Calibri"/>
                        <a:ea typeface="Calibri"/>
                        <a:cs typeface="Times New Roman"/>
                      </a:endParaRPr>
                    </a:p>
                  </a:txBody>
                  <a:tcPr marL="57240" marR="57240" marT="0" marB="0">
                    <a:lnL>
                      <a:noFill/>
                    </a:lnL>
                    <a:lnR>
                      <a:noFill/>
                    </a:lnR>
                    <a:lnT>
                      <a:noFill/>
                    </a:lnT>
                    <a:lnB>
                      <a:noFill/>
                    </a:lnB>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200" kern="1200" dirty="0">
                          <a:solidFill>
                            <a:srgbClr val="000000"/>
                          </a:solidFill>
                          <a:effectLst/>
                          <a:latin typeface="Calibri" panose="020F0502020204030204" pitchFamily="34" charset="0"/>
                          <a:ea typeface="Calibri"/>
                          <a:cs typeface="Calibri" panose="020F0502020204030204" pitchFamily="34" charset="0"/>
                        </a:rPr>
                        <a:t>No abnormalities</a:t>
                      </a:r>
                      <a:endParaRPr lang="de-DE" sz="1200" kern="1200" dirty="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201</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53</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11</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78.1</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44</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11</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80.3</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endParaRPr lang="de-DE" sz="1200" kern="1200" dirty="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0.88</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0.38-2.04</a:t>
                      </a: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1481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200" kern="1200" dirty="0">
                          <a:solidFill>
                            <a:srgbClr val="000000"/>
                          </a:solidFill>
                          <a:effectLst/>
                          <a:latin typeface="Calibri" panose="020F0502020204030204" pitchFamily="34" charset="0"/>
                          <a:ea typeface="Calibri"/>
                          <a:cs typeface="Calibri" panose="020F0502020204030204" pitchFamily="34" charset="0"/>
                        </a:rPr>
                        <a:t>del(13q)</a:t>
                      </a:r>
                      <a:endParaRPr lang="de-DE" sz="1200" kern="1200" dirty="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413</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101</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22</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81.9</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94</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7</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93.8</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endParaRPr lang="de-DE" sz="1200" kern="1200" dirty="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0.29</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0.13</a:t>
                      </a:r>
                      <a:r>
                        <a:rPr lang="de-DE" sz="1200" kern="1200" baseline="0" dirty="0">
                          <a:solidFill>
                            <a:srgbClr val="000000"/>
                          </a:solidFill>
                          <a:effectLst/>
                          <a:latin typeface="Calibri" panose="020F0502020204030204" pitchFamily="34" charset="0"/>
                          <a:ea typeface="Calibri"/>
                          <a:cs typeface="Calibri" panose="020F0502020204030204" pitchFamily="34" charset="0"/>
                        </a:rPr>
                        <a:t>-0.69</a:t>
                      </a:r>
                      <a:endParaRPr lang="de-DE" sz="1200" kern="1200" dirty="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1481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200" b="1" kern="1200" dirty="0">
                          <a:solidFill>
                            <a:srgbClr val="000000"/>
                          </a:solidFill>
                          <a:effectLst/>
                          <a:latin typeface="Calibri" panose="020F0502020204030204" pitchFamily="34" charset="0"/>
                          <a:ea typeface="Calibri"/>
                          <a:cs typeface="Calibri" panose="020F0502020204030204" pitchFamily="34" charset="0"/>
                        </a:rPr>
                        <a:t>CLl-IPI</a:t>
                      </a:r>
                      <a:r>
                        <a:rPr lang="en-US" sz="1200" b="1" kern="1200" baseline="0" dirty="0">
                          <a:solidFill>
                            <a:srgbClr val="000000"/>
                          </a:solidFill>
                          <a:effectLst/>
                          <a:latin typeface="Calibri" panose="020F0502020204030204" pitchFamily="34" charset="0"/>
                          <a:ea typeface="Calibri"/>
                          <a:cs typeface="Calibri" panose="020F0502020204030204" pitchFamily="34" charset="0"/>
                        </a:rPr>
                        <a:t> risk group</a:t>
                      </a:r>
                      <a:endParaRPr lang="de-DE" sz="1200" b="1" kern="1200" dirty="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Low</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143</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36</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2</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93.7</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32</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100</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endParaRPr lang="de-DE" sz="1200" kern="1200" dirty="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7000"/>
                        </a:lnSpc>
                        <a:spcBef>
                          <a:spcPts val="0"/>
                        </a:spcBef>
                        <a:spcAft>
                          <a:spcPts val="0"/>
                        </a:spcAft>
                        <a:buClrTx/>
                        <a:buSzTx/>
                        <a:buFontTx/>
                        <a:buNone/>
                        <a:tabLst/>
                        <a:defRPr/>
                      </a:pPr>
                      <a:r>
                        <a:rPr lang="en-US" sz="1200" i="0" dirty="0">
                          <a:solidFill>
                            <a:srgbClr val="000000"/>
                          </a:solidFill>
                          <a:effectLst/>
                          <a:latin typeface="Calibri" panose="020F0502020204030204" pitchFamily="34" charset="0"/>
                          <a:ea typeface="Calibri"/>
                          <a:cs typeface="Calibri" panose="020F0502020204030204" pitchFamily="34" charset="0"/>
                        </a:rPr>
                        <a:t>NE</a:t>
                      </a:r>
                      <a:endParaRPr lang="de-DE" sz="1200" i="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7000"/>
                        </a:lnSpc>
                        <a:spcBef>
                          <a:spcPts val="0"/>
                        </a:spcBef>
                        <a:spcAft>
                          <a:spcPts val="0"/>
                        </a:spcAft>
                        <a:buClrTx/>
                        <a:buSzTx/>
                        <a:buFontTx/>
                        <a:buNone/>
                        <a:tabLst/>
                        <a:defRPr/>
                      </a:pPr>
                      <a:r>
                        <a:rPr lang="en-US" sz="1200" i="0" kern="1200" dirty="0">
                          <a:solidFill>
                            <a:srgbClr val="000000"/>
                          </a:solidFill>
                          <a:effectLst/>
                          <a:latin typeface="Calibri" panose="020F0502020204030204" pitchFamily="34" charset="0"/>
                          <a:ea typeface="Calibri"/>
                          <a:cs typeface="Calibri" panose="020F0502020204030204" pitchFamily="34" charset="0"/>
                        </a:rPr>
                        <a:t>NE</a:t>
                      </a:r>
                      <a:endParaRPr lang="de-DE" sz="1200" i="0" kern="1200" dirty="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1481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Intermediate</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294</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67</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11</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86.7</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76</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13</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87.0</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endParaRPr lang="de-DE" sz="1200" kern="120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0.84</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0.38-1.89</a:t>
                      </a: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14818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b="1"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High</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455</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122</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52</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65.0</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109</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20</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83.5</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endParaRPr lang="de-DE" sz="1200" kern="120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0.35</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0.21-0.59</a:t>
                      </a: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148189">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b="1" i="1" dirty="0">
                          <a:solidFill>
                            <a:srgbClr val="000000"/>
                          </a:solidFill>
                          <a:effectLst/>
                          <a:latin typeface="Calibri" panose="020F0502020204030204" pitchFamily="34" charset="0"/>
                          <a:ea typeface="Calibri"/>
                          <a:cs typeface="Calibri" panose="020F0502020204030204" pitchFamily="34" charset="0"/>
                        </a:rPr>
                        <a:t>IGHV</a:t>
                      </a:r>
                      <a:r>
                        <a:rPr lang="en-US" sz="1200" b="1" dirty="0">
                          <a:solidFill>
                            <a:srgbClr val="000000"/>
                          </a:solidFill>
                          <a:effectLst/>
                          <a:latin typeface="Calibri" panose="020F0502020204030204" pitchFamily="34" charset="0"/>
                          <a:ea typeface="Calibri"/>
                          <a:cs typeface="Calibri" panose="020F0502020204030204" pitchFamily="34" charset="0"/>
                        </a:rPr>
                        <a:t> mutational status</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Unmutated</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518</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131</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54</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65.5</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130</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26</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82.9</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endParaRPr lang="de-DE" sz="1200" kern="120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0.37</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0.23-0.59</a:t>
                      </a: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r h="217748">
                <a:tc vMerge="1">
                  <a:txBody>
                    <a:bodyPr/>
                    <a:lstStyle/>
                    <a:p>
                      <a:pPr>
                        <a:lnSpc>
                          <a:spcPct val="107000"/>
                        </a:lnSpc>
                        <a:spcAft>
                          <a:spcPts val="0"/>
                        </a:spcAft>
                      </a:pPr>
                      <a:endParaRPr lang="de-DE" sz="1050" dirty="0">
                        <a:effectLst/>
                        <a:latin typeface="Calibri"/>
                        <a:ea typeface="Calibri"/>
                        <a:cs typeface="Times New Roman"/>
                      </a:endParaRPr>
                    </a:p>
                  </a:txBody>
                  <a:tcPr marL="57240" marR="57240" marT="0" marB="0">
                    <a:lnL>
                      <a:noFill/>
                    </a:lnL>
                    <a:lnR>
                      <a:noFill/>
                    </a:lnR>
                    <a:lnT>
                      <a:noFill/>
                    </a:lnT>
                    <a:lnB>
                      <a:noFill/>
                    </a:lnB>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Mutated</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380</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95</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11</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89.9</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n-US" sz="1200" dirty="0">
                          <a:solidFill>
                            <a:srgbClr val="000000"/>
                          </a:solidFill>
                          <a:effectLst/>
                          <a:latin typeface="Calibri" panose="020F0502020204030204" pitchFamily="34" charset="0"/>
                          <a:ea typeface="Calibri"/>
                          <a:cs typeface="Calibri" panose="020F0502020204030204" pitchFamily="34" charset="0"/>
                        </a:rPr>
                        <a:t> </a:t>
                      </a:r>
                      <a:endParaRPr lang="de-DE" sz="1200" dirty="0">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89</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7</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93.6</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endParaRPr lang="de-DE" sz="1200" kern="1200" dirty="0">
                        <a:solidFill>
                          <a:srgbClr val="000000"/>
                        </a:solidFill>
                        <a:effectLst/>
                        <a:latin typeface="Calibri" panose="020F0502020204030204" pitchFamily="34" charset="0"/>
                        <a:ea typeface="Calibri"/>
                        <a:cs typeface="Calibri" panose="020F0502020204030204" pitchFamily="34" charset="0"/>
                      </a:endParaRP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0.61</a:t>
                      </a:r>
                    </a:p>
                  </a:txBody>
                  <a:tcPr marL="57240" marR="5724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latinLnBrk="0" hangingPunct="1">
                        <a:lnSpc>
                          <a:spcPct val="107000"/>
                        </a:lnSpc>
                        <a:spcAft>
                          <a:spcPts val="0"/>
                        </a:spcAft>
                      </a:pPr>
                      <a:r>
                        <a:rPr lang="de-DE" sz="1200" kern="1200" dirty="0">
                          <a:solidFill>
                            <a:srgbClr val="000000"/>
                          </a:solidFill>
                          <a:effectLst/>
                          <a:latin typeface="Calibri" panose="020F0502020204030204" pitchFamily="34" charset="0"/>
                          <a:ea typeface="Calibri"/>
                          <a:cs typeface="Calibri" panose="020F0502020204030204" pitchFamily="34" charset="0"/>
                        </a:rPr>
                        <a:t>0.24-1.57</a:t>
                      </a:r>
                    </a:p>
                  </a:txBody>
                  <a:tcPr marL="57240" marR="5724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bl>
          </a:graphicData>
        </a:graphic>
      </p:graphicFrame>
      <p:graphicFrame>
        <p:nvGraphicFramePr>
          <p:cNvPr id="17" name="Tabelle 6">
            <a:extLst>
              <a:ext uri="{FF2B5EF4-FFF2-40B4-BE49-F238E27FC236}">
                <a16:creationId xmlns:a16="http://schemas.microsoft.com/office/drawing/2014/main" id="{31052198-DAB9-A9B6-CCD9-35179D309C5C}"/>
              </a:ext>
            </a:extLst>
          </p:cNvPr>
          <p:cNvGraphicFramePr>
            <a:graphicFrameLocks noGrp="1"/>
          </p:cNvGraphicFramePr>
          <p:nvPr/>
        </p:nvGraphicFramePr>
        <p:xfrm>
          <a:off x="3740890" y="1342064"/>
          <a:ext cx="1404000" cy="274320"/>
        </p:xfrm>
        <a:graphic>
          <a:graphicData uri="http://schemas.openxmlformats.org/drawingml/2006/table">
            <a:tbl>
              <a:tblPr firstRow="1" bandRow="1"/>
              <a:tblGrid>
                <a:gridCol w="1404000">
                  <a:extLst>
                    <a:ext uri="{9D8B030D-6E8A-4147-A177-3AD203B41FA5}">
                      <a16:colId xmlns:a16="http://schemas.microsoft.com/office/drawing/2014/main" val="20000"/>
                    </a:ext>
                  </a:extLst>
                </a:gridCol>
              </a:tblGrid>
              <a:tr h="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de-DE" sz="1200" dirty="0">
                          <a:solidFill>
                            <a:schemeClr val="accent6"/>
                          </a:solidFill>
                          <a:latin typeface="Calibri" panose="020F0502020204030204" pitchFamily="34" charset="0"/>
                          <a:cs typeface="Calibri" panose="020F0502020204030204" pitchFamily="34" charset="0"/>
                        </a:rPr>
                        <a:t>CIT</a:t>
                      </a:r>
                    </a:p>
                  </a:txBody>
                  <a:tcP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18" name="Tabelle 7">
            <a:extLst>
              <a:ext uri="{FF2B5EF4-FFF2-40B4-BE49-F238E27FC236}">
                <a16:creationId xmlns:a16="http://schemas.microsoft.com/office/drawing/2014/main" id="{62B9A061-74FC-7917-87D3-013F92BD06C4}"/>
              </a:ext>
            </a:extLst>
          </p:cNvPr>
          <p:cNvGraphicFramePr>
            <a:graphicFrameLocks noGrp="1"/>
          </p:cNvGraphicFramePr>
          <p:nvPr/>
        </p:nvGraphicFramePr>
        <p:xfrm>
          <a:off x="5599263" y="1342064"/>
          <a:ext cx="1447849" cy="274320"/>
        </p:xfrm>
        <a:graphic>
          <a:graphicData uri="http://schemas.openxmlformats.org/drawingml/2006/table">
            <a:tbl>
              <a:tblPr firstRow="1" bandRow="1"/>
              <a:tblGrid>
                <a:gridCol w="1447849">
                  <a:extLst>
                    <a:ext uri="{9D8B030D-6E8A-4147-A177-3AD203B41FA5}">
                      <a16:colId xmlns:a16="http://schemas.microsoft.com/office/drawing/2014/main" val="20000"/>
                    </a:ext>
                  </a:extLst>
                </a:gridCol>
              </a:tblGrid>
              <a:tr h="15481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de-DE" sz="1200" dirty="0">
                          <a:solidFill>
                            <a:schemeClr val="accent3"/>
                          </a:solidFill>
                          <a:latin typeface="Calibri" panose="020F0502020204030204" pitchFamily="34" charset="0"/>
                          <a:cs typeface="Calibri" panose="020F0502020204030204" pitchFamily="34" charset="0"/>
                        </a:rPr>
                        <a:t>V + O</a:t>
                      </a:r>
                    </a:p>
                  </a:txBody>
                  <a:tcP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19" name="Tabelle 8">
            <a:extLst>
              <a:ext uri="{FF2B5EF4-FFF2-40B4-BE49-F238E27FC236}">
                <a16:creationId xmlns:a16="http://schemas.microsoft.com/office/drawing/2014/main" id="{99189D7B-B9B3-C34A-EE45-4C3C11CE0890}"/>
              </a:ext>
            </a:extLst>
          </p:cNvPr>
          <p:cNvGraphicFramePr>
            <a:graphicFrameLocks noGrp="1"/>
          </p:cNvGraphicFramePr>
          <p:nvPr/>
        </p:nvGraphicFramePr>
        <p:xfrm>
          <a:off x="9061399" y="1616384"/>
          <a:ext cx="2592337" cy="435446"/>
        </p:xfrm>
        <a:graphic>
          <a:graphicData uri="http://schemas.openxmlformats.org/drawingml/2006/table">
            <a:tbl>
              <a:tblPr firstRow="1" firstCol="1" bandRow="1"/>
              <a:tblGrid>
                <a:gridCol w="1220737">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tblGrid>
              <a:tr h="43544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7000"/>
                        </a:lnSpc>
                        <a:spcBef>
                          <a:spcPts val="0"/>
                        </a:spcBef>
                        <a:spcAft>
                          <a:spcPts val="0"/>
                        </a:spcAft>
                        <a:buClrTx/>
                        <a:buSzTx/>
                        <a:buFontTx/>
                        <a:buNone/>
                        <a:tabLst/>
                        <a:defRPr/>
                      </a:pPr>
                      <a:r>
                        <a:rPr lang="de-DE" sz="1200" b="1" dirty="0">
                          <a:solidFill>
                            <a:schemeClr val="accent3"/>
                          </a:solidFill>
                          <a:latin typeface="Calibri" panose="020F0502020204030204" pitchFamily="34" charset="0"/>
                          <a:cs typeface="Calibri" panose="020F0502020204030204" pitchFamily="34" charset="0"/>
                        </a:rPr>
                        <a:t>V + O</a:t>
                      </a:r>
                    </a:p>
                    <a:p>
                      <a:pPr marL="0" marR="0" indent="0" algn="ctr" defTabSz="914400" rtl="0" eaLnBrk="1" fontAlgn="auto" latinLnBrk="0" hangingPunct="1">
                        <a:lnSpc>
                          <a:spcPct val="107000"/>
                        </a:lnSpc>
                        <a:spcBef>
                          <a:spcPts val="0"/>
                        </a:spcBef>
                        <a:spcAft>
                          <a:spcPts val="0"/>
                        </a:spcAft>
                        <a:buClrTx/>
                        <a:buSzTx/>
                        <a:buFontTx/>
                        <a:buNone/>
                        <a:tabLst/>
                        <a:defRPr/>
                      </a:pPr>
                      <a:r>
                        <a:rPr lang="en-US" sz="1200" b="1" noProof="0" dirty="0">
                          <a:solidFill>
                            <a:schemeClr val="accent3"/>
                          </a:solidFill>
                          <a:latin typeface="Calibri" panose="020F0502020204030204" pitchFamily="34" charset="0"/>
                          <a:cs typeface="Calibri" panose="020F0502020204030204" pitchFamily="34" charset="0"/>
                        </a:rPr>
                        <a:t>better</a:t>
                      </a: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7000"/>
                        </a:lnSpc>
                        <a:spcBef>
                          <a:spcPts val="0"/>
                        </a:spcBef>
                        <a:spcAft>
                          <a:spcPts val="0"/>
                        </a:spcAft>
                        <a:buClrTx/>
                        <a:buSzTx/>
                        <a:buFontTx/>
                        <a:buNone/>
                        <a:tabLst/>
                        <a:defRPr/>
                      </a:pPr>
                      <a:r>
                        <a:rPr lang="de-DE" sz="1200" b="1" dirty="0">
                          <a:solidFill>
                            <a:schemeClr val="accent6"/>
                          </a:solidFill>
                          <a:latin typeface="Calibri" panose="020F0502020204030204" pitchFamily="34" charset="0"/>
                          <a:cs typeface="Calibri" panose="020F0502020204030204" pitchFamily="34" charset="0"/>
                        </a:rPr>
                        <a:t>CIT</a:t>
                      </a:r>
                      <a:endParaRPr lang="de-DE" sz="1200" b="1" dirty="0">
                        <a:solidFill>
                          <a:schemeClr val="accent6"/>
                        </a:solidFill>
                        <a:effectLst/>
                        <a:latin typeface="Calibri" panose="020F0502020204030204" pitchFamily="34" charset="0"/>
                        <a:cs typeface="Calibri" panose="020F0502020204030204" pitchFamily="34" charset="0"/>
                      </a:endParaRPr>
                    </a:p>
                    <a:p>
                      <a:pPr marL="0" marR="0" indent="0" algn="ctr" defTabSz="914400" rtl="0" eaLnBrk="1" fontAlgn="auto" latinLnBrk="0" hangingPunct="1">
                        <a:lnSpc>
                          <a:spcPct val="107000"/>
                        </a:lnSpc>
                        <a:spcBef>
                          <a:spcPts val="0"/>
                        </a:spcBef>
                        <a:spcAft>
                          <a:spcPts val="0"/>
                        </a:spcAft>
                        <a:buClrTx/>
                        <a:buSzTx/>
                        <a:buFontTx/>
                        <a:buNone/>
                        <a:tabLst/>
                        <a:defRPr/>
                      </a:pPr>
                      <a:r>
                        <a:rPr lang="en-US" sz="1200" b="1" noProof="0" dirty="0">
                          <a:solidFill>
                            <a:schemeClr val="accent6"/>
                          </a:solidFill>
                          <a:effectLst/>
                          <a:latin typeface="Calibri" panose="020F0502020204030204" pitchFamily="34" charset="0"/>
                          <a:cs typeface="Calibri" panose="020F0502020204030204" pitchFamily="34" charset="0"/>
                        </a:rPr>
                        <a:t>better</a:t>
                      </a:r>
                      <a:endParaRPr lang="en-US" sz="1200" b="1" noProof="0" dirty="0">
                        <a:solidFill>
                          <a:schemeClr val="accent6"/>
                        </a:solidFill>
                        <a:latin typeface="Calibri" panose="020F0502020204030204" pitchFamily="34" charset="0"/>
                        <a:cs typeface="Calibri" panose="020F0502020204030204" pitchFamily="34" charset="0"/>
                      </a:endParaRPr>
                    </a:p>
                  </a:txBody>
                  <a:tcPr marL="57240" marR="57240" marT="0" marB="0" anchor="b">
                    <a:lnL>
                      <a:noFill/>
                    </a:lnL>
                    <a:lnR>
                      <a:noFill/>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9" name="Straight Connector 8">
            <a:extLst>
              <a:ext uri="{FF2B5EF4-FFF2-40B4-BE49-F238E27FC236}">
                <a16:creationId xmlns:a16="http://schemas.microsoft.com/office/drawing/2014/main" id="{E9622E8B-CAA0-04F3-F685-153B55F68125}"/>
              </a:ext>
            </a:extLst>
          </p:cNvPr>
          <p:cNvCxnSpPr>
            <a:cxnSpLocks/>
          </p:cNvCxnSpPr>
          <p:nvPr/>
        </p:nvCxnSpPr>
        <p:spPr bwMode="auto">
          <a:xfrm>
            <a:off x="9429671" y="5570374"/>
            <a:ext cx="1153727" cy="0"/>
          </a:xfrm>
          <a:prstGeom prst="line">
            <a:avLst/>
          </a:prstGeom>
          <a:noFill/>
          <a:ln w="28575" cap="flat" cmpd="sng" algn="ctr">
            <a:solidFill>
              <a:schemeClr val="bg1"/>
            </a:solidFill>
            <a:prstDash val="solid"/>
            <a:round/>
            <a:headEnd type="none" w="med" len="med"/>
            <a:tailEnd type="none" w="med" len="med"/>
          </a:ln>
          <a:effectLst/>
        </p:spPr>
      </p:cxnSp>
      <p:sp>
        <p:nvSpPr>
          <p:cNvPr id="10" name="Rectangle 9">
            <a:extLst>
              <a:ext uri="{FF2B5EF4-FFF2-40B4-BE49-F238E27FC236}">
                <a16:creationId xmlns:a16="http://schemas.microsoft.com/office/drawing/2014/main" id="{7AD3E819-F733-B691-9115-75FBCCFCCFF4}"/>
              </a:ext>
            </a:extLst>
          </p:cNvPr>
          <p:cNvSpPr/>
          <p:nvPr/>
        </p:nvSpPr>
        <p:spPr bwMode="auto">
          <a:xfrm>
            <a:off x="9967278" y="5531802"/>
            <a:ext cx="80622" cy="8062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1" name="Straight Connector 10">
            <a:extLst>
              <a:ext uri="{FF2B5EF4-FFF2-40B4-BE49-F238E27FC236}">
                <a16:creationId xmlns:a16="http://schemas.microsoft.com/office/drawing/2014/main" id="{132CA5CF-4C1B-E636-3060-4064D8D6DFDC}"/>
              </a:ext>
            </a:extLst>
          </p:cNvPr>
          <p:cNvCxnSpPr>
            <a:cxnSpLocks/>
          </p:cNvCxnSpPr>
          <p:nvPr/>
        </p:nvCxnSpPr>
        <p:spPr bwMode="auto">
          <a:xfrm>
            <a:off x="9429671" y="5360480"/>
            <a:ext cx="567658" cy="0"/>
          </a:xfrm>
          <a:prstGeom prst="line">
            <a:avLst/>
          </a:prstGeom>
          <a:noFill/>
          <a:ln w="28575" cap="flat" cmpd="sng" algn="ctr">
            <a:solidFill>
              <a:schemeClr val="bg1"/>
            </a:solidFill>
            <a:prstDash val="solid"/>
            <a:round/>
            <a:headEnd type="none" w="med" len="med"/>
            <a:tailEnd type="none" w="med" len="med"/>
          </a:ln>
          <a:effectLst/>
        </p:spPr>
      </p:cxnSp>
      <p:sp>
        <p:nvSpPr>
          <p:cNvPr id="12" name="Rectangle 11">
            <a:extLst>
              <a:ext uri="{FF2B5EF4-FFF2-40B4-BE49-F238E27FC236}">
                <a16:creationId xmlns:a16="http://schemas.microsoft.com/office/drawing/2014/main" id="{CECBBE17-9D55-A961-1EC5-177C250871C8}"/>
              </a:ext>
            </a:extLst>
          </p:cNvPr>
          <p:cNvSpPr/>
          <p:nvPr/>
        </p:nvSpPr>
        <p:spPr bwMode="auto">
          <a:xfrm>
            <a:off x="9658566" y="5306260"/>
            <a:ext cx="107781" cy="10778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 name="Straight Connector 12">
            <a:extLst>
              <a:ext uri="{FF2B5EF4-FFF2-40B4-BE49-F238E27FC236}">
                <a16:creationId xmlns:a16="http://schemas.microsoft.com/office/drawing/2014/main" id="{A0D6A772-8BD0-9CDF-FCB3-7AC946F5BCD7}"/>
              </a:ext>
            </a:extLst>
          </p:cNvPr>
          <p:cNvCxnSpPr>
            <a:cxnSpLocks/>
          </p:cNvCxnSpPr>
          <p:nvPr/>
        </p:nvCxnSpPr>
        <p:spPr bwMode="auto">
          <a:xfrm>
            <a:off x="9376153" y="5172387"/>
            <a:ext cx="621176" cy="0"/>
          </a:xfrm>
          <a:prstGeom prst="line">
            <a:avLst/>
          </a:prstGeom>
          <a:noFill/>
          <a:ln w="28575" cap="flat" cmpd="sng" algn="ctr">
            <a:solidFill>
              <a:schemeClr val="bg1"/>
            </a:solidFill>
            <a:prstDash val="solid"/>
            <a:round/>
            <a:headEnd type="none" w="med" len="med"/>
            <a:tailEnd type="none" w="med" len="med"/>
          </a:ln>
          <a:effectLst/>
        </p:spPr>
      </p:cxnSp>
      <p:sp>
        <p:nvSpPr>
          <p:cNvPr id="20" name="Rectangle 19">
            <a:extLst>
              <a:ext uri="{FF2B5EF4-FFF2-40B4-BE49-F238E27FC236}">
                <a16:creationId xmlns:a16="http://schemas.microsoft.com/office/drawing/2014/main" id="{CBB90304-465F-FE17-5888-06CCE0FDE818}"/>
              </a:ext>
            </a:extLst>
          </p:cNvPr>
          <p:cNvSpPr/>
          <p:nvPr/>
        </p:nvSpPr>
        <p:spPr bwMode="auto">
          <a:xfrm>
            <a:off x="9623884" y="5118167"/>
            <a:ext cx="107781" cy="10778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1" name="Straight Connector 20">
            <a:extLst>
              <a:ext uri="{FF2B5EF4-FFF2-40B4-BE49-F238E27FC236}">
                <a16:creationId xmlns:a16="http://schemas.microsoft.com/office/drawing/2014/main" id="{8FADEF1B-4852-186F-11D0-D7679B49CE54}"/>
              </a:ext>
            </a:extLst>
          </p:cNvPr>
          <p:cNvCxnSpPr>
            <a:cxnSpLocks/>
          </p:cNvCxnSpPr>
          <p:nvPr/>
        </p:nvCxnSpPr>
        <p:spPr bwMode="auto">
          <a:xfrm>
            <a:off x="9713937" y="4992626"/>
            <a:ext cx="978878" cy="0"/>
          </a:xfrm>
          <a:prstGeom prst="line">
            <a:avLst/>
          </a:prstGeom>
          <a:noFill/>
          <a:ln w="28575" cap="flat" cmpd="sng" algn="ctr">
            <a:solidFill>
              <a:schemeClr val="bg1"/>
            </a:solidFill>
            <a:prstDash val="solid"/>
            <a:round/>
            <a:headEnd type="none" w="med" len="med"/>
            <a:tailEnd type="none" w="med" len="med"/>
          </a:ln>
          <a:effectLst/>
        </p:spPr>
      </p:cxnSp>
      <p:sp>
        <p:nvSpPr>
          <p:cNvPr id="22" name="Rectangle 21">
            <a:extLst>
              <a:ext uri="{FF2B5EF4-FFF2-40B4-BE49-F238E27FC236}">
                <a16:creationId xmlns:a16="http://schemas.microsoft.com/office/drawing/2014/main" id="{12C547CD-47FF-D5A5-88B7-36004D790BFF}"/>
              </a:ext>
            </a:extLst>
          </p:cNvPr>
          <p:cNvSpPr/>
          <p:nvPr/>
        </p:nvSpPr>
        <p:spPr bwMode="auto">
          <a:xfrm>
            <a:off x="10149729" y="4954054"/>
            <a:ext cx="74778" cy="7477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3" name="Straight Connector 22">
            <a:extLst>
              <a:ext uri="{FF2B5EF4-FFF2-40B4-BE49-F238E27FC236}">
                <a16:creationId xmlns:a16="http://schemas.microsoft.com/office/drawing/2014/main" id="{9681CCAF-D476-4D60-38B6-65933408AB81}"/>
              </a:ext>
            </a:extLst>
          </p:cNvPr>
          <p:cNvCxnSpPr>
            <a:cxnSpLocks/>
          </p:cNvCxnSpPr>
          <p:nvPr/>
        </p:nvCxnSpPr>
        <p:spPr bwMode="auto">
          <a:xfrm>
            <a:off x="9361261" y="2918749"/>
            <a:ext cx="738052" cy="0"/>
          </a:xfrm>
          <a:prstGeom prst="line">
            <a:avLst/>
          </a:prstGeom>
          <a:noFill/>
          <a:ln w="28575" cap="flat" cmpd="sng" algn="ctr">
            <a:solidFill>
              <a:schemeClr val="bg1"/>
            </a:solidFill>
            <a:prstDash val="solid"/>
            <a:round/>
            <a:headEnd type="none" w="med" len="med"/>
            <a:tailEnd type="none" w="med" len="med"/>
          </a:ln>
          <a:effectLst/>
        </p:spPr>
      </p:cxnSp>
      <p:sp>
        <p:nvSpPr>
          <p:cNvPr id="24" name="Rectangle 23">
            <a:extLst>
              <a:ext uri="{FF2B5EF4-FFF2-40B4-BE49-F238E27FC236}">
                <a16:creationId xmlns:a16="http://schemas.microsoft.com/office/drawing/2014/main" id="{FD23DC26-FBF4-8268-6889-EBFB4E710844}"/>
              </a:ext>
            </a:extLst>
          </p:cNvPr>
          <p:cNvSpPr/>
          <p:nvPr/>
        </p:nvSpPr>
        <p:spPr bwMode="auto">
          <a:xfrm>
            <a:off x="9702890" y="2879498"/>
            <a:ext cx="71950" cy="719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5" name="Straight Connector 24">
            <a:extLst>
              <a:ext uri="{FF2B5EF4-FFF2-40B4-BE49-F238E27FC236}">
                <a16:creationId xmlns:a16="http://schemas.microsoft.com/office/drawing/2014/main" id="{0E60A1BB-BD95-83B6-28B3-B626423C72BA}"/>
              </a:ext>
            </a:extLst>
          </p:cNvPr>
          <p:cNvCxnSpPr>
            <a:cxnSpLocks/>
          </p:cNvCxnSpPr>
          <p:nvPr/>
        </p:nvCxnSpPr>
        <p:spPr bwMode="auto">
          <a:xfrm>
            <a:off x="9069504" y="4639854"/>
            <a:ext cx="1034547" cy="0"/>
          </a:xfrm>
          <a:prstGeom prst="line">
            <a:avLst/>
          </a:prstGeom>
          <a:noFill/>
          <a:ln w="28575" cap="flat" cmpd="sng" algn="ctr">
            <a:solidFill>
              <a:schemeClr val="bg1"/>
            </a:solidFill>
            <a:prstDash val="solid"/>
            <a:round/>
            <a:headEnd type="none" w="med" len="med"/>
            <a:tailEnd type="none" w="med" len="med"/>
          </a:ln>
          <a:effectLst/>
        </p:spPr>
      </p:cxnSp>
      <p:sp>
        <p:nvSpPr>
          <p:cNvPr id="26" name="Rectangle 25">
            <a:extLst>
              <a:ext uri="{FF2B5EF4-FFF2-40B4-BE49-F238E27FC236}">
                <a16:creationId xmlns:a16="http://schemas.microsoft.com/office/drawing/2014/main" id="{1747C355-27DE-FCA5-413F-5AE9D2B4B270}"/>
              </a:ext>
            </a:extLst>
          </p:cNvPr>
          <p:cNvSpPr/>
          <p:nvPr/>
        </p:nvSpPr>
        <p:spPr bwMode="auto">
          <a:xfrm>
            <a:off x="9543048" y="4593348"/>
            <a:ext cx="80836" cy="8083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7" name="Straight Connector 26">
            <a:extLst>
              <a:ext uri="{FF2B5EF4-FFF2-40B4-BE49-F238E27FC236}">
                <a16:creationId xmlns:a16="http://schemas.microsoft.com/office/drawing/2014/main" id="{AA4385E1-C8C7-C0CB-6024-0AE361E90CC7}"/>
              </a:ext>
            </a:extLst>
          </p:cNvPr>
          <p:cNvCxnSpPr>
            <a:cxnSpLocks/>
          </p:cNvCxnSpPr>
          <p:nvPr/>
        </p:nvCxnSpPr>
        <p:spPr bwMode="auto">
          <a:xfrm>
            <a:off x="9723168" y="4243630"/>
            <a:ext cx="985456" cy="0"/>
          </a:xfrm>
          <a:prstGeom prst="line">
            <a:avLst/>
          </a:prstGeom>
          <a:noFill/>
          <a:ln w="28575" cap="flat" cmpd="sng" algn="ctr">
            <a:solidFill>
              <a:schemeClr val="bg1"/>
            </a:solidFill>
            <a:prstDash val="solid"/>
            <a:round/>
            <a:headEnd type="none" w="med" len="med"/>
            <a:tailEnd type="none" w="med" len="med"/>
          </a:ln>
          <a:effectLst/>
        </p:spPr>
      </p:cxnSp>
      <p:sp>
        <p:nvSpPr>
          <p:cNvPr id="28" name="Rectangle 27">
            <a:extLst>
              <a:ext uri="{FF2B5EF4-FFF2-40B4-BE49-F238E27FC236}">
                <a16:creationId xmlns:a16="http://schemas.microsoft.com/office/drawing/2014/main" id="{D54F62E3-63F9-D613-3BDE-865343A21CAC}"/>
              </a:ext>
            </a:extLst>
          </p:cNvPr>
          <p:cNvSpPr/>
          <p:nvPr/>
        </p:nvSpPr>
        <p:spPr bwMode="auto">
          <a:xfrm>
            <a:off x="10196673" y="4221166"/>
            <a:ext cx="45719"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9" name="Straight Connector 28">
            <a:extLst>
              <a:ext uri="{FF2B5EF4-FFF2-40B4-BE49-F238E27FC236}">
                <a16:creationId xmlns:a16="http://schemas.microsoft.com/office/drawing/2014/main" id="{676FFE1B-414C-E88D-D3E5-C3F69856520A}"/>
              </a:ext>
            </a:extLst>
          </p:cNvPr>
          <p:cNvCxnSpPr>
            <a:cxnSpLocks/>
          </p:cNvCxnSpPr>
          <p:nvPr/>
        </p:nvCxnSpPr>
        <p:spPr bwMode="auto">
          <a:xfrm>
            <a:off x="9345377" y="4034734"/>
            <a:ext cx="1101525" cy="0"/>
          </a:xfrm>
          <a:prstGeom prst="line">
            <a:avLst/>
          </a:prstGeom>
          <a:noFill/>
          <a:ln w="28575" cap="flat" cmpd="sng" algn="ctr">
            <a:solidFill>
              <a:schemeClr val="bg1"/>
            </a:solidFill>
            <a:prstDash val="solid"/>
            <a:round/>
            <a:headEnd type="none" w="med" len="med"/>
            <a:tailEnd type="none" w="med" len="med"/>
          </a:ln>
          <a:effectLst/>
        </p:spPr>
      </p:cxnSp>
      <p:sp>
        <p:nvSpPr>
          <p:cNvPr id="30" name="Rectangle 29">
            <a:extLst>
              <a:ext uri="{FF2B5EF4-FFF2-40B4-BE49-F238E27FC236}">
                <a16:creationId xmlns:a16="http://schemas.microsoft.com/office/drawing/2014/main" id="{D2C64361-9D10-BC59-3DED-0438E0B8B67A}"/>
              </a:ext>
            </a:extLst>
          </p:cNvPr>
          <p:cNvSpPr/>
          <p:nvPr/>
        </p:nvSpPr>
        <p:spPr bwMode="auto">
          <a:xfrm>
            <a:off x="9864925" y="4006223"/>
            <a:ext cx="56283" cy="562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1" name="Straight Connector 30">
            <a:extLst>
              <a:ext uri="{FF2B5EF4-FFF2-40B4-BE49-F238E27FC236}">
                <a16:creationId xmlns:a16="http://schemas.microsoft.com/office/drawing/2014/main" id="{1A36D015-AE9D-8E54-7F98-8EBAAB119104}"/>
              </a:ext>
            </a:extLst>
          </p:cNvPr>
          <p:cNvCxnSpPr>
            <a:cxnSpLocks/>
          </p:cNvCxnSpPr>
          <p:nvPr/>
        </p:nvCxnSpPr>
        <p:spPr bwMode="auto">
          <a:xfrm>
            <a:off x="8952158" y="3848955"/>
            <a:ext cx="959861" cy="0"/>
          </a:xfrm>
          <a:prstGeom prst="line">
            <a:avLst/>
          </a:prstGeom>
          <a:noFill/>
          <a:ln w="28575" cap="flat" cmpd="sng" algn="ctr">
            <a:solidFill>
              <a:schemeClr val="bg1"/>
            </a:solidFill>
            <a:prstDash val="solid"/>
            <a:round/>
            <a:headEnd type="none" w="med" len="med"/>
            <a:tailEnd type="none" w="med" len="med"/>
          </a:ln>
          <a:effectLst/>
        </p:spPr>
      </p:cxnSp>
      <p:sp>
        <p:nvSpPr>
          <p:cNvPr id="32" name="Rectangle 31">
            <a:extLst>
              <a:ext uri="{FF2B5EF4-FFF2-40B4-BE49-F238E27FC236}">
                <a16:creationId xmlns:a16="http://schemas.microsoft.com/office/drawing/2014/main" id="{8D48C8AF-E1CA-324E-D908-62AFF3935053}"/>
              </a:ext>
            </a:extLst>
          </p:cNvPr>
          <p:cNvSpPr/>
          <p:nvPr/>
        </p:nvSpPr>
        <p:spPr bwMode="auto">
          <a:xfrm>
            <a:off x="9381335" y="3820814"/>
            <a:ext cx="56283" cy="562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3" name="Straight Connector 32">
            <a:extLst>
              <a:ext uri="{FF2B5EF4-FFF2-40B4-BE49-F238E27FC236}">
                <a16:creationId xmlns:a16="http://schemas.microsoft.com/office/drawing/2014/main" id="{291A3BE2-9097-58F2-AE8A-1FC414DEBEEF}"/>
              </a:ext>
            </a:extLst>
          </p:cNvPr>
          <p:cNvCxnSpPr>
            <a:cxnSpLocks/>
          </p:cNvCxnSpPr>
          <p:nvPr/>
        </p:nvCxnSpPr>
        <p:spPr bwMode="auto">
          <a:xfrm>
            <a:off x="9061399" y="3648665"/>
            <a:ext cx="1010191" cy="0"/>
          </a:xfrm>
          <a:prstGeom prst="line">
            <a:avLst/>
          </a:prstGeom>
          <a:noFill/>
          <a:ln w="28575" cap="flat" cmpd="sng" algn="ctr">
            <a:solidFill>
              <a:schemeClr val="bg1"/>
            </a:solidFill>
            <a:prstDash val="solid"/>
            <a:round/>
            <a:headEnd type="none" w="med" len="med"/>
            <a:tailEnd type="none" w="med" len="med"/>
          </a:ln>
          <a:effectLst/>
        </p:spPr>
      </p:cxnSp>
      <p:sp>
        <p:nvSpPr>
          <p:cNvPr id="34" name="Rectangle 33">
            <a:extLst>
              <a:ext uri="{FF2B5EF4-FFF2-40B4-BE49-F238E27FC236}">
                <a16:creationId xmlns:a16="http://schemas.microsoft.com/office/drawing/2014/main" id="{B7A159C0-C682-2C7B-C222-CC5DB0F00244}"/>
              </a:ext>
            </a:extLst>
          </p:cNvPr>
          <p:cNvSpPr/>
          <p:nvPr/>
        </p:nvSpPr>
        <p:spPr bwMode="auto">
          <a:xfrm>
            <a:off x="9528446" y="3622479"/>
            <a:ext cx="56283" cy="562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5" name="Straight Connector 34">
            <a:extLst>
              <a:ext uri="{FF2B5EF4-FFF2-40B4-BE49-F238E27FC236}">
                <a16:creationId xmlns:a16="http://schemas.microsoft.com/office/drawing/2014/main" id="{485967A7-3A4D-5FC6-C2EF-A82D1743C381}"/>
              </a:ext>
            </a:extLst>
          </p:cNvPr>
          <p:cNvCxnSpPr>
            <a:cxnSpLocks/>
          </p:cNvCxnSpPr>
          <p:nvPr/>
        </p:nvCxnSpPr>
        <p:spPr bwMode="auto">
          <a:xfrm>
            <a:off x="9533184" y="3480901"/>
            <a:ext cx="601021" cy="0"/>
          </a:xfrm>
          <a:prstGeom prst="line">
            <a:avLst/>
          </a:prstGeom>
          <a:noFill/>
          <a:ln w="28575" cap="flat" cmpd="sng" algn="ctr">
            <a:solidFill>
              <a:schemeClr val="bg1"/>
            </a:solidFill>
            <a:prstDash val="solid"/>
            <a:round/>
            <a:headEnd type="none" w="med" len="med"/>
            <a:tailEnd type="none" w="med" len="med"/>
          </a:ln>
          <a:effectLst/>
        </p:spPr>
      </p:cxnSp>
      <p:sp>
        <p:nvSpPr>
          <p:cNvPr id="36" name="Rectangle 35">
            <a:extLst>
              <a:ext uri="{FF2B5EF4-FFF2-40B4-BE49-F238E27FC236}">
                <a16:creationId xmlns:a16="http://schemas.microsoft.com/office/drawing/2014/main" id="{70EA115A-17C2-9660-A472-A86BC7380C39}"/>
              </a:ext>
            </a:extLst>
          </p:cNvPr>
          <p:cNvSpPr/>
          <p:nvPr/>
        </p:nvSpPr>
        <p:spPr bwMode="auto">
          <a:xfrm>
            <a:off x="9757580" y="3417010"/>
            <a:ext cx="146735" cy="1467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7" name="Straight Connector 36">
            <a:extLst>
              <a:ext uri="{FF2B5EF4-FFF2-40B4-BE49-F238E27FC236}">
                <a16:creationId xmlns:a16="http://schemas.microsoft.com/office/drawing/2014/main" id="{752D735A-E7B2-1FCA-6B15-C55B6651677D}"/>
              </a:ext>
            </a:extLst>
          </p:cNvPr>
          <p:cNvCxnSpPr>
            <a:cxnSpLocks/>
          </p:cNvCxnSpPr>
          <p:nvPr/>
        </p:nvCxnSpPr>
        <p:spPr bwMode="auto">
          <a:xfrm>
            <a:off x="9158382" y="3285558"/>
            <a:ext cx="808896" cy="0"/>
          </a:xfrm>
          <a:prstGeom prst="line">
            <a:avLst/>
          </a:prstGeom>
          <a:noFill/>
          <a:ln w="28575" cap="flat" cmpd="sng" algn="ctr">
            <a:solidFill>
              <a:schemeClr val="bg1"/>
            </a:solidFill>
            <a:prstDash val="solid"/>
            <a:round/>
            <a:headEnd type="none" w="med" len="med"/>
            <a:tailEnd type="none" w="med" len="med"/>
          </a:ln>
          <a:effectLst/>
        </p:spPr>
      </p:cxnSp>
      <p:sp>
        <p:nvSpPr>
          <p:cNvPr id="38" name="Rectangle 37">
            <a:extLst>
              <a:ext uri="{FF2B5EF4-FFF2-40B4-BE49-F238E27FC236}">
                <a16:creationId xmlns:a16="http://schemas.microsoft.com/office/drawing/2014/main" id="{8D0AF5C3-8B5E-2E20-4BA4-45E85384F767}"/>
              </a:ext>
            </a:extLst>
          </p:cNvPr>
          <p:cNvSpPr/>
          <p:nvPr/>
        </p:nvSpPr>
        <p:spPr bwMode="auto">
          <a:xfrm>
            <a:off x="9522207" y="3246986"/>
            <a:ext cx="71852" cy="7185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9" name="Straight Connector 38">
            <a:extLst>
              <a:ext uri="{FF2B5EF4-FFF2-40B4-BE49-F238E27FC236}">
                <a16:creationId xmlns:a16="http://schemas.microsoft.com/office/drawing/2014/main" id="{6073084D-00D3-1F54-D166-C0A6234DDB7D}"/>
              </a:ext>
            </a:extLst>
          </p:cNvPr>
          <p:cNvCxnSpPr>
            <a:cxnSpLocks/>
          </p:cNvCxnSpPr>
          <p:nvPr/>
        </p:nvCxnSpPr>
        <p:spPr bwMode="auto">
          <a:xfrm>
            <a:off x="9594059" y="3105508"/>
            <a:ext cx="648333" cy="0"/>
          </a:xfrm>
          <a:prstGeom prst="line">
            <a:avLst/>
          </a:prstGeom>
          <a:noFill/>
          <a:ln w="28575" cap="flat" cmpd="sng" algn="ctr">
            <a:solidFill>
              <a:schemeClr val="bg1"/>
            </a:solidFill>
            <a:prstDash val="solid"/>
            <a:round/>
            <a:headEnd type="none" w="med" len="med"/>
            <a:tailEnd type="none" w="med" len="med"/>
          </a:ln>
          <a:effectLst/>
        </p:spPr>
      </p:cxnSp>
      <p:sp>
        <p:nvSpPr>
          <p:cNvPr id="40" name="Rectangle 39">
            <a:extLst>
              <a:ext uri="{FF2B5EF4-FFF2-40B4-BE49-F238E27FC236}">
                <a16:creationId xmlns:a16="http://schemas.microsoft.com/office/drawing/2014/main" id="{D8C2E098-98FC-21B1-72FB-E774DD2CA27E}"/>
              </a:ext>
            </a:extLst>
          </p:cNvPr>
          <p:cNvSpPr/>
          <p:nvPr/>
        </p:nvSpPr>
        <p:spPr bwMode="auto">
          <a:xfrm>
            <a:off x="9872918" y="3046546"/>
            <a:ext cx="105140" cy="1051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1" name="Straight Connector 40">
            <a:extLst>
              <a:ext uri="{FF2B5EF4-FFF2-40B4-BE49-F238E27FC236}">
                <a16:creationId xmlns:a16="http://schemas.microsoft.com/office/drawing/2014/main" id="{2A0C09CA-88A8-4897-E64D-5BD4C638C9C5}"/>
              </a:ext>
            </a:extLst>
          </p:cNvPr>
          <p:cNvCxnSpPr>
            <a:cxnSpLocks/>
          </p:cNvCxnSpPr>
          <p:nvPr/>
        </p:nvCxnSpPr>
        <p:spPr bwMode="auto">
          <a:xfrm>
            <a:off x="9061399" y="4421786"/>
            <a:ext cx="1037914" cy="0"/>
          </a:xfrm>
          <a:prstGeom prst="line">
            <a:avLst/>
          </a:prstGeom>
          <a:noFill/>
          <a:ln w="28575" cap="flat" cmpd="sng" algn="ctr">
            <a:solidFill>
              <a:schemeClr val="bg1"/>
            </a:solidFill>
            <a:prstDash val="solid"/>
            <a:round/>
            <a:headEnd type="none" w="med" len="med"/>
            <a:tailEnd type="none" w="med" len="med"/>
          </a:ln>
          <a:effectLst/>
        </p:spPr>
      </p:cxnSp>
      <p:sp>
        <p:nvSpPr>
          <p:cNvPr id="42" name="Rectangle 41">
            <a:extLst>
              <a:ext uri="{FF2B5EF4-FFF2-40B4-BE49-F238E27FC236}">
                <a16:creationId xmlns:a16="http://schemas.microsoft.com/office/drawing/2014/main" id="{A6E46650-C0B2-9A6D-F599-EAB681265D84}"/>
              </a:ext>
            </a:extLst>
          </p:cNvPr>
          <p:cNvSpPr/>
          <p:nvPr/>
        </p:nvSpPr>
        <p:spPr bwMode="auto">
          <a:xfrm>
            <a:off x="9538738" y="4383214"/>
            <a:ext cx="74778" cy="7477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3" name="Straight Connector 42">
            <a:extLst>
              <a:ext uri="{FF2B5EF4-FFF2-40B4-BE49-F238E27FC236}">
                <a16:creationId xmlns:a16="http://schemas.microsoft.com/office/drawing/2014/main" id="{63E2F3D9-51CC-B5C0-905D-545356283F4D}"/>
              </a:ext>
            </a:extLst>
          </p:cNvPr>
          <p:cNvCxnSpPr>
            <a:cxnSpLocks/>
          </p:cNvCxnSpPr>
          <p:nvPr/>
        </p:nvCxnSpPr>
        <p:spPr bwMode="auto">
          <a:xfrm>
            <a:off x="9414214" y="2527015"/>
            <a:ext cx="801682" cy="0"/>
          </a:xfrm>
          <a:prstGeom prst="line">
            <a:avLst/>
          </a:prstGeom>
          <a:noFill/>
          <a:ln w="28575" cap="flat" cmpd="sng" algn="ctr">
            <a:solidFill>
              <a:schemeClr val="bg1"/>
            </a:solidFill>
            <a:prstDash val="solid"/>
            <a:round/>
            <a:headEnd type="none" w="med" len="med"/>
            <a:tailEnd type="none" w="med" len="med"/>
          </a:ln>
          <a:effectLst/>
        </p:spPr>
      </p:cxnSp>
      <p:sp>
        <p:nvSpPr>
          <p:cNvPr id="44" name="Rectangle 43">
            <a:extLst>
              <a:ext uri="{FF2B5EF4-FFF2-40B4-BE49-F238E27FC236}">
                <a16:creationId xmlns:a16="http://schemas.microsoft.com/office/drawing/2014/main" id="{EC4C0273-4C40-E63D-8735-0DB922449AF8}"/>
              </a:ext>
            </a:extLst>
          </p:cNvPr>
          <p:cNvSpPr/>
          <p:nvPr/>
        </p:nvSpPr>
        <p:spPr bwMode="auto">
          <a:xfrm>
            <a:off x="9784894" y="2487764"/>
            <a:ext cx="71950" cy="719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5" name="Straight Connector 44">
            <a:extLst>
              <a:ext uri="{FF2B5EF4-FFF2-40B4-BE49-F238E27FC236}">
                <a16:creationId xmlns:a16="http://schemas.microsoft.com/office/drawing/2014/main" id="{A8916923-16E8-1563-BDF6-8A1D5748F19B}"/>
              </a:ext>
            </a:extLst>
          </p:cNvPr>
          <p:cNvCxnSpPr>
            <a:cxnSpLocks/>
          </p:cNvCxnSpPr>
          <p:nvPr/>
        </p:nvCxnSpPr>
        <p:spPr bwMode="auto">
          <a:xfrm>
            <a:off x="9254197" y="2349608"/>
            <a:ext cx="1159540" cy="0"/>
          </a:xfrm>
          <a:prstGeom prst="line">
            <a:avLst/>
          </a:prstGeom>
          <a:noFill/>
          <a:ln w="28575" cap="flat" cmpd="sng" algn="ctr">
            <a:solidFill>
              <a:schemeClr val="bg1"/>
            </a:solidFill>
            <a:prstDash val="solid"/>
            <a:round/>
            <a:headEnd type="none" w="med" len="med"/>
            <a:tailEnd type="none" w="med" len="med"/>
          </a:ln>
          <a:effectLst/>
        </p:spPr>
      </p:cxnSp>
      <p:sp>
        <p:nvSpPr>
          <p:cNvPr id="46" name="Rectangle 45">
            <a:extLst>
              <a:ext uri="{FF2B5EF4-FFF2-40B4-BE49-F238E27FC236}">
                <a16:creationId xmlns:a16="http://schemas.microsoft.com/office/drawing/2014/main" id="{3CEF2CCC-F668-C8C5-DCF8-83EEBDB7C77E}"/>
              </a:ext>
            </a:extLst>
          </p:cNvPr>
          <p:cNvSpPr/>
          <p:nvPr/>
        </p:nvSpPr>
        <p:spPr bwMode="auto">
          <a:xfrm>
            <a:off x="9794157" y="2313834"/>
            <a:ext cx="74023" cy="7402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5051101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9" name="Group 358">
            <a:extLst>
              <a:ext uri="{FF2B5EF4-FFF2-40B4-BE49-F238E27FC236}">
                <a16:creationId xmlns:a16="http://schemas.microsoft.com/office/drawing/2014/main" id="{F94F3C79-F92C-0C17-AF6D-21000166C904}"/>
              </a:ext>
            </a:extLst>
          </p:cNvPr>
          <p:cNvGrpSpPr/>
          <p:nvPr/>
        </p:nvGrpSpPr>
        <p:grpSpPr>
          <a:xfrm>
            <a:off x="1705394" y="1625211"/>
            <a:ext cx="6275724" cy="301328"/>
            <a:chOff x="1705394" y="1625211"/>
            <a:chExt cx="6275724" cy="301328"/>
          </a:xfrm>
        </p:grpSpPr>
        <p:cxnSp>
          <p:nvCxnSpPr>
            <p:cNvPr id="80" name="Straight Connector 79">
              <a:extLst>
                <a:ext uri="{FF2B5EF4-FFF2-40B4-BE49-F238E27FC236}">
                  <a16:creationId xmlns:a16="http://schemas.microsoft.com/office/drawing/2014/main" id="{C846DA65-2056-C5A4-42F6-94A71C27A7A4}"/>
                </a:ext>
              </a:extLst>
            </p:cNvPr>
            <p:cNvCxnSpPr/>
            <p:nvPr/>
          </p:nvCxnSpPr>
          <p:spPr bwMode="auto">
            <a:xfrm>
              <a:off x="1705394" y="1625211"/>
              <a:ext cx="0" cy="134462"/>
            </a:xfrm>
            <a:prstGeom prst="line">
              <a:avLst/>
            </a:prstGeom>
            <a:noFill/>
            <a:ln w="28575" cap="flat" cmpd="sng" algn="ctr">
              <a:solidFill>
                <a:schemeClr val="accent4"/>
              </a:solidFill>
              <a:prstDash val="solid"/>
              <a:round/>
              <a:headEnd type="none" w="med" len="med"/>
              <a:tailEnd type="none" w="med" len="med"/>
            </a:ln>
            <a:effectLst/>
          </p:spPr>
        </p:cxnSp>
        <p:grpSp>
          <p:nvGrpSpPr>
            <p:cNvPr id="358" name="Group 357">
              <a:extLst>
                <a:ext uri="{FF2B5EF4-FFF2-40B4-BE49-F238E27FC236}">
                  <a16:creationId xmlns:a16="http://schemas.microsoft.com/office/drawing/2014/main" id="{1AF395BB-1210-2EFE-CC1F-82A36F183213}"/>
                </a:ext>
              </a:extLst>
            </p:cNvPr>
            <p:cNvGrpSpPr/>
            <p:nvPr/>
          </p:nvGrpSpPr>
          <p:grpSpPr>
            <a:xfrm>
              <a:off x="3556877" y="1698584"/>
              <a:ext cx="4424241" cy="227955"/>
              <a:chOff x="3556877" y="1698584"/>
              <a:chExt cx="4424241" cy="227955"/>
            </a:xfrm>
          </p:grpSpPr>
          <p:cxnSp>
            <p:nvCxnSpPr>
              <p:cNvPr id="81" name="Straight Connector 80">
                <a:extLst>
                  <a:ext uri="{FF2B5EF4-FFF2-40B4-BE49-F238E27FC236}">
                    <a16:creationId xmlns:a16="http://schemas.microsoft.com/office/drawing/2014/main" id="{441308E3-C7C3-EE19-8D1D-F36BC671EF09}"/>
                  </a:ext>
                </a:extLst>
              </p:cNvPr>
              <p:cNvCxnSpPr/>
              <p:nvPr/>
            </p:nvCxnSpPr>
            <p:spPr bwMode="auto">
              <a:xfrm>
                <a:off x="3556877" y="1701536"/>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AA3BFE53-A774-97B4-6D0C-A8423CEB1ADD}"/>
                  </a:ext>
                </a:extLst>
              </p:cNvPr>
              <p:cNvCxnSpPr/>
              <p:nvPr/>
            </p:nvCxnSpPr>
            <p:spPr bwMode="auto">
              <a:xfrm>
                <a:off x="3590111" y="1701530"/>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D4909511-8B17-BE65-60CE-17D8CDE10716}"/>
                  </a:ext>
                </a:extLst>
              </p:cNvPr>
              <p:cNvCxnSpPr/>
              <p:nvPr/>
            </p:nvCxnSpPr>
            <p:spPr bwMode="auto">
              <a:xfrm>
                <a:off x="4092660" y="1698584"/>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60AE0E4A-4CE3-F14C-AF82-93859D36C62F}"/>
                  </a:ext>
                </a:extLst>
              </p:cNvPr>
              <p:cNvCxnSpPr/>
              <p:nvPr/>
            </p:nvCxnSpPr>
            <p:spPr bwMode="auto">
              <a:xfrm>
                <a:off x="4224501" y="1698641"/>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84D492CD-92AB-9272-EF2B-CC5361BB95E7}"/>
                  </a:ext>
                </a:extLst>
              </p:cNvPr>
              <p:cNvCxnSpPr/>
              <p:nvPr/>
            </p:nvCxnSpPr>
            <p:spPr bwMode="auto">
              <a:xfrm>
                <a:off x="4160127" y="1699652"/>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A94FF1A-BE04-E1C6-B9A0-275894D28779}"/>
                  </a:ext>
                </a:extLst>
              </p:cNvPr>
              <p:cNvCxnSpPr/>
              <p:nvPr/>
            </p:nvCxnSpPr>
            <p:spPr bwMode="auto">
              <a:xfrm>
                <a:off x="4296494" y="1698641"/>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F328A87-E2F0-A156-4D76-1F3EDBBC1C8B}"/>
                  </a:ext>
                </a:extLst>
              </p:cNvPr>
              <p:cNvCxnSpPr/>
              <p:nvPr/>
            </p:nvCxnSpPr>
            <p:spPr bwMode="auto">
              <a:xfrm>
                <a:off x="4357599" y="1715600"/>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FF57675-AC10-C7A1-2684-DB0BF9802801}"/>
                  </a:ext>
                </a:extLst>
              </p:cNvPr>
              <p:cNvCxnSpPr/>
              <p:nvPr/>
            </p:nvCxnSpPr>
            <p:spPr bwMode="auto">
              <a:xfrm>
                <a:off x="4512247" y="1710954"/>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0E8AC179-DE62-BF7D-1138-4A3CF9BEF988}"/>
                  </a:ext>
                </a:extLst>
              </p:cNvPr>
              <p:cNvCxnSpPr/>
              <p:nvPr/>
            </p:nvCxnSpPr>
            <p:spPr bwMode="auto">
              <a:xfrm>
                <a:off x="4403534" y="1715600"/>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E030DC8C-943C-6047-4BC6-D3CA8101CFA0}"/>
                  </a:ext>
                </a:extLst>
              </p:cNvPr>
              <p:cNvCxnSpPr/>
              <p:nvPr/>
            </p:nvCxnSpPr>
            <p:spPr bwMode="auto">
              <a:xfrm>
                <a:off x="4645180" y="1732185"/>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5663E23-A106-B907-9876-34BBB3D322CA}"/>
                  </a:ext>
                </a:extLst>
              </p:cNvPr>
              <p:cNvCxnSpPr/>
              <p:nvPr/>
            </p:nvCxnSpPr>
            <p:spPr bwMode="auto">
              <a:xfrm>
                <a:off x="4542582" y="1711252"/>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02FA6EF-A2EC-09A1-FA5E-A5E0CA4FBCF5}"/>
                  </a:ext>
                </a:extLst>
              </p:cNvPr>
              <p:cNvCxnSpPr/>
              <p:nvPr/>
            </p:nvCxnSpPr>
            <p:spPr bwMode="auto">
              <a:xfrm>
                <a:off x="4690391" y="1732071"/>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0D41946E-BC2B-DE0F-51C6-DADC5955D3AD}"/>
                  </a:ext>
                </a:extLst>
              </p:cNvPr>
              <p:cNvCxnSpPr/>
              <p:nvPr/>
            </p:nvCxnSpPr>
            <p:spPr bwMode="auto">
              <a:xfrm>
                <a:off x="4804035" y="1729937"/>
                <a:ext cx="0" cy="134462"/>
              </a:xfrm>
              <a:prstGeom prst="line">
                <a:avLst/>
              </a:prstGeom>
              <a:noFill/>
              <a:ln w="57150" cap="flat" cmpd="sng" algn="ctr">
                <a:solidFill>
                  <a:schemeClr val="accent4"/>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A9259841-9354-ADA4-E5B2-13770738BB6E}"/>
                  </a:ext>
                </a:extLst>
              </p:cNvPr>
              <p:cNvCxnSpPr/>
              <p:nvPr/>
            </p:nvCxnSpPr>
            <p:spPr bwMode="auto">
              <a:xfrm>
                <a:off x="4995162" y="174504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62465231-3C80-ED53-2859-0BE7BF80C24E}"/>
                  </a:ext>
                </a:extLst>
              </p:cNvPr>
              <p:cNvCxnSpPr/>
              <p:nvPr/>
            </p:nvCxnSpPr>
            <p:spPr bwMode="auto">
              <a:xfrm>
                <a:off x="4905509" y="1729680"/>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C4FFE56-C811-0B4A-A57B-007F7C624EF8}"/>
                  </a:ext>
                </a:extLst>
              </p:cNvPr>
              <p:cNvCxnSpPr/>
              <p:nvPr/>
            </p:nvCxnSpPr>
            <p:spPr bwMode="auto">
              <a:xfrm>
                <a:off x="5033537" y="1743381"/>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C6674EB-FE0A-DBA1-3E8A-FDCB5529DD35}"/>
                  </a:ext>
                </a:extLst>
              </p:cNvPr>
              <p:cNvCxnSpPr/>
              <p:nvPr/>
            </p:nvCxnSpPr>
            <p:spPr bwMode="auto">
              <a:xfrm>
                <a:off x="5911841" y="1778701"/>
                <a:ext cx="0" cy="134462"/>
              </a:xfrm>
              <a:prstGeom prst="line">
                <a:avLst/>
              </a:prstGeom>
              <a:noFill/>
              <a:ln w="38100" cap="flat" cmpd="sng" algn="ctr">
                <a:solidFill>
                  <a:schemeClr val="accent4"/>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47BBE96-1A64-3B5B-95C4-FF88C0E9ED15}"/>
                  </a:ext>
                </a:extLst>
              </p:cNvPr>
              <p:cNvCxnSpPr/>
              <p:nvPr/>
            </p:nvCxnSpPr>
            <p:spPr bwMode="auto">
              <a:xfrm>
                <a:off x="4855664" y="1733157"/>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BB8A491-FDF3-9D77-3B14-06B2B572270E}"/>
                  </a:ext>
                </a:extLst>
              </p:cNvPr>
              <p:cNvCxnSpPr/>
              <p:nvPr/>
            </p:nvCxnSpPr>
            <p:spPr bwMode="auto">
              <a:xfrm>
                <a:off x="5113382" y="1743588"/>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AAB489E-1144-F2BE-961D-17B8ADB5DEDB}"/>
                  </a:ext>
                </a:extLst>
              </p:cNvPr>
              <p:cNvCxnSpPr/>
              <p:nvPr/>
            </p:nvCxnSpPr>
            <p:spPr bwMode="auto">
              <a:xfrm>
                <a:off x="5377318" y="1758163"/>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F85B7B2B-B55D-EB13-21D5-A9E3C20F0782}"/>
                  </a:ext>
                </a:extLst>
              </p:cNvPr>
              <p:cNvCxnSpPr/>
              <p:nvPr/>
            </p:nvCxnSpPr>
            <p:spPr bwMode="auto">
              <a:xfrm>
                <a:off x="5327220" y="1746535"/>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5B1AF51E-C416-1084-8AA5-C5AFC20EBBB3}"/>
                  </a:ext>
                </a:extLst>
              </p:cNvPr>
              <p:cNvCxnSpPr/>
              <p:nvPr/>
            </p:nvCxnSpPr>
            <p:spPr bwMode="auto">
              <a:xfrm>
                <a:off x="5418956" y="176002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FAAAD03B-B2AB-34F3-9235-9AE0A099FED9}"/>
                  </a:ext>
                </a:extLst>
              </p:cNvPr>
              <p:cNvCxnSpPr/>
              <p:nvPr/>
            </p:nvCxnSpPr>
            <p:spPr bwMode="auto">
              <a:xfrm>
                <a:off x="5461758" y="176002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BA530937-FF8A-0832-1B5D-02B17CD5EC30}"/>
                  </a:ext>
                </a:extLst>
              </p:cNvPr>
              <p:cNvCxnSpPr/>
              <p:nvPr/>
            </p:nvCxnSpPr>
            <p:spPr bwMode="auto">
              <a:xfrm>
                <a:off x="5502697" y="175783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246E833-33B6-8D6D-005E-CC68BF7D3617}"/>
                  </a:ext>
                </a:extLst>
              </p:cNvPr>
              <p:cNvCxnSpPr/>
              <p:nvPr/>
            </p:nvCxnSpPr>
            <p:spPr bwMode="auto">
              <a:xfrm>
                <a:off x="5562842" y="1763990"/>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82F03FC4-E459-B3D3-D42A-65FBD62C9B73}"/>
                  </a:ext>
                </a:extLst>
              </p:cNvPr>
              <p:cNvCxnSpPr/>
              <p:nvPr/>
            </p:nvCxnSpPr>
            <p:spPr bwMode="auto">
              <a:xfrm>
                <a:off x="5593514" y="1763990"/>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F5B3555-7E6D-A8EF-88AB-6D5FCFB0BB1F}"/>
                  </a:ext>
                </a:extLst>
              </p:cNvPr>
              <p:cNvCxnSpPr/>
              <p:nvPr/>
            </p:nvCxnSpPr>
            <p:spPr bwMode="auto">
              <a:xfrm>
                <a:off x="5726488" y="1780205"/>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795889D3-6E4E-A707-EB55-5289BA1A3956}"/>
                  </a:ext>
                </a:extLst>
              </p:cNvPr>
              <p:cNvCxnSpPr/>
              <p:nvPr/>
            </p:nvCxnSpPr>
            <p:spPr bwMode="auto">
              <a:xfrm>
                <a:off x="5988625" y="1780453"/>
                <a:ext cx="0" cy="134462"/>
              </a:xfrm>
              <a:prstGeom prst="line">
                <a:avLst/>
              </a:prstGeom>
              <a:noFill/>
              <a:ln w="38100" cap="flat" cmpd="sng" algn="ctr">
                <a:solidFill>
                  <a:schemeClr val="accent4"/>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49213F3C-5666-7C5C-D187-D5A78FA8884A}"/>
                  </a:ext>
                </a:extLst>
              </p:cNvPr>
              <p:cNvCxnSpPr/>
              <p:nvPr/>
            </p:nvCxnSpPr>
            <p:spPr bwMode="auto">
              <a:xfrm>
                <a:off x="5071255" y="1740384"/>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A2A3317E-68C7-CF97-D712-2AAE52FB50AB}"/>
                  </a:ext>
                </a:extLst>
              </p:cNvPr>
              <p:cNvCxnSpPr/>
              <p:nvPr/>
            </p:nvCxnSpPr>
            <p:spPr bwMode="auto">
              <a:xfrm>
                <a:off x="5267737" y="1745940"/>
                <a:ext cx="0" cy="134462"/>
              </a:xfrm>
              <a:prstGeom prst="line">
                <a:avLst/>
              </a:prstGeom>
              <a:noFill/>
              <a:ln w="38100" cap="flat" cmpd="sng" algn="ctr">
                <a:solidFill>
                  <a:schemeClr val="accent4"/>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A7252422-C906-1C09-0263-57B1634771D0}"/>
                  </a:ext>
                </a:extLst>
              </p:cNvPr>
              <p:cNvCxnSpPr/>
              <p:nvPr/>
            </p:nvCxnSpPr>
            <p:spPr bwMode="auto">
              <a:xfrm>
                <a:off x="5691295" y="1763506"/>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540539C1-E6D3-38D4-DCF4-B43E4A7D20F4}"/>
                  </a:ext>
                </a:extLst>
              </p:cNvPr>
              <p:cNvCxnSpPr/>
              <p:nvPr/>
            </p:nvCxnSpPr>
            <p:spPr bwMode="auto">
              <a:xfrm>
                <a:off x="5793721" y="1778182"/>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736B4BE0-6186-378D-1451-17681880F96B}"/>
                  </a:ext>
                </a:extLst>
              </p:cNvPr>
              <p:cNvCxnSpPr/>
              <p:nvPr/>
            </p:nvCxnSpPr>
            <p:spPr bwMode="auto">
              <a:xfrm>
                <a:off x="5952822" y="1780900"/>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33B404F-1E81-FE77-BABF-5978EC3701F7}"/>
                  </a:ext>
                </a:extLst>
              </p:cNvPr>
              <p:cNvCxnSpPr/>
              <p:nvPr/>
            </p:nvCxnSpPr>
            <p:spPr bwMode="auto">
              <a:xfrm>
                <a:off x="5762126" y="177896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ADDC0F2E-F153-5567-F93B-DBE018605D86}"/>
                  </a:ext>
                </a:extLst>
              </p:cNvPr>
              <p:cNvCxnSpPr/>
              <p:nvPr/>
            </p:nvCxnSpPr>
            <p:spPr bwMode="auto">
              <a:xfrm>
                <a:off x="5873485" y="1776344"/>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DC5B4C41-6C70-9067-B0DE-6818A91E6454}"/>
                  </a:ext>
                </a:extLst>
              </p:cNvPr>
              <p:cNvCxnSpPr/>
              <p:nvPr/>
            </p:nvCxnSpPr>
            <p:spPr bwMode="auto">
              <a:xfrm>
                <a:off x="6027746" y="1780916"/>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1E678915-AFBD-F524-3187-B37367508D48}"/>
                  </a:ext>
                </a:extLst>
              </p:cNvPr>
              <p:cNvCxnSpPr/>
              <p:nvPr/>
            </p:nvCxnSpPr>
            <p:spPr bwMode="auto">
              <a:xfrm>
                <a:off x="6060122" y="178165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1A00208B-0A89-9464-8754-04BD81629A90}"/>
                  </a:ext>
                </a:extLst>
              </p:cNvPr>
              <p:cNvCxnSpPr/>
              <p:nvPr/>
            </p:nvCxnSpPr>
            <p:spPr bwMode="auto">
              <a:xfrm>
                <a:off x="6125939" y="178165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82A5507-884A-3E70-8775-B1C7E3314392}"/>
                  </a:ext>
                </a:extLst>
              </p:cNvPr>
              <p:cNvCxnSpPr/>
              <p:nvPr/>
            </p:nvCxnSpPr>
            <p:spPr bwMode="auto">
              <a:xfrm>
                <a:off x="6090854" y="1779821"/>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3BD7DF35-3AF4-E244-385E-190E341D0BC6}"/>
                  </a:ext>
                </a:extLst>
              </p:cNvPr>
              <p:cNvCxnSpPr/>
              <p:nvPr/>
            </p:nvCxnSpPr>
            <p:spPr bwMode="auto">
              <a:xfrm>
                <a:off x="6156145" y="1780916"/>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F448A476-CB95-8B94-3D7B-521C0DF069E1}"/>
                  </a:ext>
                </a:extLst>
              </p:cNvPr>
              <p:cNvCxnSpPr/>
              <p:nvPr/>
            </p:nvCxnSpPr>
            <p:spPr bwMode="auto">
              <a:xfrm>
                <a:off x="5628455" y="1761919"/>
                <a:ext cx="0" cy="134462"/>
              </a:xfrm>
              <a:prstGeom prst="line">
                <a:avLst/>
              </a:prstGeom>
              <a:noFill/>
              <a:ln w="38100" cap="flat" cmpd="sng" algn="ctr">
                <a:solidFill>
                  <a:schemeClr val="accent4"/>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7D7BD3F9-E092-2E5F-59BC-5639CC3A8784}"/>
                  </a:ext>
                </a:extLst>
              </p:cNvPr>
              <p:cNvCxnSpPr/>
              <p:nvPr/>
            </p:nvCxnSpPr>
            <p:spPr bwMode="auto">
              <a:xfrm>
                <a:off x="5832404" y="1778182"/>
                <a:ext cx="0" cy="134462"/>
              </a:xfrm>
              <a:prstGeom prst="line">
                <a:avLst/>
              </a:prstGeom>
              <a:noFill/>
              <a:ln w="57150" cap="flat" cmpd="sng" algn="ctr">
                <a:solidFill>
                  <a:schemeClr val="accent4"/>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7CDE9F85-A9B3-1FD1-578A-5E5667459470}"/>
                  </a:ext>
                </a:extLst>
              </p:cNvPr>
              <p:cNvCxnSpPr/>
              <p:nvPr/>
            </p:nvCxnSpPr>
            <p:spPr bwMode="auto">
              <a:xfrm>
                <a:off x="6233128" y="1781659"/>
                <a:ext cx="0" cy="134462"/>
              </a:xfrm>
              <a:prstGeom prst="line">
                <a:avLst/>
              </a:prstGeom>
              <a:noFill/>
              <a:ln w="57150" cap="flat" cmpd="sng" algn="ctr">
                <a:solidFill>
                  <a:schemeClr val="accent4"/>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16D282BE-E105-27BB-C8DA-F2EAEDBEE6E4}"/>
                  </a:ext>
                </a:extLst>
              </p:cNvPr>
              <p:cNvCxnSpPr/>
              <p:nvPr/>
            </p:nvCxnSpPr>
            <p:spPr bwMode="auto">
              <a:xfrm>
                <a:off x="6287527" y="178165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E8866F4-8D09-ADE9-71FD-441E69700601}"/>
                  </a:ext>
                </a:extLst>
              </p:cNvPr>
              <p:cNvCxnSpPr/>
              <p:nvPr/>
            </p:nvCxnSpPr>
            <p:spPr bwMode="auto">
              <a:xfrm>
                <a:off x="6196819" y="178165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AFBC25A8-E102-9ECB-5C31-60EAE0711CD6}"/>
                  </a:ext>
                </a:extLst>
              </p:cNvPr>
              <p:cNvCxnSpPr/>
              <p:nvPr/>
            </p:nvCxnSpPr>
            <p:spPr bwMode="auto">
              <a:xfrm>
                <a:off x="6530555" y="1778941"/>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E0AF4DD-F4F0-7792-A205-7DA22E1EFAB4}"/>
                  </a:ext>
                </a:extLst>
              </p:cNvPr>
              <p:cNvCxnSpPr/>
              <p:nvPr/>
            </p:nvCxnSpPr>
            <p:spPr bwMode="auto">
              <a:xfrm>
                <a:off x="6448073" y="1778182"/>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435AA4ED-3D35-A075-25B6-9B4A905330DD}"/>
                  </a:ext>
                </a:extLst>
              </p:cNvPr>
              <p:cNvCxnSpPr/>
              <p:nvPr/>
            </p:nvCxnSpPr>
            <p:spPr bwMode="auto">
              <a:xfrm>
                <a:off x="6477857" y="1776728"/>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AA4497D-2413-D076-8C5C-05F0DC8EE670}"/>
                  </a:ext>
                </a:extLst>
              </p:cNvPr>
              <p:cNvCxnSpPr/>
              <p:nvPr/>
            </p:nvCxnSpPr>
            <p:spPr bwMode="auto">
              <a:xfrm>
                <a:off x="6572158" y="1779067"/>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0E5FF0F7-9E72-68E5-529A-119916649BB1}"/>
                  </a:ext>
                </a:extLst>
              </p:cNvPr>
              <p:cNvCxnSpPr/>
              <p:nvPr/>
            </p:nvCxnSpPr>
            <p:spPr bwMode="auto">
              <a:xfrm>
                <a:off x="6606567" y="178165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ADA4D65A-3554-6AAF-8ADB-F58CCECB1453}"/>
                  </a:ext>
                </a:extLst>
              </p:cNvPr>
              <p:cNvCxnSpPr/>
              <p:nvPr/>
            </p:nvCxnSpPr>
            <p:spPr bwMode="auto">
              <a:xfrm>
                <a:off x="6638689" y="1780916"/>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EC5943D9-931B-1AFD-BA2E-1B825A8F069E}"/>
                  </a:ext>
                </a:extLst>
              </p:cNvPr>
              <p:cNvCxnSpPr/>
              <p:nvPr/>
            </p:nvCxnSpPr>
            <p:spPr bwMode="auto">
              <a:xfrm>
                <a:off x="6655483" y="1778182"/>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C6F770A-B522-4EB9-127C-D8DE7EB4C5AE}"/>
                  </a:ext>
                </a:extLst>
              </p:cNvPr>
              <p:cNvCxnSpPr/>
              <p:nvPr/>
            </p:nvCxnSpPr>
            <p:spPr bwMode="auto">
              <a:xfrm>
                <a:off x="6824303" y="178715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7B835C3E-0FC4-E94D-ADE6-CE2F7254A5DD}"/>
                  </a:ext>
                </a:extLst>
              </p:cNvPr>
              <p:cNvCxnSpPr/>
              <p:nvPr/>
            </p:nvCxnSpPr>
            <p:spPr bwMode="auto">
              <a:xfrm>
                <a:off x="6753240" y="1782668"/>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3A2A64F3-C767-E1A7-31E6-AD5904EA17AC}"/>
                  </a:ext>
                </a:extLst>
              </p:cNvPr>
              <p:cNvCxnSpPr/>
              <p:nvPr/>
            </p:nvCxnSpPr>
            <p:spPr bwMode="auto">
              <a:xfrm>
                <a:off x="6794380" y="178715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4D81085D-34A1-FA1D-AAF1-76A1D614C3B6}"/>
                  </a:ext>
                </a:extLst>
              </p:cNvPr>
              <p:cNvCxnSpPr/>
              <p:nvPr/>
            </p:nvCxnSpPr>
            <p:spPr bwMode="auto">
              <a:xfrm>
                <a:off x="6871908" y="178715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3CB5CB72-B009-12DC-76C0-06C7E5BAAA3F}"/>
                  </a:ext>
                </a:extLst>
              </p:cNvPr>
              <p:cNvCxnSpPr/>
              <p:nvPr/>
            </p:nvCxnSpPr>
            <p:spPr bwMode="auto">
              <a:xfrm>
                <a:off x="6838978" y="178715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617C630B-2D19-46BF-1742-B4BE690BDB03}"/>
                  </a:ext>
                </a:extLst>
              </p:cNvPr>
              <p:cNvCxnSpPr/>
              <p:nvPr/>
            </p:nvCxnSpPr>
            <p:spPr bwMode="auto">
              <a:xfrm>
                <a:off x="6929985" y="1792077"/>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FADA8754-7D98-E646-2672-5BCE77C9FA2E}"/>
                  </a:ext>
                </a:extLst>
              </p:cNvPr>
              <p:cNvCxnSpPr/>
              <p:nvPr/>
            </p:nvCxnSpPr>
            <p:spPr bwMode="auto">
              <a:xfrm>
                <a:off x="6894549" y="1788613"/>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6C1B251-5021-A4E5-7645-73A39AC8F9A7}"/>
                  </a:ext>
                </a:extLst>
              </p:cNvPr>
              <p:cNvCxnSpPr/>
              <p:nvPr/>
            </p:nvCxnSpPr>
            <p:spPr bwMode="auto">
              <a:xfrm>
                <a:off x="7003181" y="178715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6726D4D-DDBB-E620-DB35-92A219E4D750}"/>
                  </a:ext>
                </a:extLst>
              </p:cNvPr>
              <p:cNvCxnSpPr/>
              <p:nvPr/>
            </p:nvCxnSpPr>
            <p:spPr bwMode="auto">
              <a:xfrm>
                <a:off x="6967239" y="178715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43994373-296F-1AB0-E6A2-16DDB1D853D3}"/>
                  </a:ext>
                </a:extLst>
              </p:cNvPr>
              <p:cNvCxnSpPr/>
              <p:nvPr/>
            </p:nvCxnSpPr>
            <p:spPr bwMode="auto">
              <a:xfrm>
                <a:off x="7253216" y="1783298"/>
                <a:ext cx="0" cy="134462"/>
              </a:xfrm>
              <a:prstGeom prst="line">
                <a:avLst/>
              </a:prstGeom>
              <a:noFill/>
              <a:ln w="38100" cap="flat" cmpd="sng" algn="ctr">
                <a:solidFill>
                  <a:schemeClr val="accent4"/>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6B0671BD-B4D6-D6F9-D3F6-231525A43D21}"/>
                  </a:ext>
                </a:extLst>
              </p:cNvPr>
              <p:cNvCxnSpPr/>
              <p:nvPr/>
            </p:nvCxnSpPr>
            <p:spPr bwMode="auto">
              <a:xfrm>
                <a:off x="7053562" y="178715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144CE40-CE63-84C6-49A0-99F8C093A243}"/>
                  </a:ext>
                </a:extLst>
              </p:cNvPr>
              <p:cNvCxnSpPr/>
              <p:nvPr/>
            </p:nvCxnSpPr>
            <p:spPr bwMode="auto">
              <a:xfrm>
                <a:off x="7107194" y="1783682"/>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B66BEB0A-DF60-6E19-57D9-14ABC2E9042D}"/>
                  </a:ext>
                </a:extLst>
              </p:cNvPr>
              <p:cNvCxnSpPr/>
              <p:nvPr/>
            </p:nvCxnSpPr>
            <p:spPr bwMode="auto">
              <a:xfrm>
                <a:off x="7149651" y="1782178"/>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3F622288-7CDC-95DF-B6A9-B06153DC0098}"/>
                  </a:ext>
                </a:extLst>
              </p:cNvPr>
              <p:cNvCxnSpPr/>
              <p:nvPr/>
            </p:nvCxnSpPr>
            <p:spPr bwMode="auto">
              <a:xfrm>
                <a:off x="7214833" y="1783930"/>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6CE5C007-B9DD-8C99-3175-297FC6215A89}"/>
                  </a:ext>
                </a:extLst>
              </p:cNvPr>
              <p:cNvCxnSpPr/>
              <p:nvPr/>
            </p:nvCxnSpPr>
            <p:spPr bwMode="auto">
              <a:xfrm>
                <a:off x="7182414" y="1785457"/>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CEEF4312-D824-B6A0-AB92-EABE40CD8F17}"/>
                  </a:ext>
                </a:extLst>
              </p:cNvPr>
              <p:cNvCxnSpPr/>
              <p:nvPr/>
            </p:nvCxnSpPr>
            <p:spPr bwMode="auto">
              <a:xfrm>
                <a:off x="7413625" y="1781444"/>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078F8588-31C7-B953-62D9-DEE5CFF8276D}"/>
                  </a:ext>
                </a:extLst>
              </p:cNvPr>
              <p:cNvCxnSpPr/>
              <p:nvPr/>
            </p:nvCxnSpPr>
            <p:spPr bwMode="auto">
              <a:xfrm>
                <a:off x="7305752" y="1783298"/>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B8A2160B-8B4D-3735-F3DF-A6EB4692D0B2}"/>
                  </a:ext>
                </a:extLst>
              </p:cNvPr>
              <p:cNvCxnSpPr/>
              <p:nvPr/>
            </p:nvCxnSpPr>
            <p:spPr bwMode="auto">
              <a:xfrm>
                <a:off x="7462163" y="1781861"/>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58C31CE6-44CB-DA17-EB6A-0819B4D2AD72}"/>
                  </a:ext>
                </a:extLst>
              </p:cNvPr>
              <p:cNvCxnSpPr/>
              <p:nvPr/>
            </p:nvCxnSpPr>
            <p:spPr bwMode="auto">
              <a:xfrm>
                <a:off x="7501504" y="1779821"/>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DFA2B0D1-E1F2-903C-7CE2-C5CFB8E55D2F}"/>
                  </a:ext>
                </a:extLst>
              </p:cNvPr>
              <p:cNvCxnSpPr/>
              <p:nvPr/>
            </p:nvCxnSpPr>
            <p:spPr bwMode="auto">
              <a:xfrm>
                <a:off x="7562142" y="1778701"/>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3C69AA1B-1B9A-6652-70CD-D8DA91ED45D8}"/>
                  </a:ext>
                </a:extLst>
              </p:cNvPr>
              <p:cNvCxnSpPr/>
              <p:nvPr/>
            </p:nvCxnSpPr>
            <p:spPr bwMode="auto">
              <a:xfrm>
                <a:off x="7770716" y="1779821"/>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4BD27FC9-F1F7-33CE-733E-B7E746847841}"/>
                  </a:ext>
                </a:extLst>
              </p:cNvPr>
              <p:cNvCxnSpPr/>
              <p:nvPr/>
            </p:nvCxnSpPr>
            <p:spPr bwMode="auto">
              <a:xfrm>
                <a:off x="7804597" y="1781519"/>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B6F1BAFB-77FE-45A7-3F48-45015901557B}"/>
                  </a:ext>
                </a:extLst>
              </p:cNvPr>
              <p:cNvCxnSpPr/>
              <p:nvPr/>
            </p:nvCxnSpPr>
            <p:spPr bwMode="auto">
              <a:xfrm>
                <a:off x="7851595" y="1781980"/>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4EF1BE5C-5AD7-5E24-66CF-53C944E49C97}"/>
                  </a:ext>
                </a:extLst>
              </p:cNvPr>
              <p:cNvCxnSpPr/>
              <p:nvPr/>
            </p:nvCxnSpPr>
            <p:spPr bwMode="auto">
              <a:xfrm>
                <a:off x="6411585" y="1781125"/>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3025536A-AE10-00C3-8D10-9FDC0E341CDB}"/>
                  </a:ext>
                </a:extLst>
              </p:cNvPr>
              <p:cNvCxnSpPr/>
              <p:nvPr/>
            </p:nvCxnSpPr>
            <p:spPr bwMode="auto">
              <a:xfrm>
                <a:off x="6708393" y="1783298"/>
                <a:ext cx="0" cy="134462"/>
              </a:xfrm>
              <a:prstGeom prst="line">
                <a:avLst/>
              </a:prstGeom>
              <a:noFill/>
              <a:ln w="57150" cap="flat" cmpd="sng" algn="ctr">
                <a:solidFill>
                  <a:schemeClr val="accent4"/>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C1972D85-D557-97E7-0A3E-734502CBA469}"/>
                  </a:ext>
                </a:extLst>
              </p:cNvPr>
              <p:cNvCxnSpPr/>
              <p:nvPr/>
            </p:nvCxnSpPr>
            <p:spPr bwMode="auto">
              <a:xfrm>
                <a:off x="6353834" y="1781659"/>
                <a:ext cx="0" cy="134462"/>
              </a:xfrm>
              <a:prstGeom prst="line">
                <a:avLst/>
              </a:prstGeom>
              <a:noFill/>
              <a:ln w="76200" cap="flat" cmpd="sng" algn="ctr">
                <a:solidFill>
                  <a:schemeClr val="accent4"/>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E7F6414D-B4DE-C02D-9A40-E9BB848FE0FD}"/>
                  </a:ext>
                </a:extLst>
              </p:cNvPr>
              <p:cNvCxnSpPr/>
              <p:nvPr/>
            </p:nvCxnSpPr>
            <p:spPr bwMode="auto">
              <a:xfrm>
                <a:off x="7950364" y="1780025"/>
                <a:ext cx="0" cy="134462"/>
              </a:xfrm>
              <a:prstGeom prst="line">
                <a:avLst/>
              </a:prstGeom>
              <a:noFill/>
              <a:ln w="28575" cap="flat" cmpd="sng" algn="ctr">
                <a:solidFill>
                  <a:schemeClr val="accent4"/>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95F0900D-0366-FC60-6403-74598445153C}"/>
                  </a:ext>
                </a:extLst>
              </p:cNvPr>
              <p:cNvCxnSpPr/>
              <p:nvPr/>
            </p:nvCxnSpPr>
            <p:spPr bwMode="auto">
              <a:xfrm>
                <a:off x="7981118" y="1779821"/>
                <a:ext cx="0" cy="134462"/>
              </a:xfrm>
              <a:prstGeom prst="line">
                <a:avLst/>
              </a:prstGeom>
              <a:noFill/>
              <a:ln w="28575" cap="flat" cmpd="sng" algn="ctr">
                <a:solidFill>
                  <a:schemeClr val="accent4"/>
                </a:solidFill>
                <a:prstDash val="solid"/>
                <a:round/>
                <a:headEnd type="none" w="med" len="med"/>
                <a:tailEnd type="none" w="med" len="med"/>
              </a:ln>
              <a:effectLst/>
            </p:spPr>
          </p:cxnSp>
        </p:grpSp>
      </p:grpSp>
      <p:sp>
        <p:nvSpPr>
          <p:cNvPr id="6" name="Freeform: Shape 5">
            <a:extLst>
              <a:ext uri="{FF2B5EF4-FFF2-40B4-BE49-F238E27FC236}">
                <a16:creationId xmlns:a16="http://schemas.microsoft.com/office/drawing/2014/main" id="{0D8AD651-478F-D942-36FB-C0210CBBADB2}"/>
              </a:ext>
            </a:extLst>
          </p:cNvPr>
          <p:cNvSpPr/>
          <p:nvPr/>
        </p:nvSpPr>
        <p:spPr bwMode="auto">
          <a:xfrm>
            <a:off x="1584158" y="1684421"/>
            <a:ext cx="6420853" cy="160421"/>
          </a:xfrm>
          <a:custGeom>
            <a:avLst/>
            <a:gdLst>
              <a:gd name="connsiteX0" fmla="*/ 0 w 6420853"/>
              <a:gd name="connsiteY0" fmla="*/ 0 h 160421"/>
              <a:gd name="connsiteX1" fmla="*/ 196516 w 6420853"/>
              <a:gd name="connsiteY1" fmla="*/ 0 h 160421"/>
              <a:gd name="connsiteX2" fmla="*/ 196516 w 6420853"/>
              <a:gd name="connsiteY2" fmla="*/ 28074 h 160421"/>
              <a:gd name="connsiteX3" fmla="*/ 405063 w 6420853"/>
              <a:gd name="connsiteY3" fmla="*/ 28074 h 160421"/>
              <a:gd name="connsiteX4" fmla="*/ 405063 w 6420853"/>
              <a:gd name="connsiteY4" fmla="*/ 28074 h 160421"/>
              <a:gd name="connsiteX5" fmla="*/ 553453 w 6420853"/>
              <a:gd name="connsiteY5" fmla="*/ 28074 h 160421"/>
              <a:gd name="connsiteX6" fmla="*/ 553453 w 6420853"/>
              <a:gd name="connsiteY6" fmla="*/ 48126 h 160421"/>
              <a:gd name="connsiteX7" fmla="*/ 697831 w 6420853"/>
              <a:gd name="connsiteY7" fmla="*/ 48126 h 160421"/>
              <a:gd name="connsiteX8" fmla="*/ 697831 w 6420853"/>
              <a:gd name="connsiteY8" fmla="*/ 56147 h 160421"/>
              <a:gd name="connsiteX9" fmla="*/ 1050758 w 6420853"/>
              <a:gd name="connsiteY9" fmla="*/ 56147 h 160421"/>
              <a:gd name="connsiteX10" fmla="*/ 1050758 w 6420853"/>
              <a:gd name="connsiteY10" fmla="*/ 56147 h 160421"/>
              <a:gd name="connsiteX11" fmla="*/ 1050758 w 6420853"/>
              <a:gd name="connsiteY11" fmla="*/ 76200 h 160421"/>
              <a:gd name="connsiteX12" fmla="*/ 3056021 w 6420853"/>
              <a:gd name="connsiteY12" fmla="*/ 76200 h 160421"/>
              <a:gd name="connsiteX13" fmla="*/ 3056021 w 6420853"/>
              <a:gd name="connsiteY13" fmla="*/ 108284 h 160421"/>
              <a:gd name="connsiteX14" fmla="*/ 3035968 w 6420853"/>
              <a:gd name="connsiteY14" fmla="*/ 108284 h 160421"/>
              <a:gd name="connsiteX15" fmla="*/ 4106779 w 6420853"/>
              <a:gd name="connsiteY15" fmla="*/ 108284 h 160421"/>
              <a:gd name="connsiteX16" fmla="*/ 4106779 w 6420853"/>
              <a:gd name="connsiteY16" fmla="*/ 160421 h 160421"/>
              <a:gd name="connsiteX17" fmla="*/ 6420853 w 6420853"/>
              <a:gd name="connsiteY17" fmla="*/ 160421 h 16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20853" h="160421">
                <a:moveTo>
                  <a:pt x="0" y="0"/>
                </a:moveTo>
                <a:lnTo>
                  <a:pt x="196516" y="0"/>
                </a:lnTo>
                <a:lnTo>
                  <a:pt x="196516" y="28074"/>
                </a:lnTo>
                <a:lnTo>
                  <a:pt x="405063" y="28074"/>
                </a:lnTo>
                <a:lnTo>
                  <a:pt x="405063" y="28074"/>
                </a:lnTo>
                <a:lnTo>
                  <a:pt x="553453" y="28074"/>
                </a:lnTo>
                <a:lnTo>
                  <a:pt x="553453" y="48126"/>
                </a:lnTo>
                <a:lnTo>
                  <a:pt x="697831" y="48126"/>
                </a:lnTo>
                <a:lnTo>
                  <a:pt x="697831" y="56147"/>
                </a:lnTo>
                <a:lnTo>
                  <a:pt x="1050758" y="56147"/>
                </a:lnTo>
                <a:lnTo>
                  <a:pt x="1050758" y="56147"/>
                </a:lnTo>
                <a:lnTo>
                  <a:pt x="1050758" y="76200"/>
                </a:lnTo>
                <a:lnTo>
                  <a:pt x="3056021" y="76200"/>
                </a:lnTo>
                <a:lnTo>
                  <a:pt x="3056021" y="108284"/>
                </a:lnTo>
                <a:lnTo>
                  <a:pt x="3035968" y="108284"/>
                </a:lnTo>
                <a:lnTo>
                  <a:pt x="4106779" y="108284"/>
                </a:lnTo>
                <a:lnTo>
                  <a:pt x="4106779" y="160421"/>
                </a:lnTo>
                <a:lnTo>
                  <a:pt x="6420853" y="160421"/>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90" name="Group 389">
            <a:extLst>
              <a:ext uri="{FF2B5EF4-FFF2-40B4-BE49-F238E27FC236}">
                <a16:creationId xmlns:a16="http://schemas.microsoft.com/office/drawing/2014/main" id="{40D8674F-6CC2-1034-0487-283849AA6E8E}"/>
              </a:ext>
            </a:extLst>
          </p:cNvPr>
          <p:cNvGrpSpPr/>
          <p:nvPr/>
        </p:nvGrpSpPr>
        <p:grpSpPr>
          <a:xfrm>
            <a:off x="1588854" y="1622919"/>
            <a:ext cx="6392264" cy="407579"/>
            <a:chOff x="1588854" y="1622919"/>
            <a:chExt cx="6392264" cy="407579"/>
          </a:xfrm>
        </p:grpSpPr>
        <p:cxnSp>
          <p:nvCxnSpPr>
            <p:cNvPr id="158" name="Straight Connector 157">
              <a:extLst>
                <a:ext uri="{FF2B5EF4-FFF2-40B4-BE49-F238E27FC236}">
                  <a16:creationId xmlns:a16="http://schemas.microsoft.com/office/drawing/2014/main" id="{5A121353-2FD8-5EC0-4847-9C8E877386D6}"/>
                </a:ext>
              </a:extLst>
            </p:cNvPr>
            <p:cNvCxnSpPr/>
            <p:nvPr/>
          </p:nvCxnSpPr>
          <p:spPr bwMode="auto">
            <a:xfrm>
              <a:off x="1635160" y="1629044"/>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6A277731-65BD-D90E-B560-C40861B3047C}"/>
                </a:ext>
              </a:extLst>
            </p:cNvPr>
            <p:cNvCxnSpPr/>
            <p:nvPr/>
          </p:nvCxnSpPr>
          <p:spPr bwMode="auto">
            <a:xfrm>
              <a:off x="1802440" y="1623084"/>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69B5A747-A9F6-2BDA-4A2F-D1FAB55D1169}"/>
                </a:ext>
              </a:extLst>
            </p:cNvPr>
            <p:cNvCxnSpPr/>
            <p:nvPr/>
          </p:nvCxnSpPr>
          <p:spPr bwMode="auto">
            <a:xfrm>
              <a:off x="1890878" y="1625211"/>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AEF19B59-905E-7F9A-DE2E-017F2042BA14}"/>
                </a:ext>
              </a:extLst>
            </p:cNvPr>
            <p:cNvCxnSpPr/>
            <p:nvPr/>
          </p:nvCxnSpPr>
          <p:spPr bwMode="auto">
            <a:xfrm>
              <a:off x="1832087" y="1622919"/>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97AF2EAB-F216-7899-E2A1-BB40AF847A33}"/>
                </a:ext>
              </a:extLst>
            </p:cNvPr>
            <p:cNvCxnSpPr/>
            <p:nvPr/>
          </p:nvCxnSpPr>
          <p:spPr bwMode="auto">
            <a:xfrm>
              <a:off x="2686227" y="1644665"/>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92F42488-1C74-601F-5B84-36299AAA445E}"/>
                </a:ext>
              </a:extLst>
            </p:cNvPr>
            <p:cNvCxnSpPr/>
            <p:nvPr/>
          </p:nvCxnSpPr>
          <p:spPr bwMode="auto">
            <a:xfrm>
              <a:off x="2429501" y="1644957"/>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99F51611-825B-962C-CDCD-6A1793B2D4C6}"/>
                </a:ext>
              </a:extLst>
            </p:cNvPr>
            <p:cNvCxnSpPr/>
            <p:nvPr/>
          </p:nvCxnSpPr>
          <p:spPr bwMode="auto">
            <a:xfrm>
              <a:off x="2874062" y="166270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2FAC2720-BF3D-FC89-9CF7-30711F346C4D}"/>
                </a:ext>
              </a:extLst>
            </p:cNvPr>
            <p:cNvCxnSpPr/>
            <p:nvPr/>
          </p:nvCxnSpPr>
          <p:spPr bwMode="auto">
            <a:xfrm>
              <a:off x="4137023" y="1679434"/>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E57FF168-6D71-CD97-13F7-480DFC8A2413}"/>
                </a:ext>
              </a:extLst>
            </p:cNvPr>
            <p:cNvCxnSpPr/>
            <p:nvPr/>
          </p:nvCxnSpPr>
          <p:spPr bwMode="auto">
            <a:xfrm>
              <a:off x="4389886" y="1701104"/>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A746F271-4AC7-E681-A9A4-27997D4C47E2}"/>
                </a:ext>
              </a:extLst>
            </p:cNvPr>
            <p:cNvCxnSpPr/>
            <p:nvPr/>
          </p:nvCxnSpPr>
          <p:spPr bwMode="auto">
            <a:xfrm>
              <a:off x="4334267" y="1693417"/>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78FA7D0F-2DE9-31B8-C6D5-92C020DBF90F}"/>
                </a:ext>
              </a:extLst>
            </p:cNvPr>
            <p:cNvCxnSpPr/>
            <p:nvPr/>
          </p:nvCxnSpPr>
          <p:spPr bwMode="auto">
            <a:xfrm>
              <a:off x="4598681" y="1709888"/>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AACE0F0E-256E-65C1-E9AB-86263C3FD435}"/>
                </a:ext>
              </a:extLst>
            </p:cNvPr>
            <p:cNvCxnSpPr/>
            <p:nvPr/>
          </p:nvCxnSpPr>
          <p:spPr bwMode="auto">
            <a:xfrm>
              <a:off x="4248205" y="1681009"/>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7ECA2B40-E7B3-8545-CC41-F3CADDEA36EE}"/>
                </a:ext>
              </a:extLst>
            </p:cNvPr>
            <p:cNvCxnSpPr/>
            <p:nvPr/>
          </p:nvCxnSpPr>
          <p:spPr bwMode="auto">
            <a:xfrm>
              <a:off x="4718593" y="1710951"/>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B1BA66B0-B9E2-91AE-97CF-00D4C00E5738}"/>
                </a:ext>
              </a:extLst>
            </p:cNvPr>
            <p:cNvCxnSpPr/>
            <p:nvPr/>
          </p:nvCxnSpPr>
          <p:spPr bwMode="auto">
            <a:xfrm>
              <a:off x="4835199" y="1709888"/>
              <a:ext cx="0" cy="134462"/>
            </a:xfrm>
            <a:prstGeom prst="line">
              <a:avLst/>
            </a:prstGeom>
            <a:noFill/>
            <a:ln w="57150" cap="flat" cmpd="sng" algn="ctr">
              <a:solidFill>
                <a:schemeClr val="accent6"/>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39305D2-55D5-4E05-6A78-72BEC97C11A1}"/>
                </a:ext>
              </a:extLst>
            </p:cNvPr>
            <p:cNvCxnSpPr/>
            <p:nvPr/>
          </p:nvCxnSpPr>
          <p:spPr bwMode="auto">
            <a:xfrm>
              <a:off x="4684277" y="1710951"/>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095F1103-CA87-8298-A32F-223B33E76A2D}"/>
                </a:ext>
              </a:extLst>
            </p:cNvPr>
            <p:cNvCxnSpPr/>
            <p:nvPr/>
          </p:nvCxnSpPr>
          <p:spPr bwMode="auto">
            <a:xfrm>
              <a:off x="4744180" y="1709409"/>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CE88BDA4-1E48-34FB-A5D5-15D689FFC5DB}"/>
                </a:ext>
              </a:extLst>
            </p:cNvPr>
            <p:cNvCxnSpPr/>
            <p:nvPr/>
          </p:nvCxnSpPr>
          <p:spPr bwMode="auto">
            <a:xfrm>
              <a:off x="4438854" y="170647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4EE7ABBA-44D7-B91C-66AF-CC18C9A9B49C}"/>
                </a:ext>
              </a:extLst>
            </p:cNvPr>
            <p:cNvCxnSpPr/>
            <p:nvPr/>
          </p:nvCxnSpPr>
          <p:spPr bwMode="auto">
            <a:xfrm>
              <a:off x="5493142" y="1791875"/>
              <a:ext cx="0" cy="134462"/>
            </a:xfrm>
            <a:prstGeom prst="line">
              <a:avLst/>
            </a:prstGeom>
            <a:noFill/>
            <a:ln w="38100" cap="flat" cmpd="sng" algn="ctr">
              <a:solidFill>
                <a:schemeClr val="accent6"/>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75690ECA-FEEE-0185-ED01-2D9FF148CB99}"/>
                </a:ext>
              </a:extLst>
            </p:cNvPr>
            <p:cNvCxnSpPr/>
            <p:nvPr/>
          </p:nvCxnSpPr>
          <p:spPr bwMode="auto">
            <a:xfrm>
              <a:off x="4787760" y="1713854"/>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C5BB1AAD-C0F8-9874-84B4-3A3DEC10A953}"/>
                </a:ext>
              </a:extLst>
            </p:cNvPr>
            <p:cNvCxnSpPr/>
            <p:nvPr/>
          </p:nvCxnSpPr>
          <p:spPr bwMode="auto">
            <a:xfrm>
              <a:off x="5130637" y="1756371"/>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543B8482-17E4-4EE8-B691-EC4229A15A3F}"/>
                </a:ext>
              </a:extLst>
            </p:cNvPr>
            <p:cNvCxnSpPr/>
            <p:nvPr/>
          </p:nvCxnSpPr>
          <p:spPr bwMode="auto">
            <a:xfrm>
              <a:off x="4951311" y="1712590"/>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958EB9E5-9C97-C9B7-2B91-A20ECD90D52E}"/>
                </a:ext>
              </a:extLst>
            </p:cNvPr>
            <p:cNvCxnSpPr/>
            <p:nvPr/>
          </p:nvCxnSpPr>
          <p:spPr bwMode="auto">
            <a:xfrm>
              <a:off x="4989594" y="1731171"/>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4E1035A1-79CD-7E92-433D-329B19092DF0}"/>
                </a:ext>
              </a:extLst>
            </p:cNvPr>
            <p:cNvCxnSpPr/>
            <p:nvPr/>
          </p:nvCxnSpPr>
          <p:spPr bwMode="auto">
            <a:xfrm>
              <a:off x="5536801" y="1794990"/>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F7601C9-3A7E-085D-2544-3E1591598491}"/>
                </a:ext>
              </a:extLst>
            </p:cNvPr>
            <p:cNvCxnSpPr/>
            <p:nvPr/>
          </p:nvCxnSpPr>
          <p:spPr bwMode="auto">
            <a:xfrm>
              <a:off x="5343580" y="1796895"/>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3B2E77A5-26AD-B987-36A8-8C20712EF1F9}"/>
                </a:ext>
              </a:extLst>
            </p:cNvPr>
            <p:cNvCxnSpPr/>
            <p:nvPr/>
          </p:nvCxnSpPr>
          <p:spPr bwMode="auto">
            <a:xfrm>
              <a:off x="5642486" y="1817178"/>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03DC0244-CFDC-05B4-43CE-BB487D5B2BFF}"/>
                </a:ext>
              </a:extLst>
            </p:cNvPr>
            <p:cNvCxnSpPr/>
            <p:nvPr/>
          </p:nvCxnSpPr>
          <p:spPr bwMode="auto">
            <a:xfrm>
              <a:off x="5611896" y="1817241"/>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FA225534-3352-FAE0-8117-79FD0BFB910D}"/>
                </a:ext>
              </a:extLst>
            </p:cNvPr>
            <p:cNvCxnSpPr/>
            <p:nvPr/>
          </p:nvCxnSpPr>
          <p:spPr bwMode="auto">
            <a:xfrm>
              <a:off x="5901410" y="1816060"/>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670A7419-8BD0-63B6-1C88-6264CBE76AAA}"/>
                </a:ext>
              </a:extLst>
            </p:cNvPr>
            <p:cNvCxnSpPr/>
            <p:nvPr/>
          </p:nvCxnSpPr>
          <p:spPr bwMode="auto">
            <a:xfrm>
              <a:off x="5377318" y="1796895"/>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D118BD94-49CA-359E-848D-260F5DC975F6}"/>
                </a:ext>
              </a:extLst>
            </p:cNvPr>
            <p:cNvCxnSpPr/>
            <p:nvPr/>
          </p:nvCxnSpPr>
          <p:spPr bwMode="auto">
            <a:xfrm>
              <a:off x="5446382" y="1790494"/>
              <a:ext cx="0" cy="134462"/>
            </a:xfrm>
            <a:prstGeom prst="line">
              <a:avLst/>
            </a:prstGeom>
            <a:noFill/>
            <a:ln w="38100" cap="flat" cmpd="sng" algn="ctr">
              <a:solidFill>
                <a:schemeClr val="accent6"/>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0B422BAA-1858-6299-B7BA-B075DEFE34ED}"/>
                </a:ext>
              </a:extLst>
            </p:cNvPr>
            <p:cNvCxnSpPr>
              <a:cxnSpLocks/>
            </p:cNvCxnSpPr>
            <p:nvPr/>
          </p:nvCxnSpPr>
          <p:spPr bwMode="auto">
            <a:xfrm>
              <a:off x="6045981"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74627E8D-D2F4-7657-470F-7DA3F5CF6FC0}"/>
                </a:ext>
              </a:extLst>
            </p:cNvPr>
            <p:cNvCxnSpPr>
              <a:cxnSpLocks/>
            </p:cNvCxnSpPr>
            <p:nvPr/>
          </p:nvCxnSpPr>
          <p:spPr bwMode="auto">
            <a:xfrm>
              <a:off x="5852342" y="1817178"/>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2F60DAF9-62A7-B4D9-8A8F-0A14371362DF}"/>
                </a:ext>
              </a:extLst>
            </p:cNvPr>
            <p:cNvCxnSpPr/>
            <p:nvPr/>
          </p:nvCxnSpPr>
          <p:spPr bwMode="auto">
            <a:xfrm>
              <a:off x="5679277" y="1815051"/>
              <a:ext cx="0" cy="134462"/>
            </a:xfrm>
            <a:prstGeom prst="line">
              <a:avLst/>
            </a:prstGeom>
            <a:noFill/>
            <a:ln w="38100" cap="flat" cmpd="sng" algn="ctr">
              <a:solidFill>
                <a:schemeClr val="accent6"/>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35576D4D-EC8E-467F-A23C-0FD3969F4353}"/>
                </a:ext>
              </a:extLst>
            </p:cNvPr>
            <p:cNvCxnSpPr/>
            <p:nvPr/>
          </p:nvCxnSpPr>
          <p:spPr bwMode="auto">
            <a:xfrm>
              <a:off x="1588854" y="1625211"/>
              <a:ext cx="0" cy="134462"/>
            </a:xfrm>
            <a:prstGeom prst="line">
              <a:avLst/>
            </a:prstGeom>
            <a:noFill/>
            <a:ln w="57150" cap="flat" cmpd="sng" algn="ctr">
              <a:solidFill>
                <a:schemeClr val="accent6"/>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334DC6B1-3E81-3721-B7D4-50FD210F5624}"/>
                </a:ext>
              </a:extLst>
            </p:cNvPr>
            <p:cNvCxnSpPr>
              <a:cxnSpLocks/>
            </p:cNvCxnSpPr>
            <p:nvPr/>
          </p:nvCxnSpPr>
          <p:spPr bwMode="auto">
            <a:xfrm>
              <a:off x="7981118"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7C8A2C3D-AC98-B353-5575-860B9E5E1CBE}"/>
                </a:ext>
              </a:extLst>
            </p:cNvPr>
            <p:cNvCxnSpPr>
              <a:cxnSpLocks/>
            </p:cNvCxnSpPr>
            <p:nvPr/>
          </p:nvCxnSpPr>
          <p:spPr bwMode="auto">
            <a:xfrm>
              <a:off x="6196819"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9A427206-5D85-E13B-6269-C33F323E400B}"/>
                </a:ext>
              </a:extLst>
            </p:cNvPr>
            <p:cNvCxnSpPr>
              <a:cxnSpLocks/>
            </p:cNvCxnSpPr>
            <p:nvPr/>
          </p:nvCxnSpPr>
          <p:spPr bwMode="auto">
            <a:xfrm>
              <a:off x="6229985"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58ED74B9-7A99-1D63-9267-5D1D289D02F0}"/>
                </a:ext>
              </a:extLst>
            </p:cNvPr>
            <p:cNvCxnSpPr>
              <a:cxnSpLocks/>
            </p:cNvCxnSpPr>
            <p:nvPr/>
          </p:nvCxnSpPr>
          <p:spPr bwMode="auto">
            <a:xfrm>
              <a:off x="6121944"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B0578984-8058-EA98-4B0C-10489EC875D5}"/>
                </a:ext>
              </a:extLst>
            </p:cNvPr>
            <p:cNvCxnSpPr>
              <a:cxnSpLocks/>
            </p:cNvCxnSpPr>
            <p:nvPr/>
          </p:nvCxnSpPr>
          <p:spPr bwMode="auto">
            <a:xfrm>
              <a:off x="6304132" y="1896036"/>
              <a:ext cx="0" cy="134462"/>
            </a:xfrm>
            <a:prstGeom prst="line">
              <a:avLst/>
            </a:prstGeom>
            <a:noFill/>
            <a:ln w="57150" cap="flat" cmpd="sng" algn="ctr">
              <a:solidFill>
                <a:schemeClr val="accent6"/>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10BB8526-A0A1-7F6D-36AF-3DF95102D545}"/>
                </a:ext>
              </a:extLst>
            </p:cNvPr>
            <p:cNvCxnSpPr>
              <a:cxnSpLocks/>
            </p:cNvCxnSpPr>
            <p:nvPr/>
          </p:nvCxnSpPr>
          <p:spPr bwMode="auto">
            <a:xfrm>
              <a:off x="6390391"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5777FC83-CD23-AE21-9B9C-A23DC0FCCF27}"/>
                </a:ext>
              </a:extLst>
            </p:cNvPr>
            <p:cNvCxnSpPr>
              <a:cxnSpLocks/>
            </p:cNvCxnSpPr>
            <p:nvPr/>
          </p:nvCxnSpPr>
          <p:spPr bwMode="auto">
            <a:xfrm>
              <a:off x="6253111"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FFA5C1BC-3C05-2AD3-8C33-242A9C278CDE}"/>
                </a:ext>
              </a:extLst>
            </p:cNvPr>
            <p:cNvCxnSpPr>
              <a:cxnSpLocks/>
            </p:cNvCxnSpPr>
            <p:nvPr/>
          </p:nvCxnSpPr>
          <p:spPr bwMode="auto">
            <a:xfrm>
              <a:off x="6356501"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C7B17DE7-FA60-598C-491D-B7ED943F4D50}"/>
                </a:ext>
              </a:extLst>
            </p:cNvPr>
            <p:cNvCxnSpPr>
              <a:cxnSpLocks/>
            </p:cNvCxnSpPr>
            <p:nvPr/>
          </p:nvCxnSpPr>
          <p:spPr bwMode="auto">
            <a:xfrm>
              <a:off x="6441604"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A64E2965-6369-8859-EC64-4842BC86FBD7}"/>
                </a:ext>
              </a:extLst>
            </p:cNvPr>
            <p:cNvCxnSpPr>
              <a:cxnSpLocks/>
            </p:cNvCxnSpPr>
            <p:nvPr/>
          </p:nvCxnSpPr>
          <p:spPr bwMode="auto">
            <a:xfrm>
              <a:off x="6426224"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034C7A28-0E1C-4A19-F896-4CD9FE92203E}"/>
                </a:ext>
              </a:extLst>
            </p:cNvPr>
            <p:cNvCxnSpPr>
              <a:cxnSpLocks/>
            </p:cNvCxnSpPr>
            <p:nvPr/>
          </p:nvCxnSpPr>
          <p:spPr bwMode="auto">
            <a:xfrm>
              <a:off x="6497021"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1E85D806-CFAD-FACD-88D0-7C8861F4359A}"/>
                </a:ext>
              </a:extLst>
            </p:cNvPr>
            <p:cNvCxnSpPr>
              <a:cxnSpLocks/>
            </p:cNvCxnSpPr>
            <p:nvPr/>
          </p:nvCxnSpPr>
          <p:spPr bwMode="auto">
            <a:xfrm>
              <a:off x="6608671"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E3B47DF9-AB01-0ECF-06F4-4C563734CBBC}"/>
                </a:ext>
              </a:extLst>
            </p:cNvPr>
            <p:cNvCxnSpPr>
              <a:cxnSpLocks/>
            </p:cNvCxnSpPr>
            <p:nvPr/>
          </p:nvCxnSpPr>
          <p:spPr bwMode="auto">
            <a:xfrm>
              <a:off x="6572158"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ACF896AB-FEE9-20CC-B003-0FF84B4506C3}"/>
                </a:ext>
              </a:extLst>
            </p:cNvPr>
            <p:cNvCxnSpPr>
              <a:cxnSpLocks/>
            </p:cNvCxnSpPr>
            <p:nvPr/>
          </p:nvCxnSpPr>
          <p:spPr bwMode="auto">
            <a:xfrm>
              <a:off x="6648365" y="1896036"/>
              <a:ext cx="0" cy="134462"/>
            </a:xfrm>
            <a:prstGeom prst="line">
              <a:avLst/>
            </a:prstGeom>
            <a:noFill/>
            <a:ln w="38100" cap="flat" cmpd="sng" algn="ctr">
              <a:solidFill>
                <a:schemeClr val="accent6"/>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A5E1DA40-B32D-C222-A0FC-0C6AE2FD4343}"/>
                </a:ext>
              </a:extLst>
            </p:cNvPr>
            <p:cNvCxnSpPr/>
            <p:nvPr/>
          </p:nvCxnSpPr>
          <p:spPr bwMode="auto">
            <a:xfrm>
              <a:off x="4898685" y="1709888"/>
              <a:ext cx="0" cy="134462"/>
            </a:xfrm>
            <a:prstGeom prst="line">
              <a:avLst/>
            </a:prstGeom>
            <a:noFill/>
            <a:ln w="57150" cap="flat" cmpd="sng" algn="ctr">
              <a:solidFill>
                <a:schemeClr val="accent6"/>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56DA0277-520D-AD81-5E42-02FFDEC3122F}"/>
                </a:ext>
              </a:extLst>
            </p:cNvPr>
            <p:cNvCxnSpPr>
              <a:cxnSpLocks/>
            </p:cNvCxnSpPr>
            <p:nvPr/>
          </p:nvCxnSpPr>
          <p:spPr bwMode="auto">
            <a:xfrm>
              <a:off x="5723011" y="1810354"/>
              <a:ext cx="0" cy="134462"/>
            </a:xfrm>
            <a:prstGeom prst="line">
              <a:avLst/>
            </a:prstGeom>
            <a:noFill/>
            <a:ln w="38100" cap="flat" cmpd="sng" algn="ctr">
              <a:solidFill>
                <a:schemeClr val="accent6"/>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FEEAB9B6-3E06-E277-0ACE-F34873758788}"/>
                </a:ext>
              </a:extLst>
            </p:cNvPr>
            <p:cNvCxnSpPr>
              <a:cxnSpLocks/>
            </p:cNvCxnSpPr>
            <p:nvPr/>
          </p:nvCxnSpPr>
          <p:spPr bwMode="auto">
            <a:xfrm>
              <a:off x="6526662"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C705F0F3-0BF5-0CDE-4209-FA8008314C3C}"/>
                </a:ext>
              </a:extLst>
            </p:cNvPr>
            <p:cNvCxnSpPr>
              <a:cxnSpLocks/>
            </p:cNvCxnSpPr>
            <p:nvPr/>
          </p:nvCxnSpPr>
          <p:spPr bwMode="auto">
            <a:xfrm>
              <a:off x="6698157"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F32938E8-52C0-10C8-5FA0-C386F5FD3D58}"/>
                </a:ext>
              </a:extLst>
            </p:cNvPr>
            <p:cNvCxnSpPr>
              <a:cxnSpLocks/>
            </p:cNvCxnSpPr>
            <p:nvPr/>
          </p:nvCxnSpPr>
          <p:spPr bwMode="auto">
            <a:xfrm>
              <a:off x="6729709"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C66D2463-38E9-DCA4-477E-33F75A0EA845}"/>
                </a:ext>
              </a:extLst>
            </p:cNvPr>
            <p:cNvCxnSpPr>
              <a:cxnSpLocks/>
            </p:cNvCxnSpPr>
            <p:nvPr/>
          </p:nvCxnSpPr>
          <p:spPr bwMode="auto">
            <a:xfrm>
              <a:off x="6816750"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C7C243C6-BDF7-D808-1851-8242570309E0}"/>
                </a:ext>
              </a:extLst>
            </p:cNvPr>
            <p:cNvCxnSpPr>
              <a:cxnSpLocks/>
            </p:cNvCxnSpPr>
            <p:nvPr/>
          </p:nvCxnSpPr>
          <p:spPr bwMode="auto">
            <a:xfrm>
              <a:off x="6775883"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50F7A801-4B26-92CA-E91D-C7EED2C293DD}"/>
                </a:ext>
              </a:extLst>
            </p:cNvPr>
            <p:cNvCxnSpPr>
              <a:cxnSpLocks/>
            </p:cNvCxnSpPr>
            <p:nvPr/>
          </p:nvCxnSpPr>
          <p:spPr bwMode="auto">
            <a:xfrm>
              <a:off x="6863886"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6C3F956F-DDCE-E55E-9EDA-C036BC7747D6}"/>
                </a:ext>
              </a:extLst>
            </p:cNvPr>
            <p:cNvCxnSpPr>
              <a:cxnSpLocks/>
            </p:cNvCxnSpPr>
            <p:nvPr/>
          </p:nvCxnSpPr>
          <p:spPr bwMode="auto">
            <a:xfrm>
              <a:off x="6907237"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0661CC7D-FD6E-4259-D5A4-B741A241C79C}"/>
                </a:ext>
              </a:extLst>
            </p:cNvPr>
            <p:cNvCxnSpPr>
              <a:cxnSpLocks/>
            </p:cNvCxnSpPr>
            <p:nvPr/>
          </p:nvCxnSpPr>
          <p:spPr bwMode="auto">
            <a:xfrm>
              <a:off x="6933397"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C722BB12-E770-AAC7-1270-204A7A2AF110}"/>
                </a:ext>
              </a:extLst>
            </p:cNvPr>
            <p:cNvCxnSpPr>
              <a:cxnSpLocks/>
            </p:cNvCxnSpPr>
            <p:nvPr/>
          </p:nvCxnSpPr>
          <p:spPr bwMode="auto">
            <a:xfrm>
              <a:off x="7891076"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F073EC52-F6E6-6337-A6E3-398E22A12465}"/>
                </a:ext>
              </a:extLst>
            </p:cNvPr>
            <p:cNvCxnSpPr>
              <a:cxnSpLocks/>
            </p:cNvCxnSpPr>
            <p:nvPr/>
          </p:nvCxnSpPr>
          <p:spPr bwMode="auto">
            <a:xfrm>
              <a:off x="6967239"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DABF87C1-9557-EC97-F481-36D82673D5C9}"/>
                </a:ext>
              </a:extLst>
            </p:cNvPr>
            <p:cNvCxnSpPr>
              <a:cxnSpLocks/>
            </p:cNvCxnSpPr>
            <p:nvPr/>
          </p:nvCxnSpPr>
          <p:spPr bwMode="auto">
            <a:xfrm>
              <a:off x="6980042"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C7FB7B8E-637F-544E-3676-DCDC76EC4F07}"/>
                </a:ext>
              </a:extLst>
            </p:cNvPr>
            <p:cNvCxnSpPr>
              <a:cxnSpLocks/>
            </p:cNvCxnSpPr>
            <p:nvPr/>
          </p:nvCxnSpPr>
          <p:spPr bwMode="auto">
            <a:xfrm>
              <a:off x="7014440"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F1A38E1A-8998-B226-DEF2-A670BC42C1C6}"/>
                </a:ext>
              </a:extLst>
            </p:cNvPr>
            <p:cNvCxnSpPr>
              <a:cxnSpLocks/>
            </p:cNvCxnSpPr>
            <p:nvPr/>
          </p:nvCxnSpPr>
          <p:spPr bwMode="auto">
            <a:xfrm>
              <a:off x="7048946"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B38B9734-095F-3E70-0BA5-382C62AE2DDF}"/>
                </a:ext>
              </a:extLst>
            </p:cNvPr>
            <p:cNvCxnSpPr>
              <a:cxnSpLocks/>
            </p:cNvCxnSpPr>
            <p:nvPr/>
          </p:nvCxnSpPr>
          <p:spPr bwMode="auto">
            <a:xfrm>
              <a:off x="7081158"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1C10CBB3-02D5-3069-1591-2BE60B32514A}"/>
                </a:ext>
              </a:extLst>
            </p:cNvPr>
            <p:cNvCxnSpPr>
              <a:cxnSpLocks/>
            </p:cNvCxnSpPr>
            <p:nvPr/>
          </p:nvCxnSpPr>
          <p:spPr bwMode="auto">
            <a:xfrm>
              <a:off x="7202458"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9C784B01-E108-EB3A-02FE-231D47CE735E}"/>
                </a:ext>
              </a:extLst>
            </p:cNvPr>
            <p:cNvCxnSpPr>
              <a:cxnSpLocks/>
            </p:cNvCxnSpPr>
            <p:nvPr/>
          </p:nvCxnSpPr>
          <p:spPr bwMode="auto">
            <a:xfrm>
              <a:off x="7149651"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C0683DE8-1AB9-9922-2F74-29B0A0147DB4}"/>
                </a:ext>
              </a:extLst>
            </p:cNvPr>
            <p:cNvCxnSpPr>
              <a:cxnSpLocks/>
            </p:cNvCxnSpPr>
            <p:nvPr/>
          </p:nvCxnSpPr>
          <p:spPr bwMode="auto">
            <a:xfrm>
              <a:off x="7305752"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44BD4753-AD47-70E8-3BAC-9CAC7E57CBC6}"/>
                </a:ext>
              </a:extLst>
            </p:cNvPr>
            <p:cNvCxnSpPr>
              <a:cxnSpLocks/>
            </p:cNvCxnSpPr>
            <p:nvPr/>
          </p:nvCxnSpPr>
          <p:spPr bwMode="auto">
            <a:xfrm>
              <a:off x="7250240"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9CEB4EA9-0C67-7792-F65B-1BEB640D79AA}"/>
                </a:ext>
              </a:extLst>
            </p:cNvPr>
            <p:cNvCxnSpPr>
              <a:cxnSpLocks/>
            </p:cNvCxnSpPr>
            <p:nvPr/>
          </p:nvCxnSpPr>
          <p:spPr bwMode="auto">
            <a:xfrm>
              <a:off x="7335283"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0C174272-18C2-1F6C-74BF-CE84279CC7C9}"/>
                </a:ext>
              </a:extLst>
            </p:cNvPr>
            <p:cNvCxnSpPr>
              <a:cxnSpLocks/>
            </p:cNvCxnSpPr>
            <p:nvPr/>
          </p:nvCxnSpPr>
          <p:spPr bwMode="auto">
            <a:xfrm>
              <a:off x="7386795"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1FD7080B-E0DA-66B3-C690-36A330AF7A64}"/>
                </a:ext>
              </a:extLst>
            </p:cNvPr>
            <p:cNvCxnSpPr>
              <a:cxnSpLocks/>
            </p:cNvCxnSpPr>
            <p:nvPr/>
          </p:nvCxnSpPr>
          <p:spPr bwMode="auto">
            <a:xfrm>
              <a:off x="7469117"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D06A1F88-916A-D0EC-6033-3DCDFA87728F}"/>
                </a:ext>
              </a:extLst>
            </p:cNvPr>
            <p:cNvCxnSpPr>
              <a:cxnSpLocks/>
            </p:cNvCxnSpPr>
            <p:nvPr/>
          </p:nvCxnSpPr>
          <p:spPr bwMode="auto">
            <a:xfrm>
              <a:off x="7575385"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865C1CCD-E6C6-60BD-1DA4-5572A5FAF7BA}"/>
                </a:ext>
              </a:extLst>
            </p:cNvPr>
            <p:cNvCxnSpPr>
              <a:cxnSpLocks/>
            </p:cNvCxnSpPr>
            <p:nvPr/>
          </p:nvCxnSpPr>
          <p:spPr bwMode="auto">
            <a:xfrm>
              <a:off x="7532112" y="1896036"/>
              <a:ext cx="0" cy="134462"/>
            </a:xfrm>
            <a:prstGeom prst="line">
              <a:avLst/>
            </a:prstGeom>
            <a:noFill/>
            <a:ln w="38100" cap="flat" cmpd="sng" algn="ctr">
              <a:solidFill>
                <a:schemeClr val="accent6"/>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97F006FA-E359-9393-E1AA-4DA371507901}"/>
                </a:ext>
              </a:extLst>
            </p:cNvPr>
            <p:cNvCxnSpPr>
              <a:cxnSpLocks/>
            </p:cNvCxnSpPr>
            <p:nvPr/>
          </p:nvCxnSpPr>
          <p:spPr bwMode="auto">
            <a:xfrm>
              <a:off x="7603244"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1D0A9EA0-67F2-A2DB-743F-35B6BE6674BB}"/>
                </a:ext>
              </a:extLst>
            </p:cNvPr>
            <p:cNvCxnSpPr>
              <a:cxnSpLocks/>
            </p:cNvCxnSpPr>
            <p:nvPr/>
          </p:nvCxnSpPr>
          <p:spPr bwMode="auto">
            <a:xfrm>
              <a:off x="7696692" y="1896036"/>
              <a:ext cx="0" cy="134462"/>
            </a:xfrm>
            <a:prstGeom prst="line">
              <a:avLst/>
            </a:prstGeom>
            <a:noFill/>
            <a:ln w="28575" cap="flat" cmpd="sng" algn="ctr">
              <a:solidFill>
                <a:schemeClr val="accent6"/>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88AF5062-DAFB-166A-B063-6BA592995DE0}"/>
                </a:ext>
              </a:extLst>
            </p:cNvPr>
            <p:cNvCxnSpPr>
              <a:cxnSpLocks/>
            </p:cNvCxnSpPr>
            <p:nvPr/>
          </p:nvCxnSpPr>
          <p:spPr bwMode="auto">
            <a:xfrm>
              <a:off x="7771305" y="1896036"/>
              <a:ext cx="0" cy="134462"/>
            </a:xfrm>
            <a:prstGeom prst="line">
              <a:avLst/>
            </a:prstGeom>
            <a:noFill/>
            <a:ln w="28575" cap="flat" cmpd="sng" algn="ctr">
              <a:solidFill>
                <a:schemeClr val="accent6"/>
              </a:solidFill>
              <a:prstDash val="solid"/>
              <a:round/>
              <a:headEnd type="none" w="med" len="med"/>
              <a:tailEnd type="none" w="med" len="med"/>
            </a:ln>
            <a:effectLst/>
          </p:spPr>
        </p:cxnSp>
      </p:grpSp>
      <p:grpSp>
        <p:nvGrpSpPr>
          <p:cNvPr id="352" name="Group 351">
            <a:extLst>
              <a:ext uri="{FF2B5EF4-FFF2-40B4-BE49-F238E27FC236}">
                <a16:creationId xmlns:a16="http://schemas.microsoft.com/office/drawing/2014/main" id="{57596387-C10F-1B1B-B54B-410BF44E9109}"/>
              </a:ext>
            </a:extLst>
          </p:cNvPr>
          <p:cNvGrpSpPr/>
          <p:nvPr/>
        </p:nvGrpSpPr>
        <p:grpSpPr>
          <a:xfrm>
            <a:off x="3655256" y="1664840"/>
            <a:ext cx="4256723" cy="310352"/>
            <a:chOff x="3655256" y="1664840"/>
            <a:chExt cx="4256723" cy="310352"/>
          </a:xfrm>
        </p:grpSpPr>
        <p:cxnSp>
          <p:nvCxnSpPr>
            <p:cNvPr id="19" name="Straight Connector 18">
              <a:extLst>
                <a:ext uri="{FF2B5EF4-FFF2-40B4-BE49-F238E27FC236}">
                  <a16:creationId xmlns:a16="http://schemas.microsoft.com/office/drawing/2014/main" id="{22BA4DF5-E062-89FB-48B2-E4BFB4F9BD1B}"/>
                </a:ext>
              </a:extLst>
            </p:cNvPr>
            <p:cNvCxnSpPr/>
            <p:nvPr/>
          </p:nvCxnSpPr>
          <p:spPr bwMode="auto">
            <a:xfrm>
              <a:off x="4286063" y="1702061"/>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2E67717-7FFF-1D00-7DD1-01D366A0FBA3}"/>
                </a:ext>
              </a:extLst>
            </p:cNvPr>
            <p:cNvCxnSpPr/>
            <p:nvPr/>
          </p:nvCxnSpPr>
          <p:spPr bwMode="auto">
            <a:xfrm>
              <a:off x="4351258" y="1705840"/>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D645D1C-B723-AD93-970A-0847AC1BDDFD}"/>
                </a:ext>
              </a:extLst>
            </p:cNvPr>
            <p:cNvCxnSpPr/>
            <p:nvPr/>
          </p:nvCxnSpPr>
          <p:spPr bwMode="auto">
            <a:xfrm>
              <a:off x="4199315" y="1686258"/>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6F73FC6-7202-6EFB-9B78-0791A3694413}"/>
                </a:ext>
              </a:extLst>
            </p:cNvPr>
            <p:cNvCxnSpPr/>
            <p:nvPr/>
          </p:nvCxnSpPr>
          <p:spPr bwMode="auto">
            <a:xfrm>
              <a:off x="3655256" y="1664840"/>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075F945-6DB8-C727-CB8F-47D83F8C7B00}"/>
                </a:ext>
              </a:extLst>
            </p:cNvPr>
            <p:cNvCxnSpPr/>
            <p:nvPr/>
          </p:nvCxnSpPr>
          <p:spPr bwMode="auto">
            <a:xfrm>
              <a:off x="4568774" y="1710951"/>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16146FF-F197-B990-F883-84BE53E17996}"/>
                </a:ext>
              </a:extLst>
            </p:cNvPr>
            <p:cNvCxnSpPr/>
            <p:nvPr/>
          </p:nvCxnSpPr>
          <p:spPr bwMode="auto">
            <a:xfrm>
              <a:off x="4501202" y="1710951"/>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A273601-1F3D-C8E5-CFFB-1475CADEEB17}"/>
                </a:ext>
              </a:extLst>
            </p:cNvPr>
            <p:cNvCxnSpPr/>
            <p:nvPr/>
          </p:nvCxnSpPr>
          <p:spPr bwMode="auto">
            <a:xfrm>
              <a:off x="4699885" y="1723423"/>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D12645A-CD1D-FB2B-1456-507CBE8C4868}"/>
                </a:ext>
              </a:extLst>
            </p:cNvPr>
            <p:cNvCxnSpPr/>
            <p:nvPr/>
          </p:nvCxnSpPr>
          <p:spPr bwMode="auto">
            <a:xfrm>
              <a:off x="4835516" y="1741775"/>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599EFB6-4B91-5584-18C5-410EE7876192}"/>
                </a:ext>
              </a:extLst>
            </p:cNvPr>
            <p:cNvCxnSpPr/>
            <p:nvPr/>
          </p:nvCxnSpPr>
          <p:spPr bwMode="auto">
            <a:xfrm>
              <a:off x="4949366" y="1746535"/>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E9301D6-8870-5343-4BCE-51758A35E23F}"/>
                </a:ext>
              </a:extLst>
            </p:cNvPr>
            <p:cNvCxnSpPr/>
            <p:nvPr/>
          </p:nvCxnSpPr>
          <p:spPr bwMode="auto">
            <a:xfrm>
              <a:off x="4805364" y="1742583"/>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9937093-333C-B5EB-2D00-E60B5A405E29}"/>
                </a:ext>
              </a:extLst>
            </p:cNvPr>
            <p:cNvCxnSpPr/>
            <p:nvPr/>
          </p:nvCxnSpPr>
          <p:spPr bwMode="auto">
            <a:xfrm>
              <a:off x="4977522" y="1746060"/>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15C3EE3-B9FE-9830-7F19-CA8FDEE6F45D}"/>
                </a:ext>
              </a:extLst>
            </p:cNvPr>
            <p:cNvCxnSpPr/>
            <p:nvPr/>
          </p:nvCxnSpPr>
          <p:spPr bwMode="auto">
            <a:xfrm>
              <a:off x="4919168" y="1745979"/>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5000E0F-7E5B-61B7-0065-F3D95550D2C6}"/>
                </a:ext>
              </a:extLst>
            </p:cNvPr>
            <p:cNvCxnSpPr/>
            <p:nvPr/>
          </p:nvCxnSpPr>
          <p:spPr bwMode="auto">
            <a:xfrm>
              <a:off x="5051851" y="1749508"/>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F660173-D39E-9D81-35B6-D0514387118B}"/>
                </a:ext>
              </a:extLst>
            </p:cNvPr>
            <p:cNvCxnSpPr/>
            <p:nvPr/>
          </p:nvCxnSpPr>
          <p:spPr bwMode="auto">
            <a:xfrm>
              <a:off x="4753541" y="1741061"/>
              <a:ext cx="0" cy="134462"/>
            </a:xfrm>
            <a:prstGeom prst="line">
              <a:avLst/>
            </a:prstGeom>
            <a:noFill/>
            <a:ln w="57150" cap="flat" cmpd="sng" algn="ctr">
              <a:solidFill>
                <a:schemeClr val="accent3"/>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945721D-A5BB-6901-598A-9635317785AA}"/>
                </a:ext>
              </a:extLst>
            </p:cNvPr>
            <p:cNvCxnSpPr/>
            <p:nvPr/>
          </p:nvCxnSpPr>
          <p:spPr bwMode="auto">
            <a:xfrm>
              <a:off x="5205229" y="1750012"/>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72E6DFF-3BEB-06C5-7D2B-7BBC1290532A}"/>
                </a:ext>
              </a:extLst>
            </p:cNvPr>
            <p:cNvCxnSpPr/>
            <p:nvPr/>
          </p:nvCxnSpPr>
          <p:spPr bwMode="auto">
            <a:xfrm>
              <a:off x="5098219" y="1749456"/>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153D895-B37C-3531-66AF-F9960F253794}"/>
                </a:ext>
              </a:extLst>
            </p:cNvPr>
            <p:cNvCxnSpPr/>
            <p:nvPr/>
          </p:nvCxnSpPr>
          <p:spPr bwMode="auto">
            <a:xfrm>
              <a:off x="5271214" y="1749311"/>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CD41305-B523-63DF-1D67-1156CE9647EA}"/>
                </a:ext>
              </a:extLst>
            </p:cNvPr>
            <p:cNvCxnSpPr/>
            <p:nvPr/>
          </p:nvCxnSpPr>
          <p:spPr bwMode="auto">
            <a:xfrm>
              <a:off x="4659290" y="1720639"/>
              <a:ext cx="0" cy="134462"/>
            </a:xfrm>
            <a:prstGeom prst="line">
              <a:avLst/>
            </a:prstGeom>
            <a:noFill/>
            <a:ln w="38100" cap="flat" cmpd="sng" algn="ctr">
              <a:solidFill>
                <a:schemeClr val="accent3"/>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81587DD-46C2-46D1-11DD-DF72425913AC}"/>
                </a:ext>
              </a:extLst>
            </p:cNvPr>
            <p:cNvCxnSpPr/>
            <p:nvPr/>
          </p:nvCxnSpPr>
          <p:spPr bwMode="auto">
            <a:xfrm>
              <a:off x="5012547" y="1745979"/>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6341AF2-880C-D5EB-4DDB-3BF5238FE7F3}"/>
                </a:ext>
              </a:extLst>
            </p:cNvPr>
            <p:cNvCxnSpPr/>
            <p:nvPr/>
          </p:nvCxnSpPr>
          <p:spPr bwMode="auto">
            <a:xfrm>
              <a:off x="5361732" y="1757677"/>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9056D06-BF09-3EDA-CE1E-3649DD5E67B7}"/>
                </a:ext>
              </a:extLst>
            </p:cNvPr>
            <p:cNvCxnSpPr/>
            <p:nvPr/>
          </p:nvCxnSpPr>
          <p:spPr bwMode="auto">
            <a:xfrm>
              <a:off x="5508939" y="1766312"/>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75B769F-855A-4214-31F8-B8378F15665E}"/>
                </a:ext>
              </a:extLst>
            </p:cNvPr>
            <p:cNvCxnSpPr/>
            <p:nvPr/>
          </p:nvCxnSpPr>
          <p:spPr bwMode="auto">
            <a:xfrm>
              <a:off x="5547800" y="1783365"/>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592D362-DBC8-D252-8558-525D7EE19A71}"/>
                </a:ext>
              </a:extLst>
            </p:cNvPr>
            <p:cNvCxnSpPr/>
            <p:nvPr/>
          </p:nvCxnSpPr>
          <p:spPr bwMode="auto">
            <a:xfrm>
              <a:off x="5711127" y="1808477"/>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0A0B23B-4E2D-6D0C-CBA3-E1E90A218967}"/>
                </a:ext>
              </a:extLst>
            </p:cNvPr>
            <p:cNvCxnSpPr/>
            <p:nvPr/>
          </p:nvCxnSpPr>
          <p:spPr bwMode="auto">
            <a:xfrm>
              <a:off x="5984785" y="1836825"/>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8906983-8E4C-04A2-83E5-CE2AFA13265D}"/>
                </a:ext>
              </a:extLst>
            </p:cNvPr>
            <p:cNvCxnSpPr/>
            <p:nvPr/>
          </p:nvCxnSpPr>
          <p:spPr bwMode="auto">
            <a:xfrm>
              <a:off x="5952822" y="1835047"/>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774CB7E-4065-F62B-6321-C4DDDC23F32B}"/>
                </a:ext>
              </a:extLst>
            </p:cNvPr>
            <p:cNvCxnSpPr/>
            <p:nvPr/>
          </p:nvCxnSpPr>
          <p:spPr bwMode="auto">
            <a:xfrm>
              <a:off x="6014075" y="1834550"/>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CF532F7-A5B7-C64F-8B92-7B2C0877F22D}"/>
                </a:ext>
              </a:extLst>
            </p:cNvPr>
            <p:cNvCxnSpPr/>
            <p:nvPr/>
          </p:nvCxnSpPr>
          <p:spPr bwMode="auto">
            <a:xfrm>
              <a:off x="6054311" y="1836825"/>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F5B23BB-5F3F-D11B-A2B0-1D1013DEB0C8}"/>
                </a:ext>
              </a:extLst>
            </p:cNvPr>
            <p:cNvCxnSpPr/>
            <p:nvPr/>
          </p:nvCxnSpPr>
          <p:spPr bwMode="auto">
            <a:xfrm>
              <a:off x="6271078" y="1835086"/>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89CD3ED-AAE1-D1BC-BEA0-1E1593F04BD5}"/>
                </a:ext>
              </a:extLst>
            </p:cNvPr>
            <p:cNvCxnSpPr/>
            <p:nvPr/>
          </p:nvCxnSpPr>
          <p:spPr bwMode="auto">
            <a:xfrm>
              <a:off x="6372480" y="1834214"/>
              <a:ext cx="0" cy="134462"/>
            </a:xfrm>
            <a:prstGeom prst="line">
              <a:avLst/>
            </a:prstGeom>
            <a:noFill/>
            <a:ln w="38100" cap="flat" cmpd="sng" algn="ctr">
              <a:solidFill>
                <a:schemeClr val="accent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372CEE3-E7F7-D1E4-1522-449A3593F632}"/>
                </a:ext>
              </a:extLst>
            </p:cNvPr>
            <p:cNvCxnSpPr/>
            <p:nvPr/>
          </p:nvCxnSpPr>
          <p:spPr bwMode="auto">
            <a:xfrm>
              <a:off x="5236072" y="1749311"/>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C170E90-D7C9-A775-A5A5-ADEBDC189AA5}"/>
                </a:ext>
              </a:extLst>
            </p:cNvPr>
            <p:cNvCxnSpPr/>
            <p:nvPr/>
          </p:nvCxnSpPr>
          <p:spPr bwMode="auto">
            <a:xfrm>
              <a:off x="5164200" y="1749456"/>
              <a:ext cx="0" cy="134462"/>
            </a:xfrm>
            <a:prstGeom prst="line">
              <a:avLst/>
            </a:prstGeom>
            <a:noFill/>
            <a:ln w="38100" cap="flat" cmpd="sng" algn="ctr">
              <a:solidFill>
                <a:schemeClr val="accent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1D4E300-FE04-7C4E-3F10-CF6700FE88F5}"/>
                </a:ext>
              </a:extLst>
            </p:cNvPr>
            <p:cNvCxnSpPr/>
            <p:nvPr/>
          </p:nvCxnSpPr>
          <p:spPr bwMode="auto">
            <a:xfrm>
              <a:off x="6121944" y="1834817"/>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B7176F7-77DD-234C-85E3-D3A4845BD496}"/>
                </a:ext>
              </a:extLst>
            </p:cNvPr>
            <p:cNvCxnSpPr/>
            <p:nvPr/>
          </p:nvCxnSpPr>
          <p:spPr bwMode="auto">
            <a:xfrm>
              <a:off x="6334937" y="1838978"/>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6DA9EA9-162C-AFB3-E41D-60D8CBC17358}"/>
                </a:ext>
              </a:extLst>
            </p:cNvPr>
            <p:cNvCxnSpPr/>
            <p:nvPr/>
          </p:nvCxnSpPr>
          <p:spPr bwMode="auto">
            <a:xfrm>
              <a:off x="6503547" y="1837635"/>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BC152CB-C3F5-409E-C92E-BB3FDEE896FB}"/>
                </a:ext>
              </a:extLst>
            </p:cNvPr>
            <p:cNvCxnSpPr/>
            <p:nvPr/>
          </p:nvCxnSpPr>
          <p:spPr bwMode="auto">
            <a:xfrm>
              <a:off x="6411585" y="1838110"/>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4B3B077-D5BD-84E4-6255-49D2C6E73BB2}"/>
                </a:ext>
              </a:extLst>
            </p:cNvPr>
            <p:cNvCxnSpPr/>
            <p:nvPr/>
          </p:nvCxnSpPr>
          <p:spPr bwMode="auto">
            <a:xfrm>
              <a:off x="6166576" y="1834214"/>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ABF223F7-A153-2A00-F1C1-F14576E66BE8}"/>
                </a:ext>
              </a:extLst>
            </p:cNvPr>
            <p:cNvCxnSpPr/>
            <p:nvPr/>
          </p:nvCxnSpPr>
          <p:spPr bwMode="auto">
            <a:xfrm>
              <a:off x="6547134" y="1839246"/>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A3D3911-A1E4-7248-40E4-369A58674C12}"/>
                </a:ext>
              </a:extLst>
            </p:cNvPr>
            <p:cNvCxnSpPr/>
            <p:nvPr/>
          </p:nvCxnSpPr>
          <p:spPr bwMode="auto">
            <a:xfrm>
              <a:off x="6562654" y="1837635"/>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D23C01D-45A4-F7FD-1DAE-39C8924AF2E1}"/>
                </a:ext>
              </a:extLst>
            </p:cNvPr>
            <p:cNvCxnSpPr/>
            <p:nvPr/>
          </p:nvCxnSpPr>
          <p:spPr bwMode="auto">
            <a:xfrm>
              <a:off x="6719104" y="1836102"/>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7D912C3B-F897-33E2-0BB5-CDA16F8F808B}"/>
                </a:ext>
              </a:extLst>
            </p:cNvPr>
            <p:cNvCxnSpPr/>
            <p:nvPr/>
          </p:nvCxnSpPr>
          <p:spPr bwMode="auto">
            <a:xfrm>
              <a:off x="6679929" y="1834611"/>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00DDEBD-7E8D-63FF-8433-6DB75E9237F7}"/>
                </a:ext>
              </a:extLst>
            </p:cNvPr>
            <p:cNvCxnSpPr/>
            <p:nvPr/>
          </p:nvCxnSpPr>
          <p:spPr bwMode="auto">
            <a:xfrm>
              <a:off x="5129170" y="1749311"/>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C0DF339-7A8D-97AE-022A-2B14B51C2574}"/>
                </a:ext>
              </a:extLst>
            </p:cNvPr>
            <p:cNvCxnSpPr/>
            <p:nvPr/>
          </p:nvCxnSpPr>
          <p:spPr bwMode="auto">
            <a:xfrm>
              <a:off x="6314368" y="1835982"/>
              <a:ext cx="0" cy="134462"/>
            </a:xfrm>
            <a:prstGeom prst="line">
              <a:avLst/>
            </a:prstGeom>
            <a:noFill/>
            <a:ln w="38100"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34EDB5F-BFA0-EE1E-D0D3-C8B48E3A5813}"/>
                </a:ext>
              </a:extLst>
            </p:cNvPr>
            <p:cNvCxnSpPr/>
            <p:nvPr/>
          </p:nvCxnSpPr>
          <p:spPr bwMode="auto">
            <a:xfrm>
              <a:off x="5600468" y="1781904"/>
              <a:ext cx="0" cy="134462"/>
            </a:xfrm>
            <a:prstGeom prst="line">
              <a:avLst/>
            </a:prstGeom>
            <a:noFill/>
            <a:ln w="57150" cap="flat" cmpd="sng" algn="ctr">
              <a:solidFill>
                <a:schemeClr val="accent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80C3525B-D28C-82B3-4514-597FFE279958}"/>
                </a:ext>
              </a:extLst>
            </p:cNvPr>
            <p:cNvCxnSpPr/>
            <p:nvPr/>
          </p:nvCxnSpPr>
          <p:spPr bwMode="auto">
            <a:xfrm>
              <a:off x="5425910" y="1762338"/>
              <a:ext cx="0" cy="134462"/>
            </a:xfrm>
            <a:prstGeom prst="line">
              <a:avLst/>
            </a:prstGeom>
            <a:noFill/>
            <a:ln w="76200"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D994CD0-7EF6-09FD-2DF9-5D3CEECE6922}"/>
                </a:ext>
              </a:extLst>
            </p:cNvPr>
            <p:cNvCxnSpPr/>
            <p:nvPr/>
          </p:nvCxnSpPr>
          <p:spPr bwMode="auto">
            <a:xfrm>
              <a:off x="6884568" y="1840730"/>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37CB45FF-E25B-EA0A-903B-75BA6472E6B7}"/>
                </a:ext>
              </a:extLst>
            </p:cNvPr>
            <p:cNvCxnSpPr/>
            <p:nvPr/>
          </p:nvCxnSpPr>
          <p:spPr bwMode="auto">
            <a:xfrm>
              <a:off x="5902612" y="1830737"/>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9AD52A1-AD8A-F5CF-FA83-BE5214F50825}"/>
                </a:ext>
              </a:extLst>
            </p:cNvPr>
            <p:cNvCxnSpPr/>
            <p:nvPr/>
          </p:nvCxnSpPr>
          <p:spPr bwMode="auto">
            <a:xfrm>
              <a:off x="7023648" y="1832256"/>
              <a:ext cx="0" cy="134462"/>
            </a:xfrm>
            <a:prstGeom prst="line">
              <a:avLst/>
            </a:prstGeom>
            <a:noFill/>
            <a:ln w="38100"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B1385AA8-0237-4756-474C-649CD4F94C6B}"/>
                </a:ext>
              </a:extLst>
            </p:cNvPr>
            <p:cNvCxnSpPr/>
            <p:nvPr/>
          </p:nvCxnSpPr>
          <p:spPr bwMode="auto">
            <a:xfrm>
              <a:off x="6768023" y="1837253"/>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3A85FB0-53F4-AC5C-D6ED-68F4F838BEF9}"/>
                </a:ext>
              </a:extLst>
            </p:cNvPr>
            <p:cNvCxnSpPr/>
            <p:nvPr/>
          </p:nvCxnSpPr>
          <p:spPr bwMode="auto">
            <a:xfrm>
              <a:off x="5748626" y="1807146"/>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374C670-F0B5-B5D1-495D-B30F9590669A}"/>
                </a:ext>
              </a:extLst>
            </p:cNvPr>
            <p:cNvCxnSpPr/>
            <p:nvPr/>
          </p:nvCxnSpPr>
          <p:spPr bwMode="auto">
            <a:xfrm>
              <a:off x="6936939" y="1834214"/>
              <a:ext cx="0" cy="134462"/>
            </a:xfrm>
            <a:prstGeom prst="line">
              <a:avLst/>
            </a:prstGeom>
            <a:noFill/>
            <a:ln w="38100"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847800C4-11CA-994D-7FCE-975ECD3C1F31}"/>
                </a:ext>
              </a:extLst>
            </p:cNvPr>
            <p:cNvCxnSpPr/>
            <p:nvPr/>
          </p:nvCxnSpPr>
          <p:spPr bwMode="auto">
            <a:xfrm>
              <a:off x="6981147" y="1837253"/>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AB1D12B-D7C9-22AD-2AD4-50F01EFB00FA}"/>
                </a:ext>
              </a:extLst>
            </p:cNvPr>
            <p:cNvCxnSpPr/>
            <p:nvPr/>
          </p:nvCxnSpPr>
          <p:spPr bwMode="auto">
            <a:xfrm>
              <a:off x="7077746" y="1837005"/>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B4CB3770-6A90-64D9-FC2E-D539628CE5C8}"/>
                </a:ext>
              </a:extLst>
            </p:cNvPr>
            <p:cNvCxnSpPr/>
            <p:nvPr/>
          </p:nvCxnSpPr>
          <p:spPr bwMode="auto">
            <a:xfrm>
              <a:off x="5315848" y="1749380"/>
              <a:ext cx="0" cy="134462"/>
            </a:xfrm>
            <a:prstGeom prst="line">
              <a:avLst/>
            </a:prstGeom>
            <a:noFill/>
            <a:ln w="57150"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5B56CB17-2395-1CED-26EB-6442A1B6E5F5}"/>
                </a:ext>
              </a:extLst>
            </p:cNvPr>
            <p:cNvCxnSpPr/>
            <p:nvPr/>
          </p:nvCxnSpPr>
          <p:spPr bwMode="auto">
            <a:xfrm>
              <a:off x="4874328" y="1737584"/>
              <a:ext cx="0" cy="134462"/>
            </a:xfrm>
            <a:prstGeom prst="line">
              <a:avLst/>
            </a:prstGeom>
            <a:noFill/>
            <a:ln w="38100"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B98E9D0-B44D-4F7A-F207-C2F1A39FB8B6}"/>
                </a:ext>
              </a:extLst>
            </p:cNvPr>
            <p:cNvCxnSpPr/>
            <p:nvPr/>
          </p:nvCxnSpPr>
          <p:spPr bwMode="auto">
            <a:xfrm>
              <a:off x="5667598" y="1781460"/>
              <a:ext cx="0" cy="134462"/>
            </a:xfrm>
            <a:prstGeom prst="line">
              <a:avLst/>
            </a:prstGeom>
            <a:noFill/>
            <a:ln w="57150"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9A31F192-1CA8-616B-F932-6FA5B762BE60}"/>
                </a:ext>
              </a:extLst>
            </p:cNvPr>
            <p:cNvCxnSpPr/>
            <p:nvPr/>
          </p:nvCxnSpPr>
          <p:spPr bwMode="auto">
            <a:xfrm>
              <a:off x="5810437" y="1839192"/>
              <a:ext cx="0" cy="134462"/>
            </a:xfrm>
            <a:prstGeom prst="line">
              <a:avLst/>
            </a:prstGeom>
            <a:noFill/>
            <a:ln w="76200"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91171820-3E17-C4B8-75D8-04A74A37E60F}"/>
                </a:ext>
              </a:extLst>
            </p:cNvPr>
            <p:cNvCxnSpPr/>
            <p:nvPr/>
          </p:nvCxnSpPr>
          <p:spPr bwMode="auto">
            <a:xfrm>
              <a:off x="6621636" y="1840414"/>
              <a:ext cx="0" cy="134462"/>
            </a:xfrm>
            <a:prstGeom prst="line">
              <a:avLst/>
            </a:prstGeom>
            <a:noFill/>
            <a:ln w="57150"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4C8EC4D-2AE5-64F8-1FEE-B57850379A79}"/>
                </a:ext>
              </a:extLst>
            </p:cNvPr>
            <p:cNvCxnSpPr/>
            <p:nvPr/>
          </p:nvCxnSpPr>
          <p:spPr bwMode="auto">
            <a:xfrm>
              <a:off x="6225345" y="1834214"/>
              <a:ext cx="0" cy="134462"/>
            </a:xfrm>
            <a:prstGeom prst="line">
              <a:avLst/>
            </a:prstGeom>
            <a:noFill/>
            <a:ln w="57150"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EC7ADA9-7BA7-F3A1-0C1E-D6E0915CB503}"/>
                </a:ext>
              </a:extLst>
            </p:cNvPr>
            <p:cNvCxnSpPr/>
            <p:nvPr/>
          </p:nvCxnSpPr>
          <p:spPr bwMode="auto">
            <a:xfrm>
              <a:off x="7151949" y="1833522"/>
              <a:ext cx="0" cy="134462"/>
            </a:xfrm>
            <a:prstGeom prst="line">
              <a:avLst/>
            </a:prstGeom>
            <a:noFill/>
            <a:ln w="57150"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9E653EB-6480-9081-2A68-7956D4177654}"/>
                </a:ext>
              </a:extLst>
            </p:cNvPr>
            <p:cNvCxnSpPr/>
            <p:nvPr/>
          </p:nvCxnSpPr>
          <p:spPr bwMode="auto">
            <a:xfrm>
              <a:off x="6458260" y="1837888"/>
              <a:ext cx="0" cy="134462"/>
            </a:xfrm>
            <a:prstGeom prst="line">
              <a:avLst/>
            </a:prstGeom>
            <a:noFill/>
            <a:ln w="57150"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F9C79542-F2A0-5E44-1A9E-C7594744F108}"/>
                </a:ext>
              </a:extLst>
            </p:cNvPr>
            <p:cNvCxnSpPr/>
            <p:nvPr/>
          </p:nvCxnSpPr>
          <p:spPr bwMode="auto">
            <a:xfrm>
              <a:off x="7501706" y="1830737"/>
              <a:ext cx="0" cy="134462"/>
            </a:xfrm>
            <a:prstGeom prst="line">
              <a:avLst/>
            </a:prstGeom>
            <a:noFill/>
            <a:ln w="57150"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CC747609-3139-1FB2-2AED-6E11C4D99C55}"/>
                </a:ext>
              </a:extLst>
            </p:cNvPr>
            <p:cNvCxnSpPr/>
            <p:nvPr/>
          </p:nvCxnSpPr>
          <p:spPr bwMode="auto">
            <a:xfrm>
              <a:off x="7214833" y="1834136"/>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922A4CA8-F3B3-44E6-B3AD-6B9E4D588D47}"/>
                </a:ext>
              </a:extLst>
            </p:cNvPr>
            <p:cNvCxnSpPr/>
            <p:nvPr/>
          </p:nvCxnSpPr>
          <p:spPr bwMode="auto">
            <a:xfrm>
              <a:off x="7249739" y="1834214"/>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8AD46CCD-ED56-7CF0-5E27-71548BF47A98}"/>
                </a:ext>
              </a:extLst>
            </p:cNvPr>
            <p:cNvCxnSpPr/>
            <p:nvPr/>
          </p:nvCxnSpPr>
          <p:spPr bwMode="auto">
            <a:xfrm>
              <a:off x="7316890" y="1834461"/>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04B21634-27FE-E717-AF91-82941612E2BD}"/>
                </a:ext>
              </a:extLst>
            </p:cNvPr>
            <p:cNvCxnSpPr/>
            <p:nvPr/>
          </p:nvCxnSpPr>
          <p:spPr bwMode="auto">
            <a:xfrm>
              <a:off x="7353483" y="1833776"/>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7F91FED5-2CDC-D567-F93D-60CF1A4E9E1E}"/>
                </a:ext>
              </a:extLst>
            </p:cNvPr>
            <p:cNvCxnSpPr/>
            <p:nvPr/>
          </p:nvCxnSpPr>
          <p:spPr bwMode="auto">
            <a:xfrm>
              <a:off x="7821529" y="1830737"/>
              <a:ext cx="0" cy="134462"/>
            </a:xfrm>
            <a:prstGeom prst="line">
              <a:avLst/>
            </a:prstGeom>
            <a:noFill/>
            <a:ln w="28575"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E6FE57BE-ED3A-C0AD-8D04-D6650ACFFA72}"/>
                </a:ext>
              </a:extLst>
            </p:cNvPr>
            <p:cNvCxnSpPr/>
            <p:nvPr/>
          </p:nvCxnSpPr>
          <p:spPr bwMode="auto">
            <a:xfrm>
              <a:off x="7911979" y="1837253"/>
              <a:ext cx="0" cy="134462"/>
            </a:xfrm>
            <a:prstGeom prst="line">
              <a:avLst/>
            </a:prstGeom>
            <a:noFill/>
            <a:ln w="28575" cap="flat" cmpd="sng" algn="ctr">
              <a:solidFill>
                <a:schemeClr val="accent3"/>
              </a:solidFill>
              <a:prstDash val="solid"/>
              <a:round/>
              <a:headEnd type="none" w="med" len="med"/>
              <a:tailEnd type="none" w="med" len="med"/>
            </a:ln>
            <a:effectLst/>
          </p:spPr>
        </p:cxnSp>
      </p:grpSp>
      <p:sp>
        <p:nvSpPr>
          <p:cNvPr id="332" name="Freeform: Shape 331">
            <a:extLst>
              <a:ext uri="{FF2B5EF4-FFF2-40B4-BE49-F238E27FC236}">
                <a16:creationId xmlns:a16="http://schemas.microsoft.com/office/drawing/2014/main" id="{B01949EE-7A30-EC22-7C7F-DB46C739C49D}"/>
              </a:ext>
            </a:extLst>
          </p:cNvPr>
          <p:cNvSpPr/>
          <p:nvPr/>
        </p:nvSpPr>
        <p:spPr bwMode="auto">
          <a:xfrm>
            <a:off x="1580147" y="1692442"/>
            <a:ext cx="6497053" cy="164432"/>
          </a:xfrm>
          <a:custGeom>
            <a:avLst/>
            <a:gdLst>
              <a:gd name="connsiteX0" fmla="*/ 0 w 6497053"/>
              <a:gd name="connsiteY0" fmla="*/ 0 h 164432"/>
              <a:gd name="connsiteX1" fmla="*/ 132348 w 6497053"/>
              <a:gd name="connsiteY1" fmla="*/ 0 h 164432"/>
              <a:gd name="connsiteX2" fmla="*/ 132348 w 6497053"/>
              <a:gd name="connsiteY2" fmla="*/ 12032 h 164432"/>
              <a:gd name="connsiteX3" fmla="*/ 721895 w 6497053"/>
              <a:gd name="connsiteY3" fmla="*/ 12032 h 164432"/>
              <a:gd name="connsiteX4" fmla="*/ 721895 w 6497053"/>
              <a:gd name="connsiteY4" fmla="*/ 28074 h 164432"/>
              <a:gd name="connsiteX5" fmla="*/ 990600 w 6497053"/>
              <a:gd name="connsiteY5" fmla="*/ 28074 h 164432"/>
              <a:gd name="connsiteX6" fmla="*/ 990600 w 6497053"/>
              <a:gd name="connsiteY6" fmla="*/ 44116 h 164432"/>
              <a:gd name="connsiteX7" fmla="*/ 1612232 w 6497053"/>
              <a:gd name="connsiteY7" fmla="*/ 44116 h 164432"/>
              <a:gd name="connsiteX8" fmla="*/ 1612232 w 6497053"/>
              <a:gd name="connsiteY8" fmla="*/ 52137 h 164432"/>
              <a:gd name="connsiteX9" fmla="*/ 1708485 w 6497053"/>
              <a:gd name="connsiteY9" fmla="*/ 52137 h 164432"/>
              <a:gd name="connsiteX10" fmla="*/ 1708485 w 6497053"/>
              <a:gd name="connsiteY10" fmla="*/ 72190 h 164432"/>
              <a:gd name="connsiteX11" fmla="*/ 1732548 w 6497053"/>
              <a:gd name="connsiteY11" fmla="*/ 72190 h 164432"/>
              <a:gd name="connsiteX12" fmla="*/ 1732548 w 6497053"/>
              <a:gd name="connsiteY12" fmla="*/ 84221 h 164432"/>
              <a:gd name="connsiteX13" fmla="*/ 2546685 w 6497053"/>
              <a:gd name="connsiteY13" fmla="*/ 84221 h 164432"/>
              <a:gd name="connsiteX14" fmla="*/ 2546685 w 6497053"/>
              <a:gd name="connsiteY14" fmla="*/ 100263 h 164432"/>
              <a:gd name="connsiteX15" fmla="*/ 3031958 w 6497053"/>
              <a:gd name="connsiteY15" fmla="*/ 100263 h 164432"/>
              <a:gd name="connsiteX16" fmla="*/ 3031958 w 6497053"/>
              <a:gd name="connsiteY16" fmla="*/ 112295 h 164432"/>
              <a:gd name="connsiteX17" fmla="*/ 3336758 w 6497053"/>
              <a:gd name="connsiteY17" fmla="*/ 112295 h 164432"/>
              <a:gd name="connsiteX18" fmla="*/ 3336758 w 6497053"/>
              <a:gd name="connsiteY18" fmla="*/ 112295 h 164432"/>
              <a:gd name="connsiteX19" fmla="*/ 3902242 w 6497053"/>
              <a:gd name="connsiteY19" fmla="*/ 112295 h 164432"/>
              <a:gd name="connsiteX20" fmla="*/ 3902242 w 6497053"/>
              <a:gd name="connsiteY20" fmla="*/ 164432 h 164432"/>
              <a:gd name="connsiteX21" fmla="*/ 6497053 w 6497053"/>
              <a:gd name="connsiteY21" fmla="*/ 164432 h 16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497053" h="164432">
                <a:moveTo>
                  <a:pt x="0" y="0"/>
                </a:moveTo>
                <a:lnTo>
                  <a:pt x="132348" y="0"/>
                </a:lnTo>
                <a:lnTo>
                  <a:pt x="132348" y="12032"/>
                </a:lnTo>
                <a:lnTo>
                  <a:pt x="721895" y="12032"/>
                </a:lnTo>
                <a:lnTo>
                  <a:pt x="721895" y="28074"/>
                </a:lnTo>
                <a:lnTo>
                  <a:pt x="990600" y="28074"/>
                </a:lnTo>
                <a:lnTo>
                  <a:pt x="990600" y="44116"/>
                </a:lnTo>
                <a:lnTo>
                  <a:pt x="1612232" y="44116"/>
                </a:lnTo>
                <a:lnTo>
                  <a:pt x="1612232" y="52137"/>
                </a:lnTo>
                <a:lnTo>
                  <a:pt x="1708485" y="52137"/>
                </a:lnTo>
                <a:lnTo>
                  <a:pt x="1708485" y="72190"/>
                </a:lnTo>
                <a:lnTo>
                  <a:pt x="1732548" y="72190"/>
                </a:lnTo>
                <a:lnTo>
                  <a:pt x="1732548" y="84221"/>
                </a:lnTo>
                <a:lnTo>
                  <a:pt x="2546685" y="84221"/>
                </a:lnTo>
                <a:lnTo>
                  <a:pt x="2546685" y="100263"/>
                </a:lnTo>
                <a:lnTo>
                  <a:pt x="3031958" y="100263"/>
                </a:lnTo>
                <a:lnTo>
                  <a:pt x="3031958" y="112295"/>
                </a:lnTo>
                <a:lnTo>
                  <a:pt x="3336758" y="112295"/>
                </a:lnTo>
                <a:lnTo>
                  <a:pt x="3336758" y="112295"/>
                </a:lnTo>
                <a:lnTo>
                  <a:pt x="3902242" y="112295"/>
                </a:lnTo>
                <a:lnTo>
                  <a:pt x="3902242" y="164432"/>
                </a:lnTo>
                <a:lnTo>
                  <a:pt x="6497053" y="164432"/>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Freeform: Shape 6">
            <a:extLst>
              <a:ext uri="{FF2B5EF4-FFF2-40B4-BE49-F238E27FC236}">
                <a16:creationId xmlns:a16="http://schemas.microsoft.com/office/drawing/2014/main" id="{5E6FA497-FACF-2241-FC29-2951516FC9AF}"/>
              </a:ext>
            </a:extLst>
          </p:cNvPr>
          <p:cNvSpPr/>
          <p:nvPr/>
        </p:nvSpPr>
        <p:spPr bwMode="auto">
          <a:xfrm>
            <a:off x="1584158" y="1708484"/>
            <a:ext cx="6352674" cy="184484"/>
          </a:xfrm>
          <a:custGeom>
            <a:avLst/>
            <a:gdLst>
              <a:gd name="connsiteX0" fmla="*/ 0 w 6352674"/>
              <a:gd name="connsiteY0" fmla="*/ 0 h 184484"/>
              <a:gd name="connsiteX1" fmla="*/ 922421 w 6352674"/>
              <a:gd name="connsiteY1" fmla="*/ 0 h 184484"/>
              <a:gd name="connsiteX2" fmla="*/ 922421 w 6352674"/>
              <a:gd name="connsiteY2" fmla="*/ 0 h 184484"/>
              <a:gd name="connsiteX3" fmla="*/ 922421 w 6352674"/>
              <a:gd name="connsiteY3" fmla="*/ 12032 h 184484"/>
              <a:gd name="connsiteX4" fmla="*/ 1672389 w 6352674"/>
              <a:gd name="connsiteY4" fmla="*/ 12032 h 184484"/>
              <a:gd name="connsiteX5" fmla="*/ 1672389 w 6352674"/>
              <a:gd name="connsiteY5" fmla="*/ 24063 h 184484"/>
              <a:gd name="connsiteX6" fmla="*/ 2366210 w 6352674"/>
              <a:gd name="connsiteY6" fmla="*/ 24063 h 184484"/>
              <a:gd name="connsiteX7" fmla="*/ 2366210 w 6352674"/>
              <a:gd name="connsiteY7" fmla="*/ 40105 h 184484"/>
              <a:gd name="connsiteX8" fmla="*/ 2654968 w 6352674"/>
              <a:gd name="connsiteY8" fmla="*/ 40105 h 184484"/>
              <a:gd name="connsiteX9" fmla="*/ 2654968 w 6352674"/>
              <a:gd name="connsiteY9" fmla="*/ 64169 h 184484"/>
              <a:gd name="connsiteX10" fmla="*/ 3027947 w 6352674"/>
              <a:gd name="connsiteY10" fmla="*/ 64169 h 184484"/>
              <a:gd name="connsiteX11" fmla="*/ 3027947 w 6352674"/>
              <a:gd name="connsiteY11" fmla="*/ 64169 h 184484"/>
              <a:gd name="connsiteX12" fmla="*/ 3027947 w 6352674"/>
              <a:gd name="connsiteY12" fmla="*/ 84221 h 184484"/>
              <a:gd name="connsiteX13" fmla="*/ 3769895 w 6352674"/>
              <a:gd name="connsiteY13" fmla="*/ 84221 h 184484"/>
              <a:gd name="connsiteX14" fmla="*/ 3769895 w 6352674"/>
              <a:gd name="connsiteY14" fmla="*/ 108284 h 184484"/>
              <a:gd name="connsiteX15" fmla="*/ 3950368 w 6352674"/>
              <a:gd name="connsiteY15" fmla="*/ 108284 h 184484"/>
              <a:gd name="connsiteX16" fmla="*/ 3950368 w 6352674"/>
              <a:gd name="connsiteY16" fmla="*/ 136358 h 184484"/>
              <a:gd name="connsiteX17" fmla="*/ 4158916 w 6352674"/>
              <a:gd name="connsiteY17" fmla="*/ 136358 h 184484"/>
              <a:gd name="connsiteX18" fmla="*/ 4158916 w 6352674"/>
              <a:gd name="connsiteY18" fmla="*/ 184484 h 184484"/>
              <a:gd name="connsiteX19" fmla="*/ 6352674 w 6352674"/>
              <a:gd name="connsiteY19" fmla="*/ 184484 h 18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352674" h="184484">
                <a:moveTo>
                  <a:pt x="0" y="0"/>
                </a:moveTo>
                <a:lnTo>
                  <a:pt x="922421" y="0"/>
                </a:lnTo>
                <a:lnTo>
                  <a:pt x="922421" y="0"/>
                </a:lnTo>
                <a:lnTo>
                  <a:pt x="922421" y="12032"/>
                </a:lnTo>
                <a:lnTo>
                  <a:pt x="1672389" y="12032"/>
                </a:lnTo>
                <a:lnTo>
                  <a:pt x="1672389" y="24063"/>
                </a:lnTo>
                <a:lnTo>
                  <a:pt x="2366210" y="24063"/>
                </a:lnTo>
                <a:lnTo>
                  <a:pt x="2366210" y="40105"/>
                </a:lnTo>
                <a:lnTo>
                  <a:pt x="2654968" y="40105"/>
                </a:lnTo>
                <a:lnTo>
                  <a:pt x="2654968" y="64169"/>
                </a:lnTo>
                <a:lnTo>
                  <a:pt x="3027947" y="64169"/>
                </a:lnTo>
                <a:lnTo>
                  <a:pt x="3027947" y="64169"/>
                </a:lnTo>
                <a:lnTo>
                  <a:pt x="3027947" y="84221"/>
                </a:lnTo>
                <a:lnTo>
                  <a:pt x="3769895" y="84221"/>
                </a:lnTo>
                <a:lnTo>
                  <a:pt x="3769895" y="108284"/>
                </a:lnTo>
                <a:lnTo>
                  <a:pt x="3950368" y="108284"/>
                </a:lnTo>
                <a:lnTo>
                  <a:pt x="3950368" y="136358"/>
                </a:lnTo>
                <a:lnTo>
                  <a:pt x="4158916" y="136358"/>
                </a:lnTo>
                <a:lnTo>
                  <a:pt x="4158916" y="184484"/>
                </a:lnTo>
                <a:lnTo>
                  <a:pt x="6352674" y="184484"/>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reeform: Shape 4">
            <a:extLst>
              <a:ext uri="{FF2B5EF4-FFF2-40B4-BE49-F238E27FC236}">
                <a16:creationId xmlns:a16="http://schemas.microsoft.com/office/drawing/2014/main" id="{EB943845-1690-898F-2953-8D60CA21D2E5}"/>
              </a:ext>
            </a:extLst>
          </p:cNvPr>
          <p:cNvSpPr/>
          <p:nvPr/>
        </p:nvSpPr>
        <p:spPr bwMode="auto">
          <a:xfrm>
            <a:off x="1584158" y="1680411"/>
            <a:ext cx="6428874" cy="272715"/>
          </a:xfrm>
          <a:custGeom>
            <a:avLst/>
            <a:gdLst>
              <a:gd name="connsiteX0" fmla="*/ 0 w 6428874"/>
              <a:gd name="connsiteY0" fmla="*/ 0 h 272715"/>
              <a:gd name="connsiteX1" fmla="*/ 637674 w 6428874"/>
              <a:gd name="connsiteY1" fmla="*/ 0 h 272715"/>
              <a:gd name="connsiteX2" fmla="*/ 637674 w 6428874"/>
              <a:gd name="connsiteY2" fmla="*/ 24063 h 272715"/>
              <a:gd name="connsiteX3" fmla="*/ 1151021 w 6428874"/>
              <a:gd name="connsiteY3" fmla="*/ 24063 h 272715"/>
              <a:gd name="connsiteX4" fmla="*/ 1151021 w 6428874"/>
              <a:gd name="connsiteY4" fmla="*/ 40105 h 272715"/>
              <a:gd name="connsiteX5" fmla="*/ 2390274 w 6428874"/>
              <a:gd name="connsiteY5" fmla="*/ 40105 h 272715"/>
              <a:gd name="connsiteX6" fmla="*/ 2390274 w 6428874"/>
              <a:gd name="connsiteY6" fmla="*/ 56147 h 272715"/>
              <a:gd name="connsiteX7" fmla="*/ 2719137 w 6428874"/>
              <a:gd name="connsiteY7" fmla="*/ 56147 h 272715"/>
              <a:gd name="connsiteX8" fmla="*/ 2719137 w 6428874"/>
              <a:gd name="connsiteY8" fmla="*/ 72189 h 272715"/>
              <a:gd name="connsiteX9" fmla="*/ 3015916 w 6428874"/>
              <a:gd name="connsiteY9" fmla="*/ 72189 h 272715"/>
              <a:gd name="connsiteX10" fmla="*/ 3015916 w 6428874"/>
              <a:gd name="connsiteY10" fmla="*/ 72189 h 272715"/>
              <a:gd name="connsiteX11" fmla="*/ 3392905 w 6428874"/>
              <a:gd name="connsiteY11" fmla="*/ 72189 h 272715"/>
              <a:gd name="connsiteX12" fmla="*/ 3392905 w 6428874"/>
              <a:gd name="connsiteY12" fmla="*/ 140368 h 272715"/>
              <a:gd name="connsiteX13" fmla="*/ 3749842 w 6428874"/>
              <a:gd name="connsiteY13" fmla="*/ 140368 h 272715"/>
              <a:gd name="connsiteX14" fmla="*/ 3749842 w 6428874"/>
              <a:gd name="connsiteY14" fmla="*/ 184484 h 272715"/>
              <a:gd name="connsiteX15" fmla="*/ 3974431 w 6428874"/>
              <a:gd name="connsiteY15" fmla="*/ 184484 h 272715"/>
              <a:gd name="connsiteX16" fmla="*/ 3974431 w 6428874"/>
              <a:gd name="connsiteY16" fmla="*/ 208547 h 272715"/>
              <a:gd name="connsiteX17" fmla="*/ 4419600 w 6428874"/>
              <a:gd name="connsiteY17" fmla="*/ 208547 h 272715"/>
              <a:gd name="connsiteX18" fmla="*/ 4419600 w 6428874"/>
              <a:gd name="connsiteY18" fmla="*/ 272715 h 272715"/>
              <a:gd name="connsiteX19" fmla="*/ 6428874 w 6428874"/>
              <a:gd name="connsiteY19" fmla="*/ 272715 h 27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28874" h="272715">
                <a:moveTo>
                  <a:pt x="0" y="0"/>
                </a:moveTo>
                <a:lnTo>
                  <a:pt x="637674" y="0"/>
                </a:lnTo>
                <a:lnTo>
                  <a:pt x="637674" y="24063"/>
                </a:lnTo>
                <a:lnTo>
                  <a:pt x="1151021" y="24063"/>
                </a:lnTo>
                <a:lnTo>
                  <a:pt x="1151021" y="40105"/>
                </a:lnTo>
                <a:lnTo>
                  <a:pt x="2390274" y="40105"/>
                </a:lnTo>
                <a:lnTo>
                  <a:pt x="2390274" y="56147"/>
                </a:lnTo>
                <a:lnTo>
                  <a:pt x="2719137" y="56147"/>
                </a:lnTo>
                <a:lnTo>
                  <a:pt x="2719137" y="72189"/>
                </a:lnTo>
                <a:lnTo>
                  <a:pt x="3015916" y="72189"/>
                </a:lnTo>
                <a:lnTo>
                  <a:pt x="3015916" y="72189"/>
                </a:lnTo>
                <a:lnTo>
                  <a:pt x="3392905" y="72189"/>
                </a:lnTo>
                <a:lnTo>
                  <a:pt x="3392905" y="140368"/>
                </a:lnTo>
                <a:lnTo>
                  <a:pt x="3749842" y="140368"/>
                </a:lnTo>
                <a:lnTo>
                  <a:pt x="3749842" y="184484"/>
                </a:lnTo>
                <a:lnTo>
                  <a:pt x="3974431" y="184484"/>
                </a:lnTo>
                <a:lnTo>
                  <a:pt x="3974431" y="208547"/>
                </a:lnTo>
                <a:lnTo>
                  <a:pt x="4419600" y="208547"/>
                </a:lnTo>
                <a:lnTo>
                  <a:pt x="4419600" y="272715"/>
                </a:lnTo>
                <a:lnTo>
                  <a:pt x="6428874" y="272715"/>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9" name="Tabelle 2">
            <a:extLst>
              <a:ext uri="{FF2B5EF4-FFF2-40B4-BE49-F238E27FC236}">
                <a16:creationId xmlns:a16="http://schemas.microsoft.com/office/drawing/2014/main" id="{BF67463D-21BF-8F8D-4014-2E159B028AA9}"/>
              </a:ext>
            </a:extLst>
          </p:cNvPr>
          <p:cNvGraphicFramePr>
            <a:graphicFrameLocks noGrp="1"/>
          </p:cNvGraphicFramePr>
          <p:nvPr>
            <p:extLst>
              <p:ext uri="{D42A27DB-BD31-4B8C-83A1-F6EECF244321}">
                <p14:modId xmlns:p14="http://schemas.microsoft.com/office/powerpoint/2010/main" val="2441821520"/>
              </p:ext>
            </p:extLst>
          </p:nvPr>
        </p:nvGraphicFramePr>
        <p:xfrm>
          <a:off x="609759" y="5599402"/>
          <a:ext cx="7312650" cy="731520"/>
        </p:xfrm>
        <a:graphic>
          <a:graphicData uri="http://schemas.openxmlformats.org/drawingml/2006/table">
            <a:tbl>
              <a:tblPr firstRow="1" firstCol="1" bandRow="1"/>
              <a:tblGrid>
                <a:gridCol w="751450">
                  <a:extLst>
                    <a:ext uri="{9D8B030D-6E8A-4147-A177-3AD203B41FA5}">
                      <a16:colId xmlns:a16="http://schemas.microsoft.com/office/drawing/2014/main" val="3228591411"/>
                    </a:ext>
                  </a:extLst>
                </a:gridCol>
                <a:gridCol w="1350818">
                  <a:extLst>
                    <a:ext uri="{9D8B030D-6E8A-4147-A177-3AD203B41FA5}">
                      <a16:colId xmlns:a16="http://schemas.microsoft.com/office/drawing/2014/main" val="1171812968"/>
                    </a:ext>
                  </a:extLst>
                </a:gridCol>
                <a:gridCol w="1350818">
                  <a:extLst>
                    <a:ext uri="{9D8B030D-6E8A-4147-A177-3AD203B41FA5}">
                      <a16:colId xmlns:a16="http://schemas.microsoft.com/office/drawing/2014/main" val="2247991233"/>
                    </a:ext>
                  </a:extLst>
                </a:gridCol>
                <a:gridCol w="1257300">
                  <a:extLst>
                    <a:ext uri="{9D8B030D-6E8A-4147-A177-3AD203B41FA5}">
                      <a16:colId xmlns:a16="http://schemas.microsoft.com/office/drawing/2014/main" val="1707690119"/>
                    </a:ext>
                  </a:extLst>
                </a:gridCol>
                <a:gridCol w="1413164">
                  <a:extLst>
                    <a:ext uri="{9D8B030D-6E8A-4147-A177-3AD203B41FA5}">
                      <a16:colId xmlns:a16="http://schemas.microsoft.com/office/drawing/2014/main" val="1509205362"/>
                    </a:ext>
                  </a:extLst>
                </a:gridCol>
                <a:gridCol w="1189100">
                  <a:extLst>
                    <a:ext uri="{9D8B030D-6E8A-4147-A177-3AD203B41FA5}">
                      <a16:colId xmlns:a16="http://schemas.microsoft.com/office/drawing/2014/main" val="224589037"/>
                    </a:ext>
                  </a:extLst>
                </a:gridCol>
              </a:tblGrid>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r">
                        <a:spcAft>
                          <a:spcPts val="0"/>
                        </a:spcAft>
                      </a:pPr>
                      <a:r>
                        <a:rPr lang="en-US" sz="1200" dirty="0">
                          <a:solidFill>
                            <a:schemeClr val="accent6"/>
                          </a:solidFill>
                          <a:effectLst/>
                          <a:latin typeface="Calibri" panose="020F0502020204030204" pitchFamily="34" charset="0"/>
                          <a:ea typeface="Times New Roman" panose="02020603050405020304" pitchFamily="18" charset="0"/>
                          <a:cs typeface="Calibri" panose="020F0502020204030204" pitchFamily="34" charset="0"/>
                        </a:rPr>
                        <a:t>CIT</a:t>
                      </a:r>
                      <a:endParaRPr lang="de-DE" sz="1200" dirty="0">
                        <a:solidFill>
                          <a:schemeClr val="accent6"/>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229</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209</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207</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123</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35</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142625060"/>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r">
                        <a:spcAft>
                          <a:spcPts val="0"/>
                        </a:spcAft>
                      </a:pPr>
                      <a:r>
                        <a:rPr lang="en-US" sz="1200" dirty="0">
                          <a:solidFill>
                            <a:schemeClr val="accent4"/>
                          </a:solidFill>
                          <a:effectLst/>
                          <a:latin typeface="Calibri" panose="020F0502020204030204" pitchFamily="34" charset="0"/>
                          <a:ea typeface="Times New Roman" panose="02020603050405020304" pitchFamily="18" charset="0"/>
                          <a:cs typeface="Calibri" panose="020F0502020204030204" pitchFamily="34" charset="0"/>
                        </a:rPr>
                        <a:t>V + R</a:t>
                      </a:r>
                      <a:endParaRPr lang="de-DE" sz="1200" dirty="0">
                        <a:solidFill>
                          <a:schemeClr val="accent4"/>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237</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231</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227</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140</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43</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336094481"/>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r">
                        <a:spcAft>
                          <a:spcPts val="0"/>
                        </a:spcAft>
                      </a:pPr>
                      <a:r>
                        <a:rPr lang="en-US" sz="1200" dirty="0">
                          <a:solidFill>
                            <a:schemeClr val="accent3"/>
                          </a:solidFill>
                          <a:effectLst/>
                          <a:latin typeface="Calibri" panose="020F0502020204030204" pitchFamily="34" charset="0"/>
                          <a:ea typeface="Times New Roman" panose="02020603050405020304" pitchFamily="18" charset="0"/>
                          <a:cs typeface="Calibri" panose="020F0502020204030204" pitchFamily="34" charset="0"/>
                        </a:rPr>
                        <a:t>V + O</a:t>
                      </a:r>
                      <a:endParaRPr lang="de-DE" sz="1200" dirty="0">
                        <a:solidFill>
                          <a:schemeClr val="accent3"/>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229</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227</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223</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141</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45</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741516863"/>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r">
                        <a:spcAft>
                          <a:spcPts val="0"/>
                        </a:spcAft>
                      </a:pPr>
                      <a:r>
                        <a:rPr lang="en-US" sz="1200"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I + V + O</a:t>
                      </a:r>
                      <a:endParaRPr lang="de-DE" sz="1200" dirty="0">
                        <a:solidFill>
                          <a:schemeClr val="accent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231</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228</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218</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138</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no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47</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23456709"/>
                  </a:ext>
                </a:extLst>
              </a:tr>
            </a:tbl>
          </a:graphicData>
        </a:graphic>
      </p:graphicFrame>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GAIA/CLL13: OS</a:t>
            </a:r>
          </a:p>
        </p:txBody>
      </p:sp>
      <p:sp>
        <p:nvSpPr>
          <p:cNvPr id="15" name="Text Box 15">
            <a:extLst>
              <a:ext uri="{FF2B5EF4-FFF2-40B4-BE49-F238E27FC236}">
                <a16:creationId xmlns:a16="http://schemas.microsoft.com/office/drawing/2014/main" id="{71288BAD-D5B3-7CAE-CA89-6A4CF0F76F63}"/>
              </a:ext>
            </a:extLst>
          </p:cNvPr>
          <p:cNvSpPr txBox="1">
            <a:spLocks noChangeArrowheads="1"/>
          </p:cNvSpPr>
          <p:nvPr/>
        </p:nvSpPr>
        <p:spPr bwMode="auto">
          <a:xfrm>
            <a:off x="412750" y="6385837"/>
            <a:ext cx="769267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Eichhorst. EHA 2022. Abstr LB2365. Reproduced with permission.</a:t>
            </a:r>
          </a:p>
        </p:txBody>
      </p:sp>
      <p:grpSp>
        <p:nvGrpSpPr>
          <p:cNvPr id="12" name="Group 11">
            <a:extLst>
              <a:ext uri="{FF2B5EF4-FFF2-40B4-BE49-F238E27FC236}">
                <a16:creationId xmlns:a16="http://schemas.microsoft.com/office/drawing/2014/main" id="{1AE0CA3A-DF82-BF7C-7650-45DC0C21539E}"/>
              </a:ext>
            </a:extLst>
          </p:cNvPr>
          <p:cNvGrpSpPr/>
          <p:nvPr/>
        </p:nvGrpSpPr>
        <p:grpSpPr>
          <a:xfrm flipV="1">
            <a:off x="1879265" y="3519553"/>
            <a:ext cx="265453" cy="1319997"/>
            <a:chOff x="7160362" y="1463346"/>
            <a:chExt cx="265453" cy="1704679"/>
          </a:xfrm>
        </p:grpSpPr>
        <p:cxnSp>
          <p:nvCxnSpPr>
            <p:cNvPr id="13" name="Straight Connector 12">
              <a:extLst>
                <a:ext uri="{FF2B5EF4-FFF2-40B4-BE49-F238E27FC236}">
                  <a16:creationId xmlns:a16="http://schemas.microsoft.com/office/drawing/2014/main" id="{264F8419-6FCC-0774-8B10-8A289D6CCAF0}"/>
                </a:ext>
              </a:extLst>
            </p:cNvPr>
            <p:cNvCxnSpPr/>
            <p:nvPr/>
          </p:nvCxnSpPr>
          <p:spPr bwMode="auto">
            <a:xfrm>
              <a:off x="7161993" y="1463346"/>
              <a:ext cx="263822" cy="0"/>
            </a:xfrm>
            <a:prstGeom prst="line">
              <a:avLst/>
            </a:prstGeom>
            <a:noFill/>
            <a:ln w="28575" cap="flat" cmpd="sng" algn="ctr">
              <a:solidFill>
                <a:srgbClr val="05275F"/>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8F66491-2561-BECD-B57E-471143B4C3A4}"/>
                </a:ext>
              </a:extLst>
            </p:cNvPr>
            <p:cNvCxnSpPr/>
            <p:nvPr/>
          </p:nvCxnSpPr>
          <p:spPr bwMode="auto">
            <a:xfrm>
              <a:off x="7161993" y="2037320"/>
              <a:ext cx="263822" cy="0"/>
            </a:xfrm>
            <a:prstGeom prst="line">
              <a:avLst/>
            </a:prstGeom>
            <a:noFill/>
            <a:ln w="28575" cap="flat" cmpd="sng" algn="ctr">
              <a:solidFill>
                <a:srgbClr val="E1471D"/>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02FBF7A-D607-210F-2244-E9BFE2F54A16}"/>
                </a:ext>
              </a:extLst>
            </p:cNvPr>
            <p:cNvCxnSpPr/>
            <p:nvPr/>
          </p:nvCxnSpPr>
          <p:spPr bwMode="auto">
            <a:xfrm>
              <a:off x="7160362" y="2577188"/>
              <a:ext cx="263822" cy="0"/>
            </a:xfrm>
            <a:prstGeom prst="line">
              <a:avLst/>
            </a:prstGeom>
            <a:noFill/>
            <a:ln w="28575" cap="flat" cmpd="sng" algn="ctr">
              <a:solidFill>
                <a:schemeClr val="accent4"/>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DEBA790F-F9F6-8807-560A-8D003CAEE2A6}"/>
                </a:ext>
              </a:extLst>
            </p:cNvPr>
            <p:cNvCxnSpPr/>
            <p:nvPr/>
          </p:nvCxnSpPr>
          <p:spPr bwMode="auto">
            <a:xfrm>
              <a:off x="7160362" y="3168025"/>
              <a:ext cx="263822" cy="0"/>
            </a:xfrm>
            <a:prstGeom prst="line">
              <a:avLst/>
            </a:prstGeom>
            <a:noFill/>
            <a:ln w="28575" cap="flat" cmpd="sng" algn="ctr">
              <a:solidFill>
                <a:schemeClr val="accent6"/>
              </a:solidFill>
              <a:prstDash val="solid"/>
              <a:round/>
              <a:headEnd type="none" w="med" len="med"/>
              <a:tailEnd type="none" w="med" len="med"/>
            </a:ln>
            <a:effectLst/>
          </p:spPr>
        </p:cxnSp>
      </p:grpSp>
      <p:sp>
        <p:nvSpPr>
          <p:cNvPr id="223" name="Rectangle 49">
            <a:extLst>
              <a:ext uri="{FF2B5EF4-FFF2-40B4-BE49-F238E27FC236}">
                <a16:creationId xmlns:a16="http://schemas.microsoft.com/office/drawing/2014/main" id="{53EDF83F-50FE-973E-DD2D-546F4AF8B023}"/>
              </a:ext>
            </a:extLst>
          </p:cNvPr>
          <p:cNvSpPr>
            <a:spLocks noChangeArrowheads="1"/>
          </p:cNvSpPr>
          <p:nvPr/>
        </p:nvSpPr>
        <p:spPr bwMode="auto">
          <a:xfrm rot="16200000">
            <a:off x="-937085" y="3280760"/>
            <a:ext cx="3633073"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Char char="§"/>
              <a:tabLst/>
              <a:defRPr/>
            </a:pPr>
            <a:r>
              <a:rPr kumimoji="0" lang="en-US" sz="1600" b="1"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sym typeface="Wingdings" panose="05000000000000000000" pitchFamily="2" charset="2"/>
              </a:rPr>
              <a:t>OS (Proportion)</a:t>
            </a:r>
            <a:endParaRPr kumimoji="0" lang="de-DE"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224" name="Line 38">
            <a:extLst>
              <a:ext uri="{FF2B5EF4-FFF2-40B4-BE49-F238E27FC236}">
                <a16:creationId xmlns:a16="http://schemas.microsoft.com/office/drawing/2014/main" id="{90053E36-40D1-1589-D74D-777B0B00EBDD}"/>
              </a:ext>
            </a:extLst>
          </p:cNvPr>
          <p:cNvSpPr>
            <a:spLocks noChangeShapeType="1"/>
          </p:cNvSpPr>
          <p:nvPr/>
        </p:nvSpPr>
        <p:spPr bwMode="auto">
          <a:xfrm flipV="1">
            <a:off x="1581873" y="1677894"/>
            <a:ext cx="0" cy="34193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5" name="Rectangle 39">
            <a:extLst>
              <a:ext uri="{FF2B5EF4-FFF2-40B4-BE49-F238E27FC236}">
                <a16:creationId xmlns:a16="http://schemas.microsoft.com/office/drawing/2014/main" id="{ABECE202-882B-32C3-40B6-E802D183DEBC}"/>
              </a:ext>
            </a:extLst>
          </p:cNvPr>
          <p:cNvSpPr>
            <a:spLocks noChangeArrowheads="1"/>
          </p:cNvSpPr>
          <p:nvPr/>
        </p:nvSpPr>
        <p:spPr bwMode="auto">
          <a:xfrm>
            <a:off x="1332195" y="4970310"/>
            <a:ext cx="109387" cy="237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6" name="Rectangle 41">
            <a:extLst>
              <a:ext uri="{FF2B5EF4-FFF2-40B4-BE49-F238E27FC236}">
                <a16:creationId xmlns:a16="http://schemas.microsoft.com/office/drawing/2014/main" id="{2CCB476A-4526-7438-6BA7-DDF15EEEF674}"/>
              </a:ext>
            </a:extLst>
          </p:cNvPr>
          <p:cNvSpPr>
            <a:spLocks noChangeArrowheads="1"/>
          </p:cNvSpPr>
          <p:nvPr/>
        </p:nvSpPr>
        <p:spPr bwMode="auto">
          <a:xfrm>
            <a:off x="1133244" y="4291252"/>
            <a:ext cx="308340" cy="2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7" name="Rectangle 43">
            <a:extLst>
              <a:ext uri="{FF2B5EF4-FFF2-40B4-BE49-F238E27FC236}">
                <a16:creationId xmlns:a16="http://schemas.microsoft.com/office/drawing/2014/main" id="{6ADA1FA7-F962-9C43-BDFE-2744ACB5CD9D}"/>
              </a:ext>
            </a:extLst>
          </p:cNvPr>
          <p:cNvSpPr>
            <a:spLocks noChangeArrowheads="1"/>
          </p:cNvSpPr>
          <p:nvPr/>
        </p:nvSpPr>
        <p:spPr bwMode="auto">
          <a:xfrm>
            <a:off x="1133244" y="3612195"/>
            <a:ext cx="308340" cy="2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8" name="Rectangle 45">
            <a:extLst>
              <a:ext uri="{FF2B5EF4-FFF2-40B4-BE49-F238E27FC236}">
                <a16:creationId xmlns:a16="http://schemas.microsoft.com/office/drawing/2014/main" id="{6C0C387C-0284-9453-30B6-03A88CBF74D8}"/>
              </a:ext>
            </a:extLst>
          </p:cNvPr>
          <p:cNvSpPr>
            <a:spLocks noChangeArrowheads="1"/>
          </p:cNvSpPr>
          <p:nvPr/>
        </p:nvSpPr>
        <p:spPr bwMode="auto">
          <a:xfrm>
            <a:off x="1133244" y="2933139"/>
            <a:ext cx="308340" cy="2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9" name="Rectangle 47">
            <a:extLst>
              <a:ext uri="{FF2B5EF4-FFF2-40B4-BE49-F238E27FC236}">
                <a16:creationId xmlns:a16="http://schemas.microsoft.com/office/drawing/2014/main" id="{357EFB2E-0024-9399-FF96-52E2880AE7EB}"/>
              </a:ext>
            </a:extLst>
          </p:cNvPr>
          <p:cNvSpPr>
            <a:spLocks noChangeArrowheads="1"/>
          </p:cNvSpPr>
          <p:nvPr/>
        </p:nvSpPr>
        <p:spPr bwMode="auto">
          <a:xfrm>
            <a:off x="1133244" y="2254082"/>
            <a:ext cx="308340" cy="2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0" name="Line 79">
            <a:extLst>
              <a:ext uri="{FF2B5EF4-FFF2-40B4-BE49-F238E27FC236}">
                <a16:creationId xmlns:a16="http://schemas.microsoft.com/office/drawing/2014/main" id="{FBEBE081-54B5-D1DC-F065-A1DDE9642ECF}"/>
              </a:ext>
            </a:extLst>
          </p:cNvPr>
          <p:cNvSpPr>
            <a:spLocks noChangeShapeType="1"/>
          </p:cNvSpPr>
          <p:nvPr/>
        </p:nvSpPr>
        <p:spPr bwMode="auto">
          <a:xfrm flipH="1">
            <a:off x="1510204" y="2387675"/>
            <a:ext cx="6099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1" name="Line 81">
            <a:extLst>
              <a:ext uri="{FF2B5EF4-FFF2-40B4-BE49-F238E27FC236}">
                <a16:creationId xmlns:a16="http://schemas.microsoft.com/office/drawing/2014/main" id="{DA506B6D-36C4-82F8-62FC-F5A5B5C62140}"/>
              </a:ext>
            </a:extLst>
          </p:cNvPr>
          <p:cNvSpPr>
            <a:spLocks noChangeShapeType="1"/>
          </p:cNvSpPr>
          <p:nvPr/>
        </p:nvSpPr>
        <p:spPr bwMode="auto">
          <a:xfrm flipH="1">
            <a:off x="1510204" y="3060089"/>
            <a:ext cx="6099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2" name="Line 83">
            <a:extLst>
              <a:ext uri="{FF2B5EF4-FFF2-40B4-BE49-F238E27FC236}">
                <a16:creationId xmlns:a16="http://schemas.microsoft.com/office/drawing/2014/main" id="{B09D3F5A-4149-4D7A-6F50-9F22AB580911}"/>
              </a:ext>
            </a:extLst>
          </p:cNvPr>
          <p:cNvSpPr>
            <a:spLocks noChangeShapeType="1"/>
          </p:cNvSpPr>
          <p:nvPr/>
        </p:nvSpPr>
        <p:spPr bwMode="auto">
          <a:xfrm flipH="1">
            <a:off x="1510204" y="3731088"/>
            <a:ext cx="6099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3" name="Line 85">
            <a:extLst>
              <a:ext uri="{FF2B5EF4-FFF2-40B4-BE49-F238E27FC236}">
                <a16:creationId xmlns:a16="http://schemas.microsoft.com/office/drawing/2014/main" id="{4C70D50D-F264-8BF2-BE68-A6C2DBAC9B91}"/>
              </a:ext>
            </a:extLst>
          </p:cNvPr>
          <p:cNvSpPr>
            <a:spLocks noChangeShapeType="1"/>
          </p:cNvSpPr>
          <p:nvPr/>
        </p:nvSpPr>
        <p:spPr bwMode="auto">
          <a:xfrm flipH="1">
            <a:off x="1510204" y="4410145"/>
            <a:ext cx="6099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4" name="Line 87">
            <a:extLst>
              <a:ext uri="{FF2B5EF4-FFF2-40B4-BE49-F238E27FC236}">
                <a16:creationId xmlns:a16="http://schemas.microsoft.com/office/drawing/2014/main" id="{0C94AC4B-9C8A-9DA8-EDFF-5078F30A2EDB}"/>
              </a:ext>
            </a:extLst>
          </p:cNvPr>
          <p:cNvSpPr>
            <a:spLocks noChangeShapeType="1"/>
          </p:cNvSpPr>
          <p:nvPr/>
        </p:nvSpPr>
        <p:spPr bwMode="auto">
          <a:xfrm flipH="1">
            <a:off x="1510204" y="5097499"/>
            <a:ext cx="6099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 name="Line 88">
            <a:extLst>
              <a:ext uri="{FF2B5EF4-FFF2-40B4-BE49-F238E27FC236}">
                <a16:creationId xmlns:a16="http://schemas.microsoft.com/office/drawing/2014/main" id="{72712561-93CB-FA6B-50B3-128201FE0AB9}"/>
              </a:ext>
            </a:extLst>
          </p:cNvPr>
          <p:cNvSpPr>
            <a:spLocks noChangeShapeType="1"/>
          </p:cNvSpPr>
          <p:nvPr/>
        </p:nvSpPr>
        <p:spPr bwMode="auto">
          <a:xfrm flipH="1">
            <a:off x="1508955" y="5097257"/>
            <a:ext cx="6099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 name="Line 89">
            <a:extLst>
              <a:ext uri="{FF2B5EF4-FFF2-40B4-BE49-F238E27FC236}">
                <a16:creationId xmlns:a16="http://schemas.microsoft.com/office/drawing/2014/main" id="{F0713621-0F03-7B57-4588-1DE1CC94BCB5}"/>
              </a:ext>
            </a:extLst>
          </p:cNvPr>
          <p:cNvSpPr>
            <a:spLocks noChangeShapeType="1"/>
          </p:cNvSpPr>
          <p:nvPr/>
        </p:nvSpPr>
        <p:spPr bwMode="auto">
          <a:xfrm>
            <a:off x="1568429" y="5098815"/>
            <a:ext cx="656233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7" name="Rectangle 48">
            <a:extLst>
              <a:ext uri="{FF2B5EF4-FFF2-40B4-BE49-F238E27FC236}">
                <a16:creationId xmlns:a16="http://schemas.microsoft.com/office/drawing/2014/main" id="{4D9941B4-BA4A-30CF-4338-2097A4E7AF55}"/>
              </a:ext>
            </a:extLst>
          </p:cNvPr>
          <p:cNvSpPr>
            <a:spLocks noChangeArrowheads="1"/>
          </p:cNvSpPr>
          <p:nvPr/>
        </p:nvSpPr>
        <p:spPr bwMode="auto">
          <a:xfrm>
            <a:off x="1133242" y="1575024"/>
            <a:ext cx="308340" cy="2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8" name="Line 79">
            <a:extLst>
              <a:ext uri="{FF2B5EF4-FFF2-40B4-BE49-F238E27FC236}">
                <a16:creationId xmlns:a16="http://schemas.microsoft.com/office/drawing/2014/main" id="{2EBB297E-4B36-2DEA-6163-0E13A9766B98}"/>
              </a:ext>
            </a:extLst>
          </p:cNvPr>
          <p:cNvSpPr>
            <a:spLocks noChangeShapeType="1"/>
          </p:cNvSpPr>
          <p:nvPr/>
        </p:nvSpPr>
        <p:spPr bwMode="auto">
          <a:xfrm flipH="1">
            <a:off x="1510204" y="1690364"/>
            <a:ext cx="6099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39" name="Group 238">
            <a:extLst>
              <a:ext uri="{FF2B5EF4-FFF2-40B4-BE49-F238E27FC236}">
                <a16:creationId xmlns:a16="http://schemas.microsoft.com/office/drawing/2014/main" id="{D5FEC8E3-2C86-41FF-AFA1-2CE79D391454}"/>
              </a:ext>
            </a:extLst>
          </p:cNvPr>
          <p:cNvGrpSpPr/>
          <p:nvPr/>
        </p:nvGrpSpPr>
        <p:grpSpPr>
          <a:xfrm>
            <a:off x="1582149" y="5093626"/>
            <a:ext cx="6548618" cy="97577"/>
            <a:chOff x="1379829" y="4423097"/>
            <a:chExt cx="2516204" cy="81099"/>
          </a:xfrm>
        </p:grpSpPr>
        <p:sp>
          <p:nvSpPr>
            <p:cNvPr id="240" name="Line 50">
              <a:extLst>
                <a:ext uri="{FF2B5EF4-FFF2-40B4-BE49-F238E27FC236}">
                  <a16:creationId xmlns:a16="http://schemas.microsoft.com/office/drawing/2014/main" id="{C209B4D2-75DD-883C-EAF2-A87EC15AF9C9}"/>
                </a:ext>
              </a:extLst>
            </p:cNvPr>
            <p:cNvSpPr>
              <a:spLocks noChangeShapeType="1"/>
            </p:cNvSpPr>
            <p:nvPr/>
          </p:nvSpPr>
          <p:spPr bwMode="auto">
            <a:xfrm>
              <a:off x="1379829" y="4438601"/>
              <a:ext cx="0" cy="5137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1" name="Line 87">
              <a:extLst>
                <a:ext uri="{FF2B5EF4-FFF2-40B4-BE49-F238E27FC236}">
                  <a16:creationId xmlns:a16="http://schemas.microsoft.com/office/drawing/2014/main" id="{D97BDBF3-0D5F-A255-52D0-C2A1CC8CB9B1}"/>
                </a:ext>
              </a:extLst>
            </p:cNvPr>
            <p:cNvSpPr>
              <a:spLocks noChangeShapeType="1"/>
            </p:cNvSpPr>
            <p:nvPr/>
          </p:nvSpPr>
          <p:spPr bwMode="auto">
            <a:xfrm flipH="1">
              <a:off x="1886104"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2" name="Line 87">
              <a:extLst>
                <a:ext uri="{FF2B5EF4-FFF2-40B4-BE49-F238E27FC236}">
                  <a16:creationId xmlns:a16="http://schemas.microsoft.com/office/drawing/2014/main" id="{12F02A73-DCC3-6B1F-A9BF-A91BB04BB5BF}"/>
                </a:ext>
              </a:extLst>
            </p:cNvPr>
            <p:cNvSpPr>
              <a:spLocks noChangeShapeType="1"/>
            </p:cNvSpPr>
            <p:nvPr/>
          </p:nvSpPr>
          <p:spPr bwMode="auto">
            <a:xfrm flipH="1">
              <a:off x="2385434"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3" name="Line 87">
              <a:extLst>
                <a:ext uri="{FF2B5EF4-FFF2-40B4-BE49-F238E27FC236}">
                  <a16:creationId xmlns:a16="http://schemas.microsoft.com/office/drawing/2014/main" id="{D9F9E58B-59E4-6B5C-0136-8801BC2F5BB0}"/>
                </a:ext>
              </a:extLst>
            </p:cNvPr>
            <p:cNvSpPr>
              <a:spLocks noChangeShapeType="1"/>
            </p:cNvSpPr>
            <p:nvPr/>
          </p:nvSpPr>
          <p:spPr bwMode="auto">
            <a:xfrm flipH="1">
              <a:off x="2877323"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4" name="Line 87">
              <a:extLst>
                <a:ext uri="{FF2B5EF4-FFF2-40B4-BE49-F238E27FC236}">
                  <a16:creationId xmlns:a16="http://schemas.microsoft.com/office/drawing/2014/main" id="{ECCE0887-53F5-6915-C3C4-97CEE497DA5A}"/>
                </a:ext>
              </a:extLst>
            </p:cNvPr>
            <p:cNvSpPr>
              <a:spLocks noChangeShapeType="1"/>
            </p:cNvSpPr>
            <p:nvPr/>
          </p:nvSpPr>
          <p:spPr bwMode="auto">
            <a:xfrm flipH="1">
              <a:off x="3387452"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5" name="Line 87">
              <a:extLst>
                <a:ext uri="{FF2B5EF4-FFF2-40B4-BE49-F238E27FC236}">
                  <a16:creationId xmlns:a16="http://schemas.microsoft.com/office/drawing/2014/main" id="{F214E621-2BCD-7497-1664-50C891D7722C}"/>
                </a:ext>
              </a:extLst>
            </p:cNvPr>
            <p:cNvSpPr>
              <a:spLocks noChangeShapeType="1"/>
            </p:cNvSpPr>
            <p:nvPr/>
          </p:nvSpPr>
          <p:spPr bwMode="auto">
            <a:xfrm flipH="1">
              <a:off x="3896033"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46" name="Rectangle 245">
            <a:extLst>
              <a:ext uri="{FF2B5EF4-FFF2-40B4-BE49-F238E27FC236}">
                <a16:creationId xmlns:a16="http://schemas.microsoft.com/office/drawing/2014/main" id="{5C1956CB-84F6-0EAD-E9A5-DE286009626B}"/>
              </a:ext>
            </a:extLst>
          </p:cNvPr>
          <p:cNvSpPr>
            <a:spLocks noChangeArrowheads="1"/>
          </p:cNvSpPr>
          <p:nvPr/>
        </p:nvSpPr>
        <p:spPr bwMode="auto">
          <a:xfrm>
            <a:off x="2786432" y="5221409"/>
            <a:ext cx="247434" cy="2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7" name="Rectangle 41">
            <a:extLst>
              <a:ext uri="{FF2B5EF4-FFF2-40B4-BE49-F238E27FC236}">
                <a16:creationId xmlns:a16="http://schemas.microsoft.com/office/drawing/2014/main" id="{5FEA6AE6-1A96-DBD8-B10E-B20A7207510E}"/>
              </a:ext>
            </a:extLst>
          </p:cNvPr>
          <p:cNvSpPr>
            <a:spLocks noChangeArrowheads="1"/>
          </p:cNvSpPr>
          <p:nvPr/>
        </p:nvSpPr>
        <p:spPr bwMode="auto">
          <a:xfrm>
            <a:off x="4067952" y="5221409"/>
            <a:ext cx="247434" cy="2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8" name="Rectangle 41">
            <a:extLst>
              <a:ext uri="{FF2B5EF4-FFF2-40B4-BE49-F238E27FC236}">
                <a16:creationId xmlns:a16="http://schemas.microsoft.com/office/drawing/2014/main" id="{ECD4CE6C-FD2C-5FA1-E89D-8D7716DBF270}"/>
              </a:ext>
            </a:extLst>
          </p:cNvPr>
          <p:cNvSpPr>
            <a:spLocks noChangeArrowheads="1"/>
          </p:cNvSpPr>
          <p:nvPr/>
        </p:nvSpPr>
        <p:spPr bwMode="auto">
          <a:xfrm>
            <a:off x="5356511" y="5221409"/>
            <a:ext cx="247434" cy="2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9" name="Rectangle 248">
            <a:extLst>
              <a:ext uri="{FF2B5EF4-FFF2-40B4-BE49-F238E27FC236}">
                <a16:creationId xmlns:a16="http://schemas.microsoft.com/office/drawing/2014/main" id="{58930D49-99BA-E393-5C08-288DFB136DDC}"/>
              </a:ext>
            </a:extLst>
          </p:cNvPr>
          <p:cNvSpPr>
            <a:spLocks noChangeArrowheads="1"/>
          </p:cNvSpPr>
          <p:nvPr/>
        </p:nvSpPr>
        <p:spPr bwMode="auto">
          <a:xfrm>
            <a:off x="6693033" y="5221409"/>
            <a:ext cx="247434" cy="2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0" name="Rectangle 41">
            <a:extLst>
              <a:ext uri="{FF2B5EF4-FFF2-40B4-BE49-F238E27FC236}">
                <a16:creationId xmlns:a16="http://schemas.microsoft.com/office/drawing/2014/main" id="{EDA4CDB5-56D9-74B4-B949-2849C1B57F89}"/>
              </a:ext>
            </a:extLst>
          </p:cNvPr>
          <p:cNvSpPr>
            <a:spLocks noChangeArrowheads="1"/>
          </p:cNvSpPr>
          <p:nvPr/>
        </p:nvSpPr>
        <p:spPr bwMode="auto">
          <a:xfrm>
            <a:off x="8002172" y="5221409"/>
            <a:ext cx="256183" cy="2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1" name="Rectangle 39">
            <a:extLst>
              <a:ext uri="{FF2B5EF4-FFF2-40B4-BE49-F238E27FC236}">
                <a16:creationId xmlns:a16="http://schemas.microsoft.com/office/drawing/2014/main" id="{29CA7E0B-FAC0-4510-2E57-C9A244A492C9}"/>
              </a:ext>
            </a:extLst>
          </p:cNvPr>
          <p:cNvSpPr>
            <a:spLocks noChangeArrowheads="1"/>
          </p:cNvSpPr>
          <p:nvPr/>
        </p:nvSpPr>
        <p:spPr bwMode="auto">
          <a:xfrm>
            <a:off x="1507066" y="5221409"/>
            <a:ext cx="128094" cy="268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2" name="TextBox 251">
            <a:extLst>
              <a:ext uri="{FF2B5EF4-FFF2-40B4-BE49-F238E27FC236}">
                <a16:creationId xmlns:a16="http://schemas.microsoft.com/office/drawing/2014/main" id="{1373A9B8-96CB-7CF2-124C-B9453EAF3035}"/>
              </a:ext>
            </a:extLst>
          </p:cNvPr>
          <p:cNvSpPr txBox="1"/>
          <p:nvPr/>
        </p:nvSpPr>
        <p:spPr bwMode="auto">
          <a:xfrm>
            <a:off x="2431232" y="5351570"/>
            <a:ext cx="49001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344" name="Group 343">
            <a:extLst>
              <a:ext uri="{FF2B5EF4-FFF2-40B4-BE49-F238E27FC236}">
                <a16:creationId xmlns:a16="http://schemas.microsoft.com/office/drawing/2014/main" id="{157F9BAA-170E-DA4D-5C4B-586017FA11EA}"/>
              </a:ext>
            </a:extLst>
          </p:cNvPr>
          <p:cNvGrpSpPr/>
          <p:nvPr/>
        </p:nvGrpSpPr>
        <p:grpSpPr>
          <a:xfrm>
            <a:off x="3139032" y="1671056"/>
            <a:ext cx="4903906" cy="270552"/>
            <a:chOff x="3139032" y="1671056"/>
            <a:chExt cx="4903906" cy="270552"/>
          </a:xfrm>
        </p:grpSpPr>
        <p:cxnSp>
          <p:nvCxnSpPr>
            <p:cNvPr id="255" name="Straight Connector 254">
              <a:extLst>
                <a:ext uri="{FF2B5EF4-FFF2-40B4-BE49-F238E27FC236}">
                  <a16:creationId xmlns:a16="http://schemas.microsoft.com/office/drawing/2014/main" id="{2FA4983D-7C21-DCDE-CC73-78FFF61D9B2F}"/>
                </a:ext>
              </a:extLst>
            </p:cNvPr>
            <p:cNvCxnSpPr/>
            <p:nvPr/>
          </p:nvCxnSpPr>
          <p:spPr bwMode="auto">
            <a:xfrm>
              <a:off x="3139032" y="1671056"/>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FDC21A49-0F4F-2956-68B8-03904E18BEB3}"/>
                </a:ext>
              </a:extLst>
            </p:cNvPr>
            <p:cNvCxnSpPr/>
            <p:nvPr/>
          </p:nvCxnSpPr>
          <p:spPr bwMode="auto">
            <a:xfrm>
              <a:off x="3828535" y="1715801"/>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C9B0E6BC-79F3-6D93-9A30-52382C64A27D}"/>
                </a:ext>
              </a:extLst>
            </p:cNvPr>
            <p:cNvCxnSpPr>
              <a:cxnSpLocks/>
            </p:cNvCxnSpPr>
            <p:nvPr/>
          </p:nvCxnSpPr>
          <p:spPr bwMode="auto">
            <a:xfrm>
              <a:off x="3339883" y="1711738"/>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0E1B7131-BB09-43DA-F6D2-39AD285A75BD}"/>
                </a:ext>
              </a:extLst>
            </p:cNvPr>
            <p:cNvCxnSpPr/>
            <p:nvPr/>
          </p:nvCxnSpPr>
          <p:spPr bwMode="auto">
            <a:xfrm>
              <a:off x="3788262" y="1715600"/>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A1F3D8B6-A401-0386-70E6-C7A4C3B24500}"/>
                </a:ext>
              </a:extLst>
            </p:cNvPr>
            <p:cNvCxnSpPr/>
            <p:nvPr/>
          </p:nvCxnSpPr>
          <p:spPr bwMode="auto">
            <a:xfrm>
              <a:off x="4303324" y="1734729"/>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20D399AA-33B6-6FB3-77BD-90069160E4B1}"/>
                </a:ext>
              </a:extLst>
            </p:cNvPr>
            <p:cNvCxnSpPr/>
            <p:nvPr/>
          </p:nvCxnSpPr>
          <p:spPr bwMode="auto">
            <a:xfrm>
              <a:off x="3757238" y="171455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6CC36174-0D66-5209-F613-20FC4EE7047F}"/>
                </a:ext>
              </a:extLst>
            </p:cNvPr>
            <p:cNvCxnSpPr/>
            <p:nvPr/>
          </p:nvCxnSpPr>
          <p:spPr bwMode="auto">
            <a:xfrm>
              <a:off x="4021364" y="1712042"/>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B783894D-0084-B8FE-F2BC-A72E7642BF29}"/>
                </a:ext>
              </a:extLst>
            </p:cNvPr>
            <p:cNvCxnSpPr/>
            <p:nvPr/>
          </p:nvCxnSpPr>
          <p:spPr bwMode="auto">
            <a:xfrm>
              <a:off x="4347168" y="1735872"/>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5B8AA25E-488D-A8D6-0335-AD8FFA016F03}"/>
                </a:ext>
              </a:extLst>
            </p:cNvPr>
            <p:cNvCxnSpPr/>
            <p:nvPr/>
          </p:nvCxnSpPr>
          <p:spPr bwMode="auto">
            <a:xfrm>
              <a:off x="4452502" y="1737053"/>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7ABFDE83-1AC3-F4B5-AE74-9989F134B7F7}"/>
                </a:ext>
              </a:extLst>
            </p:cNvPr>
            <p:cNvCxnSpPr/>
            <p:nvPr/>
          </p:nvCxnSpPr>
          <p:spPr bwMode="auto">
            <a:xfrm>
              <a:off x="4404070" y="173349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3C39AC4D-18FC-D641-6571-CD4AF45779BC}"/>
                </a:ext>
              </a:extLst>
            </p:cNvPr>
            <p:cNvCxnSpPr/>
            <p:nvPr/>
          </p:nvCxnSpPr>
          <p:spPr bwMode="auto">
            <a:xfrm>
              <a:off x="4513598" y="1735206"/>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F401790D-6A7C-8370-20C5-41083C775479}"/>
                </a:ext>
              </a:extLst>
            </p:cNvPr>
            <p:cNvCxnSpPr/>
            <p:nvPr/>
          </p:nvCxnSpPr>
          <p:spPr bwMode="auto">
            <a:xfrm>
              <a:off x="4497170" y="1737331"/>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2DB2648F-8605-3B6A-FDB4-4BB87A86233B}"/>
                </a:ext>
              </a:extLst>
            </p:cNvPr>
            <p:cNvCxnSpPr/>
            <p:nvPr/>
          </p:nvCxnSpPr>
          <p:spPr bwMode="auto">
            <a:xfrm>
              <a:off x="4696508" y="1756371"/>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1AD97277-A533-FDB6-6431-E0C9F85DA81F}"/>
                </a:ext>
              </a:extLst>
            </p:cNvPr>
            <p:cNvCxnSpPr/>
            <p:nvPr/>
          </p:nvCxnSpPr>
          <p:spPr bwMode="auto">
            <a:xfrm>
              <a:off x="4908986" y="1759691"/>
              <a:ext cx="0" cy="134462"/>
            </a:xfrm>
            <a:prstGeom prst="line">
              <a:avLst/>
            </a:prstGeom>
            <a:noFill/>
            <a:ln w="5715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34681E53-B139-A572-9826-65AFCFE1E867}"/>
                </a:ext>
              </a:extLst>
            </p:cNvPr>
            <p:cNvCxnSpPr/>
            <p:nvPr/>
          </p:nvCxnSpPr>
          <p:spPr bwMode="auto">
            <a:xfrm>
              <a:off x="4767719" y="175751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8E1FD1BF-BC15-F3E6-EDAD-D188A67CC09C}"/>
                </a:ext>
              </a:extLst>
            </p:cNvPr>
            <p:cNvCxnSpPr/>
            <p:nvPr/>
          </p:nvCxnSpPr>
          <p:spPr bwMode="auto">
            <a:xfrm>
              <a:off x="4658753" y="1758656"/>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445076AD-30E6-CAEC-3D87-BA557A1764B5}"/>
                </a:ext>
              </a:extLst>
            </p:cNvPr>
            <p:cNvCxnSpPr/>
            <p:nvPr/>
          </p:nvCxnSpPr>
          <p:spPr bwMode="auto">
            <a:xfrm>
              <a:off x="5005593" y="1771853"/>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743669BB-B539-DC42-A52C-431F222F75C3}"/>
                </a:ext>
              </a:extLst>
            </p:cNvPr>
            <p:cNvCxnSpPr/>
            <p:nvPr/>
          </p:nvCxnSpPr>
          <p:spPr bwMode="auto">
            <a:xfrm>
              <a:off x="4619733" y="1745979"/>
              <a:ext cx="0" cy="134462"/>
            </a:xfrm>
            <a:prstGeom prst="line">
              <a:avLst/>
            </a:prstGeom>
            <a:noFill/>
            <a:ln w="3810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55EBB287-39F2-127B-3284-27459ED9EDC8}"/>
                </a:ext>
              </a:extLst>
            </p:cNvPr>
            <p:cNvCxnSpPr/>
            <p:nvPr/>
          </p:nvCxnSpPr>
          <p:spPr bwMode="auto">
            <a:xfrm>
              <a:off x="4555730" y="1739139"/>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50A6C3B5-C91A-383A-43C5-C266E4FA2353}"/>
                </a:ext>
              </a:extLst>
            </p:cNvPr>
            <p:cNvCxnSpPr/>
            <p:nvPr/>
          </p:nvCxnSpPr>
          <p:spPr bwMode="auto">
            <a:xfrm>
              <a:off x="5058575" y="1771747"/>
              <a:ext cx="0" cy="134462"/>
            </a:xfrm>
            <a:prstGeom prst="line">
              <a:avLst/>
            </a:prstGeom>
            <a:noFill/>
            <a:ln w="38100"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B8D13415-B3AF-DD16-2FFD-58142F1CE035}"/>
                </a:ext>
              </a:extLst>
            </p:cNvPr>
            <p:cNvCxnSpPr/>
            <p:nvPr/>
          </p:nvCxnSpPr>
          <p:spPr bwMode="auto">
            <a:xfrm>
              <a:off x="4863198" y="1756133"/>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B4FB74EC-2E80-9819-E35C-86B1FA1C9AD7}"/>
                </a:ext>
              </a:extLst>
            </p:cNvPr>
            <p:cNvCxnSpPr/>
            <p:nvPr/>
          </p:nvCxnSpPr>
          <p:spPr bwMode="auto">
            <a:xfrm>
              <a:off x="5123813" y="1771747"/>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15A94916-5CE8-72D9-BC36-BF726176B94B}"/>
                </a:ext>
              </a:extLst>
            </p:cNvPr>
            <p:cNvCxnSpPr/>
            <p:nvPr/>
          </p:nvCxnSpPr>
          <p:spPr bwMode="auto">
            <a:xfrm>
              <a:off x="5097669" y="177227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2A639509-89E6-9B0B-B3E2-00597818487E}"/>
                </a:ext>
              </a:extLst>
            </p:cNvPr>
            <p:cNvCxnSpPr/>
            <p:nvPr/>
          </p:nvCxnSpPr>
          <p:spPr bwMode="auto">
            <a:xfrm>
              <a:off x="5274026" y="1778969"/>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99BF219D-00A4-8BBF-20C1-B3C44E1EB267}"/>
                </a:ext>
              </a:extLst>
            </p:cNvPr>
            <p:cNvCxnSpPr/>
            <p:nvPr/>
          </p:nvCxnSpPr>
          <p:spPr bwMode="auto">
            <a:xfrm>
              <a:off x="5377318" y="1783298"/>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4168E576-400C-6E33-8CC1-B301935C8399}"/>
                </a:ext>
              </a:extLst>
            </p:cNvPr>
            <p:cNvCxnSpPr/>
            <p:nvPr/>
          </p:nvCxnSpPr>
          <p:spPr bwMode="auto">
            <a:xfrm>
              <a:off x="5312371" y="1779337"/>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D6F6BF73-8B73-C1C4-7981-8901C8151476}"/>
                </a:ext>
              </a:extLst>
            </p:cNvPr>
            <p:cNvCxnSpPr/>
            <p:nvPr/>
          </p:nvCxnSpPr>
          <p:spPr bwMode="auto">
            <a:xfrm>
              <a:off x="5347986" y="178094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9F478CC3-4601-7A99-4441-76D1C5641C3E}"/>
                </a:ext>
              </a:extLst>
            </p:cNvPr>
            <p:cNvCxnSpPr/>
            <p:nvPr/>
          </p:nvCxnSpPr>
          <p:spPr bwMode="auto">
            <a:xfrm>
              <a:off x="5840705" y="180386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EB4A05EB-3559-706B-620A-28F34E3F372B}"/>
                </a:ext>
              </a:extLst>
            </p:cNvPr>
            <p:cNvCxnSpPr/>
            <p:nvPr/>
          </p:nvCxnSpPr>
          <p:spPr bwMode="auto">
            <a:xfrm>
              <a:off x="5232055" y="1774950"/>
              <a:ext cx="0" cy="134462"/>
            </a:xfrm>
            <a:prstGeom prst="line">
              <a:avLst/>
            </a:prstGeom>
            <a:noFill/>
            <a:ln w="38100"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F9F6AA08-0FEE-26EF-E143-D9AEBC780E86}"/>
                </a:ext>
              </a:extLst>
            </p:cNvPr>
            <p:cNvCxnSpPr/>
            <p:nvPr/>
          </p:nvCxnSpPr>
          <p:spPr bwMode="auto">
            <a:xfrm>
              <a:off x="4786235" y="175751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3304CC45-EE4E-EF2C-7F53-652356E8135E}"/>
                </a:ext>
              </a:extLst>
            </p:cNvPr>
            <p:cNvCxnSpPr/>
            <p:nvPr/>
          </p:nvCxnSpPr>
          <p:spPr bwMode="auto">
            <a:xfrm>
              <a:off x="5483297" y="1782527"/>
              <a:ext cx="0" cy="134462"/>
            </a:xfrm>
            <a:prstGeom prst="line">
              <a:avLst/>
            </a:prstGeom>
            <a:noFill/>
            <a:ln w="38100"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9A9E3627-115F-F24C-F86B-EC50A8787E5B}"/>
                </a:ext>
              </a:extLst>
            </p:cNvPr>
            <p:cNvCxnSpPr/>
            <p:nvPr/>
          </p:nvCxnSpPr>
          <p:spPr bwMode="auto">
            <a:xfrm>
              <a:off x="5606494" y="1800726"/>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A9F60884-107C-B609-2C33-6AEB7857A5CF}"/>
                </a:ext>
              </a:extLst>
            </p:cNvPr>
            <p:cNvCxnSpPr/>
            <p:nvPr/>
          </p:nvCxnSpPr>
          <p:spPr bwMode="auto">
            <a:xfrm>
              <a:off x="5939527" y="1804284"/>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14B65AEF-868C-05B2-91D6-9F2E6B0DEE0C}"/>
                </a:ext>
              </a:extLst>
            </p:cNvPr>
            <p:cNvCxnSpPr/>
            <p:nvPr/>
          </p:nvCxnSpPr>
          <p:spPr bwMode="auto">
            <a:xfrm>
              <a:off x="5901410" y="180386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792212A9-124F-0797-BCCC-1B8052889FE1}"/>
                </a:ext>
              </a:extLst>
            </p:cNvPr>
            <p:cNvCxnSpPr/>
            <p:nvPr/>
          </p:nvCxnSpPr>
          <p:spPr bwMode="auto">
            <a:xfrm>
              <a:off x="5723011" y="180386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E6A83C2C-3446-D0D3-FEFB-2F6A8B7201F8}"/>
                </a:ext>
              </a:extLst>
            </p:cNvPr>
            <p:cNvCxnSpPr/>
            <p:nvPr/>
          </p:nvCxnSpPr>
          <p:spPr bwMode="auto">
            <a:xfrm>
              <a:off x="5645898" y="1800726"/>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A21C5633-57EB-A69F-42AA-FCAD8434C88D}"/>
                </a:ext>
              </a:extLst>
            </p:cNvPr>
            <p:cNvCxnSpPr/>
            <p:nvPr/>
          </p:nvCxnSpPr>
          <p:spPr bwMode="auto">
            <a:xfrm>
              <a:off x="6256523" y="180386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E69884CD-7BD4-B378-6C24-343021EC5A6B}"/>
                </a:ext>
              </a:extLst>
            </p:cNvPr>
            <p:cNvCxnSpPr/>
            <p:nvPr/>
          </p:nvCxnSpPr>
          <p:spPr bwMode="auto">
            <a:xfrm>
              <a:off x="6284680" y="180386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E9D64F1F-A2CB-04DA-4599-49C740327161}"/>
                </a:ext>
              </a:extLst>
            </p:cNvPr>
            <p:cNvCxnSpPr/>
            <p:nvPr/>
          </p:nvCxnSpPr>
          <p:spPr bwMode="auto">
            <a:xfrm>
              <a:off x="6091498" y="180386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D5A6A058-1B46-7C26-A90A-A23DE2B2B958}"/>
                </a:ext>
              </a:extLst>
            </p:cNvPr>
            <p:cNvCxnSpPr/>
            <p:nvPr/>
          </p:nvCxnSpPr>
          <p:spPr bwMode="auto">
            <a:xfrm>
              <a:off x="5970842" y="1804284"/>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DC5BDE75-5717-68EC-701D-F683C3420848}"/>
                </a:ext>
              </a:extLst>
            </p:cNvPr>
            <p:cNvCxnSpPr/>
            <p:nvPr/>
          </p:nvCxnSpPr>
          <p:spPr bwMode="auto">
            <a:xfrm>
              <a:off x="4733944" y="1756371"/>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B54AA216-5FC9-7870-29D3-1B6729416053}"/>
                </a:ext>
              </a:extLst>
            </p:cNvPr>
            <p:cNvCxnSpPr/>
            <p:nvPr/>
          </p:nvCxnSpPr>
          <p:spPr bwMode="auto">
            <a:xfrm>
              <a:off x="6992413" y="1791875"/>
              <a:ext cx="0" cy="134462"/>
            </a:xfrm>
            <a:prstGeom prst="line">
              <a:avLst/>
            </a:prstGeom>
            <a:noFill/>
            <a:ln w="38100"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A63F361B-631E-167E-D58B-8CEDA9A9A1DF}"/>
                </a:ext>
              </a:extLst>
            </p:cNvPr>
            <p:cNvCxnSpPr/>
            <p:nvPr/>
          </p:nvCxnSpPr>
          <p:spPr bwMode="auto">
            <a:xfrm>
              <a:off x="6198226" y="1804695"/>
              <a:ext cx="0" cy="134462"/>
            </a:xfrm>
            <a:prstGeom prst="line">
              <a:avLst/>
            </a:prstGeom>
            <a:noFill/>
            <a:ln w="57150"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D55E13F3-14E5-C596-3159-2A287197A6AF}"/>
                </a:ext>
              </a:extLst>
            </p:cNvPr>
            <p:cNvCxnSpPr/>
            <p:nvPr/>
          </p:nvCxnSpPr>
          <p:spPr bwMode="auto">
            <a:xfrm>
              <a:off x="5547800" y="1797168"/>
              <a:ext cx="0" cy="134462"/>
            </a:xfrm>
            <a:prstGeom prst="line">
              <a:avLst/>
            </a:prstGeom>
            <a:noFill/>
            <a:ln w="76200"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D2B0E4CE-A336-F34E-FB63-3F6EAFBF02B2}"/>
                </a:ext>
              </a:extLst>
            </p:cNvPr>
            <p:cNvCxnSpPr/>
            <p:nvPr/>
          </p:nvCxnSpPr>
          <p:spPr bwMode="auto">
            <a:xfrm>
              <a:off x="6048316" y="1807146"/>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CFC0655F-07A1-B74C-6E10-7A10D2D81F23}"/>
                </a:ext>
              </a:extLst>
            </p:cNvPr>
            <p:cNvCxnSpPr/>
            <p:nvPr/>
          </p:nvCxnSpPr>
          <p:spPr bwMode="auto">
            <a:xfrm>
              <a:off x="5188959" y="1775411"/>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08D51A4D-CDB5-AE19-AA83-01C611465CB3}"/>
                </a:ext>
              </a:extLst>
            </p:cNvPr>
            <p:cNvCxnSpPr/>
            <p:nvPr/>
          </p:nvCxnSpPr>
          <p:spPr bwMode="auto">
            <a:xfrm>
              <a:off x="4959797" y="1771747"/>
              <a:ext cx="0" cy="134462"/>
            </a:xfrm>
            <a:prstGeom prst="line">
              <a:avLst/>
            </a:prstGeom>
            <a:noFill/>
            <a:ln w="38100"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C1A6762B-FF64-4ED7-FDCF-6208260B6E4F}"/>
                </a:ext>
              </a:extLst>
            </p:cNvPr>
            <p:cNvCxnSpPr/>
            <p:nvPr/>
          </p:nvCxnSpPr>
          <p:spPr bwMode="auto">
            <a:xfrm>
              <a:off x="6507024" y="1800307"/>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1ED186AD-388A-6197-A394-80033581ADB4}"/>
                </a:ext>
              </a:extLst>
            </p:cNvPr>
            <p:cNvCxnSpPr/>
            <p:nvPr/>
          </p:nvCxnSpPr>
          <p:spPr bwMode="auto">
            <a:xfrm>
              <a:off x="5167677" y="177530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A8BB83C1-339A-1989-9B43-40FD4019D846}"/>
                </a:ext>
              </a:extLst>
            </p:cNvPr>
            <p:cNvCxnSpPr/>
            <p:nvPr/>
          </p:nvCxnSpPr>
          <p:spPr bwMode="auto">
            <a:xfrm>
              <a:off x="6458260" y="1799767"/>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4A468880-C132-4E1C-A0DC-611BBD44431C}"/>
                </a:ext>
              </a:extLst>
            </p:cNvPr>
            <p:cNvCxnSpPr/>
            <p:nvPr/>
          </p:nvCxnSpPr>
          <p:spPr bwMode="auto">
            <a:xfrm>
              <a:off x="6749193" y="1797420"/>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6F5C555B-61BF-922A-0ECA-523E976CA101}"/>
                </a:ext>
              </a:extLst>
            </p:cNvPr>
            <p:cNvCxnSpPr/>
            <p:nvPr/>
          </p:nvCxnSpPr>
          <p:spPr bwMode="auto">
            <a:xfrm>
              <a:off x="6768023" y="1798402"/>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8D494041-0BD0-06C8-3577-AF974C7CA3EB}"/>
                </a:ext>
              </a:extLst>
            </p:cNvPr>
            <p:cNvCxnSpPr/>
            <p:nvPr/>
          </p:nvCxnSpPr>
          <p:spPr bwMode="auto">
            <a:xfrm>
              <a:off x="5680946" y="1797168"/>
              <a:ext cx="0" cy="134462"/>
            </a:xfrm>
            <a:prstGeom prst="line">
              <a:avLst/>
            </a:prstGeom>
            <a:noFill/>
            <a:ln w="38100"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7A3D69A3-3D00-AFF4-1E88-26B5CD336BBA}"/>
                </a:ext>
              </a:extLst>
            </p:cNvPr>
            <p:cNvCxnSpPr/>
            <p:nvPr/>
          </p:nvCxnSpPr>
          <p:spPr bwMode="auto">
            <a:xfrm>
              <a:off x="4824712" y="1757299"/>
              <a:ext cx="0" cy="134462"/>
            </a:xfrm>
            <a:prstGeom prst="line">
              <a:avLst/>
            </a:prstGeom>
            <a:noFill/>
            <a:ln w="38100"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D29319F6-9D69-36B5-6D2C-6E294A194106}"/>
                </a:ext>
              </a:extLst>
            </p:cNvPr>
            <p:cNvCxnSpPr/>
            <p:nvPr/>
          </p:nvCxnSpPr>
          <p:spPr bwMode="auto">
            <a:xfrm>
              <a:off x="6328276" y="1804305"/>
              <a:ext cx="0" cy="134462"/>
            </a:xfrm>
            <a:prstGeom prst="line">
              <a:avLst/>
            </a:prstGeom>
            <a:noFill/>
            <a:ln w="57150"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E415BD56-757F-0E66-B241-3F51DD07E5D1}"/>
                </a:ext>
              </a:extLst>
            </p:cNvPr>
            <p:cNvCxnSpPr/>
            <p:nvPr/>
          </p:nvCxnSpPr>
          <p:spPr bwMode="auto">
            <a:xfrm>
              <a:off x="6693033" y="1795433"/>
              <a:ext cx="0" cy="134462"/>
            </a:xfrm>
            <a:prstGeom prst="line">
              <a:avLst/>
            </a:prstGeom>
            <a:noFill/>
            <a:ln w="76200"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452C6480-266B-C845-4381-7B5F029762C7}"/>
                </a:ext>
              </a:extLst>
            </p:cNvPr>
            <p:cNvCxnSpPr/>
            <p:nvPr/>
          </p:nvCxnSpPr>
          <p:spPr bwMode="auto">
            <a:xfrm>
              <a:off x="5787887" y="1803865"/>
              <a:ext cx="0" cy="134462"/>
            </a:xfrm>
            <a:prstGeom prst="line">
              <a:avLst/>
            </a:prstGeom>
            <a:noFill/>
            <a:ln w="57150"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B7C32AB5-AED3-EB8B-8884-624792958971}"/>
                </a:ext>
              </a:extLst>
            </p:cNvPr>
            <p:cNvCxnSpPr/>
            <p:nvPr/>
          </p:nvCxnSpPr>
          <p:spPr bwMode="auto">
            <a:xfrm>
              <a:off x="5422433" y="1781460"/>
              <a:ext cx="0" cy="134462"/>
            </a:xfrm>
            <a:prstGeom prst="line">
              <a:avLst/>
            </a:prstGeom>
            <a:noFill/>
            <a:ln w="57150"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831ADC95-C05A-840C-8F0A-8F552562272E}"/>
                </a:ext>
              </a:extLst>
            </p:cNvPr>
            <p:cNvCxnSpPr/>
            <p:nvPr/>
          </p:nvCxnSpPr>
          <p:spPr bwMode="auto">
            <a:xfrm>
              <a:off x="6139847" y="1805584"/>
              <a:ext cx="0" cy="134462"/>
            </a:xfrm>
            <a:prstGeom prst="line">
              <a:avLst/>
            </a:prstGeom>
            <a:noFill/>
            <a:ln w="57150"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A8756B0D-C411-DA02-C6B0-E23B7756B58A}"/>
                </a:ext>
              </a:extLst>
            </p:cNvPr>
            <p:cNvCxnSpPr/>
            <p:nvPr/>
          </p:nvCxnSpPr>
          <p:spPr bwMode="auto">
            <a:xfrm>
              <a:off x="6940467" y="1794844"/>
              <a:ext cx="0" cy="134462"/>
            </a:xfrm>
            <a:prstGeom prst="line">
              <a:avLst/>
            </a:prstGeom>
            <a:noFill/>
            <a:ln w="57150"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283E8C86-4810-3376-E223-D2F787545D6F}"/>
                </a:ext>
              </a:extLst>
            </p:cNvPr>
            <p:cNvCxnSpPr/>
            <p:nvPr/>
          </p:nvCxnSpPr>
          <p:spPr bwMode="auto">
            <a:xfrm>
              <a:off x="6014075" y="1803865"/>
              <a:ext cx="0" cy="134462"/>
            </a:xfrm>
            <a:prstGeom prst="line">
              <a:avLst/>
            </a:prstGeom>
            <a:noFill/>
            <a:ln w="38100"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EA78D3CB-16A9-DD25-C3AD-14C7A0CF19F0}"/>
                </a:ext>
              </a:extLst>
            </p:cNvPr>
            <p:cNvCxnSpPr/>
            <p:nvPr/>
          </p:nvCxnSpPr>
          <p:spPr bwMode="auto">
            <a:xfrm>
              <a:off x="6386394" y="1804839"/>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5C1AF66C-BFDE-5730-BEE9-F8F96B8B8852}"/>
                </a:ext>
              </a:extLst>
            </p:cNvPr>
            <p:cNvCxnSpPr/>
            <p:nvPr/>
          </p:nvCxnSpPr>
          <p:spPr bwMode="auto">
            <a:xfrm>
              <a:off x="6422812" y="1801523"/>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1C48E215-822A-E368-5746-803B6C3B4AA9}"/>
                </a:ext>
              </a:extLst>
            </p:cNvPr>
            <p:cNvCxnSpPr/>
            <p:nvPr/>
          </p:nvCxnSpPr>
          <p:spPr bwMode="auto">
            <a:xfrm>
              <a:off x="6578104" y="179996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EB48B30B-3DFC-FF20-FB4E-F2BA5053C6B4}"/>
                </a:ext>
              </a:extLst>
            </p:cNvPr>
            <p:cNvCxnSpPr/>
            <p:nvPr/>
          </p:nvCxnSpPr>
          <p:spPr bwMode="auto">
            <a:xfrm>
              <a:off x="6638689" y="1797168"/>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C764783C-D9E6-2625-14A1-F635932D9E9A}"/>
                </a:ext>
              </a:extLst>
            </p:cNvPr>
            <p:cNvCxnSpPr/>
            <p:nvPr/>
          </p:nvCxnSpPr>
          <p:spPr bwMode="auto">
            <a:xfrm>
              <a:off x="6609560" y="180038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A9527220-D7F2-F5FB-D3E1-060A037E3BFC}"/>
                </a:ext>
              </a:extLst>
            </p:cNvPr>
            <p:cNvCxnSpPr/>
            <p:nvPr/>
          </p:nvCxnSpPr>
          <p:spPr bwMode="auto">
            <a:xfrm>
              <a:off x="6851054" y="1795433"/>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D4C42CBE-F06C-F266-C335-DF1BA92EF14E}"/>
                </a:ext>
              </a:extLst>
            </p:cNvPr>
            <p:cNvCxnSpPr/>
            <p:nvPr/>
          </p:nvCxnSpPr>
          <p:spPr bwMode="auto">
            <a:xfrm>
              <a:off x="6807145" y="1795433"/>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F7F28495-FCC2-6C08-54AA-C7587B1220CA}"/>
                </a:ext>
              </a:extLst>
            </p:cNvPr>
            <p:cNvCxnSpPr/>
            <p:nvPr/>
          </p:nvCxnSpPr>
          <p:spPr bwMode="auto">
            <a:xfrm>
              <a:off x="7031500" y="1798068"/>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93BF1862-EAFF-49A1-9D39-E063356C97D1}"/>
                </a:ext>
              </a:extLst>
            </p:cNvPr>
            <p:cNvCxnSpPr/>
            <p:nvPr/>
          </p:nvCxnSpPr>
          <p:spPr bwMode="auto">
            <a:xfrm>
              <a:off x="6894549" y="179187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8A5C2C1B-9476-60AA-8B50-3649D072EF71}"/>
                </a:ext>
              </a:extLst>
            </p:cNvPr>
            <p:cNvCxnSpPr/>
            <p:nvPr/>
          </p:nvCxnSpPr>
          <p:spPr bwMode="auto">
            <a:xfrm>
              <a:off x="7062594" y="1794844"/>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55E2E782-3429-0213-4CC5-B4259D9C37A7}"/>
                </a:ext>
              </a:extLst>
            </p:cNvPr>
            <p:cNvCxnSpPr/>
            <p:nvPr/>
          </p:nvCxnSpPr>
          <p:spPr bwMode="auto">
            <a:xfrm>
              <a:off x="7129726" y="179416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962B3D8A-8F2A-BE61-3EFF-2879BCCF2391}"/>
                </a:ext>
              </a:extLst>
            </p:cNvPr>
            <p:cNvCxnSpPr/>
            <p:nvPr/>
          </p:nvCxnSpPr>
          <p:spPr bwMode="auto">
            <a:xfrm>
              <a:off x="7099100" y="1794844"/>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5B4F14B5-4A90-C905-C87A-64516421DEAD}"/>
                </a:ext>
              </a:extLst>
            </p:cNvPr>
            <p:cNvCxnSpPr/>
            <p:nvPr/>
          </p:nvCxnSpPr>
          <p:spPr bwMode="auto">
            <a:xfrm>
              <a:off x="7237305" y="1791347"/>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929F470C-6579-4DC9-5F45-17D6FDE1CB36}"/>
                </a:ext>
              </a:extLst>
            </p:cNvPr>
            <p:cNvCxnSpPr/>
            <p:nvPr/>
          </p:nvCxnSpPr>
          <p:spPr bwMode="auto">
            <a:xfrm>
              <a:off x="7275331" y="1791347"/>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AD8DEC00-C549-1840-6AFD-B10C20A60997}"/>
                </a:ext>
              </a:extLst>
            </p:cNvPr>
            <p:cNvCxnSpPr/>
            <p:nvPr/>
          </p:nvCxnSpPr>
          <p:spPr bwMode="auto">
            <a:xfrm>
              <a:off x="7313967" y="1791347"/>
              <a:ext cx="0" cy="134462"/>
            </a:xfrm>
            <a:prstGeom prst="line">
              <a:avLst/>
            </a:prstGeom>
            <a:noFill/>
            <a:ln w="38100"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99B390A4-4809-D3D7-28AF-CB6F35EF5D2B}"/>
                </a:ext>
              </a:extLst>
            </p:cNvPr>
            <p:cNvCxnSpPr/>
            <p:nvPr/>
          </p:nvCxnSpPr>
          <p:spPr bwMode="auto">
            <a:xfrm>
              <a:off x="7353483" y="1791347"/>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B16B5B09-2F7A-9DA5-ED47-2E8ABC10A9E6}"/>
                </a:ext>
              </a:extLst>
            </p:cNvPr>
            <p:cNvCxnSpPr/>
            <p:nvPr/>
          </p:nvCxnSpPr>
          <p:spPr bwMode="auto">
            <a:xfrm>
              <a:off x="7390207" y="179490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F9CF1F20-291C-6C50-D972-53FD6F6E41B2}"/>
                </a:ext>
              </a:extLst>
            </p:cNvPr>
            <p:cNvCxnSpPr/>
            <p:nvPr/>
          </p:nvCxnSpPr>
          <p:spPr bwMode="auto">
            <a:xfrm>
              <a:off x="7425792" y="1793738"/>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2EF15CC6-3B51-B3EC-BFC8-4F3054715213}"/>
                </a:ext>
              </a:extLst>
            </p:cNvPr>
            <p:cNvCxnSpPr/>
            <p:nvPr/>
          </p:nvCxnSpPr>
          <p:spPr bwMode="auto">
            <a:xfrm>
              <a:off x="7469117" y="1793700"/>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2F4B04D8-602A-D1AE-8A0A-A071E975EE78}"/>
                </a:ext>
              </a:extLst>
            </p:cNvPr>
            <p:cNvCxnSpPr/>
            <p:nvPr/>
          </p:nvCxnSpPr>
          <p:spPr bwMode="auto">
            <a:xfrm>
              <a:off x="7533338" y="1791347"/>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063FE28D-80F9-1447-68FB-43433894DE49}"/>
                </a:ext>
              </a:extLst>
            </p:cNvPr>
            <p:cNvCxnSpPr/>
            <p:nvPr/>
          </p:nvCxnSpPr>
          <p:spPr bwMode="auto">
            <a:xfrm>
              <a:off x="7593231" y="179490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E1B549C9-0092-5404-7921-A4BB1EB14F7F}"/>
                </a:ext>
              </a:extLst>
            </p:cNvPr>
            <p:cNvCxnSpPr/>
            <p:nvPr/>
          </p:nvCxnSpPr>
          <p:spPr bwMode="auto">
            <a:xfrm>
              <a:off x="7749836" y="1794510"/>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AA136F03-CF4A-1436-FC32-456509917CC3}"/>
                </a:ext>
              </a:extLst>
            </p:cNvPr>
            <p:cNvCxnSpPr/>
            <p:nvPr/>
          </p:nvCxnSpPr>
          <p:spPr bwMode="auto">
            <a:xfrm>
              <a:off x="7801120" y="1793145"/>
              <a:ext cx="0" cy="134462"/>
            </a:xfrm>
            <a:prstGeom prst="line">
              <a:avLst/>
            </a:prstGeom>
            <a:noFill/>
            <a:ln w="28575"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E558790B-1CA0-D4C1-0604-8EBDFAC99518}"/>
                </a:ext>
              </a:extLst>
            </p:cNvPr>
            <p:cNvCxnSpPr/>
            <p:nvPr/>
          </p:nvCxnSpPr>
          <p:spPr bwMode="auto">
            <a:xfrm>
              <a:off x="7641304" y="1794510"/>
              <a:ext cx="0" cy="134462"/>
            </a:xfrm>
            <a:prstGeom prst="line">
              <a:avLst/>
            </a:prstGeom>
            <a:noFill/>
            <a:ln w="57150"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84B74550-F589-7003-8B5A-4B0C08AA6E9C}"/>
                </a:ext>
              </a:extLst>
            </p:cNvPr>
            <p:cNvCxnSpPr/>
            <p:nvPr/>
          </p:nvCxnSpPr>
          <p:spPr bwMode="auto">
            <a:xfrm>
              <a:off x="7891076" y="1793268"/>
              <a:ext cx="0" cy="134462"/>
            </a:xfrm>
            <a:prstGeom prst="line">
              <a:avLst/>
            </a:prstGeom>
            <a:noFill/>
            <a:ln w="57150"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049EE65F-020A-1DCF-0B47-039DF2E9DBB4}"/>
                </a:ext>
              </a:extLst>
            </p:cNvPr>
            <p:cNvCxnSpPr/>
            <p:nvPr/>
          </p:nvCxnSpPr>
          <p:spPr bwMode="auto">
            <a:xfrm>
              <a:off x="8042938" y="1791347"/>
              <a:ext cx="0" cy="134462"/>
            </a:xfrm>
            <a:prstGeom prst="line">
              <a:avLst/>
            </a:prstGeom>
            <a:noFill/>
            <a:ln w="28575" cap="flat" cmpd="sng" algn="ctr">
              <a:solidFill>
                <a:schemeClr val="accent1"/>
              </a:solidFill>
              <a:prstDash val="solid"/>
              <a:round/>
              <a:headEnd type="none" w="med" len="med"/>
              <a:tailEnd type="none" w="med" len="med"/>
            </a:ln>
            <a:effectLst/>
          </p:spPr>
        </p:cxnSp>
      </p:grpSp>
      <p:sp>
        <p:nvSpPr>
          <p:cNvPr id="371" name="Content Placeholder 2">
            <a:extLst>
              <a:ext uri="{FF2B5EF4-FFF2-40B4-BE49-F238E27FC236}">
                <a16:creationId xmlns:a16="http://schemas.microsoft.com/office/drawing/2014/main" id="{C4C53C67-37CD-9CAA-4D0D-6F39BD0AA13B}"/>
              </a:ext>
            </a:extLst>
          </p:cNvPr>
          <p:cNvSpPr txBox="1">
            <a:spLocks/>
          </p:cNvSpPr>
          <p:nvPr/>
        </p:nvSpPr>
        <p:spPr bwMode="auto">
          <a:xfrm>
            <a:off x="8409854" y="1503135"/>
            <a:ext cx="3443704" cy="30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Median follow-up: 38.8 mo (range: 0-59.2)</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de-DE"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No new treatment at 3 yr</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 + V + O: 98.3%</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 + O: 94.1%</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 + R: 92.3% </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CIT: 87.2%</a:t>
            </a:r>
          </a:p>
        </p:txBody>
      </p:sp>
      <p:sp>
        <p:nvSpPr>
          <p:cNvPr id="389" name="Rechteck 5">
            <a:extLst>
              <a:ext uri="{FF2B5EF4-FFF2-40B4-BE49-F238E27FC236}">
                <a16:creationId xmlns:a16="http://schemas.microsoft.com/office/drawing/2014/main" id="{B25461AF-896E-9584-F7D1-D84284847A72}"/>
              </a:ext>
            </a:extLst>
          </p:cNvPr>
          <p:cNvSpPr/>
          <p:nvPr/>
        </p:nvSpPr>
        <p:spPr>
          <a:xfrm>
            <a:off x="2202097" y="3248937"/>
            <a:ext cx="3182923" cy="1788310"/>
          </a:xfrm>
          <a:prstGeom prst="rect">
            <a:avLst/>
          </a:prstGeom>
        </p:spPr>
        <p:txBody>
          <a:bodyPr wrap="square">
            <a:spAutoFit/>
          </a:bodyPr>
          <a:lstStyle/>
          <a:p>
            <a:pPr marL="0" marR="0" lvl="0" indent="0" algn="l" defTabSz="914400" rtl="0" eaLnBrk="0" fontAlgn="base" latinLnBrk="0" hangingPunct="0">
              <a:lnSpc>
                <a:spcPct val="150000"/>
              </a:lnSpc>
              <a:spcBef>
                <a:spcPts val="200"/>
              </a:spcBef>
              <a:spcAft>
                <a:spcPts val="0"/>
              </a:spcAft>
              <a:buClrTx/>
              <a:buSzTx/>
              <a:buFontTx/>
              <a:buNone/>
              <a:tabLst>
                <a:tab pos="444500" algn="l"/>
                <a:tab pos="723900" algn="l"/>
              </a:tabLst>
              <a:defRPr/>
            </a:pPr>
            <a:r>
              <a:rPr kumimoji="0" lang="en-US" sz="18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CIT	  	           95.0                  12  </a:t>
            </a:r>
          </a:p>
          <a:p>
            <a:pPr marL="0" marR="0" lvl="0" indent="0" algn="l" defTabSz="914400" rtl="0" eaLnBrk="0" fontAlgn="base" latinLnBrk="0" hangingPunct="0">
              <a:lnSpc>
                <a:spcPct val="150000"/>
              </a:lnSpc>
              <a:spcBef>
                <a:spcPts val="200"/>
              </a:spcBef>
              <a:spcAft>
                <a:spcPts val="0"/>
              </a:spcAft>
              <a:buClrTx/>
              <a:buSzTx/>
              <a:buFontTx/>
              <a:buNone/>
              <a:tabLst>
                <a:tab pos="444500" algn="l"/>
                <a:tab pos="723900" algn="l"/>
                <a:tab pos="901700" algn="l"/>
              </a:tabLst>
              <a:defRPr/>
            </a:pPr>
            <a:r>
              <a:rPr kumimoji="0" lang="en-US" sz="18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V + R		        96.5                   9</a:t>
            </a:r>
          </a:p>
          <a:p>
            <a:pPr marL="0" marR="0" lvl="0" indent="0" algn="l" defTabSz="914400" rtl="0" eaLnBrk="0" fontAlgn="base" latinLnBrk="0" hangingPunct="0">
              <a:lnSpc>
                <a:spcPct val="150000"/>
              </a:lnSpc>
              <a:spcBef>
                <a:spcPts val="200"/>
              </a:spcBef>
              <a:spcAft>
                <a:spcPts val="0"/>
              </a:spcAft>
              <a:buClrTx/>
              <a:buSzTx/>
              <a:buFontTx/>
              <a:buNone/>
              <a:tabLst>
                <a:tab pos="444500" algn="l"/>
                <a:tab pos="723900" algn="l"/>
              </a:tabLst>
              <a:defRPr/>
            </a:pPr>
            <a:r>
              <a:rPr kumimoji="0" lang="en-US" sz="18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V + O	           96.3                  11</a:t>
            </a:r>
          </a:p>
          <a:p>
            <a:pPr marL="0" marR="0" lvl="0" indent="0" algn="l" defTabSz="914400" rtl="0" eaLnBrk="0" fontAlgn="base" latinLnBrk="0" hangingPunct="0">
              <a:lnSpc>
                <a:spcPct val="150000"/>
              </a:lnSpc>
              <a:spcBef>
                <a:spcPts val="200"/>
              </a:spcBef>
              <a:spcAft>
                <a:spcPts val="0"/>
              </a:spcAft>
              <a:buClrTx/>
              <a:buSzTx/>
              <a:buFontTx/>
              <a:buNone/>
              <a:tabLst>
                <a:tab pos="444500" algn="l"/>
                <a:tab pos="723900" algn="l"/>
              </a:tabLst>
              <a:defRPr/>
            </a:pPr>
            <a:r>
              <a:rPr kumimoji="0" lang="en-US" sz="18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I + V + O  	       95.3                  10</a:t>
            </a:r>
            <a:endParaRPr kumimoji="0" lang="de-DE" sz="18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endParaRPr>
          </a:p>
        </p:txBody>
      </p:sp>
      <p:sp>
        <p:nvSpPr>
          <p:cNvPr id="391" name="Textfeld 26">
            <a:extLst>
              <a:ext uri="{FF2B5EF4-FFF2-40B4-BE49-F238E27FC236}">
                <a16:creationId xmlns:a16="http://schemas.microsoft.com/office/drawing/2014/main" id="{A1555CD5-8965-04BA-B31C-88B4EB842EC5}"/>
              </a:ext>
            </a:extLst>
          </p:cNvPr>
          <p:cNvSpPr txBox="1"/>
          <p:nvPr/>
        </p:nvSpPr>
        <p:spPr>
          <a:xfrm>
            <a:off x="3297128" y="2986801"/>
            <a:ext cx="121899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3-Yr OS, %</a:t>
            </a:r>
          </a:p>
        </p:txBody>
      </p:sp>
      <p:sp>
        <p:nvSpPr>
          <p:cNvPr id="392" name="Textfeld 26">
            <a:extLst>
              <a:ext uri="{FF2B5EF4-FFF2-40B4-BE49-F238E27FC236}">
                <a16:creationId xmlns:a16="http://schemas.microsoft.com/office/drawing/2014/main" id="{621A0CB9-6A2C-DB8F-70A2-FE5E3DB61EC1}"/>
              </a:ext>
            </a:extLst>
          </p:cNvPr>
          <p:cNvSpPr txBox="1"/>
          <p:nvPr/>
        </p:nvSpPr>
        <p:spPr>
          <a:xfrm>
            <a:off x="4455263" y="2986801"/>
            <a:ext cx="121899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Deaths, n</a:t>
            </a:r>
          </a:p>
        </p:txBody>
      </p:sp>
    </p:spTree>
    <p:extLst>
      <p:ext uri="{BB962C8B-B14F-4D97-AF65-F5344CB8AC3E}">
        <p14:creationId xmlns:p14="http://schemas.microsoft.com/office/powerpoint/2010/main" val="456932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GAIA/CLL13: Safety</a:t>
            </a:r>
          </a:p>
        </p:txBody>
      </p:sp>
      <p:sp>
        <p:nvSpPr>
          <p:cNvPr id="7" name="Content Placeholder 6">
            <a:extLst>
              <a:ext uri="{FF2B5EF4-FFF2-40B4-BE49-F238E27FC236}">
                <a16:creationId xmlns:a16="http://schemas.microsoft.com/office/drawing/2014/main" id="{400FB451-73BE-ED14-8B1B-0296BF468127}"/>
              </a:ext>
            </a:extLst>
          </p:cNvPr>
          <p:cNvSpPr>
            <a:spLocks noGrp="1"/>
          </p:cNvSpPr>
          <p:nvPr>
            <p:ph idx="1"/>
          </p:nvPr>
        </p:nvSpPr>
        <p:spPr>
          <a:xfrm>
            <a:off x="604675" y="5535119"/>
            <a:ext cx="10877529" cy="727469"/>
          </a:xfrm>
        </p:spPr>
        <p:txBody>
          <a:bodyPr/>
          <a:lstStyle/>
          <a:p>
            <a:r>
              <a:rPr lang="en-US" sz="2000" dirty="0"/>
              <a:t>Secondary primary malignancies, events: I + V + O, 29; V + O, 27; V + R, 24; CIT, 49</a:t>
            </a:r>
          </a:p>
          <a:p>
            <a:r>
              <a:rPr lang="en-US" sz="2000" dirty="0"/>
              <a:t>Richter transformation, n: I + V + O, 2; V + O, 6; V + R, 4; CIT, 6</a:t>
            </a:r>
          </a:p>
          <a:p>
            <a:endParaRPr lang="en-US" sz="2000" dirty="0"/>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88915"/>
            <a:ext cx="29400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Eichhorst. EHA 2022. Abstr LB2365.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Group 32">
            <a:extLst>
              <a:ext uri="{FF2B5EF4-FFF2-40B4-BE49-F238E27FC236}">
                <a16:creationId xmlns:a16="http://schemas.microsoft.com/office/drawing/2014/main" id="{8F44858D-7660-4B5D-B10B-18E3F9203341}"/>
              </a:ext>
            </a:extLst>
          </p:cNvPr>
          <p:cNvGraphicFramePr>
            <a:graphicFrameLocks noGrp="1"/>
          </p:cNvGraphicFramePr>
          <p:nvPr>
            <p:extLst>
              <p:ext uri="{D42A27DB-BD31-4B8C-83A1-F6EECF244321}">
                <p14:modId xmlns:p14="http://schemas.microsoft.com/office/powerpoint/2010/main" val="2306973078"/>
              </p:ext>
            </p:extLst>
          </p:nvPr>
        </p:nvGraphicFramePr>
        <p:xfrm>
          <a:off x="719137" y="1611903"/>
          <a:ext cx="10757981" cy="3615440"/>
        </p:xfrm>
        <a:graphic>
          <a:graphicData uri="http://schemas.openxmlformats.org/drawingml/2006/table">
            <a:tbl>
              <a:tblPr/>
              <a:tblGrid>
                <a:gridCol w="4379501">
                  <a:extLst>
                    <a:ext uri="{9D8B030D-6E8A-4147-A177-3AD203B41FA5}">
                      <a16:colId xmlns:a16="http://schemas.microsoft.com/office/drawing/2014/main" val="20000"/>
                    </a:ext>
                  </a:extLst>
                </a:gridCol>
                <a:gridCol w="1918180">
                  <a:extLst>
                    <a:ext uri="{9D8B030D-6E8A-4147-A177-3AD203B41FA5}">
                      <a16:colId xmlns:a16="http://schemas.microsoft.com/office/drawing/2014/main" val="20001"/>
                    </a:ext>
                  </a:extLst>
                </a:gridCol>
                <a:gridCol w="1305454">
                  <a:extLst>
                    <a:ext uri="{9D8B030D-6E8A-4147-A177-3AD203B41FA5}">
                      <a16:colId xmlns:a16="http://schemas.microsoft.com/office/drawing/2014/main" val="760492461"/>
                    </a:ext>
                  </a:extLst>
                </a:gridCol>
                <a:gridCol w="1283696">
                  <a:extLst>
                    <a:ext uri="{9D8B030D-6E8A-4147-A177-3AD203B41FA5}">
                      <a16:colId xmlns:a16="http://schemas.microsoft.com/office/drawing/2014/main" val="765886528"/>
                    </a:ext>
                  </a:extLst>
                </a:gridCol>
                <a:gridCol w="1871150">
                  <a:extLst>
                    <a:ext uri="{9D8B030D-6E8A-4147-A177-3AD203B41FA5}">
                      <a16:colId xmlns:a16="http://schemas.microsoft.com/office/drawing/2014/main" val="1804844219"/>
                    </a:ext>
                  </a:extLst>
                </a:gridCol>
              </a:tblGrid>
              <a:tr h="41117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Grade ≥3 AEs of Interest in ≥5% of </a:t>
                      </a:r>
                      <a:b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Patients in ≥1 Arm</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algn="ctr" defTabSz="960096" rtl="0" eaLnBrk="1" latinLnBrk="0" hangingPunct="1">
                        <a:lnSpc>
                          <a:spcPct val="107000"/>
                        </a:lnSpc>
                        <a:spcAft>
                          <a:spcPts val="0"/>
                        </a:spcAft>
                      </a:pPr>
                      <a:r>
                        <a:rPr lang="en-US"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CIT</a:t>
                      </a:r>
                      <a:endParaRPr lang="de-DE"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algn="ctr" defTabSz="960096" rtl="0" eaLnBrk="1" latinLnBrk="0" hangingPunct="1">
                        <a:lnSpc>
                          <a:spcPct val="107000"/>
                        </a:lnSpc>
                        <a:spcAft>
                          <a:spcPts val="0"/>
                        </a:spcAft>
                      </a:pPr>
                      <a:r>
                        <a:rPr lang="en-US"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V + R</a:t>
                      </a:r>
                      <a:endParaRPr lang="de-DE"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algn="ctr" defTabSz="960096" rtl="0" eaLnBrk="1" latinLnBrk="0" hangingPunct="1">
                        <a:lnSpc>
                          <a:spcPct val="107000"/>
                        </a:lnSpc>
                        <a:spcAft>
                          <a:spcPts val="0"/>
                        </a:spcAft>
                      </a:pPr>
                      <a:r>
                        <a:rPr lang="en-US"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V + O</a:t>
                      </a:r>
                      <a:endParaRPr lang="de-DE"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algn="ctr" defTabSz="960096" rtl="0" eaLnBrk="1" latinLnBrk="0" hangingPunct="1">
                        <a:lnSpc>
                          <a:spcPct val="107000"/>
                        </a:lnSpc>
                        <a:spcAft>
                          <a:spcPts val="0"/>
                        </a:spcAft>
                      </a:pPr>
                      <a:r>
                        <a:rPr lang="en-US"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 + V + O</a:t>
                      </a:r>
                      <a:endParaRPr lang="de-DE" sz="18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36427">
                <a:tc>
                  <a:txBody>
                    <a:bodyPr/>
                    <a:lstStyle/>
                    <a:p>
                      <a:pPr>
                        <a:lnSpc>
                          <a:spcPct val="107000"/>
                        </a:lnSpc>
                      </a:pPr>
                      <a:r>
                        <a:rPr lang="en-US" sz="1800" b="0" dirty="0">
                          <a:solidFill>
                            <a:schemeClr val="bg1"/>
                          </a:solidFill>
                          <a:effectLst/>
                          <a:latin typeface="Calibri" panose="020F0502020204030204" pitchFamily="34" charset="0"/>
                          <a:cs typeface="Calibri" panose="020F0502020204030204" pitchFamily="34" charset="0"/>
                        </a:rPr>
                        <a:t>Patients in safety population, n</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216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237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228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231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36427">
                <a:tc>
                  <a:txBody>
                    <a:bodyPr/>
                    <a:lstStyle/>
                    <a:p>
                      <a:pPr marL="0" algn="l" defTabSz="960096" rtl="0" eaLnBrk="1" latinLnBrk="0" hangingPunct="1">
                        <a:lnSpc>
                          <a:spcPct val="107000"/>
                        </a:lnSpc>
                        <a:spcAft>
                          <a:spcPts val="0"/>
                        </a:spcAft>
                      </a:pPr>
                      <a:r>
                        <a:rPr lang="de-DE" sz="1800" b="0" kern="1200" dirty="0">
                          <a:solidFill>
                            <a:schemeClr val="bg1"/>
                          </a:solidFill>
                          <a:effectLst/>
                          <a:latin typeface="Calibri" panose="020F0502020204030204" pitchFamily="34" charset="0"/>
                          <a:ea typeface="+mn-ea"/>
                          <a:cs typeface="Calibri" panose="020F0502020204030204" pitchFamily="34" charset="0"/>
                        </a:rPr>
                        <a:t>Grade ≥3 AEs, n (%)</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7000"/>
                        </a:lnSpc>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176 (81.5)</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7000"/>
                        </a:lnSpc>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173 (73.0)</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7000"/>
                        </a:lnSpc>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192 (84.2)</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7000"/>
                        </a:lnSpc>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193 (83.5)</a:t>
                      </a:r>
                      <a:endParaRPr lang="de-DE"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36427">
                <a:tc>
                  <a:txBody>
                    <a:bodyPr/>
                    <a:lstStyle/>
                    <a:p>
                      <a:pPr marL="0" algn="l" defTabSz="960096" rtl="0" eaLnBrk="1" latinLnBrk="0" hangingPunct="1">
                        <a:lnSpc>
                          <a:spcPct val="107000"/>
                        </a:lnSpc>
                        <a:spcAft>
                          <a:spcPts val="0"/>
                        </a:spcAft>
                      </a:pPr>
                      <a:r>
                        <a:rPr lang="de-DE" sz="1800" b="0" kern="1200" dirty="0">
                          <a:solidFill>
                            <a:schemeClr val="bg1"/>
                          </a:solidFill>
                          <a:effectLst/>
                          <a:latin typeface="Calibri" panose="020F0502020204030204" pitchFamily="34" charset="0"/>
                          <a:ea typeface="+mn-ea"/>
                          <a:cs typeface="Calibri" panose="020F0502020204030204" pitchFamily="34" charset="0"/>
                        </a:rPr>
                        <a:t>Blood and lymphatic system, n (%)</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122 (56.5)</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103 (43.5)</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128 (56.1)</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117 (50.6)</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36427">
                <a:tc>
                  <a:txBody>
                    <a:bodyPr/>
                    <a:lstStyle/>
                    <a:p>
                      <a:pPr marL="0" algn="l" defTabSz="960096" rtl="0" eaLnBrk="1" latinLnBrk="0" hangingPunct="1">
                        <a:lnSpc>
                          <a:spcPct val="107000"/>
                        </a:lnSpc>
                        <a:spcAft>
                          <a:spcPts val="0"/>
                        </a:spcAft>
                      </a:pPr>
                      <a:r>
                        <a:rPr lang="de-DE" sz="1800" b="0" kern="1200" dirty="0">
                          <a:solidFill>
                            <a:schemeClr val="bg1"/>
                          </a:solidFill>
                          <a:effectLst/>
                          <a:latin typeface="Calibri" panose="020F0502020204030204" pitchFamily="34" charset="0"/>
                          <a:ea typeface="+mn-ea"/>
                          <a:cs typeface="Calibri" panose="020F0502020204030204" pitchFamily="34" charset="0"/>
                        </a:rPr>
                        <a:t>Infections and infestations, n (%)</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44 (20.4)</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27 (11.4)</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34 (14.9)</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51 (22.1)</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36427">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lang="de-DE" sz="1800" b="0" kern="1200" dirty="0">
                          <a:solidFill>
                            <a:schemeClr val="bg1"/>
                          </a:solidFill>
                          <a:effectLst/>
                          <a:latin typeface="Calibri" panose="020F0502020204030204" pitchFamily="34" charset="0"/>
                          <a:ea typeface="+mn-ea"/>
                          <a:cs typeface="Calibri" panose="020F0502020204030204" pitchFamily="34" charset="0"/>
                        </a:rPr>
                        <a:t>Febrile neutropenia, n (%)</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24 (11.1) </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 (4.2) </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 (3.1) </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18 (7.8) </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57560738"/>
                  </a:ext>
                </a:extLst>
              </a:tr>
              <a:tr h="236427">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lang="de-DE" sz="1800" b="0" kern="1200" dirty="0">
                          <a:solidFill>
                            <a:schemeClr val="bg1"/>
                          </a:solidFill>
                          <a:effectLst/>
                          <a:latin typeface="Calibri" panose="020F0502020204030204" pitchFamily="34" charset="0"/>
                          <a:ea typeface="+mn-ea"/>
                          <a:cs typeface="Calibri" panose="020F0502020204030204" pitchFamily="34" charset="0"/>
                        </a:rPr>
                        <a:t>Infusion related reaction, n (%)</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 (5.6)</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19 (8)</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26 (11.4)</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 (4.3)</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01707424"/>
                  </a:ext>
                </a:extLst>
              </a:tr>
              <a:tr h="236427">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lang="de-DE" sz="1800" b="0" kern="1200" dirty="0">
                          <a:solidFill>
                            <a:schemeClr val="bg1"/>
                          </a:solidFill>
                          <a:effectLst/>
                          <a:latin typeface="Calibri" panose="020F0502020204030204" pitchFamily="34" charset="0"/>
                          <a:ea typeface="+mn-ea"/>
                          <a:cs typeface="Calibri" panose="020F0502020204030204" pitchFamily="34" charset="0"/>
                        </a:rPr>
                        <a:t>Tumor lysis syndrome, n (%)*</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38100" algn="ctr" defTabSz="960096" rtl="0" eaLnBrk="1" latinLnBrk="0" hangingPunct="1">
                        <a:lnSpc>
                          <a:spcPct val="107000"/>
                        </a:lnSpc>
                        <a:spcAft>
                          <a:spcPts val="0"/>
                        </a:spcAft>
                      </a:pPr>
                      <a:r>
                        <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 (4.2)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38100" algn="ctr" defTabSz="960096" rtl="0" eaLnBrk="1" latinLnBrk="0" hangingPunct="1">
                        <a:lnSpc>
                          <a:spcPct val="107000"/>
                        </a:lnSpc>
                        <a:spcAft>
                          <a:spcPts val="0"/>
                        </a:spcAft>
                      </a:pPr>
                      <a:r>
                        <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24 (10.1)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38100" algn="ctr" defTabSz="960096" rtl="0" eaLnBrk="1" latinLnBrk="0" hangingPunct="1">
                        <a:lnSpc>
                          <a:spcPct val="107000"/>
                        </a:lnSpc>
                        <a:spcAft>
                          <a:spcPts val="0"/>
                        </a:spcAft>
                      </a:pPr>
                      <a:r>
                        <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19 (8.3)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38100" algn="ctr" defTabSz="960096" rtl="0" eaLnBrk="1" latinLnBrk="0" hangingPunct="1">
                        <a:lnSpc>
                          <a:spcPct val="107000"/>
                        </a:lnSpc>
                        <a:spcAft>
                          <a:spcPts val="0"/>
                        </a:spcAft>
                      </a:pPr>
                      <a:r>
                        <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 (6.5)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15413691"/>
                  </a:ext>
                </a:extLst>
              </a:tr>
              <a:tr h="236427">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lang="de-DE" sz="1800" b="0" kern="1200" dirty="0">
                          <a:solidFill>
                            <a:schemeClr val="bg1"/>
                          </a:solidFill>
                          <a:effectLst/>
                          <a:latin typeface="Calibri" panose="020F0502020204030204" pitchFamily="34" charset="0"/>
                          <a:ea typeface="+mn-ea"/>
                          <a:cs typeface="Calibri" panose="020F0502020204030204" pitchFamily="34" charset="0"/>
                        </a:rPr>
                        <a:t>Hypertension, n (%)</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(1.4)</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(2.1)</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(1.8)</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60096" rtl="0" eaLnBrk="1" latinLnBrk="0" hangingPunct="1">
                        <a:lnSpc>
                          <a:spcPct val="107000"/>
                        </a:lnSpc>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13 (5.6)</a:t>
                      </a:r>
                      <a:endParaRPr lang="de-DE" sz="18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24948382"/>
                  </a:ext>
                </a:extLst>
              </a:tr>
            </a:tbl>
          </a:graphicData>
        </a:graphic>
      </p:graphicFrame>
      <p:sp>
        <p:nvSpPr>
          <p:cNvPr id="5" name="Rectangle 4">
            <a:extLst>
              <a:ext uri="{FF2B5EF4-FFF2-40B4-BE49-F238E27FC236}">
                <a16:creationId xmlns:a16="http://schemas.microsoft.com/office/drawing/2014/main" id="{0C001E6C-4D50-88D9-4B6C-FF8153A9A331}"/>
              </a:ext>
            </a:extLst>
          </p:cNvPr>
          <p:cNvSpPr/>
          <p:nvPr/>
        </p:nvSpPr>
        <p:spPr>
          <a:xfrm>
            <a:off x="612955" y="5227343"/>
            <a:ext cx="2629951"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de-DE"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Defined by Cairo-Bishop criteria.</a:t>
            </a:r>
          </a:p>
        </p:txBody>
      </p:sp>
    </p:spTree>
    <p:extLst>
      <p:ext uri="{BB962C8B-B14F-4D97-AF65-F5344CB8AC3E}">
        <p14:creationId xmlns:p14="http://schemas.microsoft.com/office/powerpoint/2010/main" val="40365783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1148854" cy="1103313"/>
          </a:xfrm>
        </p:spPr>
        <p:txBody>
          <a:bodyPr/>
          <a:lstStyle/>
          <a:p>
            <a:r>
              <a:rPr lang="en-US" dirty="0"/>
              <a:t>SEQUOIA: Frontline Zanubrutinib vs Bendamustine/</a:t>
            </a:r>
            <a:br>
              <a:rPr lang="en-US" dirty="0"/>
            </a:br>
            <a:r>
              <a:rPr lang="en-US" dirty="0"/>
              <a:t>Rituximab in Patients with CLL/SLL and No del(17p)</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F5F247B7-042B-479F-BF18-7BA9BD6D6FB9}"/>
              </a:ext>
            </a:extLst>
          </p:cNvPr>
          <p:cNvSpPr>
            <a:spLocks noGrp="1"/>
          </p:cNvSpPr>
          <p:nvPr>
            <p:ph idx="1"/>
          </p:nvPr>
        </p:nvSpPr>
        <p:spPr>
          <a:xfrm>
            <a:off x="604675" y="1513047"/>
            <a:ext cx="10877529" cy="4650686"/>
          </a:xfrm>
        </p:spPr>
        <p:txBody>
          <a:bodyPr/>
          <a:lstStyle/>
          <a:p>
            <a:r>
              <a:rPr lang="en-US" sz="2400" dirty="0"/>
              <a:t>Multicenter, multicohort, open-label, part-randomized phase III trial</a:t>
            </a:r>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Primary endpoint (cohort 1): IRC-assessed PFS</a:t>
            </a:r>
          </a:p>
          <a:p>
            <a:r>
              <a:rPr lang="en-US" sz="2400" dirty="0"/>
              <a:t>Secondary endpoints (cohort 1): investigator-assessed PFS, ORR, OS, safety </a:t>
            </a:r>
          </a:p>
        </p:txBody>
      </p:sp>
      <p:sp>
        <p:nvSpPr>
          <p:cNvPr id="11" name="Text Box 15">
            <a:extLst>
              <a:ext uri="{FF2B5EF4-FFF2-40B4-BE49-F238E27FC236}">
                <a16:creationId xmlns:a16="http://schemas.microsoft.com/office/drawing/2014/main" id="{63C21510-3A36-8745-8E75-2D807334EF50}"/>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Kahl.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Pan Pacific Lymphoma Conference 2022</a:t>
            </a:r>
            <a:r>
              <a:rPr lang="en-US" altLang="en-US" sz="1200" b="0" spc="-10" dirty="0">
                <a:solidFill>
                  <a:schemeClr val="bg2"/>
                </a:solidFill>
                <a:latin typeface="Calibri" panose="020F0502020204030204" pitchFamily="34" charset="0"/>
              </a:rPr>
              <a:t>. Tam. Lancet Oncol. 2022;[Epub].</a:t>
            </a:r>
            <a:endParaRPr lang="en-US" altLang="en-US" sz="1200" b="0" dirty="0">
              <a:solidFill>
                <a:schemeClr val="bg2"/>
              </a:solidFill>
              <a:latin typeface="Calibri" panose="020F0502020204030204" pitchFamily="34" charset="0"/>
            </a:endParaRPr>
          </a:p>
        </p:txBody>
      </p:sp>
      <p:sp>
        <p:nvSpPr>
          <p:cNvPr id="12" name="Text Box 45">
            <a:extLst>
              <a:ext uri="{FF2B5EF4-FFF2-40B4-BE49-F238E27FC236}">
                <a16:creationId xmlns:a16="http://schemas.microsoft.com/office/drawing/2014/main" id="{BFCCAD0B-C0C7-094C-A38E-569DE777A892}"/>
              </a:ext>
            </a:extLst>
          </p:cNvPr>
          <p:cNvSpPr txBox="1">
            <a:spLocks noChangeArrowheads="1"/>
          </p:cNvSpPr>
          <p:nvPr/>
        </p:nvSpPr>
        <p:spPr bwMode="auto">
          <a:xfrm>
            <a:off x="826264" y="2856698"/>
            <a:ext cx="2659432"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700" b="0" dirty="0">
                <a:solidFill>
                  <a:schemeClr val="bg1"/>
                </a:solidFill>
                <a:latin typeface="Calibri" panose="020F0502020204030204" pitchFamily="34" charset="0"/>
              </a:rPr>
              <a:t>Patients with untreated CLL/SLL meeting iwCLL criteria for treatment; aged ≥65 yr or ≥18 yr with comorbidities; unsuitable for FCR treatment; anticoagulation and CYP3A inhibitors permitted</a:t>
            </a:r>
          </a:p>
        </p:txBody>
      </p:sp>
      <p:sp>
        <p:nvSpPr>
          <p:cNvPr id="13" name="Rectangle 49">
            <a:extLst>
              <a:ext uri="{FF2B5EF4-FFF2-40B4-BE49-F238E27FC236}">
                <a16:creationId xmlns:a16="http://schemas.microsoft.com/office/drawing/2014/main" id="{0EA9A765-921C-B943-925F-4F7A3D7B47EB}"/>
              </a:ext>
            </a:extLst>
          </p:cNvPr>
          <p:cNvSpPr>
            <a:spLocks noChangeArrowheads="1"/>
          </p:cNvSpPr>
          <p:nvPr/>
        </p:nvSpPr>
        <p:spPr bwMode="auto">
          <a:xfrm>
            <a:off x="7187564" y="2127663"/>
            <a:ext cx="3790950" cy="99575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Zanubrutinib </a:t>
            </a:r>
            <a:r>
              <a:rPr lang="en-US" altLang="en-US" sz="1600" b="0" dirty="0">
                <a:solidFill>
                  <a:schemeClr val="tx1"/>
                </a:solidFill>
                <a:latin typeface="Calibri" panose="020F0502020204030204" pitchFamily="34" charset="0"/>
              </a:rPr>
              <a:t>160 mg BID until PD,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intolerable toxicity, or study end</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241)</a:t>
            </a:r>
          </a:p>
        </p:txBody>
      </p:sp>
      <p:sp>
        <p:nvSpPr>
          <p:cNvPr id="14" name="Rectangle 50">
            <a:extLst>
              <a:ext uri="{FF2B5EF4-FFF2-40B4-BE49-F238E27FC236}">
                <a16:creationId xmlns:a16="http://schemas.microsoft.com/office/drawing/2014/main" id="{DFF1C9BF-6594-CA4B-AA6B-8C59774582E0}"/>
              </a:ext>
            </a:extLst>
          </p:cNvPr>
          <p:cNvSpPr>
            <a:spLocks noChangeArrowheads="1"/>
          </p:cNvSpPr>
          <p:nvPr/>
        </p:nvSpPr>
        <p:spPr bwMode="auto">
          <a:xfrm>
            <a:off x="7187564" y="3201634"/>
            <a:ext cx="3790950" cy="99575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Bendamustine</a:t>
            </a:r>
            <a:r>
              <a:rPr lang="en-US" altLang="en-US" sz="1600" b="0" dirty="0">
                <a:solidFill>
                  <a:schemeClr val="tx1"/>
                </a:solidFill>
                <a:latin typeface="Calibri" panose="020F0502020204030204" pitchFamily="34" charset="0"/>
              </a:rPr>
              <a:t> 90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on Days 1 and 2</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 </a:t>
            </a:r>
            <a:r>
              <a:rPr lang="en-US" altLang="en-US" sz="1600" dirty="0">
                <a:solidFill>
                  <a:schemeClr val="tx1"/>
                </a:solidFill>
                <a:latin typeface="Calibri" panose="020F0502020204030204" pitchFamily="34" charset="0"/>
              </a:rPr>
              <a:t>Rituximab </a:t>
            </a:r>
            <a:r>
              <a:rPr lang="en-US" altLang="en-US" sz="1600" b="0" dirty="0">
                <a:solidFill>
                  <a:schemeClr val="tx1"/>
                </a:solidFill>
                <a:latin typeface="Calibri" panose="020F0502020204030204" pitchFamily="34" charset="0"/>
              </a:rPr>
              <a:t>375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in cycle 1,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then 500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in cycles 2-6</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238)</a:t>
            </a:r>
          </a:p>
        </p:txBody>
      </p:sp>
      <p:sp>
        <p:nvSpPr>
          <p:cNvPr id="16" name="Line 53">
            <a:extLst>
              <a:ext uri="{FF2B5EF4-FFF2-40B4-BE49-F238E27FC236}">
                <a16:creationId xmlns:a16="http://schemas.microsoft.com/office/drawing/2014/main" id="{80E08109-52FB-904F-AB9F-0F6BB4CBA500}"/>
              </a:ext>
            </a:extLst>
          </p:cNvPr>
          <p:cNvSpPr>
            <a:spLocks noChangeShapeType="1"/>
          </p:cNvSpPr>
          <p:nvPr/>
        </p:nvSpPr>
        <p:spPr bwMode="auto">
          <a:xfrm>
            <a:off x="6450964" y="3279059"/>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b="0" dirty="0">
              <a:solidFill>
                <a:schemeClr val="bg1"/>
              </a:solidFill>
              <a:latin typeface="Calibri" panose="020F0502020204030204" pitchFamily="34" charset="0"/>
            </a:endParaRPr>
          </a:p>
        </p:txBody>
      </p:sp>
      <p:sp>
        <p:nvSpPr>
          <p:cNvPr id="17" name="Line 54">
            <a:extLst>
              <a:ext uri="{FF2B5EF4-FFF2-40B4-BE49-F238E27FC236}">
                <a16:creationId xmlns:a16="http://schemas.microsoft.com/office/drawing/2014/main" id="{4803231D-9292-4B47-9919-E52A171E0487}"/>
              </a:ext>
            </a:extLst>
          </p:cNvPr>
          <p:cNvSpPr>
            <a:spLocks noChangeShapeType="1"/>
          </p:cNvSpPr>
          <p:nvPr/>
        </p:nvSpPr>
        <p:spPr bwMode="auto">
          <a:xfrm flipV="1">
            <a:off x="6450964" y="263021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b="0" dirty="0">
              <a:solidFill>
                <a:schemeClr val="bg1"/>
              </a:solidFill>
              <a:latin typeface="Calibri" panose="020F0502020204030204" pitchFamily="34" charset="0"/>
            </a:endParaRPr>
          </a:p>
        </p:txBody>
      </p:sp>
      <p:sp>
        <p:nvSpPr>
          <p:cNvPr id="18" name="Rectangle 46">
            <a:extLst>
              <a:ext uri="{FF2B5EF4-FFF2-40B4-BE49-F238E27FC236}">
                <a16:creationId xmlns:a16="http://schemas.microsoft.com/office/drawing/2014/main" id="{7A03173D-8BA5-DB4C-BD91-5748B536705D}"/>
              </a:ext>
            </a:extLst>
          </p:cNvPr>
          <p:cNvSpPr>
            <a:spLocks noChangeArrowheads="1"/>
          </p:cNvSpPr>
          <p:nvPr/>
        </p:nvSpPr>
        <p:spPr bwMode="auto">
          <a:xfrm>
            <a:off x="4166778" y="1869439"/>
            <a:ext cx="51955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400" b="0" i="1" dirty="0">
                <a:solidFill>
                  <a:schemeClr val="bg1"/>
                </a:solidFill>
                <a:latin typeface="Calibri" panose="020F0502020204030204" pitchFamily="34" charset="0"/>
              </a:rPr>
              <a:t>Stratification by age, Binet stage, IGHV status, and geographic region</a:t>
            </a:r>
          </a:p>
        </p:txBody>
      </p:sp>
      <p:cxnSp>
        <p:nvCxnSpPr>
          <p:cNvPr id="19" name="Straight Arrow Connector 18">
            <a:extLst>
              <a:ext uri="{FF2B5EF4-FFF2-40B4-BE49-F238E27FC236}">
                <a16:creationId xmlns:a16="http://schemas.microsoft.com/office/drawing/2014/main" id="{84FDDDFF-FD71-BD4D-AF66-3E61EB9B0C1A}"/>
              </a:ext>
            </a:extLst>
          </p:cNvPr>
          <p:cNvCxnSpPr/>
          <p:nvPr/>
        </p:nvCxnSpPr>
        <p:spPr bwMode="auto">
          <a:xfrm>
            <a:off x="6762114" y="2177216"/>
            <a:ext cx="0" cy="419083"/>
          </a:xfrm>
          <a:prstGeom prst="straightConnector1">
            <a:avLst/>
          </a:prstGeom>
          <a:noFill/>
          <a:ln w="28575" cap="flat" cmpd="sng" algn="ctr">
            <a:solidFill>
              <a:schemeClr val="bg1"/>
            </a:solidFill>
            <a:prstDash val="solid"/>
            <a:round/>
            <a:headEnd type="none" w="med" len="med"/>
            <a:tailEnd type="triangle"/>
          </a:ln>
          <a:effectLst/>
        </p:spPr>
      </p:cxnSp>
      <p:cxnSp>
        <p:nvCxnSpPr>
          <p:cNvPr id="3" name="Straight Arrow Connector 2">
            <a:extLst>
              <a:ext uri="{FF2B5EF4-FFF2-40B4-BE49-F238E27FC236}">
                <a16:creationId xmlns:a16="http://schemas.microsoft.com/office/drawing/2014/main" id="{2C7F6806-0545-FD4B-946A-121E11612689}"/>
              </a:ext>
            </a:extLst>
          </p:cNvPr>
          <p:cNvCxnSpPr/>
          <p:nvPr/>
        </p:nvCxnSpPr>
        <p:spPr bwMode="auto">
          <a:xfrm>
            <a:off x="3754618" y="2967849"/>
            <a:ext cx="548640" cy="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0CC07C8A-BD16-DD4D-8B41-28B9328F5208}"/>
              </a:ext>
            </a:extLst>
          </p:cNvPr>
          <p:cNvCxnSpPr/>
          <p:nvPr/>
        </p:nvCxnSpPr>
        <p:spPr bwMode="auto">
          <a:xfrm>
            <a:off x="3754618" y="3949305"/>
            <a:ext cx="548640" cy="0"/>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527F4132-6D6F-F743-B908-92E472C4DB61}"/>
              </a:ext>
            </a:extLst>
          </p:cNvPr>
          <p:cNvCxnSpPr/>
          <p:nvPr/>
        </p:nvCxnSpPr>
        <p:spPr bwMode="auto">
          <a:xfrm>
            <a:off x="3754618" y="4814937"/>
            <a:ext cx="548640" cy="0"/>
          </a:xfrm>
          <a:prstGeom prst="straightConnector1">
            <a:avLst/>
          </a:prstGeom>
          <a:noFill/>
          <a:ln w="28575" cap="flat" cmpd="sng" algn="ctr">
            <a:solidFill>
              <a:schemeClr val="bg1"/>
            </a:solidFill>
            <a:prstDash val="solid"/>
            <a:round/>
            <a:headEnd type="none" w="med" len="med"/>
            <a:tailEnd type="triangle"/>
          </a:ln>
          <a:effectLst/>
        </p:spPr>
      </p:cxnSp>
      <p:sp>
        <p:nvSpPr>
          <p:cNvPr id="23" name="Rectangle 49">
            <a:extLst>
              <a:ext uri="{FF2B5EF4-FFF2-40B4-BE49-F238E27FC236}">
                <a16:creationId xmlns:a16="http://schemas.microsoft.com/office/drawing/2014/main" id="{4BFB6FB6-04A4-724E-A3A2-2944A53FCFB9}"/>
              </a:ext>
            </a:extLst>
          </p:cNvPr>
          <p:cNvSpPr>
            <a:spLocks noChangeArrowheads="1"/>
          </p:cNvSpPr>
          <p:nvPr/>
        </p:nvSpPr>
        <p:spPr bwMode="auto">
          <a:xfrm>
            <a:off x="4698952" y="2532152"/>
            <a:ext cx="1517842" cy="995750"/>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Cohort 1</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without del(17p)</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 by central FISH</a:t>
            </a:r>
          </a:p>
          <a:p>
            <a:pPr algn="ctr">
              <a:lnSpc>
                <a:spcPct val="100000"/>
              </a:lnSpc>
              <a:spcBef>
                <a:spcPct val="0"/>
              </a:spcBef>
              <a:spcAft>
                <a:spcPct val="0"/>
              </a:spcAft>
              <a:buClrTx/>
              <a:buNone/>
            </a:pPr>
            <a:r>
              <a:rPr lang="en-US" altLang="en-US" sz="1400" b="0" dirty="0">
                <a:solidFill>
                  <a:schemeClr val="tx1"/>
                </a:solidFill>
                <a:latin typeface="Calibri" panose="020F0502020204030204" pitchFamily="34" charset="0"/>
              </a:rPr>
              <a:t>(planned n ~450)</a:t>
            </a:r>
          </a:p>
        </p:txBody>
      </p:sp>
      <p:sp>
        <p:nvSpPr>
          <p:cNvPr id="24" name="Rectangle 49">
            <a:extLst>
              <a:ext uri="{FF2B5EF4-FFF2-40B4-BE49-F238E27FC236}">
                <a16:creationId xmlns:a16="http://schemas.microsoft.com/office/drawing/2014/main" id="{3C927CEE-26C9-4347-B95A-FFCE3CDE9BC5}"/>
              </a:ext>
            </a:extLst>
          </p:cNvPr>
          <p:cNvSpPr>
            <a:spLocks noChangeArrowheads="1"/>
          </p:cNvSpPr>
          <p:nvPr/>
        </p:nvSpPr>
        <p:spPr bwMode="auto">
          <a:xfrm>
            <a:off x="4698952" y="3629896"/>
            <a:ext cx="1517842" cy="736705"/>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Cohort 2*</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with del(17p)</a:t>
            </a:r>
          </a:p>
          <a:p>
            <a:pPr algn="ctr">
              <a:lnSpc>
                <a:spcPct val="100000"/>
              </a:lnSpc>
              <a:spcBef>
                <a:spcPct val="0"/>
              </a:spcBef>
              <a:spcAft>
                <a:spcPct val="0"/>
              </a:spcAft>
              <a:buClrTx/>
              <a:buNone/>
            </a:pPr>
            <a:r>
              <a:rPr lang="en-US" altLang="en-US" sz="1400" b="0" dirty="0">
                <a:solidFill>
                  <a:schemeClr val="tx1"/>
                </a:solidFill>
                <a:latin typeface="Calibri" panose="020F0502020204030204" pitchFamily="34" charset="0"/>
              </a:rPr>
              <a:t>(planned n ~100)</a:t>
            </a:r>
          </a:p>
        </p:txBody>
      </p:sp>
      <p:sp>
        <p:nvSpPr>
          <p:cNvPr id="25" name="Rectangle 49">
            <a:extLst>
              <a:ext uri="{FF2B5EF4-FFF2-40B4-BE49-F238E27FC236}">
                <a16:creationId xmlns:a16="http://schemas.microsoft.com/office/drawing/2014/main" id="{9D4A7916-25AD-D440-BDF4-BC07D43F3433}"/>
              </a:ext>
            </a:extLst>
          </p:cNvPr>
          <p:cNvSpPr>
            <a:spLocks noChangeArrowheads="1"/>
          </p:cNvSpPr>
          <p:nvPr/>
        </p:nvSpPr>
        <p:spPr bwMode="auto">
          <a:xfrm>
            <a:off x="4698952" y="4482097"/>
            <a:ext cx="1517842" cy="736705"/>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Cohort 3*</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with del(17p)</a:t>
            </a:r>
          </a:p>
          <a:p>
            <a:pPr algn="ctr">
              <a:lnSpc>
                <a:spcPct val="100000"/>
              </a:lnSpc>
              <a:spcBef>
                <a:spcPct val="0"/>
              </a:spcBef>
              <a:spcAft>
                <a:spcPct val="0"/>
              </a:spcAft>
              <a:buClrTx/>
              <a:buNone/>
            </a:pPr>
            <a:r>
              <a:rPr lang="en-US" altLang="en-US" sz="1400" b="0" dirty="0">
                <a:solidFill>
                  <a:schemeClr val="tx1"/>
                </a:solidFill>
                <a:latin typeface="Calibri" panose="020F0502020204030204" pitchFamily="34" charset="0"/>
              </a:rPr>
              <a:t>(planned n ~80)</a:t>
            </a:r>
          </a:p>
        </p:txBody>
      </p:sp>
      <p:sp>
        <p:nvSpPr>
          <p:cNvPr id="4" name="TextBox 3">
            <a:extLst>
              <a:ext uri="{FF2B5EF4-FFF2-40B4-BE49-F238E27FC236}">
                <a16:creationId xmlns:a16="http://schemas.microsoft.com/office/drawing/2014/main" id="{6CCA18F8-9A42-9B44-B672-A36450F8F513}"/>
              </a:ext>
            </a:extLst>
          </p:cNvPr>
          <p:cNvSpPr txBox="1"/>
          <p:nvPr/>
        </p:nvSpPr>
        <p:spPr bwMode="auto">
          <a:xfrm>
            <a:off x="7163180" y="4257228"/>
            <a:ext cx="411784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*Cohort 2 patients received zanubrutinib monotherapy; cohort 3 patients received zanubrutinib + venetoclax; treatment allocation without randomization in cohorts 2 and 3.</a:t>
            </a:r>
          </a:p>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Prespecified interim analysis planned at ~86 events.</a:t>
            </a:r>
          </a:p>
        </p:txBody>
      </p:sp>
    </p:spTree>
    <p:extLst>
      <p:ext uri="{BB962C8B-B14F-4D97-AF65-F5344CB8AC3E}">
        <p14:creationId xmlns:p14="http://schemas.microsoft.com/office/powerpoint/2010/main" val="9736094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(Cohort 1):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63C21510-3A36-8745-8E75-2D807334EF50}"/>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Kahl.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Pan Pacific Lymphoma Conference 2022</a:t>
            </a:r>
            <a:r>
              <a:rPr lang="en-US" altLang="en-US" sz="1200" b="0" spc="-10" dirty="0">
                <a:solidFill>
                  <a:schemeClr val="bg2"/>
                </a:solidFill>
                <a:latin typeface="Calibri" panose="020F0502020204030204" pitchFamily="34" charset="0"/>
              </a:rPr>
              <a:t>. Tam. Lancet Oncol. 2022;[Epub].</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5FE989B7-253B-CB49-BFFB-37D849CBBB36}"/>
              </a:ext>
            </a:extLst>
          </p:cNvPr>
          <p:cNvGraphicFramePr>
            <a:graphicFrameLocks/>
          </p:cNvGraphicFramePr>
          <p:nvPr/>
        </p:nvGraphicFramePr>
        <p:xfrm>
          <a:off x="522288" y="1611057"/>
          <a:ext cx="5388809" cy="3230976"/>
        </p:xfrm>
        <a:graphic>
          <a:graphicData uri="http://schemas.openxmlformats.org/drawingml/2006/table">
            <a:tbl>
              <a:tblPr/>
              <a:tblGrid>
                <a:gridCol w="2134583">
                  <a:extLst>
                    <a:ext uri="{9D8B030D-6E8A-4147-A177-3AD203B41FA5}">
                      <a16:colId xmlns:a16="http://schemas.microsoft.com/office/drawing/2014/main" val="20000"/>
                    </a:ext>
                  </a:extLst>
                </a:gridCol>
                <a:gridCol w="1374324">
                  <a:extLst>
                    <a:ext uri="{9D8B030D-6E8A-4147-A177-3AD203B41FA5}">
                      <a16:colId xmlns:a16="http://schemas.microsoft.com/office/drawing/2014/main" val="20001"/>
                    </a:ext>
                  </a:extLst>
                </a:gridCol>
                <a:gridCol w="1879902">
                  <a:extLst>
                    <a:ext uri="{9D8B030D-6E8A-4147-A177-3AD203B41FA5}">
                      <a16:colId xmlns:a16="http://schemas.microsoft.com/office/drawing/2014/main" val="20002"/>
                    </a:ext>
                  </a:extLst>
                </a:gridCol>
              </a:tblGrid>
              <a:tr h="4624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Zanubrutinib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Bendamustine + Rituximab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7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70 (66-75)</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70 (66-74)</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7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Aged ≥65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196 (81)</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192 (81)</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7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154 (64)</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144 (61)</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7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2,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 (6)</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 (8)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8624378"/>
                  </a:ext>
                </a:extLst>
              </a:tr>
              <a:tr h="8518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North America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Asia/Pacific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174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172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5437285"/>
                  </a:ext>
                </a:extLst>
              </a:tr>
            </a:tbl>
          </a:graphicData>
        </a:graphic>
      </p:graphicFrame>
      <p:sp>
        <p:nvSpPr>
          <p:cNvPr id="2" name="TextBox 1">
            <a:extLst>
              <a:ext uri="{FF2B5EF4-FFF2-40B4-BE49-F238E27FC236}">
                <a16:creationId xmlns:a16="http://schemas.microsoft.com/office/drawing/2014/main" id="{452EFF52-683E-9C49-871F-754C5161F375}"/>
              </a:ext>
            </a:extLst>
          </p:cNvPr>
          <p:cNvSpPr txBox="1"/>
          <p:nvPr/>
        </p:nvSpPr>
        <p:spPr bwMode="auto">
          <a:xfrm>
            <a:off x="6280903" y="5246186"/>
            <a:ext cx="56005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200" b="0" dirty="0">
                <a:solidFill>
                  <a:schemeClr val="bg1"/>
                </a:solidFill>
                <a:latin typeface="Calibri" panose="020F0502020204030204" pitchFamily="34" charset="0"/>
              </a:rPr>
              <a:t>*Patients with SLL had Binet stage calculated as if they had CLL.</a:t>
            </a:r>
          </a:p>
          <a:p>
            <a:pPr>
              <a:spcBef>
                <a:spcPts val="0"/>
              </a:spcBef>
            </a:pP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Defined as anemia (hemoglobin ≤110 g/L), thrombocytopenia (platelets ≤100 x 10</a:t>
            </a:r>
            <a:r>
              <a:rPr lang="en-US" sz="1200" b="0" baseline="30000" dirty="0">
                <a:solidFill>
                  <a:schemeClr val="bg1"/>
                </a:solidFill>
                <a:latin typeface="Calibri" panose="020F0502020204030204" pitchFamily="34" charset="0"/>
              </a:rPr>
              <a:t>9</a:t>
            </a:r>
            <a:r>
              <a:rPr lang="en-US" sz="1200" b="0" dirty="0">
                <a:solidFill>
                  <a:schemeClr val="bg1"/>
                </a:solidFill>
                <a:latin typeface="Calibri" panose="020F0502020204030204" pitchFamily="34" charset="0"/>
              </a:rPr>
              <a:t>/L), or neutropenia (absolute neutrophil count ≤1.5 x 10</a:t>
            </a:r>
            <a:r>
              <a:rPr lang="en-US" sz="1200" b="0" baseline="30000" dirty="0">
                <a:solidFill>
                  <a:schemeClr val="bg1"/>
                </a:solidFill>
                <a:latin typeface="Calibri" panose="020F0502020204030204" pitchFamily="34" charset="0"/>
              </a:rPr>
              <a:t>9</a:t>
            </a:r>
            <a:r>
              <a:rPr lang="en-US" sz="1200" b="0" dirty="0">
                <a:solidFill>
                  <a:schemeClr val="bg1"/>
                </a:solidFill>
                <a:latin typeface="Calibri" panose="020F0502020204030204" pitchFamily="34" charset="0"/>
              </a:rPr>
              <a:t>/L).</a:t>
            </a:r>
          </a:p>
        </p:txBody>
      </p:sp>
      <p:graphicFrame>
        <p:nvGraphicFramePr>
          <p:cNvPr id="13" name="Group 3">
            <a:extLst>
              <a:ext uri="{FF2B5EF4-FFF2-40B4-BE49-F238E27FC236}">
                <a16:creationId xmlns:a16="http://schemas.microsoft.com/office/drawing/2014/main" id="{9A1ED5BB-8A6D-0648-AA39-652D80BB5AAE}"/>
              </a:ext>
            </a:extLst>
          </p:cNvPr>
          <p:cNvGraphicFramePr>
            <a:graphicFrameLocks/>
          </p:cNvGraphicFramePr>
          <p:nvPr/>
        </p:nvGraphicFramePr>
        <p:xfrm>
          <a:off x="6280903" y="1611057"/>
          <a:ext cx="5477711" cy="3593054"/>
        </p:xfrm>
        <a:graphic>
          <a:graphicData uri="http://schemas.openxmlformats.org/drawingml/2006/table">
            <a:tbl>
              <a:tblPr/>
              <a:tblGrid>
                <a:gridCol w="2180051">
                  <a:extLst>
                    <a:ext uri="{9D8B030D-6E8A-4147-A177-3AD203B41FA5}">
                      <a16:colId xmlns:a16="http://schemas.microsoft.com/office/drawing/2014/main" val="20000"/>
                    </a:ext>
                  </a:extLst>
                </a:gridCol>
                <a:gridCol w="1648830">
                  <a:extLst>
                    <a:ext uri="{9D8B030D-6E8A-4147-A177-3AD203B41FA5}">
                      <a16:colId xmlns:a16="http://schemas.microsoft.com/office/drawing/2014/main" val="20001"/>
                    </a:ext>
                  </a:extLst>
                </a:gridCol>
                <a:gridCol w="1648830">
                  <a:extLst>
                    <a:ext uri="{9D8B030D-6E8A-4147-A177-3AD203B41FA5}">
                      <a16:colId xmlns:a16="http://schemas.microsoft.com/office/drawing/2014/main" val="20002"/>
                    </a:ext>
                  </a:extLst>
                </a:gridCol>
              </a:tblGrid>
              <a:tr h="4624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Zanubrutinib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Bendamustine + Rituximab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7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Binet stage 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70 (29)</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65031772"/>
                  </a:ext>
                </a:extLst>
              </a:tr>
              <a:tr h="267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Bulky disease ≥5 cm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73 (31)</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597920"/>
                  </a:ext>
                </a:extLst>
              </a:tr>
              <a:tr h="267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Cytopenia</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109 (46)</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69731661"/>
                  </a:ext>
                </a:extLst>
              </a:tr>
              <a:tr h="267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del(11q)</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46 (19)</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72436042"/>
                  </a:ext>
                </a:extLst>
              </a:tr>
              <a:tr h="267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Zanubrutinib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Bendamustine + Rituximab</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45967019"/>
                  </a:ext>
                </a:extLst>
              </a:tr>
              <a:tr h="267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15/232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13/223 (6)</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5204756"/>
                  </a:ext>
                </a:extLst>
              </a:tr>
              <a:tr h="267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Unmutated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IGHV</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gene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125/234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121/231 </a:t>
                      </a:r>
                    </a:p>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(52)</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11779605"/>
                  </a:ext>
                </a:extLst>
              </a:tr>
            </a:tbl>
          </a:graphicData>
        </a:graphic>
      </p:graphicFrame>
    </p:spTree>
    <p:extLst>
      <p:ext uri="{BB962C8B-B14F-4D97-AF65-F5344CB8AC3E}">
        <p14:creationId xmlns:p14="http://schemas.microsoft.com/office/powerpoint/2010/main" val="29469945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(Cohort 1): </a:t>
            </a:r>
            <a:br>
              <a:rPr lang="en-US" dirty="0"/>
            </a:br>
            <a:r>
              <a:rPr lang="en-US" dirty="0"/>
              <a:t>IRC-Assessed PFS (Primary Endpoint)</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954DB164-FC75-E24D-9B8A-6DBED3A7F22D}"/>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Kahl.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Pan Pacific Lymphoma Conference 2022</a:t>
            </a:r>
            <a:r>
              <a:rPr lang="en-US" altLang="en-US" sz="1200" b="0" spc="-10" dirty="0">
                <a:solidFill>
                  <a:schemeClr val="bg2"/>
                </a:solidFill>
                <a:latin typeface="Calibri" panose="020F0502020204030204" pitchFamily="34" charset="0"/>
              </a:rPr>
              <a:t>. Tam. Lancet Oncol. 2022;[Epub].</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8F3099F3-8BAA-4B95-8E59-756EA37D5F50}"/>
              </a:ext>
            </a:extLst>
          </p:cNvPr>
          <p:cNvSpPr txBox="1"/>
          <p:nvPr/>
        </p:nvSpPr>
        <p:spPr bwMode="auto">
          <a:xfrm>
            <a:off x="2750163" y="4451626"/>
            <a:ext cx="44791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HR: 0.42 (95% CI: 0.28-0.63); 2-sided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&lt;.0001</a:t>
            </a:r>
          </a:p>
        </p:txBody>
      </p:sp>
      <p:sp>
        <p:nvSpPr>
          <p:cNvPr id="3" name="Freeform: Shape 2">
            <a:extLst>
              <a:ext uri="{FF2B5EF4-FFF2-40B4-BE49-F238E27FC236}">
                <a16:creationId xmlns:a16="http://schemas.microsoft.com/office/drawing/2014/main" id="{6A120507-A03D-41E0-9C86-36DD464DC2A9}"/>
              </a:ext>
            </a:extLst>
          </p:cNvPr>
          <p:cNvSpPr/>
          <p:nvPr/>
        </p:nvSpPr>
        <p:spPr bwMode="auto">
          <a:xfrm>
            <a:off x="2700997" y="1681089"/>
            <a:ext cx="7258929" cy="3186333"/>
          </a:xfrm>
          <a:custGeom>
            <a:avLst/>
            <a:gdLst>
              <a:gd name="connsiteX0" fmla="*/ 0 w 7258929"/>
              <a:gd name="connsiteY0" fmla="*/ 0 h 3186333"/>
              <a:gd name="connsiteX1" fmla="*/ 0 w 7258929"/>
              <a:gd name="connsiteY1" fmla="*/ 3186333 h 3186333"/>
              <a:gd name="connsiteX2" fmla="*/ 7258929 w 7258929"/>
              <a:gd name="connsiteY2" fmla="*/ 3186333 h 3186333"/>
            </a:gdLst>
            <a:ahLst/>
            <a:cxnLst>
              <a:cxn ang="0">
                <a:pos x="connsiteX0" y="connsiteY0"/>
              </a:cxn>
              <a:cxn ang="0">
                <a:pos x="connsiteX1" y="connsiteY1"/>
              </a:cxn>
              <a:cxn ang="0">
                <a:pos x="connsiteX2" y="connsiteY2"/>
              </a:cxn>
            </a:cxnLst>
            <a:rect l="l" t="t" r="r" b="b"/>
            <a:pathLst>
              <a:path w="7258929" h="3186333">
                <a:moveTo>
                  <a:pt x="0" y="0"/>
                </a:moveTo>
                <a:lnTo>
                  <a:pt x="0" y="3186333"/>
                </a:lnTo>
                <a:lnTo>
                  <a:pt x="7258929" y="3186333"/>
                </a:lnTo>
              </a:path>
            </a:pathLst>
          </a:custGeom>
          <a:noFill/>
          <a:ln w="28575">
            <a:solidFill>
              <a:schemeClr val="bg1"/>
            </a:solidFill>
            <a:miter lim="800000"/>
            <a:headEnd/>
            <a:tailEnd/>
          </a:ln>
        </p:spPr>
        <p:txBody>
          <a:bodyPr rtlCol="0" anchor="ctr"/>
          <a:lstStyle/>
          <a:p>
            <a:pPr algn="ctr"/>
            <a:endParaRPr lang="en-US" dirty="0"/>
          </a:p>
        </p:txBody>
      </p:sp>
      <p:grpSp>
        <p:nvGrpSpPr>
          <p:cNvPr id="6" name="Group 5">
            <a:extLst>
              <a:ext uri="{FF2B5EF4-FFF2-40B4-BE49-F238E27FC236}">
                <a16:creationId xmlns:a16="http://schemas.microsoft.com/office/drawing/2014/main" id="{FEC2DE30-9C7A-438D-85DB-29B094816128}"/>
              </a:ext>
            </a:extLst>
          </p:cNvPr>
          <p:cNvGrpSpPr/>
          <p:nvPr/>
        </p:nvGrpSpPr>
        <p:grpSpPr>
          <a:xfrm>
            <a:off x="2616591" y="1695157"/>
            <a:ext cx="84406" cy="3172265"/>
            <a:chOff x="2597386" y="1695157"/>
            <a:chExt cx="103611" cy="3172265"/>
          </a:xfrm>
        </p:grpSpPr>
        <p:cxnSp>
          <p:nvCxnSpPr>
            <p:cNvPr id="5" name="Straight Connector 4">
              <a:extLst>
                <a:ext uri="{FF2B5EF4-FFF2-40B4-BE49-F238E27FC236}">
                  <a16:creationId xmlns:a16="http://schemas.microsoft.com/office/drawing/2014/main" id="{71DF152A-A4EC-4D17-9E19-763A4A722219}"/>
                </a:ext>
              </a:extLst>
            </p:cNvPr>
            <p:cNvCxnSpPr>
              <a:cxnSpLocks/>
            </p:cNvCxnSpPr>
            <p:nvPr/>
          </p:nvCxnSpPr>
          <p:spPr bwMode="auto">
            <a:xfrm>
              <a:off x="2597386" y="1695157"/>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0F2DB519-6ADD-4291-BBBC-B099781D49BD}"/>
                </a:ext>
              </a:extLst>
            </p:cNvPr>
            <p:cNvCxnSpPr>
              <a:cxnSpLocks/>
            </p:cNvCxnSpPr>
            <p:nvPr/>
          </p:nvCxnSpPr>
          <p:spPr bwMode="auto">
            <a:xfrm>
              <a:off x="2597386" y="2329610"/>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97AFB92A-CC6F-43F2-83AA-7C5D1DF38825}"/>
                </a:ext>
              </a:extLst>
            </p:cNvPr>
            <p:cNvCxnSpPr>
              <a:cxnSpLocks/>
            </p:cNvCxnSpPr>
            <p:nvPr/>
          </p:nvCxnSpPr>
          <p:spPr bwMode="auto">
            <a:xfrm>
              <a:off x="2597386" y="2964063"/>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0BA78D3-B588-4AF6-AA5E-71F6C0BFAA2F}"/>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7FBA148-0558-4B81-91CE-7904B041D646}"/>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70CADDE-F3C9-4773-A6DF-3CC933786ADE}"/>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 name="Group 9">
            <a:extLst>
              <a:ext uri="{FF2B5EF4-FFF2-40B4-BE49-F238E27FC236}">
                <a16:creationId xmlns:a16="http://schemas.microsoft.com/office/drawing/2014/main" id="{D2D2D692-53B7-458C-AE23-5A3420252E08}"/>
              </a:ext>
            </a:extLst>
          </p:cNvPr>
          <p:cNvGrpSpPr/>
          <p:nvPr/>
        </p:nvGrpSpPr>
        <p:grpSpPr>
          <a:xfrm>
            <a:off x="2700996" y="4868023"/>
            <a:ext cx="7258932" cy="93036"/>
            <a:chOff x="2700996" y="4868023"/>
            <a:chExt cx="7258932" cy="93036"/>
          </a:xfrm>
        </p:grpSpPr>
        <p:grpSp>
          <p:nvGrpSpPr>
            <p:cNvPr id="18" name="Group 17">
              <a:extLst>
                <a:ext uri="{FF2B5EF4-FFF2-40B4-BE49-F238E27FC236}">
                  <a16:creationId xmlns:a16="http://schemas.microsoft.com/office/drawing/2014/main" id="{A26C80E0-89BE-42DA-8B68-D3F543175AD5}"/>
                </a:ext>
              </a:extLst>
            </p:cNvPr>
            <p:cNvGrpSpPr/>
            <p:nvPr/>
          </p:nvGrpSpPr>
          <p:grpSpPr>
            <a:xfrm rot="5400000">
              <a:off x="3954779" y="3619352"/>
              <a:ext cx="87924" cy="2595489"/>
              <a:chOff x="2597386" y="1695157"/>
              <a:chExt cx="103611" cy="3172265"/>
            </a:xfrm>
          </p:grpSpPr>
          <p:cxnSp>
            <p:nvCxnSpPr>
              <p:cNvPr id="19" name="Straight Connector 18">
                <a:extLst>
                  <a:ext uri="{FF2B5EF4-FFF2-40B4-BE49-F238E27FC236}">
                    <a16:creationId xmlns:a16="http://schemas.microsoft.com/office/drawing/2014/main" id="{FE1F8BBB-28F1-465A-A17D-7FAAD7DAF711}"/>
                  </a:ext>
                </a:extLst>
              </p:cNvPr>
              <p:cNvCxnSpPr>
                <a:cxnSpLocks/>
              </p:cNvCxnSpPr>
              <p:nvPr/>
            </p:nvCxnSpPr>
            <p:spPr bwMode="auto">
              <a:xfrm>
                <a:off x="2597386" y="1695157"/>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9D53083-83A3-47BF-B65E-B36528056EB5}"/>
                  </a:ext>
                </a:extLst>
              </p:cNvPr>
              <p:cNvCxnSpPr>
                <a:cxnSpLocks/>
              </p:cNvCxnSpPr>
              <p:nvPr/>
            </p:nvCxnSpPr>
            <p:spPr bwMode="auto">
              <a:xfrm>
                <a:off x="2597386" y="2329610"/>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8A740E1-A005-45A2-B3D6-2F059FE455CA}"/>
                  </a:ext>
                </a:extLst>
              </p:cNvPr>
              <p:cNvCxnSpPr>
                <a:cxnSpLocks/>
              </p:cNvCxnSpPr>
              <p:nvPr/>
            </p:nvCxnSpPr>
            <p:spPr bwMode="auto">
              <a:xfrm>
                <a:off x="2597386" y="2964063"/>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4E51989-23D5-4C20-8FE1-494C513E4113}"/>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BC00B1B-BC20-4258-9AAD-CE0FA5947A34}"/>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0F77263-1191-428A-B96C-E8D6D4581BF1}"/>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76CAC245-5E54-4620-9746-1054A55A6258}"/>
                </a:ext>
              </a:extLst>
            </p:cNvPr>
            <p:cNvGrpSpPr/>
            <p:nvPr/>
          </p:nvGrpSpPr>
          <p:grpSpPr>
            <a:xfrm rot="5400000">
              <a:off x="7065146" y="3617801"/>
              <a:ext cx="87924" cy="2595489"/>
              <a:chOff x="2597386" y="1695157"/>
              <a:chExt cx="103611" cy="3172265"/>
            </a:xfrm>
          </p:grpSpPr>
          <p:cxnSp>
            <p:nvCxnSpPr>
              <p:cNvPr id="26" name="Straight Connector 25">
                <a:extLst>
                  <a:ext uri="{FF2B5EF4-FFF2-40B4-BE49-F238E27FC236}">
                    <a16:creationId xmlns:a16="http://schemas.microsoft.com/office/drawing/2014/main" id="{AFD53FB7-EF34-41FC-9591-6086559C780E}"/>
                  </a:ext>
                </a:extLst>
              </p:cNvPr>
              <p:cNvCxnSpPr>
                <a:cxnSpLocks/>
              </p:cNvCxnSpPr>
              <p:nvPr/>
            </p:nvCxnSpPr>
            <p:spPr bwMode="auto">
              <a:xfrm>
                <a:off x="2597386" y="1695157"/>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9228D18-ADB1-4BA8-9CB0-5848E7295868}"/>
                  </a:ext>
                </a:extLst>
              </p:cNvPr>
              <p:cNvCxnSpPr>
                <a:cxnSpLocks/>
              </p:cNvCxnSpPr>
              <p:nvPr/>
            </p:nvCxnSpPr>
            <p:spPr bwMode="auto">
              <a:xfrm>
                <a:off x="2597386" y="2329610"/>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30520D0-E61C-4DC2-B33D-B6280F0BD0F4}"/>
                  </a:ext>
                </a:extLst>
              </p:cNvPr>
              <p:cNvCxnSpPr>
                <a:cxnSpLocks/>
              </p:cNvCxnSpPr>
              <p:nvPr/>
            </p:nvCxnSpPr>
            <p:spPr bwMode="auto">
              <a:xfrm>
                <a:off x="2597386" y="2964063"/>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A6F736D-BD09-4F9D-9CE5-4EBC76BBFE12}"/>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F3DE376-7ED4-4D68-A543-2659FA3877ED}"/>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CF9C721-53EA-4A6F-AB86-7AA4DF1D3D02}"/>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8082C7FC-6F41-41CA-BDD0-C8BD53EEF545}"/>
                </a:ext>
              </a:extLst>
            </p:cNvPr>
            <p:cNvGrpSpPr/>
            <p:nvPr/>
          </p:nvGrpSpPr>
          <p:grpSpPr>
            <a:xfrm rot="5400000">
              <a:off x="9396868" y="4392887"/>
              <a:ext cx="87924" cy="1038196"/>
              <a:chOff x="2597386" y="3598516"/>
              <a:chExt cx="103611" cy="1268906"/>
            </a:xfrm>
          </p:grpSpPr>
          <p:cxnSp>
            <p:nvCxnSpPr>
              <p:cNvPr id="36" name="Straight Connector 35">
                <a:extLst>
                  <a:ext uri="{FF2B5EF4-FFF2-40B4-BE49-F238E27FC236}">
                    <a16:creationId xmlns:a16="http://schemas.microsoft.com/office/drawing/2014/main" id="{98090B9B-5CA3-4C91-947F-58951DFF5513}"/>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DC878CC-7F26-4379-9453-1DFE69AEE96F}"/>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12B326F-75AE-4303-8343-09ABDC187F8D}"/>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9" name="TextBox 38">
            <a:extLst>
              <a:ext uri="{FF2B5EF4-FFF2-40B4-BE49-F238E27FC236}">
                <a16:creationId xmlns:a16="http://schemas.microsoft.com/office/drawing/2014/main" id="{99153793-2D3F-4E42-8323-FE429EC1E0EB}"/>
              </a:ext>
            </a:extLst>
          </p:cNvPr>
          <p:cNvSpPr txBox="1"/>
          <p:nvPr/>
        </p:nvSpPr>
        <p:spPr bwMode="auto">
          <a:xfrm>
            <a:off x="2123070" y="150562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1" name="TextBox 40">
            <a:extLst>
              <a:ext uri="{FF2B5EF4-FFF2-40B4-BE49-F238E27FC236}">
                <a16:creationId xmlns:a16="http://schemas.microsoft.com/office/drawing/2014/main" id="{4588C959-AD0F-49CA-8ECD-8E8D8A62C559}"/>
              </a:ext>
            </a:extLst>
          </p:cNvPr>
          <p:cNvSpPr txBox="1"/>
          <p:nvPr/>
        </p:nvSpPr>
        <p:spPr bwMode="auto">
          <a:xfrm>
            <a:off x="2240090" y="21400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2" name="TextBox 41">
            <a:extLst>
              <a:ext uri="{FF2B5EF4-FFF2-40B4-BE49-F238E27FC236}">
                <a16:creationId xmlns:a16="http://schemas.microsoft.com/office/drawing/2014/main" id="{7684E826-A2C8-4CA5-A7BE-60F9FCF06355}"/>
              </a:ext>
            </a:extLst>
          </p:cNvPr>
          <p:cNvSpPr txBox="1"/>
          <p:nvPr/>
        </p:nvSpPr>
        <p:spPr bwMode="auto">
          <a:xfrm>
            <a:off x="2240090" y="277939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3" name="TextBox 42">
            <a:extLst>
              <a:ext uri="{FF2B5EF4-FFF2-40B4-BE49-F238E27FC236}">
                <a16:creationId xmlns:a16="http://schemas.microsoft.com/office/drawing/2014/main" id="{5010C4BC-C94A-4982-81A7-7D6DB94E24ED}"/>
              </a:ext>
            </a:extLst>
          </p:cNvPr>
          <p:cNvSpPr txBox="1"/>
          <p:nvPr/>
        </p:nvSpPr>
        <p:spPr bwMode="auto">
          <a:xfrm>
            <a:off x="2240090" y="34138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4" name="TextBox 43">
            <a:extLst>
              <a:ext uri="{FF2B5EF4-FFF2-40B4-BE49-F238E27FC236}">
                <a16:creationId xmlns:a16="http://schemas.microsoft.com/office/drawing/2014/main" id="{18156BAF-46D9-4CAB-9152-CE471C1C50B4}"/>
              </a:ext>
            </a:extLst>
          </p:cNvPr>
          <p:cNvSpPr txBox="1"/>
          <p:nvPr/>
        </p:nvSpPr>
        <p:spPr bwMode="auto">
          <a:xfrm>
            <a:off x="2254158" y="40483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011434C1-F724-4699-83E3-B2CEC9FB6FAB}"/>
              </a:ext>
            </a:extLst>
          </p:cNvPr>
          <p:cNvSpPr txBox="1"/>
          <p:nvPr/>
        </p:nvSpPr>
        <p:spPr bwMode="auto">
          <a:xfrm>
            <a:off x="2371177" y="468275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0E89CD43-F5F0-4E3E-9173-39A6CB333646}"/>
              </a:ext>
            </a:extLst>
          </p:cNvPr>
          <p:cNvSpPr txBox="1"/>
          <p:nvPr/>
        </p:nvSpPr>
        <p:spPr bwMode="auto">
          <a:xfrm rot="16200000">
            <a:off x="1025042" y="3089589"/>
            <a:ext cx="1982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Probability (%)</a:t>
            </a:r>
          </a:p>
        </p:txBody>
      </p:sp>
      <p:sp>
        <p:nvSpPr>
          <p:cNvPr id="47" name="TextBox 46">
            <a:extLst>
              <a:ext uri="{FF2B5EF4-FFF2-40B4-BE49-F238E27FC236}">
                <a16:creationId xmlns:a16="http://schemas.microsoft.com/office/drawing/2014/main" id="{03DC8725-6AFC-4FD5-923B-140F6C4CA18C}"/>
              </a:ext>
            </a:extLst>
          </p:cNvPr>
          <p:cNvSpPr txBox="1"/>
          <p:nvPr/>
        </p:nvSpPr>
        <p:spPr bwMode="auto">
          <a:xfrm>
            <a:off x="6045981" y="523675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48" name="TextBox 47">
            <a:extLst>
              <a:ext uri="{FF2B5EF4-FFF2-40B4-BE49-F238E27FC236}">
                <a16:creationId xmlns:a16="http://schemas.microsoft.com/office/drawing/2014/main" id="{2C109929-996D-4892-BA61-382E540191EF}"/>
              </a:ext>
            </a:extLst>
          </p:cNvPr>
          <p:cNvSpPr txBox="1"/>
          <p:nvPr/>
        </p:nvSpPr>
        <p:spPr bwMode="auto">
          <a:xfrm>
            <a:off x="2550153" y="493685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6844FCB6-F07B-4B3A-A5ED-A2426C060898}"/>
              </a:ext>
            </a:extLst>
          </p:cNvPr>
          <p:cNvSpPr txBox="1"/>
          <p:nvPr/>
        </p:nvSpPr>
        <p:spPr bwMode="auto">
          <a:xfrm>
            <a:off x="3080435" y="493685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0" name="TextBox 49">
            <a:extLst>
              <a:ext uri="{FF2B5EF4-FFF2-40B4-BE49-F238E27FC236}">
                <a16:creationId xmlns:a16="http://schemas.microsoft.com/office/drawing/2014/main" id="{3C66A2B2-E310-4405-987C-8B957A9E49FB}"/>
              </a:ext>
            </a:extLst>
          </p:cNvPr>
          <p:cNvSpPr txBox="1"/>
          <p:nvPr/>
        </p:nvSpPr>
        <p:spPr bwMode="auto">
          <a:xfrm>
            <a:off x="3581422" y="493685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1" name="TextBox 50">
            <a:extLst>
              <a:ext uri="{FF2B5EF4-FFF2-40B4-BE49-F238E27FC236}">
                <a16:creationId xmlns:a16="http://schemas.microsoft.com/office/drawing/2014/main" id="{3A0224F9-6944-4EE3-B1C7-45D2097D6D11}"/>
              </a:ext>
            </a:extLst>
          </p:cNvPr>
          <p:cNvSpPr txBox="1"/>
          <p:nvPr/>
        </p:nvSpPr>
        <p:spPr bwMode="auto">
          <a:xfrm>
            <a:off x="4111704" y="493685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52" name="TextBox 51">
            <a:extLst>
              <a:ext uri="{FF2B5EF4-FFF2-40B4-BE49-F238E27FC236}">
                <a16:creationId xmlns:a16="http://schemas.microsoft.com/office/drawing/2014/main" id="{76B4E695-777F-48BE-A19A-0D1BD0198106}"/>
              </a:ext>
            </a:extLst>
          </p:cNvPr>
          <p:cNvSpPr txBox="1"/>
          <p:nvPr/>
        </p:nvSpPr>
        <p:spPr bwMode="auto">
          <a:xfrm>
            <a:off x="4565081"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3" name="TextBox 52">
            <a:extLst>
              <a:ext uri="{FF2B5EF4-FFF2-40B4-BE49-F238E27FC236}">
                <a16:creationId xmlns:a16="http://schemas.microsoft.com/office/drawing/2014/main" id="{129A8E8A-025F-4AC4-97BE-BE471B4BFB3E}"/>
              </a:ext>
            </a:extLst>
          </p:cNvPr>
          <p:cNvSpPr txBox="1"/>
          <p:nvPr/>
        </p:nvSpPr>
        <p:spPr bwMode="auto">
          <a:xfrm>
            <a:off x="5095363"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4" name="TextBox 53">
            <a:extLst>
              <a:ext uri="{FF2B5EF4-FFF2-40B4-BE49-F238E27FC236}">
                <a16:creationId xmlns:a16="http://schemas.microsoft.com/office/drawing/2014/main" id="{22DC8BF0-C3D1-4CE2-A586-D8515C55AC61}"/>
              </a:ext>
            </a:extLst>
          </p:cNvPr>
          <p:cNvSpPr txBox="1"/>
          <p:nvPr/>
        </p:nvSpPr>
        <p:spPr bwMode="auto">
          <a:xfrm>
            <a:off x="5596350"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5" name="TextBox 54">
            <a:extLst>
              <a:ext uri="{FF2B5EF4-FFF2-40B4-BE49-F238E27FC236}">
                <a16:creationId xmlns:a16="http://schemas.microsoft.com/office/drawing/2014/main" id="{8B2C71AF-C593-41EF-A18E-7F7CB1AE75E9}"/>
              </a:ext>
            </a:extLst>
          </p:cNvPr>
          <p:cNvSpPr txBox="1"/>
          <p:nvPr/>
        </p:nvSpPr>
        <p:spPr bwMode="auto">
          <a:xfrm>
            <a:off x="6126632"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56" name="TextBox 55">
            <a:extLst>
              <a:ext uri="{FF2B5EF4-FFF2-40B4-BE49-F238E27FC236}">
                <a16:creationId xmlns:a16="http://schemas.microsoft.com/office/drawing/2014/main" id="{3F660EA5-D4CF-4D8B-8437-5858C9D65D6A}"/>
              </a:ext>
            </a:extLst>
          </p:cNvPr>
          <p:cNvSpPr txBox="1"/>
          <p:nvPr/>
        </p:nvSpPr>
        <p:spPr bwMode="auto">
          <a:xfrm>
            <a:off x="6647525"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7" name="TextBox 56">
            <a:extLst>
              <a:ext uri="{FF2B5EF4-FFF2-40B4-BE49-F238E27FC236}">
                <a16:creationId xmlns:a16="http://schemas.microsoft.com/office/drawing/2014/main" id="{A3E9CB1A-41AD-4929-9463-A502AF92F4D8}"/>
              </a:ext>
            </a:extLst>
          </p:cNvPr>
          <p:cNvSpPr txBox="1"/>
          <p:nvPr/>
        </p:nvSpPr>
        <p:spPr bwMode="auto">
          <a:xfrm>
            <a:off x="7148512"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58" name="TextBox 57">
            <a:extLst>
              <a:ext uri="{FF2B5EF4-FFF2-40B4-BE49-F238E27FC236}">
                <a16:creationId xmlns:a16="http://schemas.microsoft.com/office/drawing/2014/main" id="{7FFE924F-B62A-4AD4-88B0-43AC5CCBD3F7}"/>
              </a:ext>
            </a:extLst>
          </p:cNvPr>
          <p:cNvSpPr txBox="1"/>
          <p:nvPr/>
        </p:nvSpPr>
        <p:spPr bwMode="auto">
          <a:xfrm>
            <a:off x="7678794"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9" name="TextBox 58">
            <a:extLst>
              <a:ext uri="{FF2B5EF4-FFF2-40B4-BE49-F238E27FC236}">
                <a16:creationId xmlns:a16="http://schemas.microsoft.com/office/drawing/2014/main" id="{3D348ADB-0172-459B-B895-56610A928AFB}"/>
              </a:ext>
            </a:extLst>
          </p:cNvPr>
          <p:cNvSpPr txBox="1"/>
          <p:nvPr/>
        </p:nvSpPr>
        <p:spPr bwMode="auto">
          <a:xfrm>
            <a:off x="8190680"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60" name="TextBox 59">
            <a:extLst>
              <a:ext uri="{FF2B5EF4-FFF2-40B4-BE49-F238E27FC236}">
                <a16:creationId xmlns:a16="http://schemas.microsoft.com/office/drawing/2014/main" id="{4BB91BE5-CAC1-49DD-A0BF-20AFA9BEEC78}"/>
              </a:ext>
            </a:extLst>
          </p:cNvPr>
          <p:cNvSpPr txBox="1"/>
          <p:nvPr/>
        </p:nvSpPr>
        <p:spPr bwMode="auto">
          <a:xfrm>
            <a:off x="8720962"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1" name="TextBox 60">
            <a:extLst>
              <a:ext uri="{FF2B5EF4-FFF2-40B4-BE49-F238E27FC236}">
                <a16:creationId xmlns:a16="http://schemas.microsoft.com/office/drawing/2014/main" id="{6A7F9E3C-782C-4524-8F27-014B21BD7896}"/>
              </a:ext>
            </a:extLst>
          </p:cNvPr>
          <p:cNvSpPr txBox="1"/>
          <p:nvPr/>
        </p:nvSpPr>
        <p:spPr bwMode="auto">
          <a:xfrm>
            <a:off x="9221949"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62" name="TextBox 61">
            <a:extLst>
              <a:ext uri="{FF2B5EF4-FFF2-40B4-BE49-F238E27FC236}">
                <a16:creationId xmlns:a16="http://schemas.microsoft.com/office/drawing/2014/main" id="{B11BAEED-4B41-44FF-B66B-27C6377B8879}"/>
              </a:ext>
            </a:extLst>
          </p:cNvPr>
          <p:cNvSpPr txBox="1"/>
          <p:nvPr/>
        </p:nvSpPr>
        <p:spPr bwMode="auto">
          <a:xfrm>
            <a:off x="9752231"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63" name="TextBox 62">
            <a:extLst>
              <a:ext uri="{FF2B5EF4-FFF2-40B4-BE49-F238E27FC236}">
                <a16:creationId xmlns:a16="http://schemas.microsoft.com/office/drawing/2014/main" id="{55D27BBE-84AE-40BC-A127-A4A2B60A8A54}"/>
              </a:ext>
            </a:extLst>
          </p:cNvPr>
          <p:cNvSpPr txBox="1"/>
          <p:nvPr/>
        </p:nvSpPr>
        <p:spPr bwMode="auto">
          <a:xfrm>
            <a:off x="2424905" y="5525374"/>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241</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238</a:t>
            </a:r>
          </a:p>
        </p:txBody>
      </p:sp>
      <p:sp>
        <p:nvSpPr>
          <p:cNvPr id="64" name="TextBox 63">
            <a:extLst>
              <a:ext uri="{FF2B5EF4-FFF2-40B4-BE49-F238E27FC236}">
                <a16:creationId xmlns:a16="http://schemas.microsoft.com/office/drawing/2014/main" id="{7E0ED4C3-EA8A-48DF-9E0C-8D6B944E5D94}"/>
              </a:ext>
            </a:extLst>
          </p:cNvPr>
          <p:cNvSpPr txBox="1"/>
          <p:nvPr/>
        </p:nvSpPr>
        <p:spPr bwMode="auto">
          <a:xfrm>
            <a:off x="2955187" y="5525374"/>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237</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218</a:t>
            </a:r>
          </a:p>
        </p:txBody>
      </p:sp>
      <p:sp>
        <p:nvSpPr>
          <p:cNvPr id="65" name="TextBox 64">
            <a:extLst>
              <a:ext uri="{FF2B5EF4-FFF2-40B4-BE49-F238E27FC236}">
                <a16:creationId xmlns:a16="http://schemas.microsoft.com/office/drawing/2014/main" id="{597CB47B-9885-4201-8DEE-3A0AAA5EF871}"/>
              </a:ext>
            </a:extLst>
          </p:cNvPr>
          <p:cNvSpPr txBox="1"/>
          <p:nvPr/>
        </p:nvSpPr>
        <p:spPr bwMode="auto">
          <a:xfrm>
            <a:off x="3456174" y="5525374"/>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230</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210</a:t>
            </a:r>
          </a:p>
        </p:txBody>
      </p:sp>
      <p:sp>
        <p:nvSpPr>
          <p:cNvPr id="66" name="TextBox 65">
            <a:extLst>
              <a:ext uri="{FF2B5EF4-FFF2-40B4-BE49-F238E27FC236}">
                <a16:creationId xmlns:a16="http://schemas.microsoft.com/office/drawing/2014/main" id="{5DAFCA85-8B06-489E-9B0B-5B0869D838A8}"/>
              </a:ext>
            </a:extLst>
          </p:cNvPr>
          <p:cNvSpPr txBox="1"/>
          <p:nvPr/>
        </p:nvSpPr>
        <p:spPr bwMode="auto">
          <a:xfrm>
            <a:off x="3986456" y="5525374"/>
            <a:ext cx="5357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224</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200</a:t>
            </a:r>
          </a:p>
        </p:txBody>
      </p:sp>
      <p:sp>
        <p:nvSpPr>
          <p:cNvPr id="67" name="TextBox 66">
            <a:extLst>
              <a:ext uri="{FF2B5EF4-FFF2-40B4-BE49-F238E27FC236}">
                <a16:creationId xmlns:a16="http://schemas.microsoft.com/office/drawing/2014/main" id="{293B63D1-F131-458F-8D95-EE88502D812D}"/>
              </a:ext>
            </a:extLst>
          </p:cNvPr>
          <p:cNvSpPr txBox="1"/>
          <p:nvPr/>
        </p:nvSpPr>
        <p:spPr bwMode="auto">
          <a:xfrm>
            <a:off x="4498342" y="5525374"/>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222</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187</a:t>
            </a:r>
          </a:p>
        </p:txBody>
      </p:sp>
      <p:sp>
        <p:nvSpPr>
          <p:cNvPr id="68" name="TextBox 67">
            <a:extLst>
              <a:ext uri="{FF2B5EF4-FFF2-40B4-BE49-F238E27FC236}">
                <a16:creationId xmlns:a16="http://schemas.microsoft.com/office/drawing/2014/main" id="{1AA34BDB-8100-4EE9-9BC6-84703EEC45F2}"/>
              </a:ext>
            </a:extLst>
          </p:cNvPr>
          <p:cNvSpPr txBox="1"/>
          <p:nvPr/>
        </p:nvSpPr>
        <p:spPr bwMode="auto">
          <a:xfrm>
            <a:off x="5028624" y="5525374"/>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214</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176</a:t>
            </a:r>
          </a:p>
        </p:txBody>
      </p:sp>
      <p:sp>
        <p:nvSpPr>
          <p:cNvPr id="69" name="TextBox 68">
            <a:extLst>
              <a:ext uri="{FF2B5EF4-FFF2-40B4-BE49-F238E27FC236}">
                <a16:creationId xmlns:a16="http://schemas.microsoft.com/office/drawing/2014/main" id="{25D20B6F-CB45-4EE3-BADA-9F29C857E300}"/>
              </a:ext>
            </a:extLst>
          </p:cNvPr>
          <p:cNvSpPr txBox="1"/>
          <p:nvPr/>
        </p:nvSpPr>
        <p:spPr bwMode="auto">
          <a:xfrm>
            <a:off x="5529611" y="5525374"/>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208</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164</a:t>
            </a:r>
          </a:p>
        </p:txBody>
      </p:sp>
      <p:sp>
        <p:nvSpPr>
          <p:cNvPr id="70" name="TextBox 69">
            <a:extLst>
              <a:ext uri="{FF2B5EF4-FFF2-40B4-BE49-F238E27FC236}">
                <a16:creationId xmlns:a16="http://schemas.microsoft.com/office/drawing/2014/main" id="{97E3B9A8-3F51-4876-A0A1-F260AE23F698}"/>
              </a:ext>
            </a:extLst>
          </p:cNvPr>
          <p:cNvSpPr txBox="1"/>
          <p:nvPr/>
        </p:nvSpPr>
        <p:spPr bwMode="auto">
          <a:xfrm>
            <a:off x="6059893" y="5525374"/>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195</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150</a:t>
            </a:r>
          </a:p>
        </p:txBody>
      </p:sp>
      <p:sp>
        <p:nvSpPr>
          <p:cNvPr id="71" name="TextBox 70">
            <a:extLst>
              <a:ext uri="{FF2B5EF4-FFF2-40B4-BE49-F238E27FC236}">
                <a16:creationId xmlns:a16="http://schemas.microsoft.com/office/drawing/2014/main" id="{5FBC10E7-1669-4EB9-953F-83D005702AF8}"/>
              </a:ext>
            </a:extLst>
          </p:cNvPr>
          <p:cNvSpPr txBox="1"/>
          <p:nvPr/>
        </p:nvSpPr>
        <p:spPr bwMode="auto">
          <a:xfrm>
            <a:off x="6580786" y="5525374"/>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123</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89</a:t>
            </a:r>
          </a:p>
        </p:txBody>
      </p:sp>
      <p:sp>
        <p:nvSpPr>
          <p:cNvPr id="72" name="TextBox 71">
            <a:extLst>
              <a:ext uri="{FF2B5EF4-FFF2-40B4-BE49-F238E27FC236}">
                <a16:creationId xmlns:a16="http://schemas.microsoft.com/office/drawing/2014/main" id="{9CD567F0-CEF5-4EF4-A699-71E6DA14CC58}"/>
              </a:ext>
            </a:extLst>
          </p:cNvPr>
          <p:cNvSpPr txBox="1"/>
          <p:nvPr/>
        </p:nvSpPr>
        <p:spPr bwMode="auto">
          <a:xfrm>
            <a:off x="7140283" y="5525374"/>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79</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54</a:t>
            </a:r>
          </a:p>
        </p:txBody>
      </p:sp>
      <p:sp>
        <p:nvSpPr>
          <p:cNvPr id="73" name="TextBox 72">
            <a:extLst>
              <a:ext uri="{FF2B5EF4-FFF2-40B4-BE49-F238E27FC236}">
                <a16:creationId xmlns:a16="http://schemas.microsoft.com/office/drawing/2014/main" id="{DBAD702E-D0D2-4465-AB6C-1F02C9A3223D}"/>
              </a:ext>
            </a:extLst>
          </p:cNvPr>
          <p:cNvSpPr txBox="1"/>
          <p:nvPr/>
        </p:nvSpPr>
        <p:spPr bwMode="auto">
          <a:xfrm>
            <a:off x="7670565" y="5525374"/>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31</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20</a:t>
            </a:r>
          </a:p>
        </p:txBody>
      </p:sp>
      <p:sp>
        <p:nvSpPr>
          <p:cNvPr id="74" name="TextBox 73">
            <a:extLst>
              <a:ext uri="{FF2B5EF4-FFF2-40B4-BE49-F238E27FC236}">
                <a16:creationId xmlns:a16="http://schemas.microsoft.com/office/drawing/2014/main" id="{E17E4A6E-4ED9-4E8C-B438-8001870B03C4}"/>
              </a:ext>
            </a:extLst>
          </p:cNvPr>
          <p:cNvSpPr txBox="1"/>
          <p:nvPr/>
        </p:nvSpPr>
        <p:spPr bwMode="auto">
          <a:xfrm>
            <a:off x="8182451" y="5525374"/>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17</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a:t>
            </a:r>
          </a:p>
        </p:txBody>
      </p:sp>
      <p:sp>
        <p:nvSpPr>
          <p:cNvPr id="75" name="TextBox 74">
            <a:extLst>
              <a:ext uri="{FF2B5EF4-FFF2-40B4-BE49-F238E27FC236}">
                <a16:creationId xmlns:a16="http://schemas.microsoft.com/office/drawing/2014/main" id="{A8F184B0-5662-4C95-96A9-2C9BABB3B5D9}"/>
              </a:ext>
            </a:extLst>
          </p:cNvPr>
          <p:cNvSpPr txBox="1"/>
          <p:nvPr/>
        </p:nvSpPr>
        <p:spPr bwMode="auto">
          <a:xfrm>
            <a:off x="8771242" y="5525374"/>
            <a:ext cx="3016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a:t>
            </a:r>
          </a:p>
        </p:txBody>
      </p:sp>
      <p:sp>
        <p:nvSpPr>
          <p:cNvPr id="76" name="TextBox 75">
            <a:extLst>
              <a:ext uri="{FF2B5EF4-FFF2-40B4-BE49-F238E27FC236}">
                <a16:creationId xmlns:a16="http://schemas.microsoft.com/office/drawing/2014/main" id="{874D75A3-CAF7-4C80-B4D6-ED679DB7DEDC}"/>
              </a:ext>
            </a:extLst>
          </p:cNvPr>
          <p:cNvSpPr txBox="1"/>
          <p:nvPr/>
        </p:nvSpPr>
        <p:spPr bwMode="auto">
          <a:xfrm>
            <a:off x="9272229" y="5525374"/>
            <a:ext cx="3016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0</a:t>
            </a:r>
          </a:p>
        </p:txBody>
      </p:sp>
      <p:sp>
        <p:nvSpPr>
          <p:cNvPr id="77" name="TextBox 76">
            <a:extLst>
              <a:ext uri="{FF2B5EF4-FFF2-40B4-BE49-F238E27FC236}">
                <a16:creationId xmlns:a16="http://schemas.microsoft.com/office/drawing/2014/main" id="{7F6CDE66-51D7-4C5A-A8CA-15011E99DCB8}"/>
              </a:ext>
            </a:extLst>
          </p:cNvPr>
          <p:cNvSpPr txBox="1"/>
          <p:nvPr/>
        </p:nvSpPr>
        <p:spPr bwMode="auto">
          <a:xfrm>
            <a:off x="9802511" y="552537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0</a:t>
            </a:r>
          </a:p>
        </p:txBody>
      </p:sp>
      <p:sp>
        <p:nvSpPr>
          <p:cNvPr id="78" name="TextBox 77">
            <a:extLst>
              <a:ext uri="{FF2B5EF4-FFF2-40B4-BE49-F238E27FC236}">
                <a16:creationId xmlns:a16="http://schemas.microsoft.com/office/drawing/2014/main" id="{740484A4-AC26-46A3-BE9A-F82D6DECF4F1}"/>
              </a:ext>
            </a:extLst>
          </p:cNvPr>
          <p:cNvSpPr txBox="1"/>
          <p:nvPr/>
        </p:nvSpPr>
        <p:spPr bwMode="auto">
          <a:xfrm>
            <a:off x="3307288" y="3671588"/>
            <a:ext cx="13953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Zanubrutinib</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BR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Censored</a:t>
            </a:r>
          </a:p>
        </p:txBody>
      </p:sp>
      <p:sp>
        <p:nvSpPr>
          <p:cNvPr id="79" name="TextBox 78">
            <a:extLst>
              <a:ext uri="{FF2B5EF4-FFF2-40B4-BE49-F238E27FC236}">
                <a16:creationId xmlns:a16="http://schemas.microsoft.com/office/drawing/2014/main" id="{104B8475-B4A0-4C25-956A-B968EC7FAD89}"/>
              </a:ext>
            </a:extLst>
          </p:cNvPr>
          <p:cNvSpPr txBox="1"/>
          <p:nvPr/>
        </p:nvSpPr>
        <p:spPr bwMode="auto">
          <a:xfrm>
            <a:off x="4571476" y="3396544"/>
            <a:ext cx="25843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24-mo PFS</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85.5% (95% CI: 80.1-89.6)</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69.5% (95% CI: 62.4-75.5)</a:t>
            </a:r>
          </a:p>
        </p:txBody>
      </p:sp>
      <p:cxnSp>
        <p:nvCxnSpPr>
          <p:cNvPr id="80" name="Straight Connector 79">
            <a:extLst>
              <a:ext uri="{FF2B5EF4-FFF2-40B4-BE49-F238E27FC236}">
                <a16:creationId xmlns:a16="http://schemas.microsoft.com/office/drawing/2014/main" id="{FF20A881-3598-4359-8B72-F8F312BDBF60}"/>
              </a:ext>
            </a:extLst>
          </p:cNvPr>
          <p:cNvCxnSpPr/>
          <p:nvPr/>
        </p:nvCxnSpPr>
        <p:spPr bwMode="auto">
          <a:xfrm>
            <a:off x="3083630" y="3858209"/>
            <a:ext cx="272928" cy="0"/>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4FB057C0-AC0F-4A84-B742-103F19AC1E6C}"/>
              </a:ext>
            </a:extLst>
          </p:cNvPr>
          <p:cNvCxnSpPr/>
          <p:nvPr/>
        </p:nvCxnSpPr>
        <p:spPr bwMode="auto">
          <a:xfrm>
            <a:off x="3080435" y="4133253"/>
            <a:ext cx="272928" cy="0"/>
          </a:xfrm>
          <a:prstGeom prst="line">
            <a:avLst/>
          </a:prstGeom>
          <a:noFill/>
          <a:ln w="28575" cap="flat" cmpd="sng" algn="ctr">
            <a:solidFill>
              <a:schemeClr val="accent3"/>
            </a:solidFill>
            <a:prstDash val="solid"/>
            <a:round/>
            <a:headEnd type="none" w="med" len="med"/>
            <a:tailEnd type="none" w="med" len="med"/>
          </a:ln>
          <a:effectLst/>
        </p:spPr>
      </p:cxnSp>
      <p:sp>
        <p:nvSpPr>
          <p:cNvPr id="81" name="Freeform: Shape 80">
            <a:extLst>
              <a:ext uri="{FF2B5EF4-FFF2-40B4-BE49-F238E27FC236}">
                <a16:creationId xmlns:a16="http://schemas.microsoft.com/office/drawing/2014/main" id="{8409CA3D-C559-41A4-BAEE-791CA47FA710}"/>
              </a:ext>
            </a:extLst>
          </p:cNvPr>
          <p:cNvSpPr/>
          <p:nvPr/>
        </p:nvSpPr>
        <p:spPr bwMode="auto">
          <a:xfrm>
            <a:off x="2684834" y="1687749"/>
            <a:ext cx="7169285" cy="578796"/>
          </a:xfrm>
          <a:custGeom>
            <a:avLst/>
            <a:gdLst>
              <a:gd name="connsiteX0" fmla="*/ 0 w 7169285"/>
              <a:gd name="connsiteY0" fmla="*/ 0 h 578796"/>
              <a:gd name="connsiteX1" fmla="*/ 179962 w 7169285"/>
              <a:gd name="connsiteY1" fmla="*/ 0 h 578796"/>
              <a:gd name="connsiteX2" fmla="*/ 179962 w 7169285"/>
              <a:gd name="connsiteY2" fmla="*/ 14591 h 578796"/>
              <a:gd name="connsiteX3" fmla="*/ 277238 w 7169285"/>
              <a:gd name="connsiteY3" fmla="*/ 14591 h 578796"/>
              <a:gd name="connsiteX4" fmla="*/ 277238 w 7169285"/>
              <a:gd name="connsiteY4" fmla="*/ 29183 h 578796"/>
              <a:gd name="connsiteX5" fmla="*/ 535021 w 7169285"/>
              <a:gd name="connsiteY5" fmla="*/ 29183 h 578796"/>
              <a:gd name="connsiteX6" fmla="*/ 535021 w 7169285"/>
              <a:gd name="connsiteY6" fmla="*/ 43774 h 578796"/>
              <a:gd name="connsiteX7" fmla="*/ 617706 w 7169285"/>
              <a:gd name="connsiteY7" fmla="*/ 43774 h 578796"/>
              <a:gd name="connsiteX8" fmla="*/ 617706 w 7169285"/>
              <a:gd name="connsiteY8" fmla="*/ 48638 h 578796"/>
              <a:gd name="connsiteX9" fmla="*/ 958175 w 7169285"/>
              <a:gd name="connsiteY9" fmla="*/ 48638 h 578796"/>
              <a:gd name="connsiteX10" fmla="*/ 958175 w 7169285"/>
              <a:gd name="connsiteY10" fmla="*/ 82685 h 578796"/>
              <a:gd name="connsiteX11" fmla="*/ 1045723 w 7169285"/>
              <a:gd name="connsiteY11" fmla="*/ 82685 h 578796"/>
              <a:gd name="connsiteX12" fmla="*/ 1045723 w 7169285"/>
              <a:gd name="connsiteY12" fmla="*/ 102140 h 578796"/>
              <a:gd name="connsiteX13" fmla="*/ 1337553 w 7169285"/>
              <a:gd name="connsiteY13" fmla="*/ 102140 h 578796"/>
              <a:gd name="connsiteX14" fmla="*/ 1337553 w 7169285"/>
              <a:gd name="connsiteY14" fmla="*/ 116732 h 578796"/>
              <a:gd name="connsiteX15" fmla="*/ 1454285 w 7169285"/>
              <a:gd name="connsiteY15" fmla="*/ 116732 h 578796"/>
              <a:gd name="connsiteX16" fmla="*/ 1454285 w 7169285"/>
              <a:gd name="connsiteY16" fmla="*/ 141051 h 578796"/>
              <a:gd name="connsiteX17" fmla="*/ 1887166 w 7169285"/>
              <a:gd name="connsiteY17" fmla="*/ 141051 h 578796"/>
              <a:gd name="connsiteX18" fmla="*/ 1887166 w 7169285"/>
              <a:gd name="connsiteY18" fmla="*/ 160506 h 578796"/>
              <a:gd name="connsiteX19" fmla="*/ 2057400 w 7169285"/>
              <a:gd name="connsiteY19" fmla="*/ 160506 h 578796"/>
              <a:gd name="connsiteX20" fmla="*/ 2057400 w 7169285"/>
              <a:gd name="connsiteY20" fmla="*/ 179962 h 578796"/>
              <a:gd name="connsiteX21" fmla="*/ 2198451 w 7169285"/>
              <a:gd name="connsiteY21" fmla="*/ 179962 h 578796"/>
              <a:gd name="connsiteX22" fmla="*/ 2198451 w 7169285"/>
              <a:gd name="connsiteY22" fmla="*/ 204281 h 578796"/>
              <a:gd name="connsiteX23" fmla="*/ 2388140 w 7169285"/>
              <a:gd name="connsiteY23" fmla="*/ 204281 h 578796"/>
              <a:gd name="connsiteX24" fmla="*/ 2388140 w 7169285"/>
              <a:gd name="connsiteY24" fmla="*/ 209145 h 578796"/>
              <a:gd name="connsiteX25" fmla="*/ 2699426 w 7169285"/>
              <a:gd name="connsiteY25" fmla="*/ 209145 h 578796"/>
              <a:gd name="connsiteX26" fmla="*/ 2699426 w 7169285"/>
              <a:gd name="connsiteY26" fmla="*/ 223736 h 578796"/>
              <a:gd name="connsiteX27" fmla="*/ 2903706 w 7169285"/>
              <a:gd name="connsiteY27" fmla="*/ 223736 h 578796"/>
              <a:gd name="connsiteX28" fmla="*/ 2918298 w 7169285"/>
              <a:gd name="connsiteY28" fmla="*/ 238328 h 578796"/>
              <a:gd name="connsiteX29" fmla="*/ 2957209 w 7169285"/>
              <a:gd name="connsiteY29" fmla="*/ 238328 h 578796"/>
              <a:gd name="connsiteX30" fmla="*/ 2957209 w 7169285"/>
              <a:gd name="connsiteY30" fmla="*/ 252919 h 578796"/>
              <a:gd name="connsiteX31" fmla="*/ 3331723 w 7169285"/>
              <a:gd name="connsiteY31" fmla="*/ 252919 h 578796"/>
              <a:gd name="connsiteX32" fmla="*/ 3331723 w 7169285"/>
              <a:gd name="connsiteY32" fmla="*/ 277238 h 578796"/>
              <a:gd name="connsiteX33" fmla="*/ 3390089 w 7169285"/>
              <a:gd name="connsiteY33" fmla="*/ 277238 h 578796"/>
              <a:gd name="connsiteX34" fmla="*/ 3390089 w 7169285"/>
              <a:gd name="connsiteY34" fmla="*/ 321013 h 578796"/>
              <a:gd name="connsiteX35" fmla="*/ 3511685 w 7169285"/>
              <a:gd name="connsiteY35" fmla="*/ 321013 h 578796"/>
              <a:gd name="connsiteX36" fmla="*/ 3511685 w 7169285"/>
              <a:gd name="connsiteY36" fmla="*/ 335604 h 578796"/>
              <a:gd name="connsiteX37" fmla="*/ 3574915 w 7169285"/>
              <a:gd name="connsiteY37" fmla="*/ 335604 h 578796"/>
              <a:gd name="connsiteX38" fmla="*/ 3574915 w 7169285"/>
              <a:gd name="connsiteY38" fmla="*/ 345332 h 578796"/>
              <a:gd name="connsiteX39" fmla="*/ 3574915 w 7169285"/>
              <a:gd name="connsiteY39" fmla="*/ 345332 h 578796"/>
              <a:gd name="connsiteX40" fmla="*/ 3604098 w 7169285"/>
              <a:gd name="connsiteY40" fmla="*/ 374515 h 578796"/>
              <a:gd name="connsiteX41" fmla="*/ 3847289 w 7169285"/>
              <a:gd name="connsiteY41" fmla="*/ 374515 h 578796"/>
              <a:gd name="connsiteX42" fmla="*/ 3847289 w 7169285"/>
              <a:gd name="connsiteY42" fmla="*/ 413425 h 578796"/>
              <a:gd name="connsiteX43" fmla="*/ 3934838 w 7169285"/>
              <a:gd name="connsiteY43" fmla="*/ 413425 h 578796"/>
              <a:gd name="connsiteX44" fmla="*/ 3934838 w 7169285"/>
              <a:gd name="connsiteY44" fmla="*/ 432881 h 578796"/>
              <a:gd name="connsiteX45" fmla="*/ 4066162 w 7169285"/>
              <a:gd name="connsiteY45" fmla="*/ 432881 h 578796"/>
              <a:gd name="connsiteX46" fmla="*/ 4066162 w 7169285"/>
              <a:gd name="connsiteY46" fmla="*/ 452336 h 578796"/>
              <a:gd name="connsiteX47" fmla="*/ 4372583 w 7169285"/>
              <a:gd name="connsiteY47" fmla="*/ 452336 h 578796"/>
              <a:gd name="connsiteX48" fmla="*/ 4372583 w 7169285"/>
              <a:gd name="connsiteY48" fmla="*/ 520430 h 578796"/>
              <a:gd name="connsiteX49" fmla="*/ 4756826 w 7169285"/>
              <a:gd name="connsiteY49" fmla="*/ 520430 h 578796"/>
              <a:gd name="connsiteX50" fmla="*/ 4756826 w 7169285"/>
              <a:gd name="connsiteY50" fmla="*/ 578796 h 578796"/>
              <a:gd name="connsiteX51" fmla="*/ 7169285 w 7169285"/>
              <a:gd name="connsiteY51" fmla="*/ 578796 h 578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169285" h="578796">
                <a:moveTo>
                  <a:pt x="0" y="0"/>
                </a:moveTo>
                <a:lnTo>
                  <a:pt x="179962" y="0"/>
                </a:lnTo>
                <a:lnTo>
                  <a:pt x="179962" y="14591"/>
                </a:lnTo>
                <a:lnTo>
                  <a:pt x="277238" y="14591"/>
                </a:lnTo>
                <a:lnTo>
                  <a:pt x="277238" y="29183"/>
                </a:lnTo>
                <a:lnTo>
                  <a:pt x="535021" y="29183"/>
                </a:lnTo>
                <a:lnTo>
                  <a:pt x="535021" y="43774"/>
                </a:lnTo>
                <a:lnTo>
                  <a:pt x="617706" y="43774"/>
                </a:lnTo>
                <a:lnTo>
                  <a:pt x="617706" y="48638"/>
                </a:lnTo>
                <a:lnTo>
                  <a:pt x="958175" y="48638"/>
                </a:lnTo>
                <a:lnTo>
                  <a:pt x="958175" y="82685"/>
                </a:lnTo>
                <a:lnTo>
                  <a:pt x="1045723" y="82685"/>
                </a:lnTo>
                <a:lnTo>
                  <a:pt x="1045723" y="102140"/>
                </a:lnTo>
                <a:lnTo>
                  <a:pt x="1337553" y="102140"/>
                </a:lnTo>
                <a:lnTo>
                  <a:pt x="1337553" y="116732"/>
                </a:lnTo>
                <a:lnTo>
                  <a:pt x="1454285" y="116732"/>
                </a:lnTo>
                <a:lnTo>
                  <a:pt x="1454285" y="141051"/>
                </a:lnTo>
                <a:lnTo>
                  <a:pt x="1887166" y="141051"/>
                </a:lnTo>
                <a:lnTo>
                  <a:pt x="1887166" y="160506"/>
                </a:lnTo>
                <a:lnTo>
                  <a:pt x="2057400" y="160506"/>
                </a:lnTo>
                <a:lnTo>
                  <a:pt x="2057400" y="179962"/>
                </a:lnTo>
                <a:lnTo>
                  <a:pt x="2198451" y="179962"/>
                </a:lnTo>
                <a:lnTo>
                  <a:pt x="2198451" y="204281"/>
                </a:lnTo>
                <a:lnTo>
                  <a:pt x="2388140" y="204281"/>
                </a:lnTo>
                <a:lnTo>
                  <a:pt x="2388140" y="209145"/>
                </a:lnTo>
                <a:lnTo>
                  <a:pt x="2699426" y="209145"/>
                </a:lnTo>
                <a:lnTo>
                  <a:pt x="2699426" y="223736"/>
                </a:lnTo>
                <a:lnTo>
                  <a:pt x="2903706" y="223736"/>
                </a:lnTo>
                <a:lnTo>
                  <a:pt x="2918298" y="238328"/>
                </a:lnTo>
                <a:lnTo>
                  <a:pt x="2957209" y="238328"/>
                </a:lnTo>
                <a:lnTo>
                  <a:pt x="2957209" y="252919"/>
                </a:lnTo>
                <a:lnTo>
                  <a:pt x="3331723" y="252919"/>
                </a:lnTo>
                <a:lnTo>
                  <a:pt x="3331723" y="277238"/>
                </a:lnTo>
                <a:lnTo>
                  <a:pt x="3390089" y="277238"/>
                </a:lnTo>
                <a:lnTo>
                  <a:pt x="3390089" y="321013"/>
                </a:lnTo>
                <a:lnTo>
                  <a:pt x="3511685" y="321013"/>
                </a:lnTo>
                <a:lnTo>
                  <a:pt x="3511685" y="335604"/>
                </a:lnTo>
                <a:lnTo>
                  <a:pt x="3574915" y="335604"/>
                </a:lnTo>
                <a:lnTo>
                  <a:pt x="3574915" y="345332"/>
                </a:lnTo>
                <a:lnTo>
                  <a:pt x="3574915" y="345332"/>
                </a:lnTo>
                <a:lnTo>
                  <a:pt x="3604098" y="374515"/>
                </a:lnTo>
                <a:lnTo>
                  <a:pt x="3847289" y="374515"/>
                </a:lnTo>
                <a:lnTo>
                  <a:pt x="3847289" y="413425"/>
                </a:lnTo>
                <a:lnTo>
                  <a:pt x="3934838" y="413425"/>
                </a:lnTo>
                <a:lnTo>
                  <a:pt x="3934838" y="432881"/>
                </a:lnTo>
                <a:lnTo>
                  <a:pt x="4066162" y="432881"/>
                </a:lnTo>
                <a:lnTo>
                  <a:pt x="4066162" y="452336"/>
                </a:lnTo>
                <a:lnTo>
                  <a:pt x="4372583" y="452336"/>
                </a:lnTo>
                <a:lnTo>
                  <a:pt x="4372583" y="520430"/>
                </a:lnTo>
                <a:lnTo>
                  <a:pt x="4756826" y="520430"/>
                </a:lnTo>
                <a:lnTo>
                  <a:pt x="4756826" y="578796"/>
                </a:lnTo>
                <a:lnTo>
                  <a:pt x="7169285" y="578796"/>
                </a:lnTo>
              </a:path>
            </a:pathLst>
          </a:custGeom>
          <a:noFill/>
          <a:ln w="28575">
            <a:solidFill>
              <a:schemeClr val="accent1"/>
            </a:solidFill>
            <a:miter lim="800000"/>
            <a:headEnd/>
            <a:tailEnd/>
          </a:ln>
        </p:spPr>
        <p:txBody>
          <a:bodyPr rtlCol="0" anchor="ctr"/>
          <a:lstStyle/>
          <a:p>
            <a:pPr algn="ctr"/>
            <a:endParaRPr lang="en-US" dirty="0"/>
          </a:p>
        </p:txBody>
      </p:sp>
      <p:sp>
        <p:nvSpPr>
          <p:cNvPr id="83" name="Freeform: Shape 82">
            <a:extLst>
              <a:ext uri="{FF2B5EF4-FFF2-40B4-BE49-F238E27FC236}">
                <a16:creationId xmlns:a16="http://schemas.microsoft.com/office/drawing/2014/main" id="{87049FEA-335E-4016-BDBD-F7A422451765}"/>
              </a:ext>
            </a:extLst>
          </p:cNvPr>
          <p:cNvSpPr/>
          <p:nvPr/>
        </p:nvSpPr>
        <p:spPr bwMode="auto">
          <a:xfrm>
            <a:off x="2714017" y="1697477"/>
            <a:ext cx="6269477" cy="1867710"/>
          </a:xfrm>
          <a:custGeom>
            <a:avLst/>
            <a:gdLst>
              <a:gd name="connsiteX0" fmla="*/ 0 w 6269477"/>
              <a:gd name="connsiteY0" fmla="*/ 0 h 1867710"/>
              <a:gd name="connsiteX1" fmla="*/ 97277 w 6269477"/>
              <a:gd name="connsiteY1" fmla="*/ 0 h 1867710"/>
              <a:gd name="connsiteX2" fmla="*/ 87549 w 6269477"/>
              <a:gd name="connsiteY2" fmla="*/ 9728 h 1867710"/>
              <a:gd name="connsiteX3" fmla="*/ 316149 w 6269477"/>
              <a:gd name="connsiteY3" fmla="*/ 9728 h 1867710"/>
              <a:gd name="connsiteX4" fmla="*/ 408562 w 6269477"/>
              <a:gd name="connsiteY4" fmla="*/ 9728 h 1867710"/>
              <a:gd name="connsiteX5" fmla="*/ 408562 w 6269477"/>
              <a:gd name="connsiteY5" fmla="*/ 38910 h 1867710"/>
              <a:gd name="connsiteX6" fmla="*/ 578796 w 6269477"/>
              <a:gd name="connsiteY6" fmla="*/ 38910 h 1867710"/>
              <a:gd name="connsiteX7" fmla="*/ 578796 w 6269477"/>
              <a:gd name="connsiteY7" fmla="*/ 63229 h 1867710"/>
              <a:gd name="connsiteX8" fmla="*/ 967902 w 6269477"/>
              <a:gd name="connsiteY8" fmla="*/ 63229 h 1867710"/>
              <a:gd name="connsiteX9" fmla="*/ 953311 w 6269477"/>
              <a:gd name="connsiteY9" fmla="*/ 77820 h 1867710"/>
              <a:gd name="connsiteX10" fmla="*/ 1035996 w 6269477"/>
              <a:gd name="connsiteY10" fmla="*/ 77820 h 1867710"/>
              <a:gd name="connsiteX11" fmla="*/ 1035996 w 6269477"/>
              <a:gd name="connsiteY11" fmla="*/ 102140 h 1867710"/>
              <a:gd name="connsiteX12" fmla="*/ 1138136 w 6269477"/>
              <a:gd name="connsiteY12" fmla="*/ 102140 h 1867710"/>
              <a:gd name="connsiteX13" fmla="*/ 1138136 w 6269477"/>
              <a:gd name="connsiteY13" fmla="*/ 126459 h 1867710"/>
              <a:gd name="connsiteX14" fmla="*/ 1138136 w 6269477"/>
              <a:gd name="connsiteY14" fmla="*/ 126459 h 1867710"/>
              <a:gd name="connsiteX15" fmla="*/ 1152728 w 6269477"/>
              <a:gd name="connsiteY15" fmla="*/ 141051 h 1867710"/>
              <a:gd name="connsiteX16" fmla="*/ 1313234 w 6269477"/>
              <a:gd name="connsiteY16" fmla="*/ 141051 h 1867710"/>
              <a:gd name="connsiteX17" fmla="*/ 1298643 w 6269477"/>
              <a:gd name="connsiteY17" fmla="*/ 141051 h 1867710"/>
              <a:gd name="connsiteX18" fmla="*/ 1327826 w 6269477"/>
              <a:gd name="connsiteY18" fmla="*/ 141051 h 1867710"/>
              <a:gd name="connsiteX19" fmla="*/ 1327826 w 6269477"/>
              <a:gd name="connsiteY19" fmla="*/ 160506 h 1867710"/>
              <a:gd name="connsiteX20" fmla="*/ 1444557 w 6269477"/>
              <a:gd name="connsiteY20" fmla="*/ 160506 h 1867710"/>
              <a:gd name="connsiteX21" fmla="*/ 1444557 w 6269477"/>
              <a:gd name="connsiteY21" fmla="*/ 194553 h 1867710"/>
              <a:gd name="connsiteX22" fmla="*/ 1760706 w 6269477"/>
              <a:gd name="connsiteY22" fmla="*/ 194553 h 1867710"/>
              <a:gd name="connsiteX23" fmla="*/ 1760706 w 6269477"/>
              <a:gd name="connsiteY23" fmla="*/ 204280 h 1867710"/>
              <a:gd name="connsiteX24" fmla="*/ 1950396 w 6269477"/>
              <a:gd name="connsiteY24" fmla="*/ 204280 h 1867710"/>
              <a:gd name="connsiteX25" fmla="*/ 1950396 w 6269477"/>
              <a:gd name="connsiteY25" fmla="*/ 267510 h 1867710"/>
              <a:gd name="connsiteX26" fmla="*/ 2023353 w 6269477"/>
              <a:gd name="connsiteY26" fmla="*/ 267510 h 1867710"/>
              <a:gd name="connsiteX27" fmla="*/ 2023353 w 6269477"/>
              <a:gd name="connsiteY27" fmla="*/ 286966 h 1867710"/>
              <a:gd name="connsiteX28" fmla="*/ 2067128 w 6269477"/>
              <a:gd name="connsiteY28" fmla="*/ 286966 h 1867710"/>
              <a:gd name="connsiteX29" fmla="*/ 2057400 w 6269477"/>
              <a:gd name="connsiteY29" fmla="*/ 296694 h 1867710"/>
              <a:gd name="connsiteX30" fmla="*/ 2363821 w 6269477"/>
              <a:gd name="connsiteY30" fmla="*/ 296694 h 1867710"/>
              <a:gd name="connsiteX31" fmla="*/ 2363821 w 6269477"/>
              <a:gd name="connsiteY31" fmla="*/ 325876 h 1867710"/>
              <a:gd name="connsiteX32" fmla="*/ 2412460 w 6269477"/>
              <a:gd name="connsiteY32" fmla="*/ 325876 h 1867710"/>
              <a:gd name="connsiteX33" fmla="*/ 2412460 w 6269477"/>
              <a:gd name="connsiteY33" fmla="*/ 374514 h 1867710"/>
              <a:gd name="connsiteX34" fmla="*/ 2470826 w 6269477"/>
              <a:gd name="connsiteY34" fmla="*/ 374514 h 1867710"/>
              <a:gd name="connsiteX35" fmla="*/ 2470826 w 6269477"/>
              <a:gd name="connsiteY35" fmla="*/ 398834 h 1867710"/>
              <a:gd name="connsiteX36" fmla="*/ 2529192 w 6269477"/>
              <a:gd name="connsiteY36" fmla="*/ 398834 h 1867710"/>
              <a:gd name="connsiteX37" fmla="*/ 2529192 w 6269477"/>
              <a:gd name="connsiteY37" fmla="*/ 437744 h 1867710"/>
              <a:gd name="connsiteX38" fmla="*/ 2840477 w 6269477"/>
              <a:gd name="connsiteY38" fmla="*/ 437744 h 1867710"/>
              <a:gd name="connsiteX39" fmla="*/ 2840477 w 6269477"/>
              <a:gd name="connsiteY39" fmla="*/ 462063 h 1867710"/>
              <a:gd name="connsiteX40" fmla="*/ 2889115 w 6269477"/>
              <a:gd name="connsiteY40" fmla="*/ 462063 h 1867710"/>
              <a:gd name="connsiteX41" fmla="*/ 2889115 w 6269477"/>
              <a:gd name="connsiteY41" fmla="*/ 549612 h 1867710"/>
              <a:gd name="connsiteX42" fmla="*/ 2937753 w 6269477"/>
              <a:gd name="connsiteY42" fmla="*/ 549612 h 1867710"/>
              <a:gd name="connsiteX43" fmla="*/ 2937753 w 6269477"/>
              <a:gd name="connsiteY43" fmla="*/ 588523 h 1867710"/>
              <a:gd name="connsiteX44" fmla="*/ 3000983 w 6269477"/>
              <a:gd name="connsiteY44" fmla="*/ 588523 h 1867710"/>
              <a:gd name="connsiteX45" fmla="*/ 3000983 w 6269477"/>
              <a:gd name="connsiteY45" fmla="*/ 593387 h 1867710"/>
              <a:gd name="connsiteX46" fmla="*/ 3073940 w 6269477"/>
              <a:gd name="connsiteY46" fmla="*/ 593387 h 1867710"/>
              <a:gd name="connsiteX47" fmla="*/ 3073940 w 6269477"/>
              <a:gd name="connsiteY47" fmla="*/ 607978 h 1867710"/>
              <a:gd name="connsiteX48" fmla="*/ 3263630 w 6269477"/>
              <a:gd name="connsiteY48" fmla="*/ 607978 h 1867710"/>
              <a:gd name="connsiteX49" fmla="*/ 3263630 w 6269477"/>
              <a:gd name="connsiteY49" fmla="*/ 632297 h 1867710"/>
              <a:gd name="connsiteX50" fmla="*/ 3336587 w 6269477"/>
              <a:gd name="connsiteY50" fmla="*/ 632297 h 1867710"/>
              <a:gd name="connsiteX51" fmla="*/ 3336587 w 6269477"/>
              <a:gd name="connsiteY51" fmla="*/ 651753 h 1867710"/>
              <a:gd name="connsiteX52" fmla="*/ 3394953 w 6269477"/>
              <a:gd name="connsiteY52" fmla="*/ 651753 h 1867710"/>
              <a:gd name="connsiteX53" fmla="*/ 3394953 w 6269477"/>
              <a:gd name="connsiteY53" fmla="*/ 705255 h 1867710"/>
              <a:gd name="connsiteX54" fmla="*/ 3487366 w 6269477"/>
              <a:gd name="connsiteY54" fmla="*/ 705255 h 1867710"/>
              <a:gd name="connsiteX55" fmla="*/ 3487366 w 6269477"/>
              <a:gd name="connsiteY55" fmla="*/ 729574 h 1867710"/>
              <a:gd name="connsiteX56" fmla="*/ 3798651 w 6269477"/>
              <a:gd name="connsiteY56" fmla="*/ 729574 h 1867710"/>
              <a:gd name="connsiteX57" fmla="*/ 3798651 w 6269477"/>
              <a:gd name="connsiteY57" fmla="*/ 773349 h 1867710"/>
              <a:gd name="connsiteX58" fmla="*/ 3798651 w 6269477"/>
              <a:gd name="connsiteY58" fmla="*/ 773349 h 1867710"/>
              <a:gd name="connsiteX59" fmla="*/ 3818106 w 6269477"/>
              <a:gd name="connsiteY59" fmla="*/ 773349 h 1867710"/>
              <a:gd name="connsiteX60" fmla="*/ 3818106 w 6269477"/>
              <a:gd name="connsiteY60" fmla="*/ 851170 h 1867710"/>
              <a:gd name="connsiteX61" fmla="*/ 3891064 w 6269477"/>
              <a:gd name="connsiteY61" fmla="*/ 851170 h 1867710"/>
              <a:gd name="connsiteX62" fmla="*/ 3891064 w 6269477"/>
              <a:gd name="connsiteY62" fmla="*/ 885217 h 1867710"/>
              <a:gd name="connsiteX63" fmla="*/ 3973749 w 6269477"/>
              <a:gd name="connsiteY63" fmla="*/ 885217 h 1867710"/>
              <a:gd name="connsiteX64" fmla="*/ 3973749 w 6269477"/>
              <a:gd name="connsiteY64" fmla="*/ 938719 h 1867710"/>
              <a:gd name="connsiteX65" fmla="*/ 4007796 w 6269477"/>
              <a:gd name="connsiteY65" fmla="*/ 938719 h 1867710"/>
              <a:gd name="connsiteX66" fmla="*/ 4007796 w 6269477"/>
              <a:gd name="connsiteY66" fmla="*/ 948446 h 1867710"/>
              <a:gd name="connsiteX67" fmla="*/ 4343400 w 6269477"/>
              <a:gd name="connsiteY67" fmla="*/ 948446 h 1867710"/>
              <a:gd name="connsiteX68" fmla="*/ 4343400 w 6269477"/>
              <a:gd name="connsiteY68" fmla="*/ 1016540 h 1867710"/>
              <a:gd name="connsiteX69" fmla="*/ 4464996 w 6269477"/>
              <a:gd name="connsiteY69" fmla="*/ 1016540 h 1867710"/>
              <a:gd name="connsiteX70" fmla="*/ 4464996 w 6269477"/>
              <a:gd name="connsiteY70" fmla="*/ 1065178 h 1867710"/>
              <a:gd name="connsiteX71" fmla="*/ 4698460 w 6269477"/>
              <a:gd name="connsiteY71" fmla="*/ 1065178 h 1867710"/>
              <a:gd name="connsiteX72" fmla="*/ 4698460 w 6269477"/>
              <a:gd name="connsiteY72" fmla="*/ 1113817 h 1867710"/>
              <a:gd name="connsiteX73" fmla="*/ 4800600 w 6269477"/>
              <a:gd name="connsiteY73" fmla="*/ 1113817 h 1867710"/>
              <a:gd name="connsiteX74" fmla="*/ 4800600 w 6269477"/>
              <a:gd name="connsiteY74" fmla="*/ 1206229 h 1867710"/>
              <a:gd name="connsiteX75" fmla="*/ 4834647 w 6269477"/>
              <a:gd name="connsiteY75" fmla="*/ 1206229 h 1867710"/>
              <a:gd name="connsiteX76" fmla="*/ 4834647 w 6269477"/>
              <a:gd name="connsiteY76" fmla="*/ 1298642 h 1867710"/>
              <a:gd name="connsiteX77" fmla="*/ 4893013 w 6269477"/>
              <a:gd name="connsiteY77" fmla="*/ 1298642 h 1867710"/>
              <a:gd name="connsiteX78" fmla="*/ 4893013 w 6269477"/>
              <a:gd name="connsiteY78" fmla="*/ 1376463 h 1867710"/>
              <a:gd name="connsiteX79" fmla="*/ 4927060 w 6269477"/>
              <a:gd name="connsiteY79" fmla="*/ 1376463 h 1867710"/>
              <a:gd name="connsiteX80" fmla="*/ 4927060 w 6269477"/>
              <a:gd name="connsiteY80" fmla="*/ 1425102 h 1867710"/>
              <a:gd name="connsiteX81" fmla="*/ 4975698 w 6269477"/>
              <a:gd name="connsiteY81" fmla="*/ 1425102 h 1867710"/>
              <a:gd name="connsiteX82" fmla="*/ 5817140 w 6269477"/>
              <a:gd name="connsiteY82" fmla="*/ 1425102 h 1867710"/>
              <a:gd name="connsiteX83" fmla="*/ 5817140 w 6269477"/>
              <a:gd name="connsiteY83" fmla="*/ 1867710 h 1867710"/>
              <a:gd name="connsiteX84" fmla="*/ 6269477 w 6269477"/>
              <a:gd name="connsiteY84" fmla="*/ 1867710 h 186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269477" h="1867710">
                <a:moveTo>
                  <a:pt x="0" y="0"/>
                </a:moveTo>
                <a:lnTo>
                  <a:pt x="97277" y="0"/>
                </a:lnTo>
                <a:lnTo>
                  <a:pt x="87549" y="9728"/>
                </a:lnTo>
                <a:lnTo>
                  <a:pt x="316149" y="9728"/>
                </a:lnTo>
                <a:lnTo>
                  <a:pt x="408562" y="9728"/>
                </a:lnTo>
                <a:lnTo>
                  <a:pt x="408562" y="38910"/>
                </a:lnTo>
                <a:lnTo>
                  <a:pt x="578796" y="38910"/>
                </a:lnTo>
                <a:lnTo>
                  <a:pt x="578796" y="63229"/>
                </a:lnTo>
                <a:lnTo>
                  <a:pt x="967902" y="63229"/>
                </a:lnTo>
                <a:lnTo>
                  <a:pt x="953311" y="77820"/>
                </a:lnTo>
                <a:lnTo>
                  <a:pt x="1035996" y="77820"/>
                </a:lnTo>
                <a:lnTo>
                  <a:pt x="1035996" y="102140"/>
                </a:lnTo>
                <a:lnTo>
                  <a:pt x="1138136" y="102140"/>
                </a:lnTo>
                <a:lnTo>
                  <a:pt x="1138136" y="126459"/>
                </a:lnTo>
                <a:lnTo>
                  <a:pt x="1138136" y="126459"/>
                </a:lnTo>
                <a:lnTo>
                  <a:pt x="1152728" y="141051"/>
                </a:lnTo>
                <a:lnTo>
                  <a:pt x="1313234" y="141051"/>
                </a:lnTo>
                <a:lnTo>
                  <a:pt x="1298643" y="141051"/>
                </a:lnTo>
                <a:lnTo>
                  <a:pt x="1327826" y="141051"/>
                </a:lnTo>
                <a:lnTo>
                  <a:pt x="1327826" y="160506"/>
                </a:lnTo>
                <a:lnTo>
                  <a:pt x="1444557" y="160506"/>
                </a:lnTo>
                <a:lnTo>
                  <a:pt x="1444557" y="194553"/>
                </a:lnTo>
                <a:lnTo>
                  <a:pt x="1760706" y="194553"/>
                </a:lnTo>
                <a:lnTo>
                  <a:pt x="1760706" y="204280"/>
                </a:lnTo>
                <a:lnTo>
                  <a:pt x="1950396" y="204280"/>
                </a:lnTo>
                <a:lnTo>
                  <a:pt x="1950396" y="267510"/>
                </a:lnTo>
                <a:lnTo>
                  <a:pt x="2023353" y="267510"/>
                </a:lnTo>
                <a:lnTo>
                  <a:pt x="2023353" y="286966"/>
                </a:lnTo>
                <a:lnTo>
                  <a:pt x="2067128" y="286966"/>
                </a:lnTo>
                <a:lnTo>
                  <a:pt x="2057400" y="296694"/>
                </a:lnTo>
                <a:lnTo>
                  <a:pt x="2363821" y="296694"/>
                </a:lnTo>
                <a:lnTo>
                  <a:pt x="2363821" y="325876"/>
                </a:lnTo>
                <a:lnTo>
                  <a:pt x="2412460" y="325876"/>
                </a:lnTo>
                <a:lnTo>
                  <a:pt x="2412460" y="374514"/>
                </a:lnTo>
                <a:lnTo>
                  <a:pt x="2470826" y="374514"/>
                </a:lnTo>
                <a:lnTo>
                  <a:pt x="2470826" y="398834"/>
                </a:lnTo>
                <a:lnTo>
                  <a:pt x="2529192" y="398834"/>
                </a:lnTo>
                <a:lnTo>
                  <a:pt x="2529192" y="437744"/>
                </a:lnTo>
                <a:lnTo>
                  <a:pt x="2840477" y="437744"/>
                </a:lnTo>
                <a:lnTo>
                  <a:pt x="2840477" y="462063"/>
                </a:lnTo>
                <a:lnTo>
                  <a:pt x="2889115" y="462063"/>
                </a:lnTo>
                <a:lnTo>
                  <a:pt x="2889115" y="549612"/>
                </a:lnTo>
                <a:lnTo>
                  <a:pt x="2937753" y="549612"/>
                </a:lnTo>
                <a:lnTo>
                  <a:pt x="2937753" y="588523"/>
                </a:lnTo>
                <a:lnTo>
                  <a:pt x="3000983" y="588523"/>
                </a:lnTo>
                <a:lnTo>
                  <a:pt x="3000983" y="593387"/>
                </a:lnTo>
                <a:lnTo>
                  <a:pt x="3073940" y="593387"/>
                </a:lnTo>
                <a:lnTo>
                  <a:pt x="3073940" y="607978"/>
                </a:lnTo>
                <a:lnTo>
                  <a:pt x="3263630" y="607978"/>
                </a:lnTo>
                <a:lnTo>
                  <a:pt x="3263630" y="632297"/>
                </a:lnTo>
                <a:lnTo>
                  <a:pt x="3336587" y="632297"/>
                </a:lnTo>
                <a:lnTo>
                  <a:pt x="3336587" y="651753"/>
                </a:lnTo>
                <a:lnTo>
                  <a:pt x="3394953" y="651753"/>
                </a:lnTo>
                <a:lnTo>
                  <a:pt x="3394953" y="705255"/>
                </a:lnTo>
                <a:lnTo>
                  <a:pt x="3487366" y="705255"/>
                </a:lnTo>
                <a:lnTo>
                  <a:pt x="3487366" y="729574"/>
                </a:lnTo>
                <a:lnTo>
                  <a:pt x="3798651" y="729574"/>
                </a:lnTo>
                <a:lnTo>
                  <a:pt x="3798651" y="773349"/>
                </a:lnTo>
                <a:lnTo>
                  <a:pt x="3798651" y="773349"/>
                </a:lnTo>
                <a:lnTo>
                  <a:pt x="3818106" y="773349"/>
                </a:lnTo>
                <a:lnTo>
                  <a:pt x="3818106" y="851170"/>
                </a:lnTo>
                <a:lnTo>
                  <a:pt x="3891064" y="851170"/>
                </a:lnTo>
                <a:lnTo>
                  <a:pt x="3891064" y="885217"/>
                </a:lnTo>
                <a:lnTo>
                  <a:pt x="3973749" y="885217"/>
                </a:lnTo>
                <a:lnTo>
                  <a:pt x="3973749" y="938719"/>
                </a:lnTo>
                <a:lnTo>
                  <a:pt x="4007796" y="938719"/>
                </a:lnTo>
                <a:lnTo>
                  <a:pt x="4007796" y="948446"/>
                </a:lnTo>
                <a:lnTo>
                  <a:pt x="4343400" y="948446"/>
                </a:lnTo>
                <a:lnTo>
                  <a:pt x="4343400" y="1016540"/>
                </a:lnTo>
                <a:lnTo>
                  <a:pt x="4464996" y="1016540"/>
                </a:lnTo>
                <a:lnTo>
                  <a:pt x="4464996" y="1065178"/>
                </a:lnTo>
                <a:lnTo>
                  <a:pt x="4698460" y="1065178"/>
                </a:lnTo>
                <a:lnTo>
                  <a:pt x="4698460" y="1113817"/>
                </a:lnTo>
                <a:lnTo>
                  <a:pt x="4800600" y="1113817"/>
                </a:lnTo>
                <a:lnTo>
                  <a:pt x="4800600" y="1206229"/>
                </a:lnTo>
                <a:lnTo>
                  <a:pt x="4834647" y="1206229"/>
                </a:lnTo>
                <a:lnTo>
                  <a:pt x="4834647" y="1298642"/>
                </a:lnTo>
                <a:lnTo>
                  <a:pt x="4893013" y="1298642"/>
                </a:lnTo>
                <a:lnTo>
                  <a:pt x="4893013" y="1376463"/>
                </a:lnTo>
                <a:lnTo>
                  <a:pt x="4927060" y="1376463"/>
                </a:lnTo>
                <a:lnTo>
                  <a:pt x="4927060" y="1425102"/>
                </a:lnTo>
                <a:lnTo>
                  <a:pt x="4975698" y="1425102"/>
                </a:lnTo>
                <a:lnTo>
                  <a:pt x="5817140" y="1425102"/>
                </a:lnTo>
                <a:lnTo>
                  <a:pt x="5817140" y="1867710"/>
                </a:lnTo>
                <a:lnTo>
                  <a:pt x="6269477" y="1867710"/>
                </a:lnTo>
              </a:path>
            </a:pathLst>
          </a:custGeom>
          <a:noFill/>
          <a:ln w="28575">
            <a:solidFill>
              <a:schemeClr val="accent3"/>
            </a:solidFill>
            <a:miter lim="800000"/>
            <a:headEnd/>
            <a:tailEnd/>
          </a:ln>
        </p:spPr>
        <p:txBody>
          <a:bodyPr rtlCol="0" anchor="ctr"/>
          <a:lstStyle/>
          <a:p>
            <a:pPr algn="ctr"/>
            <a:endParaRPr lang="en-US" dirty="0"/>
          </a:p>
        </p:txBody>
      </p:sp>
      <p:grpSp>
        <p:nvGrpSpPr>
          <p:cNvPr id="86" name="Group 85">
            <a:extLst>
              <a:ext uri="{FF2B5EF4-FFF2-40B4-BE49-F238E27FC236}">
                <a16:creationId xmlns:a16="http://schemas.microsoft.com/office/drawing/2014/main" id="{B526A0AD-FC31-4B5B-9CB1-1FCB2BD51C1A}"/>
              </a:ext>
            </a:extLst>
          </p:cNvPr>
          <p:cNvGrpSpPr/>
          <p:nvPr/>
        </p:nvGrpSpPr>
        <p:grpSpPr>
          <a:xfrm>
            <a:off x="2711962" y="1628585"/>
            <a:ext cx="7138771" cy="715952"/>
            <a:chOff x="2711962" y="1628585"/>
            <a:chExt cx="7138771" cy="715952"/>
          </a:xfrm>
        </p:grpSpPr>
        <p:cxnSp>
          <p:nvCxnSpPr>
            <p:cNvPr id="85" name="Straight Connector 84">
              <a:extLst>
                <a:ext uri="{FF2B5EF4-FFF2-40B4-BE49-F238E27FC236}">
                  <a16:creationId xmlns:a16="http://schemas.microsoft.com/office/drawing/2014/main" id="{DBE0AC17-A2FF-45E6-9AE0-85B3BBFBE160}"/>
                </a:ext>
              </a:extLst>
            </p:cNvPr>
            <p:cNvCxnSpPr/>
            <p:nvPr/>
          </p:nvCxnSpPr>
          <p:spPr bwMode="auto">
            <a:xfrm>
              <a:off x="2711962" y="162858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2C3A6C12-E1EE-4B26-8A18-99808747C6E3}"/>
                </a:ext>
              </a:extLst>
            </p:cNvPr>
            <p:cNvCxnSpPr/>
            <p:nvPr/>
          </p:nvCxnSpPr>
          <p:spPr bwMode="auto">
            <a:xfrm>
              <a:off x="3665274" y="1700021"/>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9FE33DC-C008-44C8-A1FD-FA518C810A47}"/>
                </a:ext>
              </a:extLst>
            </p:cNvPr>
            <p:cNvCxnSpPr/>
            <p:nvPr/>
          </p:nvCxnSpPr>
          <p:spPr bwMode="auto">
            <a:xfrm>
              <a:off x="4216594" y="176659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1298E013-FE61-401A-B694-E3094C6687AE}"/>
                </a:ext>
              </a:extLst>
            </p:cNvPr>
            <p:cNvCxnSpPr/>
            <p:nvPr/>
          </p:nvCxnSpPr>
          <p:spPr bwMode="auto">
            <a:xfrm>
              <a:off x="4161036" y="176659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050CACD-D70C-417B-A6EB-3E0453256B2C}"/>
                </a:ext>
              </a:extLst>
            </p:cNvPr>
            <p:cNvCxnSpPr/>
            <p:nvPr/>
          </p:nvCxnSpPr>
          <p:spPr bwMode="auto">
            <a:xfrm>
              <a:off x="5047646" y="1828301"/>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E2D6E31-D70C-4E08-8162-1B47A1A474D8}"/>
                </a:ext>
              </a:extLst>
            </p:cNvPr>
            <p:cNvCxnSpPr/>
            <p:nvPr/>
          </p:nvCxnSpPr>
          <p:spPr bwMode="auto">
            <a:xfrm>
              <a:off x="5105091" y="182876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18BAE5E-6FCB-4D33-B9AB-B18D08B30C24}"/>
                </a:ext>
              </a:extLst>
            </p:cNvPr>
            <p:cNvCxnSpPr/>
            <p:nvPr/>
          </p:nvCxnSpPr>
          <p:spPr bwMode="auto">
            <a:xfrm>
              <a:off x="5161403" y="1828301"/>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55A5CB7-DC07-44B9-9DC6-456AA027C934}"/>
                </a:ext>
              </a:extLst>
            </p:cNvPr>
            <p:cNvCxnSpPr/>
            <p:nvPr/>
          </p:nvCxnSpPr>
          <p:spPr bwMode="auto">
            <a:xfrm>
              <a:off x="5533088" y="1848867"/>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66903CE-B719-4877-B724-481D9F5E1A52}"/>
                </a:ext>
              </a:extLst>
            </p:cNvPr>
            <p:cNvCxnSpPr/>
            <p:nvPr/>
          </p:nvCxnSpPr>
          <p:spPr bwMode="auto">
            <a:xfrm>
              <a:off x="5581758" y="1848867"/>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F73EF97D-D2C0-48E8-B40D-7BF454CF0CF4}"/>
                </a:ext>
              </a:extLst>
            </p:cNvPr>
            <p:cNvCxnSpPr/>
            <p:nvPr/>
          </p:nvCxnSpPr>
          <p:spPr bwMode="auto">
            <a:xfrm>
              <a:off x="5620670" y="1870866"/>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109E05B-99A0-4030-B026-37BEBBE8E225}"/>
                </a:ext>
              </a:extLst>
            </p:cNvPr>
            <p:cNvCxnSpPr/>
            <p:nvPr/>
          </p:nvCxnSpPr>
          <p:spPr bwMode="auto">
            <a:xfrm>
              <a:off x="6069318" y="1920303"/>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26C32BA2-21FB-44B8-8719-D851916A6BA3}"/>
                </a:ext>
              </a:extLst>
            </p:cNvPr>
            <p:cNvCxnSpPr/>
            <p:nvPr/>
          </p:nvCxnSpPr>
          <p:spPr bwMode="auto">
            <a:xfrm>
              <a:off x="6125890" y="1942302"/>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77A3010-6AF5-4DBF-9C36-DFEFEE99A70F}"/>
                </a:ext>
              </a:extLst>
            </p:cNvPr>
            <p:cNvCxnSpPr/>
            <p:nvPr/>
          </p:nvCxnSpPr>
          <p:spPr bwMode="auto">
            <a:xfrm>
              <a:off x="6491294" y="1994282"/>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C172B433-3829-4B87-BC78-06255EFDED44}"/>
                </a:ext>
              </a:extLst>
            </p:cNvPr>
            <p:cNvCxnSpPr/>
            <p:nvPr/>
          </p:nvCxnSpPr>
          <p:spPr bwMode="auto">
            <a:xfrm>
              <a:off x="6530206" y="2008874"/>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CB80132D-8F62-4900-AC38-CA0A42C2DAC7}"/>
                </a:ext>
              </a:extLst>
            </p:cNvPr>
            <p:cNvCxnSpPr/>
            <p:nvPr/>
          </p:nvCxnSpPr>
          <p:spPr bwMode="auto">
            <a:xfrm>
              <a:off x="6569907" y="2038855"/>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B6881BBF-3BBF-47FF-833E-F3EB8774B0BC}"/>
                </a:ext>
              </a:extLst>
            </p:cNvPr>
            <p:cNvCxnSpPr/>
            <p:nvPr/>
          </p:nvCxnSpPr>
          <p:spPr bwMode="auto">
            <a:xfrm>
              <a:off x="6181632" y="194230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3A2EC3E-1F8B-4F19-8CC8-DACAD91E5159}"/>
                </a:ext>
              </a:extLst>
            </p:cNvPr>
            <p:cNvCxnSpPr/>
            <p:nvPr/>
          </p:nvCxnSpPr>
          <p:spPr bwMode="auto">
            <a:xfrm>
              <a:off x="6241323" y="196255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30B51478-0A39-4EB4-93E7-C8D138AFBFE1}"/>
                </a:ext>
              </a:extLst>
            </p:cNvPr>
            <p:cNvCxnSpPr/>
            <p:nvPr/>
          </p:nvCxnSpPr>
          <p:spPr bwMode="auto">
            <a:xfrm>
              <a:off x="6710167" y="2060854"/>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47A3F23-DA1D-4B4F-9429-DF300CB77A21}"/>
                </a:ext>
              </a:extLst>
            </p:cNvPr>
            <p:cNvCxnSpPr/>
            <p:nvPr/>
          </p:nvCxnSpPr>
          <p:spPr bwMode="auto">
            <a:xfrm>
              <a:off x="6657253" y="203885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D8D05B1-E787-4A8C-B9DA-29B37D4BE799}"/>
                </a:ext>
              </a:extLst>
            </p:cNvPr>
            <p:cNvCxnSpPr/>
            <p:nvPr/>
          </p:nvCxnSpPr>
          <p:spPr bwMode="auto">
            <a:xfrm>
              <a:off x="6682606" y="203885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F433AE6-5C81-418C-A525-68CD1A3C2A60}"/>
                </a:ext>
              </a:extLst>
            </p:cNvPr>
            <p:cNvCxnSpPr/>
            <p:nvPr/>
          </p:nvCxnSpPr>
          <p:spPr bwMode="auto">
            <a:xfrm>
              <a:off x="6943632" y="2081107"/>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3D7C17C-C9CF-4C5D-BA01-D24431D849B9}"/>
                </a:ext>
              </a:extLst>
            </p:cNvPr>
            <p:cNvCxnSpPr/>
            <p:nvPr/>
          </p:nvCxnSpPr>
          <p:spPr bwMode="auto">
            <a:xfrm>
              <a:off x="6974436" y="2081107"/>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EBC43F7-BD1D-4DC7-B2D2-3F582A08C0E0}"/>
                </a:ext>
              </a:extLst>
            </p:cNvPr>
            <p:cNvCxnSpPr/>
            <p:nvPr/>
          </p:nvCxnSpPr>
          <p:spPr bwMode="auto">
            <a:xfrm>
              <a:off x="6630158" y="2039865"/>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A2699A7E-D4F8-478C-8184-2772D540BE09}"/>
                </a:ext>
              </a:extLst>
            </p:cNvPr>
            <p:cNvCxnSpPr/>
            <p:nvPr/>
          </p:nvCxnSpPr>
          <p:spPr bwMode="auto">
            <a:xfrm>
              <a:off x="7022316" y="2080066"/>
              <a:ext cx="0" cy="133144"/>
            </a:xfrm>
            <a:prstGeom prst="line">
              <a:avLst/>
            </a:prstGeom>
            <a:noFill/>
            <a:ln w="5715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3D4A9C72-7C66-41BB-9B06-9ACFA44CEA65}"/>
                </a:ext>
              </a:extLst>
            </p:cNvPr>
            <p:cNvCxnSpPr/>
            <p:nvPr/>
          </p:nvCxnSpPr>
          <p:spPr bwMode="auto">
            <a:xfrm>
              <a:off x="7096038" y="2133142"/>
              <a:ext cx="0" cy="133144"/>
            </a:xfrm>
            <a:prstGeom prst="line">
              <a:avLst/>
            </a:prstGeom>
            <a:noFill/>
            <a:ln w="5715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181F9DC-1D2C-4D60-B020-3BA26B7425C1}"/>
                </a:ext>
              </a:extLst>
            </p:cNvPr>
            <p:cNvCxnSpPr/>
            <p:nvPr/>
          </p:nvCxnSpPr>
          <p:spPr bwMode="auto">
            <a:xfrm>
              <a:off x="7143026" y="2134360"/>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7FEA97F8-21AB-42C5-B4DA-0C335D2F8A92}"/>
                </a:ext>
              </a:extLst>
            </p:cNvPr>
            <p:cNvCxnSpPr/>
            <p:nvPr/>
          </p:nvCxnSpPr>
          <p:spPr bwMode="auto">
            <a:xfrm>
              <a:off x="7193309" y="213314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3FE25C1-171E-4B9E-972D-D28036A1C6D0}"/>
                </a:ext>
              </a:extLst>
            </p:cNvPr>
            <p:cNvCxnSpPr/>
            <p:nvPr/>
          </p:nvCxnSpPr>
          <p:spPr bwMode="auto">
            <a:xfrm>
              <a:off x="7254470" y="2136000"/>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E2C0F666-1500-4EA8-9438-BCCF3C4E2D04}"/>
                </a:ext>
              </a:extLst>
            </p:cNvPr>
            <p:cNvCxnSpPr/>
            <p:nvPr/>
          </p:nvCxnSpPr>
          <p:spPr bwMode="auto">
            <a:xfrm>
              <a:off x="7402953" y="214092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DFB5F8A-DC4D-49C4-BDC7-60E9B632D427}"/>
                </a:ext>
              </a:extLst>
            </p:cNvPr>
            <p:cNvCxnSpPr/>
            <p:nvPr/>
          </p:nvCxnSpPr>
          <p:spPr bwMode="auto">
            <a:xfrm>
              <a:off x="7639281" y="220853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DA2E0B6E-5FF6-407C-A963-330AAABD38CB}"/>
                </a:ext>
              </a:extLst>
            </p:cNvPr>
            <p:cNvCxnSpPr/>
            <p:nvPr/>
          </p:nvCxnSpPr>
          <p:spPr bwMode="auto">
            <a:xfrm>
              <a:off x="7670220" y="220853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32D2317-0E5A-48AB-B93F-1E7C5537FDE4}"/>
                </a:ext>
              </a:extLst>
            </p:cNvPr>
            <p:cNvCxnSpPr/>
            <p:nvPr/>
          </p:nvCxnSpPr>
          <p:spPr bwMode="auto">
            <a:xfrm>
              <a:off x="7485503" y="2204636"/>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82F6D8AB-FFD4-4433-8514-B9175FB297FE}"/>
                </a:ext>
              </a:extLst>
            </p:cNvPr>
            <p:cNvCxnSpPr/>
            <p:nvPr/>
          </p:nvCxnSpPr>
          <p:spPr bwMode="auto">
            <a:xfrm>
              <a:off x="7544697" y="2204636"/>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CB669B4-E853-4EFB-B6E6-23CF4EB406BB}"/>
                </a:ext>
              </a:extLst>
            </p:cNvPr>
            <p:cNvCxnSpPr/>
            <p:nvPr/>
          </p:nvCxnSpPr>
          <p:spPr bwMode="auto">
            <a:xfrm>
              <a:off x="7711176" y="221139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FA55ACBB-6A7D-4D0A-B41E-32F16711D684}"/>
                </a:ext>
              </a:extLst>
            </p:cNvPr>
            <p:cNvCxnSpPr/>
            <p:nvPr/>
          </p:nvCxnSpPr>
          <p:spPr bwMode="auto">
            <a:xfrm>
              <a:off x="7952162" y="2207076"/>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DB642EEF-8EE9-4342-A7B5-A280464B00AB}"/>
                </a:ext>
              </a:extLst>
            </p:cNvPr>
            <p:cNvCxnSpPr/>
            <p:nvPr/>
          </p:nvCxnSpPr>
          <p:spPr bwMode="auto">
            <a:xfrm>
              <a:off x="8047411" y="2204636"/>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072F3342-79A1-4BBB-B83D-C8F3196CE6B5}"/>
                </a:ext>
              </a:extLst>
            </p:cNvPr>
            <p:cNvCxnSpPr/>
            <p:nvPr/>
          </p:nvCxnSpPr>
          <p:spPr bwMode="auto">
            <a:xfrm>
              <a:off x="8077837" y="2204636"/>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F081DE32-094B-47BB-8EDC-024D0A410BD3}"/>
                </a:ext>
              </a:extLst>
            </p:cNvPr>
            <p:cNvCxnSpPr/>
            <p:nvPr/>
          </p:nvCxnSpPr>
          <p:spPr bwMode="auto">
            <a:xfrm>
              <a:off x="8108928" y="2204636"/>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F0FE435C-A735-4F26-98BF-396C8902EEDB}"/>
                </a:ext>
              </a:extLst>
            </p:cNvPr>
            <p:cNvCxnSpPr/>
            <p:nvPr/>
          </p:nvCxnSpPr>
          <p:spPr bwMode="auto">
            <a:xfrm>
              <a:off x="8147423" y="2206648"/>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265B759B-3E2F-49F7-B184-AD5DDD523C90}"/>
                </a:ext>
              </a:extLst>
            </p:cNvPr>
            <p:cNvCxnSpPr/>
            <p:nvPr/>
          </p:nvCxnSpPr>
          <p:spPr bwMode="auto">
            <a:xfrm>
              <a:off x="7997675" y="2205677"/>
              <a:ext cx="0" cy="133144"/>
            </a:xfrm>
            <a:prstGeom prst="line">
              <a:avLst/>
            </a:prstGeom>
            <a:noFill/>
            <a:ln w="5715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676DA100-E011-4D6C-AACB-21BC1C129A1D}"/>
                </a:ext>
              </a:extLst>
            </p:cNvPr>
            <p:cNvCxnSpPr/>
            <p:nvPr/>
          </p:nvCxnSpPr>
          <p:spPr bwMode="auto">
            <a:xfrm>
              <a:off x="8359831" y="220853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0A789AE2-8A3E-4A41-8DA1-C34AB1FE9736}"/>
                </a:ext>
              </a:extLst>
            </p:cNvPr>
            <p:cNvCxnSpPr/>
            <p:nvPr/>
          </p:nvCxnSpPr>
          <p:spPr bwMode="auto">
            <a:xfrm>
              <a:off x="8396720" y="2207494"/>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F91E9CC-84CD-4C6C-9754-1A0072106479}"/>
                </a:ext>
              </a:extLst>
            </p:cNvPr>
            <p:cNvCxnSpPr/>
            <p:nvPr/>
          </p:nvCxnSpPr>
          <p:spPr bwMode="auto">
            <a:xfrm>
              <a:off x="8518898" y="221139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16BB938-944E-41EF-890E-663052D2D24A}"/>
                </a:ext>
              </a:extLst>
            </p:cNvPr>
            <p:cNvCxnSpPr/>
            <p:nvPr/>
          </p:nvCxnSpPr>
          <p:spPr bwMode="auto">
            <a:xfrm>
              <a:off x="8548424" y="221139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79238EE5-3329-4BF3-B45B-3E705EEC6128}"/>
                </a:ext>
              </a:extLst>
            </p:cNvPr>
            <p:cNvCxnSpPr/>
            <p:nvPr/>
          </p:nvCxnSpPr>
          <p:spPr bwMode="auto">
            <a:xfrm>
              <a:off x="8614835" y="2208841"/>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A978E928-F284-4BBB-8B4B-BCBAD3384130}"/>
                </a:ext>
              </a:extLst>
            </p:cNvPr>
            <p:cNvCxnSpPr/>
            <p:nvPr/>
          </p:nvCxnSpPr>
          <p:spPr bwMode="auto">
            <a:xfrm>
              <a:off x="8448617" y="2209955"/>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A2E090C4-3B0B-42F1-AA64-59B470FAD83B}"/>
                </a:ext>
              </a:extLst>
            </p:cNvPr>
            <p:cNvCxnSpPr/>
            <p:nvPr/>
          </p:nvCxnSpPr>
          <p:spPr bwMode="auto">
            <a:xfrm>
              <a:off x="8911061" y="220853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A82219B-BDEE-4CDC-B82E-80E0854E6B79}"/>
                </a:ext>
              </a:extLst>
            </p:cNvPr>
            <p:cNvCxnSpPr/>
            <p:nvPr/>
          </p:nvCxnSpPr>
          <p:spPr bwMode="auto">
            <a:xfrm>
              <a:off x="8940254" y="220853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9B09B82C-D920-4F86-80C9-CC39CAB7BEBB}"/>
                </a:ext>
              </a:extLst>
            </p:cNvPr>
            <p:cNvCxnSpPr/>
            <p:nvPr/>
          </p:nvCxnSpPr>
          <p:spPr bwMode="auto">
            <a:xfrm>
              <a:off x="9850733" y="2207494"/>
              <a:ext cx="0" cy="13314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FE176991-6FF3-47AE-9307-9C099493DD83}"/>
              </a:ext>
            </a:extLst>
          </p:cNvPr>
          <p:cNvGrpSpPr/>
          <p:nvPr/>
        </p:nvGrpSpPr>
        <p:grpSpPr>
          <a:xfrm>
            <a:off x="3176109" y="1665076"/>
            <a:ext cx="5778053" cy="1970160"/>
            <a:chOff x="3176109" y="1665076"/>
            <a:chExt cx="5778053" cy="1970160"/>
          </a:xfrm>
        </p:grpSpPr>
        <p:cxnSp>
          <p:nvCxnSpPr>
            <p:cNvPr id="137" name="Straight Connector 136">
              <a:extLst>
                <a:ext uri="{FF2B5EF4-FFF2-40B4-BE49-F238E27FC236}">
                  <a16:creationId xmlns:a16="http://schemas.microsoft.com/office/drawing/2014/main" id="{AC2A83B5-A2E4-4A3F-8984-F04B4E6D54B1}"/>
                </a:ext>
              </a:extLst>
            </p:cNvPr>
            <p:cNvCxnSpPr/>
            <p:nvPr/>
          </p:nvCxnSpPr>
          <p:spPr bwMode="auto">
            <a:xfrm>
              <a:off x="3176109" y="166507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CBF0DB70-5F84-42A7-8C2A-196725C0CCC9}"/>
                </a:ext>
              </a:extLst>
            </p:cNvPr>
            <p:cNvCxnSpPr/>
            <p:nvPr/>
          </p:nvCxnSpPr>
          <p:spPr bwMode="auto">
            <a:xfrm>
              <a:off x="3237761" y="166507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DD0E86F-6250-45A4-8B39-104D06D4D43D}"/>
                </a:ext>
              </a:extLst>
            </p:cNvPr>
            <p:cNvCxnSpPr/>
            <p:nvPr/>
          </p:nvCxnSpPr>
          <p:spPr bwMode="auto">
            <a:xfrm>
              <a:off x="3339455" y="169515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8775A69F-07F8-4BC8-8C76-475652E2F8CE}"/>
                </a:ext>
              </a:extLst>
            </p:cNvPr>
            <p:cNvCxnSpPr/>
            <p:nvPr/>
          </p:nvCxnSpPr>
          <p:spPr bwMode="auto">
            <a:xfrm>
              <a:off x="3286612" y="166507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DA70615-EEA9-464A-A7FC-864AE024C182}"/>
                </a:ext>
              </a:extLst>
            </p:cNvPr>
            <p:cNvCxnSpPr/>
            <p:nvPr/>
          </p:nvCxnSpPr>
          <p:spPr bwMode="auto">
            <a:xfrm>
              <a:off x="3735741" y="1715723"/>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7F8FF6EC-31D7-4F72-8EFA-2D59D88A2A61}"/>
                </a:ext>
              </a:extLst>
            </p:cNvPr>
            <p:cNvCxnSpPr/>
            <p:nvPr/>
          </p:nvCxnSpPr>
          <p:spPr bwMode="auto">
            <a:xfrm>
              <a:off x="4188852" y="182830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FC79EE95-EF9B-450B-9339-2625662BCAA0}"/>
                </a:ext>
              </a:extLst>
            </p:cNvPr>
            <p:cNvCxnSpPr/>
            <p:nvPr/>
          </p:nvCxnSpPr>
          <p:spPr bwMode="auto">
            <a:xfrm>
              <a:off x="4357727" y="1828301"/>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92DD31F2-8C10-4109-A169-F72399A06593}"/>
                </a:ext>
              </a:extLst>
            </p:cNvPr>
            <p:cNvCxnSpPr/>
            <p:nvPr/>
          </p:nvCxnSpPr>
          <p:spPr bwMode="auto">
            <a:xfrm>
              <a:off x="4283152" y="182830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95A5DBCD-A00B-45A0-B6B3-1B928507B08A}"/>
                </a:ext>
              </a:extLst>
            </p:cNvPr>
            <p:cNvCxnSpPr/>
            <p:nvPr/>
          </p:nvCxnSpPr>
          <p:spPr bwMode="auto">
            <a:xfrm>
              <a:off x="4233718" y="182830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2589E427-E5FF-4784-A7CC-23D7BBD3B891}"/>
                </a:ext>
              </a:extLst>
            </p:cNvPr>
            <p:cNvCxnSpPr/>
            <p:nvPr/>
          </p:nvCxnSpPr>
          <p:spPr bwMode="auto">
            <a:xfrm>
              <a:off x="4634989" y="184220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FEFD882D-EBB8-49A2-8986-6D2D45FA6257}"/>
                </a:ext>
              </a:extLst>
            </p:cNvPr>
            <p:cNvCxnSpPr/>
            <p:nvPr/>
          </p:nvCxnSpPr>
          <p:spPr bwMode="auto">
            <a:xfrm>
              <a:off x="6530206" y="2446754"/>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F6567818-8FF3-4F61-9575-300B2A2AFE7A}"/>
                </a:ext>
              </a:extLst>
            </p:cNvPr>
            <p:cNvCxnSpPr/>
            <p:nvPr/>
          </p:nvCxnSpPr>
          <p:spPr bwMode="auto">
            <a:xfrm>
              <a:off x="6491294" y="2354968"/>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1D644918-9E63-40BA-B809-1105C1747E5B}"/>
                </a:ext>
              </a:extLst>
            </p:cNvPr>
            <p:cNvCxnSpPr/>
            <p:nvPr/>
          </p:nvCxnSpPr>
          <p:spPr bwMode="auto">
            <a:xfrm>
              <a:off x="6619727" y="2513326"/>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D2E63546-F62F-4633-80E4-EE3F154EFB0D}"/>
                </a:ext>
              </a:extLst>
            </p:cNvPr>
            <p:cNvCxnSpPr/>
            <p:nvPr/>
          </p:nvCxnSpPr>
          <p:spPr bwMode="auto">
            <a:xfrm>
              <a:off x="6650022" y="2526285"/>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354C2DBB-5D30-4C99-95F9-E2FB415A2714}"/>
                </a:ext>
              </a:extLst>
            </p:cNvPr>
            <p:cNvCxnSpPr/>
            <p:nvPr/>
          </p:nvCxnSpPr>
          <p:spPr bwMode="auto">
            <a:xfrm>
              <a:off x="6569907" y="2488112"/>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E905EA20-F544-4CC4-8B9E-470E79C6519B}"/>
                </a:ext>
              </a:extLst>
            </p:cNvPr>
            <p:cNvCxnSpPr/>
            <p:nvPr/>
          </p:nvCxnSpPr>
          <p:spPr bwMode="auto">
            <a:xfrm>
              <a:off x="4681385" y="1889935"/>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DA39E462-40EF-4A10-8BBA-22159F99EC17}"/>
                </a:ext>
              </a:extLst>
            </p:cNvPr>
            <p:cNvCxnSpPr/>
            <p:nvPr/>
          </p:nvCxnSpPr>
          <p:spPr bwMode="auto">
            <a:xfrm>
              <a:off x="4700958" y="1905904"/>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F8C8B773-67E1-4EBA-BF4D-9104762431BD}"/>
                </a:ext>
              </a:extLst>
            </p:cNvPr>
            <p:cNvCxnSpPr/>
            <p:nvPr/>
          </p:nvCxnSpPr>
          <p:spPr bwMode="auto">
            <a:xfrm>
              <a:off x="5135251" y="2000608"/>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DFE0FDC5-F8E2-4517-A266-035A0B47F134}"/>
                </a:ext>
              </a:extLst>
            </p:cNvPr>
            <p:cNvCxnSpPr/>
            <p:nvPr/>
          </p:nvCxnSpPr>
          <p:spPr bwMode="auto">
            <a:xfrm>
              <a:off x="7154191" y="2652475"/>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7E90695D-A14B-4DAA-BC3E-E94189068D32}"/>
                </a:ext>
              </a:extLst>
            </p:cNvPr>
            <p:cNvCxnSpPr/>
            <p:nvPr/>
          </p:nvCxnSpPr>
          <p:spPr bwMode="auto">
            <a:xfrm>
              <a:off x="4947457" y="19370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13D9ECB4-2A5F-4E7D-8526-380DD6AF6C2D}"/>
                </a:ext>
              </a:extLst>
            </p:cNvPr>
            <p:cNvCxnSpPr/>
            <p:nvPr/>
          </p:nvCxnSpPr>
          <p:spPr bwMode="auto">
            <a:xfrm>
              <a:off x="6157293" y="234453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192B83B1-5642-45FF-B3F9-BABEFD75626A}"/>
                </a:ext>
              </a:extLst>
            </p:cNvPr>
            <p:cNvCxnSpPr/>
            <p:nvPr/>
          </p:nvCxnSpPr>
          <p:spPr bwMode="auto">
            <a:xfrm>
              <a:off x="6206646" y="234453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92DAB445-EEDB-446D-8CE1-3184A9DBC984}"/>
                </a:ext>
              </a:extLst>
            </p:cNvPr>
            <p:cNvCxnSpPr/>
            <p:nvPr/>
          </p:nvCxnSpPr>
          <p:spPr bwMode="auto">
            <a:xfrm>
              <a:off x="7029270" y="2592857"/>
              <a:ext cx="0" cy="133144"/>
            </a:xfrm>
            <a:prstGeom prst="line">
              <a:avLst/>
            </a:prstGeom>
            <a:noFill/>
            <a:ln w="76200"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6BE00F58-6B1B-42B3-A40B-89CECE2D7D96}"/>
                </a:ext>
              </a:extLst>
            </p:cNvPr>
            <p:cNvCxnSpPr/>
            <p:nvPr/>
          </p:nvCxnSpPr>
          <p:spPr bwMode="auto">
            <a:xfrm>
              <a:off x="6072795" y="2273220"/>
              <a:ext cx="0" cy="133144"/>
            </a:xfrm>
            <a:prstGeom prst="line">
              <a:avLst/>
            </a:prstGeom>
            <a:noFill/>
            <a:ln w="57150"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D0685347-3FF5-4E6B-89F1-826BEA231A7B}"/>
                </a:ext>
              </a:extLst>
            </p:cNvPr>
            <p:cNvCxnSpPr/>
            <p:nvPr/>
          </p:nvCxnSpPr>
          <p:spPr bwMode="auto">
            <a:xfrm>
              <a:off x="6941764" y="2582426"/>
              <a:ext cx="0" cy="133144"/>
            </a:xfrm>
            <a:prstGeom prst="line">
              <a:avLst/>
            </a:prstGeom>
            <a:noFill/>
            <a:ln w="57150"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06F302CF-456F-4B61-A3FF-63CC90803B37}"/>
                </a:ext>
              </a:extLst>
            </p:cNvPr>
            <p:cNvCxnSpPr/>
            <p:nvPr/>
          </p:nvCxnSpPr>
          <p:spPr bwMode="auto">
            <a:xfrm>
              <a:off x="6449398" y="2354968"/>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150E45BA-B701-46E1-B7A2-17A3F3A261B0}"/>
                </a:ext>
              </a:extLst>
            </p:cNvPr>
            <p:cNvCxnSpPr/>
            <p:nvPr/>
          </p:nvCxnSpPr>
          <p:spPr bwMode="auto">
            <a:xfrm>
              <a:off x="5187271" y="2032604"/>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705C5135-7CDB-49D5-A912-871DB29BA889}"/>
                </a:ext>
              </a:extLst>
            </p:cNvPr>
            <p:cNvCxnSpPr/>
            <p:nvPr/>
          </p:nvCxnSpPr>
          <p:spPr bwMode="auto">
            <a:xfrm>
              <a:off x="6720598" y="2575472"/>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FBF58AEA-7E36-4794-847E-8CC88D88CDAE}"/>
                </a:ext>
              </a:extLst>
            </p:cNvPr>
            <p:cNvCxnSpPr/>
            <p:nvPr/>
          </p:nvCxnSpPr>
          <p:spPr bwMode="auto">
            <a:xfrm>
              <a:off x="7540281" y="2835542"/>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85A9A2B9-4F2C-4E82-921E-714470C794BF}"/>
                </a:ext>
              </a:extLst>
            </p:cNvPr>
            <p:cNvCxnSpPr/>
            <p:nvPr/>
          </p:nvCxnSpPr>
          <p:spPr bwMode="auto">
            <a:xfrm>
              <a:off x="6876732" y="258296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D6E232B4-83DA-4238-94F6-83CB55721F0D}"/>
                </a:ext>
              </a:extLst>
            </p:cNvPr>
            <p:cNvCxnSpPr/>
            <p:nvPr/>
          </p:nvCxnSpPr>
          <p:spPr bwMode="auto">
            <a:xfrm>
              <a:off x="6849923" y="258242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57F96576-CB8C-44C4-809A-54110FBE16DB}"/>
                </a:ext>
              </a:extLst>
            </p:cNvPr>
            <p:cNvCxnSpPr/>
            <p:nvPr/>
          </p:nvCxnSpPr>
          <p:spPr bwMode="auto">
            <a:xfrm>
              <a:off x="6775791" y="257894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D09A9E56-DB7F-480D-A62A-70BFDBF8A8DC}"/>
                </a:ext>
              </a:extLst>
            </p:cNvPr>
            <p:cNvCxnSpPr/>
            <p:nvPr/>
          </p:nvCxnSpPr>
          <p:spPr bwMode="auto">
            <a:xfrm>
              <a:off x="7181840" y="2695444"/>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FAE7A0A-F234-4D8F-B16D-9E8E2C8035C5}"/>
                </a:ext>
              </a:extLst>
            </p:cNvPr>
            <p:cNvCxnSpPr/>
            <p:nvPr/>
          </p:nvCxnSpPr>
          <p:spPr bwMode="auto">
            <a:xfrm>
              <a:off x="7361703" y="270861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B6D4328D-C4A8-410D-A633-BB0D620CA3C4}"/>
                </a:ext>
              </a:extLst>
            </p:cNvPr>
            <p:cNvCxnSpPr/>
            <p:nvPr/>
          </p:nvCxnSpPr>
          <p:spPr bwMode="auto">
            <a:xfrm>
              <a:off x="7419809" y="2729478"/>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ECE6D8C9-832C-4A84-BBF8-C0C7CDC40844}"/>
                </a:ext>
              </a:extLst>
            </p:cNvPr>
            <p:cNvCxnSpPr/>
            <p:nvPr/>
          </p:nvCxnSpPr>
          <p:spPr bwMode="auto">
            <a:xfrm>
              <a:off x="7572166" y="2934030"/>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6B296299-7AD1-4FA5-BD6A-F8E32B2D59E6}"/>
                </a:ext>
              </a:extLst>
            </p:cNvPr>
            <p:cNvCxnSpPr/>
            <p:nvPr/>
          </p:nvCxnSpPr>
          <p:spPr bwMode="auto">
            <a:xfrm>
              <a:off x="7488980" y="275200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04CBB601-CBBF-4941-B7F7-23B920437D54}"/>
                </a:ext>
              </a:extLst>
            </p:cNvPr>
            <p:cNvCxnSpPr/>
            <p:nvPr/>
          </p:nvCxnSpPr>
          <p:spPr bwMode="auto">
            <a:xfrm>
              <a:off x="7083614" y="2652475"/>
              <a:ext cx="0" cy="133144"/>
            </a:xfrm>
            <a:prstGeom prst="line">
              <a:avLst/>
            </a:prstGeom>
            <a:noFill/>
            <a:ln w="57150"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7E75818C-E1D4-4ACC-ABB2-E236CD59CA82}"/>
                </a:ext>
              </a:extLst>
            </p:cNvPr>
            <p:cNvCxnSpPr/>
            <p:nvPr/>
          </p:nvCxnSpPr>
          <p:spPr bwMode="auto">
            <a:xfrm>
              <a:off x="7763552" y="3056743"/>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1CD04A19-A321-4EB8-8A28-7EFC07F7B284}"/>
                </a:ext>
              </a:extLst>
            </p:cNvPr>
            <p:cNvCxnSpPr/>
            <p:nvPr/>
          </p:nvCxnSpPr>
          <p:spPr bwMode="auto">
            <a:xfrm>
              <a:off x="7614942" y="300755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FA030262-4D82-45B0-BD42-50F25F5841FC}"/>
                </a:ext>
              </a:extLst>
            </p:cNvPr>
            <p:cNvCxnSpPr/>
            <p:nvPr/>
          </p:nvCxnSpPr>
          <p:spPr bwMode="auto">
            <a:xfrm>
              <a:off x="7939764" y="306369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703F8698-AAD2-47B1-86BC-76F470C5B891}"/>
                </a:ext>
              </a:extLst>
            </p:cNvPr>
            <p:cNvCxnSpPr/>
            <p:nvPr/>
          </p:nvCxnSpPr>
          <p:spPr bwMode="auto">
            <a:xfrm>
              <a:off x="7725665" y="3056743"/>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3873AD40-DAAA-442A-A269-F21C0E33983E}"/>
                </a:ext>
              </a:extLst>
            </p:cNvPr>
            <p:cNvCxnSpPr/>
            <p:nvPr/>
          </p:nvCxnSpPr>
          <p:spPr bwMode="auto">
            <a:xfrm>
              <a:off x="7972098" y="306369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3145150B-2714-4C07-B74F-DDAEBFF18602}"/>
                </a:ext>
              </a:extLst>
            </p:cNvPr>
            <p:cNvCxnSpPr/>
            <p:nvPr/>
          </p:nvCxnSpPr>
          <p:spPr bwMode="auto">
            <a:xfrm>
              <a:off x="8147423" y="3060220"/>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7FBBC648-744A-402F-BA00-BF8E083CB4AA}"/>
                </a:ext>
              </a:extLst>
            </p:cNvPr>
            <p:cNvCxnSpPr/>
            <p:nvPr/>
          </p:nvCxnSpPr>
          <p:spPr bwMode="auto">
            <a:xfrm>
              <a:off x="7673697" y="3056743"/>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CB924DE5-3CD0-4C2A-881C-7DD8EC3049C0}"/>
                </a:ext>
              </a:extLst>
            </p:cNvPr>
            <p:cNvCxnSpPr/>
            <p:nvPr/>
          </p:nvCxnSpPr>
          <p:spPr bwMode="auto">
            <a:xfrm>
              <a:off x="8068273" y="3063697"/>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828EADF8-6C3D-4124-A0D1-AD16FD31C193}"/>
                </a:ext>
              </a:extLst>
            </p:cNvPr>
            <p:cNvCxnSpPr/>
            <p:nvPr/>
          </p:nvCxnSpPr>
          <p:spPr bwMode="auto">
            <a:xfrm>
              <a:off x="8021307" y="3063697"/>
              <a:ext cx="0" cy="133144"/>
            </a:xfrm>
            <a:prstGeom prst="line">
              <a:avLst/>
            </a:prstGeom>
            <a:noFill/>
            <a:ln w="57150"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7A6251B5-598D-4A62-90BC-2F9A5400F0BE}"/>
                </a:ext>
              </a:extLst>
            </p:cNvPr>
            <p:cNvCxnSpPr/>
            <p:nvPr/>
          </p:nvCxnSpPr>
          <p:spPr bwMode="auto">
            <a:xfrm>
              <a:off x="8370941" y="3067174"/>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061EC1F5-7939-458B-8CE7-5B4B6281A447}"/>
                </a:ext>
              </a:extLst>
            </p:cNvPr>
            <p:cNvCxnSpPr/>
            <p:nvPr/>
          </p:nvCxnSpPr>
          <p:spPr bwMode="auto">
            <a:xfrm>
              <a:off x="8491082" y="307065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7192AFBE-36A1-469D-9D41-C5FEAC7A3177}"/>
                </a:ext>
              </a:extLst>
            </p:cNvPr>
            <p:cNvCxnSpPr/>
            <p:nvPr/>
          </p:nvCxnSpPr>
          <p:spPr bwMode="auto">
            <a:xfrm>
              <a:off x="8670683" y="3498615"/>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DA318BA7-76E3-4184-92D0-8B869FDE6905}"/>
                </a:ext>
              </a:extLst>
            </p:cNvPr>
            <p:cNvCxnSpPr/>
            <p:nvPr/>
          </p:nvCxnSpPr>
          <p:spPr bwMode="auto">
            <a:xfrm>
              <a:off x="8909423" y="3499478"/>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B0127899-FF2B-4689-B42D-147702915FD0}"/>
                </a:ext>
              </a:extLst>
            </p:cNvPr>
            <p:cNvCxnSpPr/>
            <p:nvPr/>
          </p:nvCxnSpPr>
          <p:spPr bwMode="auto">
            <a:xfrm>
              <a:off x="8954162" y="3502092"/>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DB954D31-0BD2-4435-9027-8AE29EB4C632}"/>
                </a:ext>
              </a:extLst>
            </p:cNvPr>
            <p:cNvCxnSpPr/>
            <p:nvPr/>
          </p:nvCxnSpPr>
          <p:spPr bwMode="auto">
            <a:xfrm>
              <a:off x="8432736" y="3065339"/>
              <a:ext cx="0" cy="133144"/>
            </a:xfrm>
            <a:prstGeom prst="line">
              <a:avLst/>
            </a:prstGeom>
            <a:noFill/>
            <a:ln w="38100" cap="flat" cmpd="sng" algn="ctr">
              <a:solidFill>
                <a:schemeClr val="accent3"/>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39ACD481-A25B-4B82-AA81-A9569485D224}"/>
              </a:ext>
            </a:extLst>
          </p:cNvPr>
          <p:cNvGrpSpPr/>
          <p:nvPr/>
        </p:nvGrpSpPr>
        <p:grpSpPr>
          <a:xfrm>
            <a:off x="3109573" y="4310363"/>
            <a:ext cx="203237" cy="175040"/>
            <a:chOff x="4373822" y="2885151"/>
            <a:chExt cx="296715" cy="255549"/>
          </a:xfrm>
        </p:grpSpPr>
        <p:cxnSp>
          <p:nvCxnSpPr>
            <p:cNvPr id="33" name="Straight Connector 32">
              <a:extLst>
                <a:ext uri="{FF2B5EF4-FFF2-40B4-BE49-F238E27FC236}">
                  <a16:creationId xmlns:a16="http://schemas.microsoft.com/office/drawing/2014/main" id="{32B860D8-3756-4A21-86AB-916716AD82C2}"/>
                </a:ext>
              </a:extLst>
            </p:cNvPr>
            <p:cNvCxnSpPr>
              <a:cxnSpLocks/>
            </p:cNvCxnSpPr>
            <p:nvPr/>
          </p:nvCxnSpPr>
          <p:spPr bwMode="auto">
            <a:xfrm>
              <a:off x="4522179" y="2885151"/>
              <a:ext cx="0" cy="255549"/>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621CB357-4D52-4763-8E1A-58B024D0EC43}"/>
                </a:ext>
              </a:extLst>
            </p:cNvPr>
            <p:cNvCxnSpPr>
              <a:cxnSpLocks/>
            </p:cNvCxnSpPr>
            <p:nvPr/>
          </p:nvCxnSpPr>
          <p:spPr bwMode="auto">
            <a:xfrm flipH="1">
              <a:off x="4373822" y="3012925"/>
              <a:ext cx="296715" cy="0"/>
            </a:xfrm>
            <a:prstGeom prst="line">
              <a:avLst/>
            </a:prstGeom>
            <a:noFill/>
            <a:ln w="28575" cap="flat" cmpd="sng" algn="ctr">
              <a:solidFill>
                <a:schemeClr val="bg1"/>
              </a:solidFill>
              <a:prstDash val="solid"/>
              <a:round/>
              <a:headEnd type="none" w="med" len="med"/>
              <a:tailEnd type="none" w="med" len="med"/>
            </a:ln>
            <a:effectLst/>
          </p:spPr>
        </p:cxnSp>
      </p:grpSp>
      <p:sp>
        <p:nvSpPr>
          <p:cNvPr id="195" name="TextBox 194">
            <a:extLst>
              <a:ext uri="{FF2B5EF4-FFF2-40B4-BE49-F238E27FC236}">
                <a16:creationId xmlns:a16="http://schemas.microsoft.com/office/drawing/2014/main" id="{7D0D59B1-FA78-4F98-B385-9AB8E5BA6316}"/>
              </a:ext>
            </a:extLst>
          </p:cNvPr>
          <p:cNvSpPr txBox="1"/>
          <p:nvPr/>
        </p:nvSpPr>
        <p:spPr bwMode="auto">
          <a:xfrm>
            <a:off x="1099951" y="5525374"/>
            <a:ext cx="13953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b="0" dirty="0">
                <a:solidFill>
                  <a:schemeClr val="accent1"/>
                </a:solidFill>
                <a:latin typeface="Calibri" panose="020F0502020204030204" pitchFamily="34" charset="0"/>
              </a:rPr>
              <a:t>Zanubrutinib</a:t>
            </a:r>
          </a:p>
          <a:p>
            <a:pPr algn="r">
              <a:lnSpc>
                <a:spcPct val="100000"/>
              </a:lnSpc>
              <a:spcBef>
                <a:spcPts val="0"/>
              </a:spcBef>
              <a:spcAft>
                <a:spcPct val="0"/>
              </a:spcAft>
              <a:buClrTx/>
              <a:buFontTx/>
              <a:buNone/>
            </a:pPr>
            <a:r>
              <a:rPr lang="en-US" b="0" dirty="0">
                <a:solidFill>
                  <a:schemeClr val="accent3"/>
                </a:solidFill>
                <a:latin typeface="Calibri" panose="020F0502020204030204" pitchFamily="34" charset="0"/>
              </a:rPr>
              <a:t>BR</a:t>
            </a:r>
          </a:p>
        </p:txBody>
      </p:sp>
    </p:spTree>
    <p:extLst>
      <p:ext uri="{BB962C8B-B14F-4D97-AF65-F5344CB8AC3E}">
        <p14:creationId xmlns:p14="http://schemas.microsoft.com/office/powerpoint/2010/main" val="32637198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(Cohort 1): IRC-Assessed PFS by Subgroup</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954DB164-FC75-E24D-9B8A-6DBED3A7F22D}"/>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Kahl.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Pan Pacific Lymphoma Conference 2022</a:t>
            </a:r>
            <a:r>
              <a:rPr lang="en-US" altLang="en-US" sz="1200" b="0" spc="-10" dirty="0">
                <a:solidFill>
                  <a:schemeClr val="bg2"/>
                </a:solidFill>
                <a:latin typeface="Calibri" panose="020F0502020204030204" pitchFamily="34" charset="0"/>
              </a:rPr>
              <a:t>. Tam. Lancet Oncol. 2022;[Epub].</a:t>
            </a:r>
            <a:endParaRPr lang="en-US" altLang="en-US" sz="1200" b="0" dirty="0">
              <a:solidFill>
                <a:schemeClr val="bg2"/>
              </a:solidFill>
              <a:latin typeface="Calibri" panose="020F0502020204030204" pitchFamily="34" charset="0"/>
            </a:endParaRPr>
          </a:p>
        </p:txBody>
      </p:sp>
      <p:sp>
        <p:nvSpPr>
          <p:cNvPr id="13" name="TextBox 12">
            <a:extLst>
              <a:ext uri="{FF2B5EF4-FFF2-40B4-BE49-F238E27FC236}">
                <a16:creationId xmlns:a16="http://schemas.microsoft.com/office/drawing/2014/main" id="{07997EAD-3144-DC48-821C-EE0FCFC691A3}"/>
              </a:ext>
            </a:extLst>
          </p:cNvPr>
          <p:cNvSpPr txBox="1"/>
          <p:nvPr/>
        </p:nvSpPr>
        <p:spPr bwMode="auto">
          <a:xfrm>
            <a:off x="433387" y="6118234"/>
            <a:ext cx="108724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200" b="0" dirty="0">
                <a:solidFill>
                  <a:schemeClr val="bg1"/>
                </a:solidFill>
                <a:latin typeface="Calibri" panose="020F0502020204030204" pitchFamily="34" charset="0"/>
              </a:rPr>
              <a:t>*Defined as anemia (hemoglobin ≤110 g/L), thrombocytopenia (platelets ≤100 x 10</a:t>
            </a:r>
            <a:r>
              <a:rPr lang="en-US" sz="1200" b="0" baseline="30000" dirty="0">
                <a:solidFill>
                  <a:schemeClr val="bg1"/>
                </a:solidFill>
                <a:latin typeface="Calibri" panose="020F0502020204030204" pitchFamily="34" charset="0"/>
              </a:rPr>
              <a:t>9</a:t>
            </a:r>
            <a:r>
              <a:rPr lang="en-US" sz="1200" b="0" dirty="0">
                <a:solidFill>
                  <a:schemeClr val="bg1"/>
                </a:solidFill>
                <a:latin typeface="Calibri" panose="020F0502020204030204" pitchFamily="34" charset="0"/>
              </a:rPr>
              <a:t>/L), or neutropenia (absolute neutrophil count ≤1.5 x 10</a:t>
            </a:r>
            <a:r>
              <a:rPr lang="en-US" sz="1200" b="0" baseline="30000" dirty="0">
                <a:solidFill>
                  <a:schemeClr val="bg1"/>
                </a:solidFill>
                <a:latin typeface="Calibri" panose="020F0502020204030204" pitchFamily="34" charset="0"/>
              </a:rPr>
              <a:t>9</a:t>
            </a:r>
            <a:r>
              <a:rPr lang="en-US" sz="1200" b="0" dirty="0">
                <a:solidFill>
                  <a:schemeClr val="bg1"/>
                </a:solidFill>
                <a:latin typeface="Calibri" panose="020F0502020204030204" pitchFamily="34" charset="0"/>
              </a:rPr>
              <a:t>/L).</a:t>
            </a:r>
          </a:p>
        </p:txBody>
      </p:sp>
      <p:sp>
        <p:nvSpPr>
          <p:cNvPr id="2" name="TextBox 1">
            <a:extLst>
              <a:ext uri="{FF2B5EF4-FFF2-40B4-BE49-F238E27FC236}">
                <a16:creationId xmlns:a16="http://schemas.microsoft.com/office/drawing/2014/main" id="{8035B23D-2814-4F31-8B96-249DCC20A9E7}"/>
              </a:ext>
            </a:extLst>
          </p:cNvPr>
          <p:cNvSpPr txBox="1"/>
          <p:nvPr/>
        </p:nvSpPr>
        <p:spPr bwMode="auto">
          <a:xfrm>
            <a:off x="1339397" y="1512244"/>
            <a:ext cx="2364302" cy="441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200" dirty="0">
                <a:solidFill>
                  <a:schemeClr val="bg1"/>
                </a:solidFill>
                <a:latin typeface="Calibri" panose="020F0502020204030204" pitchFamily="34" charset="0"/>
              </a:rPr>
              <a:t>Subgroup</a:t>
            </a:r>
          </a:p>
          <a:p>
            <a:pPr algn="l">
              <a:lnSpc>
                <a:spcPct val="90000"/>
              </a:lnSpc>
              <a:spcBef>
                <a:spcPts val="0"/>
              </a:spcBef>
              <a:spcAft>
                <a:spcPct val="0"/>
              </a:spcAft>
              <a:buClrTx/>
              <a:buFontTx/>
              <a:buNone/>
            </a:pPr>
            <a:r>
              <a:rPr lang="en-US" sz="1200" dirty="0">
                <a:solidFill>
                  <a:schemeClr val="bg1"/>
                </a:solidFill>
                <a:latin typeface="Calibri" panose="020F0502020204030204" pitchFamily="34" charset="0"/>
              </a:rPr>
              <a:t>All patients</a:t>
            </a:r>
          </a:p>
          <a:p>
            <a:pPr algn="l">
              <a:lnSpc>
                <a:spcPct val="90000"/>
              </a:lnSpc>
              <a:spcBef>
                <a:spcPts val="0"/>
              </a:spcBef>
              <a:spcAft>
                <a:spcPct val="0"/>
              </a:spcAft>
              <a:buClrTx/>
              <a:buFontTx/>
              <a:buNone/>
            </a:pPr>
            <a:r>
              <a:rPr lang="en-US" sz="1200" dirty="0">
                <a:solidFill>
                  <a:schemeClr val="bg1"/>
                </a:solidFill>
                <a:latin typeface="Calibri" panose="020F0502020204030204" pitchFamily="34" charset="0"/>
              </a:rPr>
              <a:t>Age (years)</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&lt;65</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≥65</a:t>
            </a:r>
          </a:p>
          <a:p>
            <a:pPr algn="l">
              <a:lnSpc>
                <a:spcPct val="90000"/>
              </a:lnSpc>
              <a:spcBef>
                <a:spcPts val="0"/>
              </a:spcBef>
              <a:spcAft>
                <a:spcPct val="0"/>
              </a:spcAft>
              <a:buClrTx/>
              <a:buFontTx/>
              <a:buNone/>
            </a:pPr>
            <a:r>
              <a:rPr lang="en-US" sz="1200" dirty="0">
                <a:solidFill>
                  <a:schemeClr val="bg1"/>
                </a:solidFill>
                <a:latin typeface="Calibri" panose="020F0502020204030204" pitchFamily="34" charset="0"/>
              </a:rPr>
              <a:t>Sex</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Male</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Female</a:t>
            </a:r>
          </a:p>
          <a:p>
            <a:pPr algn="l">
              <a:lnSpc>
                <a:spcPct val="90000"/>
              </a:lnSpc>
              <a:spcBef>
                <a:spcPts val="0"/>
              </a:spcBef>
              <a:spcAft>
                <a:spcPct val="0"/>
              </a:spcAft>
              <a:buClrTx/>
              <a:buFontTx/>
              <a:buNone/>
            </a:pPr>
            <a:r>
              <a:rPr lang="en-US" sz="1200" dirty="0">
                <a:solidFill>
                  <a:schemeClr val="bg1"/>
                </a:solidFill>
                <a:latin typeface="Calibri" panose="020F0502020204030204" pitchFamily="34" charset="0"/>
              </a:rPr>
              <a:t>Binet stage</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A or B</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C</a:t>
            </a:r>
          </a:p>
          <a:p>
            <a:pPr algn="l">
              <a:lnSpc>
                <a:spcPct val="90000"/>
              </a:lnSpc>
              <a:spcBef>
                <a:spcPts val="0"/>
              </a:spcBef>
              <a:spcAft>
                <a:spcPct val="0"/>
              </a:spcAft>
              <a:buClrTx/>
              <a:buFontTx/>
              <a:buNone/>
            </a:pPr>
            <a:r>
              <a:rPr lang="en-US" sz="1200" dirty="0">
                <a:solidFill>
                  <a:schemeClr val="bg1"/>
                </a:solidFill>
                <a:latin typeface="Calibri" panose="020F0502020204030204" pitchFamily="34" charset="0"/>
              </a:rPr>
              <a:t>ECOG</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0</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≥1</a:t>
            </a:r>
          </a:p>
          <a:p>
            <a:pPr algn="l">
              <a:lnSpc>
                <a:spcPct val="90000"/>
              </a:lnSpc>
              <a:spcBef>
                <a:spcPts val="0"/>
              </a:spcBef>
              <a:spcAft>
                <a:spcPct val="0"/>
              </a:spcAft>
              <a:buClrTx/>
              <a:buFontTx/>
              <a:buNone/>
            </a:pPr>
            <a:r>
              <a:rPr lang="en-US" sz="1200" dirty="0">
                <a:solidFill>
                  <a:schemeClr val="bg1"/>
                </a:solidFill>
                <a:latin typeface="Calibri" panose="020F0502020204030204" pitchFamily="34" charset="0"/>
              </a:rPr>
              <a:t>Bulky disease (LDi &lt;5 cm vs ≥5 cm)</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&lt;5 cm</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≥5 cm</a:t>
            </a:r>
          </a:p>
          <a:p>
            <a:pPr algn="l">
              <a:lnSpc>
                <a:spcPct val="90000"/>
              </a:lnSpc>
              <a:spcBef>
                <a:spcPts val="0"/>
              </a:spcBef>
              <a:spcAft>
                <a:spcPct val="0"/>
              </a:spcAft>
              <a:buClrTx/>
              <a:buFontTx/>
              <a:buNone/>
            </a:pPr>
            <a:r>
              <a:rPr lang="en-US" sz="1200" dirty="0">
                <a:solidFill>
                  <a:schemeClr val="bg1"/>
                </a:solidFill>
                <a:latin typeface="Calibri" panose="020F0502020204030204" pitchFamily="34" charset="0"/>
              </a:rPr>
              <a:t>IGHV mutational status</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Mutated</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Unmutated</a:t>
            </a:r>
          </a:p>
          <a:p>
            <a:pPr algn="l">
              <a:lnSpc>
                <a:spcPct val="90000"/>
              </a:lnSpc>
              <a:spcBef>
                <a:spcPts val="0"/>
              </a:spcBef>
              <a:spcAft>
                <a:spcPct val="0"/>
              </a:spcAft>
              <a:buClrTx/>
              <a:buFontTx/>
              <a:buNone/>
            </a:pPr>
            <a:r>
              <a:rPr lang="en-US" sz="1200" dirty="0">
                <a:solidFill>
                  <a:schemeClr val="bg1"/>
                </a:solidFill>
                <a:latin typeface="Calibri" panose="020F0502020204030204" pitchFamily="34" charset="0"/>
              </a:rPr>
              <a:t>Cytopenias at baseline*</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Yes</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No</a:t>
            </a:r>
          </a:p>
          <a:p>
            <a:pPr algn="l">
              <a:lnSpc>
                <a:spcPct val="90000"/>
              </a:lnSpc>
              <a:spcBef>
                <a:spcPts val="0"/>
              </a:spcBef>
              <a:spcAft>
                <a:spcPct val="0"/>
              </a:spcAft>
              <a:buClrTx/>
              <a:buFontTx/>
              <a:buNone/>
            </a:pPr>
            <a:r>
              <a:rPr lang="en-US" sz="1200" dirty="0">
                <a:solidFill>
                  <a:schemeClr val="bg1"/>
                </a:solidFill>
                <a:latin typeface="Calibri" panose="020F0502020204030204" pitchFamily="34" charset="0"/>
              </a:rPr>
              <a:t>Chromosome 11q deletion</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Yes</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No</a:t>
            </a:r>
          </a:p>
        </p:txBody>
      </p:sp>
      <p:sp>
        <p:nvSpPr>
          <p:cNvPr id="12" name="TextBox 11">
            <a:extLst>
              <a:ext uri="{FF2B5EF4-FFF2-40B4-BE49-F238E27FC236}">
                <a16:creationId xmlns:a16="http://schemas.microsoft.com/office/drawing/2014/main" id="{5E4494E7-563D-4AE8-B891-6D50AB5020B4}"/>
              </a:ext>
            </a:extLst>
          </p:cNvPr>
          <p:cNvSpPr txBox="1"/>
          <p:nvPr/>
        </p:nvSpPr>
        <p:spPr bwMode="auto">
          <a:xfrm>
            <a:off x="3738911" y="1510695"/>
            <a:ext cx="1017459" cy="441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dirty="0">
                <a:solidFill>
                  <a:schemeClr val="bg1"/>
                </a:solidFill>
                <a:latin typeface="Calibri" panose="020F0502020204030204" pitchFamily="34" charset="0"/>
              </a:rPr>
              <a:t>Zanubrutinib</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36/241</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6/45</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30/196</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24/154</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12/87</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24/171</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12/70</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12/110</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24/131</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21/172</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15/69</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18/109</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15/125</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21/102</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15/139</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7/43</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29/198</a:t>
            </a:r>
          </a:p>
        </p:txBody>
      </p:sp>
      <p:sp>
        <p:nvSpPr>
          <p:cNvPr id="14" name="TextBox 13">
            <a:extLst>
              <a:ext uri="{FF2B5EF4-FFF2-40B4-BE49-F238E27FC236}">
                <a16:creationId xmlns:a16="http://schemas.microsoft.com/office/drawing/2014/main" id="{0B811C4A-66DB-4BB3-923E-4B9A6265605B}"/>
              </a:ext>
            </a:extLst>
          </p:cNvPr>
          <p:cNvSpPr txBox="1"/>
          <p:nvPr/>
        </p:nvSpPr>
        <p:spPr bwMode="auto">
          <a:xfrm>
            <a:off x="4895325" y="1508600"/>
            <a:ext cx="636713" cy="441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dirty="0">
                <a:solidFill>
                  <a:schemeClr val="bg1"/>
                </a:solidFill>
                <a:latin typeface="Calibri" panose="020F0502020204030204" pitchFamily="34" charset="0"/>
              </a:rPr>
              <a:t>BR</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71/238</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19/46</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52/192</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47/144</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24/94</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52/168</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19/70</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24/101</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47/137</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44/165</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27/73</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25/110</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45/121</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34/109</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37/129</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22/46</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49/192</a:t>
            </a:r>
          </a:p>
        </p:txBody>
      </p:sp>
      <p:sp>
        <p:nvSpPr>
          <p:cNvPr id="15" name="TextBox 14">
            <a:extLst>
              <a:ext uri="{FF2B5EF4-FFF2-40B4-BE49-F238E27FC236}">
                <a16:creationId xmlns:a16="http://schemas.microsoft.com/office/drawing/2014/main" id="{C82AD23A-4902-4C0D-A622-54C29B86F732}"/>
              </a:ext>
            </a:extLst>
          </p:cNvPr>
          <p:cNvSpPr txBox="1"/>
          <p:nvPr/>
        </p:nvSpPr>
        <p:spPr bwMode="auto">
          <a:xfrm>
            <a:off x="9100956" y="1525692"/>
            <a:ext cx="1181734" cy="457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dirty="0">
                <a:solidFill>
                  <a:schemeClr val="bg1"/>
                </a:solidFill>
                <a:latin typeface="Calibri" panose="020F0502020204030204" pitchFamily="34" charset="0"/>
              </a:rPr>
              <a:t>HR (95% CI)</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0.42 (0.28-0.63)</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pPr>
            <a:r>
              <a:rPr lang="en-US" sz="1200" b="0" dirty="0">
                <a:solidFill>
                  <a:schemeClr val="bg1"/>
                </a:solidFill>
                <a:latin typeface="Calibri" panose="020F0502020204030204" pitchFamily="34" charset="0"/>
              </a:rPr>
              <a:t>0.25 (0.10-0.62)</a:t>
            </a:r>
          </a:p>
          <a:p>
            <a:pPr algn="ctr">
              <a:lnSpc>
                <a:spcPct val="90000"/>
              </a:lnSpc>
              <a:spcBef>
                <a:spcPts val="0"/>
              </a:spcBef>
            </a:pPr>
            <a:r>
              <a:rPr lang="en-US" sz="1200" b="0" dirty="0">
                <a:solidFill>
                  <a:schemeClr val="bg1"/>
                </a:solidFill>
                <a:latin typeface="Calibri" panose="020F0502020204030204" pitchFamily="34" charset="0"/>
              </a:rPr>
              <a:t>0.47 (0.30-0.74)</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pPr>
            <a:r>
              <a:rPr lang="en-US" sz="1200" b="0" dirty="0">
                <a:solidFill>
                  <a:schemeClr val="bg1"/>
                </a:solidFill>
                <a:latin typeface="Calibri" panose="020F0502020204030204" pitchFamily="34" charset="0"/>
              </a:rPr>
              <a:t>0.39 (0.24-0.64)</a:t>
            </a:r>
          </a:p>
          <a:p>
            <a:pPr algn="ctr">
              <a:lnSpc>
                <a:spcPct val="90000"/>
              </a:lnSpc>
              <a:spcBef>
                <a:spcPts val="0"/>
              </a:spcBef>
            </a:pPr>
            <a:r>
              <a:rPr lang="en-US" sz="1200" b="0" dirty="0">
                <a:solidFill>
                  <a:schemeClr val="bg1"/>
                </a:solidFill>
                <a:latin typeface="Calibri" panose="020F0502020204030204" pitchFamily="34" charset="0"/>
              </a:rPr>
              <a:t>0.45 (0.23-0.91)</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pPr>
            <a:r>
              <a:rPr lang="en-US" sz="1200" b="0" dirty="0">
                <a:solidFill>
                  <a:schemeClr val="bg1"/>
                </a:solidFill>
                <a:latin typeface="Calibri" panose="020F0502020204030204" pitchFamily="34" charset="0"/>
              </a:rPr>
              <a:t>0.39 (0.24-0.64)</a:t>
            </a:r>
          </a:p>
          <a:p>
            <a:pPr algn="ctr">
              <a:lnSpc>
                <a:spcPct val="90000"/>
              </a:lnSpc>
              <a:spcBef>
                <a:spcPts val="0"/>
              </a:spcBef>
            </a:pPr>
            <a:r>
              <a:rPr lang="en-US" sz="1200" b="0" dirty="0">
                <a:solidFill>
                  <a:schemeClr val="bg1"/>
                </a:solidFill>
                <a:latin typeface="Calibri" panose="020F0502020204030204" pitchFamily="34" charset="0"/>
              </a:rPr>
              <a:t>0.48 (0.23-1.00)</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pPr>
            <a:r>
              <a:rPr lang="en-US" sz="1200" b="0" dirty="0">
                <a:solidFill>
                  <a:schemeClr val="bg1"/>
                </a:solidFill>
                <a:latin typeface="Calibri" panose="020F0502020204030204" pitchFamily="34" charset="0"/>
              </a:rPr>
              <a:t>0.39 (0.19-0.78)</a:t>
            </a:r>
          </a:p>
          <a:p>
            <a:pPr algn="ctr">
              <a:lnSpc>
                <a:spcPct val="90000"/>
              </a:lnSpc>
              <a:spcBef>
                <a:spcPts val="0"/>
              </a:spcBef>
            </a:pPr>
            <a:r>
              <a:rPr lang="en-US" sz="1200" b="0" dirty="0">
                <a:solidFill>
                  <a:schemeClr val="bg1"/>
                </a:solidFill>
                <a:latin typeface="Calibri" panose="020F0502020204030204" pitchFamily="34" charset="0"/>
              </a:rPr>
              <a:t>0.43 (0.26-0.71)</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pPr>
            <a:r>
              <a:rPr lang="en-US" sz="1200" b="0" dirty="0">
                <a:solidFill>
                  <a:schemeClr val="bg1"/>
                </a:solidFill>
                <a:latin typeface="Calibri" panose="020F0502020204030204" pitchFamily="34" charset="0"/>
              </a:rPr>
              <a:t>0.37 (0.22-0.63)</a:t>
            </a:r>
          </a:p>
          <a:p>
            <a:pPr algn="ctr">
              <a:lnSpc>
                <a:spcPct val="90000"/>
              </a:lnSpc>
              <a:spcBef>
                <a:spcPts val="0"/>
              </a:spcBef>
            </a:pPr>
            <a:r>
              <a:rPr lang="en-US" sz="1200" b="0" dirty="0">
                <a:solidFill>
                  <a:schemeClr val="bg1"/>
                </a:solidFill>
                <a:latin typeface="Calibri" panose="020F0502020204030204" pitchFamily="34" charset="0"/>
              </a:rPr>
              <a:t>0.52 (0.27-0.97)</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pPr>
            <a:r>
              <a:rPr lang="en-US" sz="1200" b="0" dirty="0">
                <a:solidFill>
                  <a:schemeClr val="bg1"/>
                </a:solidFill>
                <a:latin typeface="Calibri" panose="020F0502020204030204" pitchFamily="34" charset="0"/>
              </a:rPr>
              <a:t>0.67 (0.36-1.22)</a:t>
            </a:r>
          </a:p>
          <a:p>
            <a:pPr algn="ctr">
              <a:lnSpc>
                <a:spcPct val="90000"/>
              </a:lnSpc>
              <a:spcBef>
                <a:spcPts val="0"/>
              </a:spcBef>
            </a:pPr>
            <a:r>
              <a:rPr lang="en-US" sz="1200" b="0" dirty="0">
                <a:solidFill>
                  <a:schemeClr val="bg1"/>
                </a:solidFill>
                <a:latin typeface="Calibri" panose="020F0502020204030204" pitchFamily="34" charset="0"/>
              </a:rPr>
              <a:t>0.24 (0.13-0.43)</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pPr>
            <a:r>
              <a:rPr lang="en-US" sz="1200" b="0" dirty="0">
                <a:solidFill>
                  <a:schemeClr val="bg1"/>
                </a:solidFill>
                <a:latin typeface="Calibri" panose="020F0502020204030204" pitchFamily="34" charset="0"/>
              </a:rPr>
              <a:t>0.55 (0.32-0.95)</a:t>
            </a:r>
          </a:p>
          <a:p>
            <a:pPr algn="ctr">
              <a:lnSpc>
                <a:spcPct val="90000"/>
              </a:lnSpc>
              <a:spcBef>
                <a:spcPts val="0"/>
              </a:spcBef>
            </a:pPr>
            <a:r>
              <a:rPr lang="en-US" sz="1200" b="0" dirty="0">
                <a:solidFill>
                  <a:schemeClr val="bg1"/>
                </a:solidFill>
                <a:latin typeface="Calibri" panose="020F0502020204030204" pitchFamily="34" charset="0"/>
              </a:rPr>
              <a:t>0.31 (0.17-0.57)</a:t>
            </a:r>
          </a:p>
          <a:p>
            <a:pPr algn="ctr">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90000"/>
              </a:lnSpc>
              <a:spcBef>
                <a:spcPts val="0"/>
              </a:spcBef>
            </a:pPr>
            <a:r>
              <a:rPr lang="en-US" sz="1200" b="0" dirty="0">
                <a:solidFill>
                  <a:schemeClr val="bg1"/>
                </a:solidFill>
                <a:latin typeface="Calibri" panose="020F0502020204030204" pitchFamily="34" charset="0"/>
              </a:rPr>
              <a:t>0.21 (0.09-0.50)</a:t>
            </a:r>
          </a:p>
          <a:p>
            <a:pPr algn="ctr">
              <a:lnSpc>
                <a:spcPct val="90000"/>
              </a:lnSpc>
              <a:spcBef>
                <a:spcPts val="0"/>
              </a:spcBef>
            </a:pPr>
            <a:r>
              <a:rPr lang="en-US" sz="1200" b="0" dirty="0">
                <a:solidFill>
                  <a:schemeClr val="bg1"/>
                </a:solidFill>
                <a:latin typeface="Calibri" panose="020F0502020204030204" pitchFamily="34" charset="0"/>
              </a:rPr>
              <a:t>0.50 (0.32-0.80)</a:t>
            </a:r>
          </a:p>
        </p:txBody>
      </p:sp>
      <p:cxnSp>
        <p:nvCxnSpPr>
          <p:cNvPr id="4" name="Straight Connector 3">
            <a:extLst>
              <a:ext uri="{FF2B5EF4-FFF2-40B4-BE49-F238E27FC236}">
                <a16:creationId xmlns:a16="http://schemas.microsoft.com/office/drawing/2014/main" id="{059E85E7-49CB-4337-AF40-C351370DF0DE}"/>
              </a:ext>
            </a:extLst>
          </p:cNvPr>
          <p:cNvCxnSpPr/>
          <p:nvPr/>
        </p:nvCxnSpPr>
        <p:spPr bwMode="auto">
          <a:xfrm>
            <a:off x="6936883" y="1674976"/>
            <a:ext cx="0" cy="424714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0376285B-C8E3-462A-8B33-DD19B8F9998D}"/>
              </a:ext>
            </a:extLst>
          </p:cNvPr>
          <p:cNvCxnSpPr>
            <a:cxnSpLocks/>
          </p:cNvCxnSpPr>
          <p:nvPr/>
        </p:nvCxnSpPr>
        <p:spPr bwMode="auto">
          <a:xfrm>
            <a:off x="5997920" y="5922116"/>
            <a:ext cx="280501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05EC65B-85A6-4F26-81D3-A8D0C0E1A7AD}"/>
              </a:ext>
            </a:extLst>
          </p:cNvPr>
          <p:cNvCxnSpPr/>
          <p:nvPr/>
        </p:nvCxnSpPr>
        <p:spPr bwMode="auto">
          <a:xfrm>
            <a:off x="6005021" y="5918208"/>
            <a:ext cx="0" cy="74246"/>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1EA79E9-2F85-4630-980F-61B1E8285F3C}"/>
              </a:ext>
            </a:extLst>
          </p:cNvPr>
          <p:cNvCxnSpPr/>
          <p:nvPr/>
        </p:nvCxnSpPr>
        <p:spPr bwMode="auto">
          <a:xfrm>
            <a:off x="6935562" y="5925760"/>
            <a:ext cx="0" cy="74246"/>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D318513-D663-4068-8FD5-C29D3D338E91}"/>
              </a:ext>
            </a:extLst>
          </p:cNvPr>
          <p:cNvCxnSpPr/>
          <p:nvPr/>
        </p:nvCxnSpPr>
        <p:spPr bwMode="auto">
          <a:xfrm>
            <a:off x="7865082" y="5925760"/>
            <a:ext cx="0" cy="74246"/>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FDF3711-7590-4361-A81D-FDB8602787F7}"/>
              </a:ext>
            </a:extLst>
          </p:cNvPr>
          <p:cNvCxnSpPr/>
          <p:nvPr/>
        </p:nvCxnSpPr>
        <p:spPr bwMode="auto">
          <a:xfrm>
            <a:off x="8791208" y="5921852"/>
            <a:ext cx="0" cy="74246"/>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3D54C8A4-49AB-4792-A06B-0D82E580383E}"/>
              </a:ext>
            </a:extLst>
          </p:cNvPr>
          <p:cNvSpPr txBox="1"/>
          <p:nvPr/>
        </p:nvSpPr>
        <p:spPr bwMode="auto">
          <a:xfrm>
            <a:off x="5876133" y="5948105"/>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4" name="TextBox 23">
            <a:extLst>
              <a:ext uri="{FF2B5EF4-FFF2-40B4-BE49-F238E27FC236}">
                <a16:creationId xmlns:a16="http://schemas.microsoft.com/office/drawing/2014/main" id="{4239ECF0-CB2C-49E8-8857-52AB00F602D0}"/>
              </a:ext>
            </a:extLst>
          </p:cNvPr>
          <p:cNvSpPr txBox="1"/>
          <p:nvPr/>
        </p:nvSpPr>
        <p:spPr bwMode="auto">
          <a:xfrm>
            <a:off x="6815172" y="595201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25" name="TextBox 24">
            <a:extLst>
              <a:ext uri="{FF2B5EF4-FFF2-40B4-BE49-F238E27FC236}">
                <a16:creationId xmlns:a16="http://schemas.microsoft.com/office/drawing/2014/main" id="{D7F76967-BD25-4CFA-A8F2-65D2A5162B4A}"/>
              </a:ext>
            </a:extLst>
          </p:cNvPr>
          <p:cNvSpPr txBox="1"/>
          <p:nvPr/>
        </p:nvSpPr>
        <p:spPr bwMode="auto">
          <a:xfrm>
            <a:off x="7732636" y="595471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26" name="TextBox 25">
            <a:extLst>
              <a:ext uri="{FF2B5EF4-FFF2-40B4-BE49-F238E27FC236}">
                <a16:creationId xmlns:a16="http://schemas.microsoft.com/office/drawing/2014/main" id="{54D9075A-A51D-4946-98B5-05B69610F3EA}"/>
              </a:ext>
            </a:extLst>
          </p:cNvPr>
          <p:cNvSpPr txBox="1"/>
          <p:nvPr/>
        </p:nvSpPr>
        <p:spPr bwMode="auto">
          <a:xfrm>
            <a:off x="8671675" y="5958625"/>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cxnSp>
        <p:nvCxnSpPr>
          <p:cNvPr id="27" name="Straight Connector 26">
            <a:extLst>
              <a:ext uri="{FF2B5EF4-FFF2-40B4-BE49-F238E27FC236}">
                <a16:creationId xmlns:a16="http://schemas.microsoft.com/office/drawing/2014/main" id="{ACE85963-E6CB-4194-B507-1A3363BAFA73}"/>
              </a:ext>
            </a:extLst>
          </p:cNvPr>
          <p:cNvCxnSpPr/>
          <p:nvPr/>
        </p:nvCxnSpPr>
        <p:spPr bwMode="auto">
          <a:xfrm>
            <a:off x="6266763" y="1805354"/>
            <a:ext cx="332195" cy="0"/>
          </a:xfrm>
          <a:prstGeom prst="line">
            <a:avLst/>
          </a:prstGeom>
          <a:noFill/>
          <a:ln w="28575" cap="flat" cmpd="sng" algn="ctr">
            <a:solidFill>
              <a:schemeClr val="bg1"/>
            </a:solidFill>
            <a:prstDash val="solid"/>
            <a:round/>
            <a:headEnd type="none" w="med" len="med"/>
            <a:tailEnd type="none" w="med" len="med"/>
          </a:ln>
          <a:effectLst/>
        </p:spPr>
      </p:cxnSp>
      <p:sp>
        <p:nvSpPr>
          <p:cNvPr id="28" name="Oval 27">
            <a:extLst>
              <a:ext uri="{FF2B5EF4-FFF2-40B4-BE49-F238E27FC236}">
                <a16:creationId xmlns:a16="http://schemas.microsoft.com/office/drawing/2014/main" id="{9FAFBA95-CD11-4960-9D7D-8E4D65D5BDBE}"/>
              </a:ext>
            </a:extLst>
          </p:cNvPr>
          <p:cNvSpPr/>
          <p:nvPr/>
        </p:nvSpPr>
        <p:spPr bwMode="auto">
          <a:xfrm>
            <a:off x="6364122" y="1775089"/>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0" name="Straight Connector 29">
            <a:extLst>
              <a:ext uri="{FF2B5EF4-FFF2-40B4-BE49-F238E27FC236}">
                <a16:creationId xmlns:a16="http://schemas.microsoft.com/office/drawing/2014/main" id="{7D82EC05-BF2A-4251-9519-2976D5EF8EA4}"/>
              </a:ext>
            </a:extLst>
          </p:cNvPr>
          <p:cNvCxnSpPr>
            <a:cxnSpLocks/>
          </p:cNvCxnSpPr>
          <p:nvPr/>
        </p:nvCxnSpPr>
        <p:spPr bwMode="auto">
          <a:xfrm>
            <a:off x="6097343" y="2129694"/>
            <a:ext cx="497707" cy="0"/>
          </a:xfrm>
          <a:prstGeom prst="line">
            <a:avLst/>
          </a:prstGeom>
          <a:noFill/>
          <a:ln w="28575" cap="flat" cmpd="sng" algn="ctr">
            <a:solidFill>
              <a:schemeClr val="bg1"/>
            </a:solidFill>
            <a:prstDash val="solid"/>
            <a:round/>
            <a:headEnd type="none" w="med" len="med"/>
            <a:tailEnd type="none" w="med" len="med"/>
          </a:ln>
          <a:effectLst/>
        </p:spPr>
      </p:cxnSp>
      <p:sp>
        <p:nvSpPr>
          <p:cNvPr id="31" name="Oval 30">
            <a:extLst>
              <a:ext uri="{FF2B5EF4-FFF2-40B4-BE49-F238E27FC236}">
                <a16:creationId xmlns:a16="http://schemas.microsoft.com/office/drawing/2014/main" id="{5F2DE183-3436-40D0-A0C1-DAD4FBB259AC}"/>
              </a:ext>
            </a:extLst>
          </p:cNvPr>
          <p:cNvSpPr/>
          <p:nvPr/>
        </p:nvSpPr>
        <p:spPr bwMode="auto">
          <a:xfrm>
            <a:off x="6202518" y="2095521"/>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3" name="Straight Connector 32">
            <a:extLst>
              <a:ext uri="{FF2B5EF4-FFF2-40B4-BE49-F238E27FC236}">
                <a16:creationId xmlns:a16="http://schemas.microsoft.com/office/drawing/2014/main" id="{38C16A84-BC9E-435F-BC01-7AC118ABDF17}"/>
              </a:ext>
            </a:extLst>
          </p:cNvPr>
          <p:cNvCxnSpPr>
            <a:cxnSpLocks/>
          </p:cNvCxnSpPr>
          <p:nvPr/>
        </p:nvCxnSpPr>
        <p:spPr bwMode="auto">
          <a:xfrm>
            <a:off x="6294110" y="2292008"/>
            <a:ext cx="402574" cy="0"/>
          </a:xfrm>
          <a:prstGeom prst="line">
            <a:avLst/>
          </a:prstGeom>
          <a:noFill/>
          <a:ln w="28575" cap="flat" cmpd="sng" algn="ctr">
            <a:solidFill>
              <a:schemeClr val="bg1"/>
            </a:solidFill>
            <a:prstDash val="solid"/>
            <a:round/>
            <a:headEnd type="none" w="med" len="med"/>
            <a:tailEnd type="none" w="med" len="med"/>
          </a:ln>
          <a:effectLst/>
        </p:spPr>
      </p:cxnSp>
      <p:sp>
        <p:nvSpPr>
          <p:cNvPr id="34" name="Oval 33">
            <a:extLst>
              <a:ext uri="{FF2B5EF4-FFF2-40B4-BE49-F238E27FC236}">
                <a16:creationId xmlns:a16="http://schemas.microsoft.com/office/drawing/2014/main" id="{FA371FBF-B4A2-4606-B8F8-B8E791BD346B}"/>
              </a:ext>
            </a:extLst>
          </p:cNvPr>
          <p:cNvSpPr/>
          <p:nvPr/>
        </p:nvSpPr>
        <p:spPr bwMode="auto">
          <a:xfrm>
            <a:off x="6414917" y="2257835"/>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6" name="Straight Connector 35">
            <a:extLst>
              <a:ext uri="{FF2B5EF4-FFF2-40B4-BE49-F238E27FC236}">
                <a16:creationId xmlns:a16="http://schemas.microsoft.com/office/drawing/2014/main" id="{FD699BC7-EFC0-4308-86DA-79D8803B816E}"/>
              </a:ext>
            </a:extLst>
          </p:cNvPr>
          <p:cNvCxnSpPr>
            <a:cxnSpLocks/>
          </p:cNvCxnSpPr>
          <p:nvPr/>
        </p:nvCxnSpPr>
        <p:spPr bwMode="auto">
          <a:xfrm>
            <a:off x="6231798" y="2622142"/>
            <a:ext cx="379869" cy="0"/>
          </a:xfrm>
          <a:prstGeom prst="line">
            <a:avLst/>
          </a:prstGeom>
          <a:noFill/>
          <a:ln w="28575" cap="flat" cmpd="sng" algn="ctr">
            <a:solidFill>
              <a:schemeClr val="bg1"/>
            </a:solidFill>
            <a:prstDash val="solid"/>
            <a:round/>
            <a:headEnd type="none" w="med" len="med"/>
            <a:tailEnd type="none" w="med" len="med"/>
          </a:ln>
          <a:effectLst/>
        </p:spPr>
      </p:cxnSp>
      <p:sp>
        <p:nvSpPr>
          <p:cNvPr id="37" name="Oval 36">
            <a:extLst>
              <a:ext uri="{FF2B5EF4-FFF2-40B4-BE49-F238E27FC236}">
                <a16:creationId xmlns:a16="http://schemas.microsoft.com/office/drawing/2014/main" id="{83515144-A54B-475D-B916-D97B4FB32ED4}"/>
              </a:ext>
            </a:extLst>
          </p:cNvPr>
          <p:cNvSpPr/>
          <p:nvPr/>
        </p:nvSpPr>
        <p:spPr bwMode="auto">
          <a:xfrm>
            <a:off x="6328952" y="2587969"/>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1" name="Straight Connector 40">
            <a:extLst>
              <a:ext uri="{FF2B5EF4-FFF2-40B4-BE49-F238E27FC236}">
                <a16:creationId xmlns:a16="http://schemas.microsoft.com/office/drawing/2014/main" id="{09000D0B-D080-4533-82D5-9A22961AD517}"/>
              </a:ext>
            </a:extLst>
          </p:cNvPr>
          <p:cNvCxnSpPr>
            <a:cxnSpLocks/>
          </p:cNvCxnSpPr>
          <p:nvPr/>
        </p:nvCxnSpPr>
        <p:spPr bwMode="auto">
          <a:xfrm>
            <a:off x="6221318" y="2782096"/>
            <a:ext cx="639254" cy="0"/>
          </a:xfrm>
          <a:prstGeom prst="line">
            <a:avLst/>
          </a:prstGeom>
          <a:noFill/>
          <a:ln w="28575" cap="flat" cmpd="sng" algn="ctr">
            <a:solidFill>
              <a:schemeClr val="bg1"/>
            </a:solidFill>
            <a:prstDash val="solid"/>
            <a:round/>
            <a:headEnd type="none" w="med" len="med"/>
            <a:tailEnd type="none" w="med" len="med"/>
          </a:ln>
          <a:effectLst/>
        </p:spPr>
      </p:cxnSp>
      <p:sp>
        <p:nvSpPr>
          <p:cNvPr id="42" name="Oval 41">
            <a:extLst>
              <a:ext uri="{FF2B5EF4-FFF2-40B4-BE49-F238E27FC236}">
                <a16:creationId xmlns:a16="http://schemas.microsoft.com/office/drawing/2014/main" id="{46BFE539-19EA-456D-ADA8-DCB2BED1CD5F}"/>
              </a:ext>
            </a:extLst>
          </p:cNvPr>
          <p:cNvSpPr/>
          <p:nvPr/>
        </p:nvSpPr>
        <p:spPr bwMode="auto">
          <a:xfrm>
            <a:off x="6399291" y="2747923"/>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4" name="Straight Connector 43">
            <a:extLst>
              <a:ext uri="{FF2B5EF4-FFF2-40B4-BE49-F238E27FC236}">
                <a16:creationId xmlns:a16="http://schemas.microsoft.com/office/drawing/2014/main" id="{9F5F89A6-BB23-4CA3-B3FB-538971E80AAA}"/>
              </a:ext>
            </a:extLst>
          </p:cNvPr>
          <p:cNvCxnSpPr>
            <a:cxnSpLocks/>
          </p:cNvCxnSpPr>
          <p:nvPr/>
        </p:nvCxnSpPr>
        <p:spPr bwMode="auto">
          <a:xfrm>
            <a:off x="6229178" y="3111233"/>
            <a:ext cx="379869" cy="0"/>
          </a:xfrm>
          <a:prstGeom prst="line">
            <a:avLst/>
          </a:prstGeom>
          <a:noFill/>
          <a:ln w="28575" cap="flat" cmpd="sng" algn="ctr">
            <a:solidFill>
              <a:schemeClr val="bg1"/>
            </a:solidFill>
            <a:prstDash val="solid"/>
            <a:round/>
            <a:headEnd type="none" w="med" len="med"/>
            <a:tailEnd type="none" w="med" len="med"/>
          </a:ln>
          <a:effectLst/>
        </p:spPr>
      </p:cxnSp>
      <p:sp>
        <p:nvSpPr>
          <p:cNvPr id="45" name="Oval 44">
            <a:extLst>
              <a:ext uri="{FF2B5EF4-FFF2-40B4-BE49-F238E27FC236}">
                <a16:creationId xmlns:a16="http://schemas.microsoft.com/office/drawing/2014/main" id="{DBE9E4E9-59C6-4D2D-9870-9FE4F0DF5861}"/>
              </a:ext>
            </a:extLst>
          </p:cNvPr>
          <p:cNvSpPr/>
          <p:nvPr/>
        </p:nvSpPr>
        <p:spPr bwMode="auto">
          <a:xfrm>
            <a:off x="6336774" y="3077060"/>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6" name="Straight Connector 45">
            <a:extLst>
              <a:ext uri="{FF2B5EF4-FFF2-40B4-BE49-F238E27FC236}">
                <a16:creationId xmlns:a16="http://schemas.microsoft.com/office/drawing/2014/main" id="{39BAC3B7-862D-4C84-81DB-4E7588A7AB5D}"/>
              </a:ext>
            </a:extLst>
          </p:cNvPr>
          <p:cNvCxnSpPr>
            <a:cxnSpLocks/>
          </p:cNvCxnSpPr>
          <p:nvPr/>
        </p:nvCxnSpPr>
        <p:spPr bwMode="auto">
          <a:xfrm>
            <a:off x="6221318" y="3271187"/>
            <a:ext cx="714244" cy="0"/>
          </a:xfrm>
          <a:prstGeom prst="line">
            <a:avLst/>
          </a:prstGeom>
          <a:noFill/>
          <a:ln w="28575" cap="flat" cmpd="sng" algn="ctr">
            <a:solidFill>
              <a:schemeClr val="bg1"/>
            </a:solidFill>
            <a:prstDash val="solid"/>
            <a:round/>
            <a:headEnd type="none" w="med" len="med"/>
            <a:tailEnd type="none" w="med" len="med"/>
          </a:ln>
          <a:effectLst/>
        </p:spPr>
      </p:cxnSp>
      <p:sp>
        <p:nvSpPr>
          <p:cNvPr id="47" name="Oval 46">
            <a:extLst>
              <a:ext uri="{FF2B5EF4-FFF2-40B4-BE49-F238E27FC236}">
                <a16:creationId xmlns:a16="http://schemas.microsoft.com/office/drawing/2014/main" id="{C2842E3C-E21E-4496-9EFC-9973FE4E5863}"/>
              </a:ext>
            </a:extLst>
          </p:cNvPr>
          <p:cNvSpPr/>
          <p:nvPr/>
        </p:nvSpPr>
        <p:spPr bwMode="auto">
          <a:xfrm>
            <a:off x="6427408" y="3237014"/>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0" name="Straight Connector 49">
            <a:extLst>
              <a:ext uri="{FF2B5EF4-FFF2-40B4-BE49-F238E27FC236}">
                <a16:creationId xmlns:a16="http://schemas.microsoft.com/office/drawing/2014/main" id="{2D840AEE-8402-42D1-BD65-2DDEF1B55230}"/>
              </a:ext>
            </a:extLst>
          </p:cNvPr>
          <p:cNvCxnSpPr>
            <a:cxnSpLocks/>
          </p:cNvCxnSpPr>
          <p:nvPr/>
        </p:nvCxnSpPr>
        <p:spPr bwMode="auto">
          <a:xfrm>
            <a:off x="6192038" y="3614873"/>
            <a:ext cx="540151" cy="0"/>
          </a:xfrm>
          <a:prstGeom prst="line">
            <a:avLst/>
          </a:prstGeom>
          <a:noFill/>
          <a:ln w="28575" cap="flat" cmpd="sng" algn="ctr">
            <a:solidFill>
              <a:schemeClr val="bg1"/>
            </a:solidFill>
            <a:prstDash val="solid"/>
            <a:round/>
            <a:headEnd type="none" w="med" len="med"/>
            <a:tailEnd type="none" w="med" len="med"/>
          </a:ln>
          <a:effectLst/>
        </p:spPr>
      </p:cxnSp>
      <p:sp>
        <p:nvSpPr>
          <p:cNvPr id="51" name="Oval 50">
            <a:extLst>
              <a:ext uri="{FF2B5EF4-FFF2-40B4-BE49-F238E27FC236}">
                <a16:creationId xmlns:a16="http://schemas.microsoft.com/office/drawing/2014/main" id="{1C7390EF-1417-4F03-8AD2-15CF2311E011}"/>
              </a:ext>
            </a:extLst>
          </p:cNvPr>
          <p:cNvSpPr/>
          <p:nvPr/>
        </p:nvSpPr>
        <p:spPr bwMode="auto">
          <a:xfrm>
            <a:off x="6341959" y="3580700"/>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3" name="Straight Connector 52">
            <a:extLst>
              <a:ext uri="{FF2B5EF4-FFF2-40B4-BE49-F238E27FC236}">
                <a16:creationId xmlns:a16="http://schemas.microsoft.com/office/drawing/2014/main" id="{97C41F1B-9A42-4A13-9FA9-A2941CCE2C06}"/>
              </a:ext>
            </a:extLst>
          </p:cNvPr>
          <p:cNvCxnSpPr>
            <a:cxnSpLocks/>
          </p:cNvCxnSpPr>
          <p:nvPr/>
        </p:nvCxnSpPr>
        <p:spPr bwMode="auto">
          <a:xfrm>
            <a:off x="6254936" y="3776146"/>
            <a:ext cx="409132" cy="0"/>
          </a:xfrm>
          <a:prstGeom prst="line">
            <a:avLst/>
          </a:prstGeom>
          <a:noFill/>
          <a:ln w="28575" cap="flat" cmpd="sng" algn="ctr">
            <a:solidFill>
              <a:schemeClr val="bg1"/>
            </a:solidFill>
            <a:prstDash val="solid"/>
            <a:round/>
            <a:headEnd type="none" w="med" len="med"/>
            <a:tailEnd type="none" w="med" len="med"/>
          </a:ln>
          <a:effectLst/>
        </p:spPr>
      </p:cxnSp>
      <p:sp>
        <p:nvSpPr>
          <p:cNvPr id="54" name="Oval 53">
            <a:extLst>
              <a:ext uri="{FF2B5EF4-FFF2-40B4-BE49-F238E27FC236}">
                <a16:creationId xmlns:a16="http://schemas.microsoft.com/office/drawing/2014/main" id="{36095B1E-606E-4706-8A2B-08D398D85605}"/>
              </a:ext>
            </a:extLst>
          </p:cNvPr>
          <p:cNvSpPr/>
          <p:nvPr/>
        </p:nvSpPr>
        <p:spPr bwMode="auto">
          <a:xfrm>
            <a:off x="6374564" y="3744593"/>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6" name="Straight Connector 55">
            <a:extLst>
              <a:ext uri="{FF2B5EF4-FFF2-40B4-BE49-F238E27FC236}">
                <a16:creationId xmlns:a16="http://schemas.microsoft.com/office/drawing/2014/main" id="{023955F4-544B-453A-B094-E55253EB6934}"/>
              </a:ext>
            </a:extLst>
          </p:cNvPr>
          <p:cNvCxnSpPr>
            <a:cxnSpLocks/>
          </p:cNvCxnSpPr>
          <p:nvPr/>
        </p:nvCxnSpPr>
        <p:spPr bwMode="auto">
          <a:xfrm>
            <a:off x="6213458" y="4097894"/>
            <a:ext cx="381592" cy="0"/>
          </a:xfrm>
          <a:prstGeom prst="line">
            <a:avLst/>
          </a:prstGeom>
          <a:noFill/>
          <a:ln w="28575" cap="flat" cmpd="sng" algn="ctr">
            <a:solidFill>
              <a:schemeClr val="bg1"/>
            </a:solidFill>
            <a:prstDash val="solid"/>
            <a:round/>
            <a:headEnd type="none" w="med" len="med"/>
            <a:tailEnd type="none" w="med" len="med"/>
          </a:ln>
          <a:effectLst/>
        </p:spPr>
      </p:cxnSp>
      <p:sp>
        <p:nvSpPr>
          <p:cNvPr id="57" name="Oval 56">
            <a:extLst>
              <a:ext uri="{FF2B5EF4-FFF2-40B4-BE49-F238E27FC236}">
                <a16:creationId xmlns:a16="http://schemas.microsoft.com/office/drawing/2014/main" id="{50C10DF6-C948-4E5C-BAB3-F273FF2CD26C}"/>
              </a:ext>
            </a:extLst>
          </p:cNvPr>
          <p:cNvSpPr/>
          <p:nvPr/>
        </p:nvSpPr>
        <p:spPr bwMode="auto">
          <a:xfrm>
            <a:off x="6328952" y="4066341"/>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9" name="Straight Connector 58">
            <a:extLst>
              <a:ext uri="{FF2B5EF4-FFF2-40B4-BE49-F238E27FC236}">
                <a16:creationId xmlns:a16="http://schemas.microsoft.com/office/drawing/2014/main" id="{4319FBA0-4750-40FD-86CC-0944E0D5C3AD}"/>
              </a:ext>
            </a:extLst>
          </p:cNvPr>
          <p:cNvCxnSpPr>
            <a:cxnSpLocks/>
          </p:cNvCxnSpPr>
          <p:nvPr/>
        </p:nvCxnSpPr>
        <p:spPr bwMode="auto">
          <a:xfrm>
            <a:off x="6262796" y="4262166"/>
            <a:ext cx="652797" cy="0"/>
          </a:xfrm>
          <a:prstGeom prst="line">
            <a:avLst/>
          </a:prstGeom>
          <a:noFill/>
          <a:ln w="28575" cap="flat" cmpd="sng" algn="ctr">
            <a:solidFill>
              <a:schemeClr val="bg1"/>
            </a:solidFill>
            <a:prstDash val="solid"/>
            <a:round/>
            <a:headEnd type="none" w="med" len="med"/>
            <a:tailEnd type="none" w="med" len="med"/>
          </a:ln>
          <a:effectLst/>
        </p:spPr>
      </p:cxnSp>
      <p:sp>
        <p:nvSpPr>
          <p:cNvPr id="60" name="Oval 59">
            <a:extLst>
              <a:ext uri="{FF2B5EF4-FFF2-40B4-BE49-F238E27FC236}">
                <a16:creationId xmlns:a16="http://schemas.microsoft.com/office/drawing/2014/main" id="{3E19C704-2244-47CB-BACF-BB7E80C9FCBA}"/>
              </a:ext>
            </a:extLst>
          </p:cNvPr>
          <p:cNvSpPr/>
          <p:nvPr/>
        </p:nvSpPr>
        <p:spPr bwMode="auto">
          <a:xfrm>
            <a:off x="6446571" y="4230613"/>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2" name="Straight Connector 61">
            <a:extLst>
              <a:ext uri="{FF2B5EF4-FFF2-40B4-BE49-F238E27FC236}">
                <a16:creationId xmlns:a16="http://schemas.microsoft.com/office/drawing/2014/main" id="{3F1D33C4-E6ED-481A-9E4B-119E3EEA7CD9}"/>
              </a:ext>
            </a:extLst>
          </p:cNvPr>
          <p:cNvCxnSpPr>
            <a:cxnSpLocks/>
          </p:cNvCxnSpPr>
          <p:nvPr/>
        </p:nvCxnSpPr>
        <p:spPr bwMode="auto">
          <a:xfrm>
            <a:off x="6344074" y="4590175"/>
            <a:ext cx="804704" cy="0"/>
          </a:xfrm>
          <a:prstGeom prst="line">
            <a:avLst/>
          </a:prstGeom>
          <a:noFill/>
          <a:ln w="28575" cap="flat" cmpd="sng" algn="ctr">
            <a:solidFill>
              <a:schemeClr val="bg1"/>
            </a:solidFill>
            <a:prstDash val="solid"/>
            <a:round/>
            <a:headEnd type="none" w="med" len="med"/>
            <a:tailEnd type="none" w="med" len="med"/>
          </a:ln>
          <a:effectLst/>
        </p:spPr>
      </p:cxnSp>
      <p:sp>
        <p:nvSpPr>
          <p:cNvPr id="63" name="Oval 62">
            <a:extLst>
              <a:ext uri="{FF2B5EF4-FFF2-40B4-BE49-F238E27FC236}">
                <a16:creationId xmlns:a16="http://schemas.microsoft.com/office/drawing/2014/main" id="{555E1F4F-9E13-4E32-A41D-66ABF1C5B2F7}"/>
              </a:ext>
            </a:extLst>
          </p:cNvPr>
          <p:cNvSpPr/>
          <p:nvPr/>
        </p:nvSpPr>
        <p:spPr bwMode="auto">
          <a:xfrm>
            <a:off x="6592430" y="4558622"/>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5" name="Straight Connector 64">
            <a:extLst>
              <a:ext uri="{FF2B5EF4-FFF2-40B4-BE49-F238E27FC236}">
                <a16:creationId xmlns:a16="http://schemas.microsoft.com/office/drawing/2014/main" id="{48A966FC-84E0-4FF7-941A-1880A5544943}"/>
              </a:ext>
            </a:extLst>
          </p:cNvPr>
          <p:cNvCxnSpPr>
            <a:cxnSpLocks/>
          </p:cNvCxnSpPr>
          <p:nvPr/>
        </p:nvCxnSpPr>
        <p:spPr bwMode="auto">
          <a:xfrm>
            <a:off x="6136727" y="4752749"/>
            <a:ext cx="290681" cy="0"/>
          </a:xfrm>
          <a:prstGeom prst="line">
            <a:avLst/>
          </a:prstGeom>
          <a:noFill/>
          <a:ln w="28575" cap="flat" cmpd="sng" algn="ctr">
            <a:solidFill>
              <a:schemeClr val="bg1"/>
            </a:solidFill>
            <a:prstDash val="solid"/>
            <a:round/>
            <a:headEnd type="none" w="med" len="med"/>
            <a:tailEnd type="none" w="med" len="med"/>
          </a:ln>
          <a:effectLst/>
        </p:spPr>
      </p:cxnSp>
      <p:sp>
        <p:nvSpPr>
          <p:cNvPr id="66" name="Oval 65">
            <a:extLst>
              <a:ext uri="{FF2B5EF4-FFF2-40B4-BE49-F238E27FC236}">
                <a16:creationId xmlns:a16="http://schemas.microsoft.com/office/drawing/2014/main" id="{0747B9AB-C717-4499-A25C-0A8BD4D3F967}"/>
              </a:ext>
            </a:extLst>
          </p:cNvPr>
          <p:cNvSpPr/>
          <p:nvPr/>
        </p:nvSpPr>
        <p:spPr bwMode="auto">
          <a:xfrm>
            <a:off x="6202518" y="4721196"/>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8" name="Straight Connector 67">
            <a:extLst>
              <a:ext uri="{FF2B5EF4-FFF2-40B4-BE49-F238E27FC236}">
                <a16:creationId xmlns:a16="http://schemas.microsoft.com/office/drawing/2014/main" id="{D0CBD13A-F536-47DF-9C1B-852D9621691F}"/>
              </a:ext>
            </a:extLst>
          </p:cNvPr>
          <p:cNvCxnSpPr>
            <a:cxnSpLocks/>
          </p:cNvCxnSpPr>
          <p:nvPr/>
        </p:nvCxnSpPr>
        <p:spPr bwMode="auto">
          <a:xfrm>
            <a:off x="6303037" y="5080016"/>
            <a:ext cx="594216" cy="0"/>
          </a:xfrm>
          <a:prstGeom prst="line">
            <a:avLst/>
          </a:prstGeom>
          <a:noFill/>
          <a:ln w="28575" cap="flat" cmpd="sng" algn="ctr">
            <a:solidFill>
              <a:schemeClr val="bg1"/>
            </a:solidFill>
            <a:prstDash val="solid"/>
            <a:round/>
            <a:headEnd type="none" w="med" len="med"/>
            <a:tailEnd type="none" w="med" len="med"/>
          </a:ln>
          <a:effectLst/>
        </p:spPr>
      </p:cxnSp>
      <p:sp>
        <p:nvSpPr>
          <p:cNvPr id="69" name="Oval 68">
            <a:extLst>
              <a:ext uri="{FF2B5EF4-FFF2-40B4-BE49-F238E27FC236}">
                <a16:creationId xmlns:a16="http://schemas.microsoft.com/office/drawing/2014/main" id="{E3DB97B5-DB13-4489-A53C-F081BA071B8B}"/>
              </a:ext>
            </a:extLst>
          </p:cNvPr>
          <p:cNvSpPr/>
          <p:nvPr/>
        </p:nvSpPr>
        <p:spPr bwMode="auto">
          <a:xfrm>
            <a:off x="6485238" y="5048463"/>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1" name="Straight Connector 70">
            <a:extLst>
              <a:ext uri="{FF2B5EF4-FFF2-40B4-BE49-F238E27FC236}">
                <a16:creationId xmlns:a16="http://schemas.microsoft.com/office/drawing/2014/main" id="{2708E348-C2CB-482E-BDCF-4B910D9F3DDC}"/>
              </a:ext>
            </a:extLst>
          </p:cNvPr>
          <p:cNvCxnSpPr>
            <a:cxnSpLocks/>
          </p:cNvCxnSpPr>
          <p:nvPr/>
        </p:nvCxnSpPr>
        <p:spPr bwMode="auto">
          <a:xfrm>
            <a:off x="6160560" y="5240494"/>
            <a:ext cx="392397" cy="0"/>
          </a:xfrm>
          <a:prstGeom prst="line">
            <a:avLst/>
          </a:prstGeom>
          <a:noFill/>
          <a:ln w="28575" cap="flat" cmpd="sng" algn="ctr">
            <a:solidFill>
              <a:schemeClr val="bg1"/>
            </a:solidFill>
            <a:prstDash val="solid"/>
            <a:round/>
            <a:headEnd type="none" w="med" len="med"/>
            <a:tailEnd type="none" w="med" len="med"/>
          </a:ln>
          <a:effectLst/>
        </p:spPr>
      </p:cxnSp>
      <p:sp>
        <p:nvSpPr>
          <p:cNvPr id="72" name="Oval 71">
            <a:extLst>
              <a:ext uri="{FF2B5EF4-FFF2-40B4-BE49-F238E27FC236}">
                <a16:creationId xmlns:a16="http://schemas.microsoft.com/office/drawing/2014/main" id="{8DCB96B9-ACAC-42BF-9033-CF64F52F2AFB}"/>
              </a:ext>
            </a:extLst>
          </p:cNvPr>
          <p:cNvSpPr/>
          <p:nvPr/>
        </p:nvSpPr>
        <p:spPr bwMode="auto">
          <a:xfrm>
            <a:off x="6265416" y="5206321"/>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4" name="Straight Connector 73">
            <a:extLst>
              <a:ext uri="{FF2B5EF4-FFF2-40B4-BE49-F238E27FC236}">
                <a16:creationId xmlns:a16="http://schemas.microsoft.com/office/drawing/2014/main" id="{FE460CCD-DB26-4ED8-974A-5C51D64806E1}"/>
              </a:ext>
            </a:extLst>
          </p:cNvPr>
          <p:cNvCxnSpPr>
            <a:cxnSpLocks/>
          </p:cNvCxnSpPr>
          <p:nvPr/>
        </p:nvCxnSpPr>
        <p:spPr bwMode="auto">
          <a:xfrm>
            <a:off x="6094723" y="5574876"/>
            <a:ext cx="387895" cy="0"/>
          </a:xfrm>
          <a:prstGeom prst="line">
            <a:avLst/>
          </a:prstGeom>
          <a:noFill/>
          <a:ln w="28575" cap="flat" cmpd="sng" algn="ctr">
            <a:solidFill>
              <a:schemeClr val="bg1"/>
            </a:solidFill>
            <a:prstDash val="solid"/>
            <a:round/>
            <a:headEnd type="none" w="med" len="med"/>
            <a:tailEnd type="none" w="med" len="med"/>
          </a:ln>
          <a:effectLst/>
        </p:spPr>
      </p:cxnSp>
      <p:sp>
        <p:nvSpPr>
          <p:cNvPr id="75" name="Oval 74">
            <a:extLst>
              <a:ext uri="{FF2B5EF4-FFF2-40B4-BE49-F238E27FC236}">
                <a16:creationId xmlns:a16="http://schemas.microsoft.com/office/drawing/2014/main" id="{FCAD69EB-5B53-48DB-8F5C-FD1A7F8782C3}"/>
              </a:ext>
            </a:extLst>
          </p:cNvPr>
          <p:cNvSpPr/>
          <p:nvPr/>
        </p:nvSpPr>
        <p:spPr bwMode="auto">
          <a:xfrm>
            <a:off x="6167348" y="5540703"/>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7" name="Straight Connector 76">
            <a:extLst>
              <a:ext uri="{FF2B5EF4-FFF2-40B4-BE49-F238E27FC236}">
                <a16:creationId xmlns:a16="http://schemas.microsoft.com/office/drawing/2014/main" id="{DD2FFD0E-1C51-4FA9-ABC4-23C14D61A5CC}"/>
              </a:ext>
            </a:extLst>
          </p:cNvPr>
          <p:cNvCxnSpPr>
            <a:cxnSpLocks/>
          </p:cNvCxnSpPr>
          <p:nvPr/>
        </p:nvCxnSpPr>
        <p:spPr bwMode="auto">
          <a:xfrm>
            <a:off x="6303037" y="5740101"/>
            <a:ext cx="449121" cy="0"/>
          </a:xfrm>
          <a:prstGeom prst="line">
            <a:avLst/>
          </a:prstGeom>
          <a:noFill/>
          <a:ln w="28575" cap="flat" cmpd="sng" algn="ctr">
            <a:solidFill>
              <a:schemeClr val="bg1"/>
            </a:solidFill>
            <a:prstDash val="solid"/>
            <a:round/>
            <a:headEnd type="none" w="med" len="med"/>
            <a:tailEnd type="none" w="med" len="med"/>
          </a:ln>
          <a:effectLst/>
        </p:spPr>
      </p:cxnSp>
      <p:sp>
        <p:nvSpPr>
          <p:cNvPr id="78" name="Oval 77">
            <a:extLst>
              <a:ext uri="{FF2B5EF4-FFF2-40B4-BE49-F238E27FC236}">
                <a16:creationId xmlns:a16="http://schemas.microsoft.com/office/drawing/2014/main" id="{ADB57E95-B315-469C-8542-21F58BC69542}"/>
              </a:ext>
            </a:extLst>
          </p:cNvPr>
          <p:cNvSpPr/>
          <p:nvPr/>
        </p:nvSpPr>
        <p:spPr bwMode="auto">
          <a:xfrm>
            <a:off x="6447448" y="5705928"/>
            <a:ext cx="70339" cy="7033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TextBox 79">
            <a:extLst>
              <a:ext uri="{FF2B5EF4-FFF2-40B4-BE49-F238E27FC236}">
                <a16:creationId xmlns:a16="http://schemas.microsoft.com/office/drawing/2014/main" id="{77DBBD53-AB23-498A-8CE0-FA6E377CE499}"/>
              </a:ext>
            </a:extLst>
          </p:cNvPr>
          <p:cNvSpPr txBox="1"/>
          <p:nvPr/>
        </p:nvSpPr>
        <p:spPr bwMode="auto">
          <a:xfrm>
            <a:off x="4177353" y="1332549"/>
            <a:ext cx="106009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dirty="0">
                <a:solidFill>
                  <a:schemeClr val="bg1"/>
                </a:solidFill>
                <a:latin typeface="Calibri" panose="020F0502020204030204" pitchFamily="34" charset="0"/>
              </a:rPr>
              <a:t>Event/Patient</a:t>
            </a:r>
            <a:endParaRPr 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1770385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id="{ED154AD4-E957-7B9E-0AA0-9A1EF27D057A}"/>
              </a:ext>
            </a:extLst>
          </p:cNvPr>
          <p:cNvGrpSpPr/>
          <p:nvPr/>
        </p:nvGrpSpPr>
        <p:grpSpPr>
          <a:xfrm>
            <a:off x="2813050" y="1619250"/>
            <a:ext cx="6863452" cy="1868211"/>
            <a:chOff x="2813050" y="1619250"/>
            <a:chExt cx="6863452" cy="1868211"/>
          </a:xfrm>
        </p:grpSpPr>
        <p:grpSp>
          <p:nvGrpSpPr>
            <p:cNvPr id="15" name="Group 14">
              <a:extLst>
                <a:ext uri="{FF2B5EF4-FFF2-40B4-BE49-F238E27FC236}">
                  <a16:creationId xmlns:a16="http://schemas.microsoft.com/office/drawing/2014/main" id="{6CC130DE-AFD2-E25D-C5A1-08F2C4F29B11}"/>
                </a:ext>
              </a:extLst>
            </p:cNvPr>
            <p:cNvGrpSpPr/>
            <p:nvPr/>
          </p:nvGrpSpPr>
          <p:grpSpPr>
            <a:xfrm>
              <a:off x="2813050" y="1619250"/>
              <a:ext cx="6838950" cy="1819275"/>
              <a:chOff x="2813050" y="1619250"/>
              <a:chExt cx="6838950" cy="1819275"/>
            </a:xfrm>
          </p:grpSpPr>
          <p:sp>
            <p:nvSpPr>
              <p:cNvPr id="12" name="Freeform: Shape 11">
                <a:extLst>
                  <a:ext uri="{FF2B5EF4-FFF2-40B4-BE49-F238E27FC236}">
                    <a16:creationId xmlns:a16="http://schemas.microsoft.com/office/drawing/2014/main" id="{6DD0656C-9DD1-0EC1-563F-FD945FF5A209}"/>
                  </a:ext>
                </a:extLst>
              </p:cNvPr>
              <p:cNvSpPr/>
              <p:nvPr/>
            </p:nvSpPr>
            <p:spPr bwMode="auto">
              <a:xfrm>
                <a:off x="5083175" y="1958975"/>
                <a:ext cx="4568825" cy="1479550"/>
              </a:xfrm>
              <a:custGeom>
                <a:avLst/>
                <a:gdLst>
                  <a:gd name="connsiteX0" fmla="*/ 4568825 w 4568825"/>
                  <a:gd name="connsiteY0" fmla="*/ 1479550 h 1479550"/>
                  <a:gd name="connsiteX1" fmla="*/ 3355975 w 4568825"/>
                  <a:gd name="connsiteY1" fmla="*/ 1479550 h 1479550"/>
                  <a:gd name="connsiteX2" fmla="*/ 3355975 w 4568825"/>
                  <a:gd name="connsiteY2" fmla="*/ 1358900 h 1479550"/>
                  <a:gd name="connsiteX3" fmla="*/ 3355975 w 4568825"/>
                  <a:gd name="connsiteY3" fmla="*/ 1358900 h 1479550"/>
                  <a:gd name="connsiteX4" fmla="*/ 3324225 w 4568825"/>
                  <a:gd name="connsiteY4" fmla="*/ 1358900 h 1479550"/>
                  <a:gd name="connsiteX5" fmla="*/ 3324225 w 4568825"/>
                  <a:gd name="connsiteY5" fmla="*/ 1323975 h 1479550"/>
                  <a:gd name="connsiteX6" fmla="*/ 3314700 w 4568825"/>
                  <a:gd name="connsiteY6" fmla="*/ 1323975 h 1479550"/>
                  <a:gd name="connsiteX7" fmla="*/ 3314700 w 4568825"/>
                  <a:gd name="connsiteY7" fmla="*/ 1222375 h 1479550"/>
                  <a:gd name="connsiteX8" fmla="*/ 3263900 w 4568825"/>
                  <a:gd name="connsiteY8" fmla="*/ 1222375 h 1479550"/>
                  <a:gd name="connsiteX9" fmla="*/ 3263900 w 4568825"/>
                  <a:gd name="connsiteY9" fmla="*/ 1114425 h 1479550"/>
                  <a:gd name="connsiteX10" fmla="*/ 3203575 w 4568825"/>
                  <a:gd name="connsiteY10" fmla="*/ 1114425 h 1479550"/>
                  <a:gd name="connsiteX11" fmla="*/ 3203575 w 4568825"/>
                  <a:gd name="connsiteY11" fmla="*/ 1025525 h 1479550"/>
                  <a:gd name="connsiteX12" fmla="*/ 3168650 w 4568825"/>
                  <a:gd name="connsiteY12" fmla="*/ 1025525 h 1479550"/>
                  <a:gd name="connsiteX13" fmla="*/ 3168650 w 4568825"/>
                  <a:gd name="connsiteY13" fmla="*/ 949325 h 1479550"/>
                  <a:gd name="connsiteX14" fmla="*/ 3101975 w 4568825"/>
                  <a:gd name="connsiteY14" fmla="*/ 949325 h 1479550"/>
                  <a:gd name="connsiteX15" fmla="*/ 3101975 w 4568825"/>
                  <a:gd name="connsiteY15" fmla="*/ 876300 h 1479550"/>
                  <a:gd name="connsiteX16" fmla="*/ 2698750 w 4568825"/>
                  <a:gd name="connsiteY16" fmla="*/ 876300 h 1479550"/>
                  <a:gd name="connsiteX17" fmla="*/ 2698750 w 4568825"/>
                  <a:gd name="connsiteY17" fmla="*/ 831850 h 1479550"/>
                  <a:gd name="connsiteX18" fmla="*/ 2679700 w 4568825"/>
                  <a:gd name="connsiteY18" fmla="*/ 831850 h 1479550"/>
                  <a:gd name="connsiteX19" fmla="*/ 2679700 w 4568825"/>
                  <a:gd name="connsiteY19" fmla="*/ 806450 h 1479550"/>
                  <a:gd name="connsiteX20" fmla="*/ 2228850 w 4568825"/>
                  <a:gd name="connsiteY20" fmla="*/ 806450 h 1479550"/>
                  <a:gd name="connsiteX21" fmla="*/ 2228850 w 4568825"/>
                  <a:gd name="connsiteY21" fmla="*/ 765175 h 1479550"/>
                  <a:gd name="connsiteX22" fmla="*/ 2159000 w 4568825"/>
                  <a:gd name="connsiteY22" fmla="*/ 765175 h 1479550"/>
                  <a:gd name="connsiteX23" fmla="*/ 2159000 w 4568825"/>
                  <a:gd name="connsiteY23" fmla="*/ 714375 h 1479550"/>
                  <a:gd name="connsiteX24" fmla="*/ 2098675 w 4568825"/>
                  <a:gd name="connsiteY24" fmla="*/ 714375 h 1479550"/>
                  <a:gd name="connsiteX25" fmla="*/ 2098675 w 4568825"/>
                  <a:gd name="connsiteY25" fmla="*/ 660400 h 1479550"/>
                  <a:gd name="connsiteX26" fmla="*/ 2066925 w 4568825"/>
                  <a:gd name="connsiteY26" fmla="*/ 660400 h 1479550"/>
                  <a:gd name="connsiteX27" fmla="*/ 2066925 w 4568825"/>
                  <a:gd name="connsiteY27" fmla="*/ 612775 h 1479550"/>
                  <a:gd name="connsiteX28" fmla="*/ 2028825 w 4568825"/>
                  <a:gd name="connsiteY28" fmla="*/ 612775 h 1479550"/>
                  <a:gd name="connsiteX29" fmla="*/ 2028825 w 4568825"/>
                  <a:gd name="connsiteY29" fmla="*/ 574675 h 1479550"/>
                  <a:gd name="connsiteX30" fmla="*/ 1997075 w 4568825"/>
                  <a:gd name="connsiteY30" fmla="*/ 574675 h 1479550"/>
                  <a:gd name="connsiteX31" fmla="*/ 2016125 w 4568825"/>
                  <a:gd name="connsiteY31" fmla="*/ 555625 h 1479550"/>
                  <a:gd name="connsiteX32" fmla="*/ 1622425 w 4568825"/>
                  <a:gd name="connsiteY32" fmla="*/ 555625 h 1479550"/>
                  <a:gd name="connsiteX33" fmla="*/ 1622425 w 4568825"/>
                  <a:gd name="connsiteY33" fmla="*/ 520700 h 1479550"/>
                  <a:gd name="connsiteX34" fmla="*/ 1609725 w 4568825"/>
                  <a:gd name="connsiteY34" fmla="*/ 520700 h 1479550"/>
                  <a:gd name="connsiteX35" fmla="*/ 1609725 w 4568825"/>
                  <a:gd name="connsiteY35" fmla="*/ 476250 h 1479550"/>
                  <a:gd name="connsiteX36" fmla="*/ 1438275 w 4568825"/>
                  <a:gd name="connsiteY36" fmla="*/ 476250 h 1479550"/>
                  <a:gd name="connsiteX37" fmla="*/ 1438275 w 4568825"/>
                  <a:gd name="connsiteY37" fmla="*/ 444500 h 1479550"/>
                  <a:gd name="connsiteX38" fmla="*/ 1127125 w 4568825"/>
                  <a:gd name="connsiteY38" fmla="*/ 444500 h 1479550"/>
                  <a:gd name="connsiteX39" fmla="*/ 1127125 w 4568825"/>
                  <a:gd name="connsiteY39" fmla="*/ 419100 h 1479550"/>
                  <a:gd name="connsiteX40" fmla="*/ 1041400 w 4568825"/>
                  <a:gd name="connsiteY40" fmla="*/ 419100 h 1479550"/>
                  <a:gd name="connsiteX41" fmla="*/ 1041400 w 4568825"/>
                  <a:gd name="connsiteY41" fmla="*/ 384175 h 1479550"/>
                  <a:gd name="connsiteX42" fmla="*/ 1006475 w 4568825"/>
                  <a:gd name="connsiteY42" fmla="*/ 384175 h 1479550"/>
                  <a:gd name="connsiteX43" fmla="*/ 1006475 w 4568825"/>
                  <a:gd name="connsiteY43" fmla="*/ 342900 h 1479550"/>
                  <a:gd name="connsiteX44" fmla="*/ 993775 w 4568825"/>
                  <a:gd name="connsiteY44" fmla="*/ 355600 h 1479550"/>
                  <a:gd name="connsiteX45" fmla="*/ 993775 w 4568825"/>
                  <a:gd name="connsiteY45" fmla="*/ 317500 h 1479550"/>
                  <a:gd name="connsiteX46" fmla="*/ 968375 w 4568825"/>
                  <a:gd name="connsiteY46" fmla="*/ 317500 h 1479550"/>
                  <a:gd name="connsiteX47" fmla="*/ 968375 w 4568825"/>
                  <a:gd name="connsiteY47" fmla="*/ 231775 h 1479550"/>
                  <a:gd name="connsiteX48" fmla="*/ 933450 w 4568825"/>
                  <a:gd name="connsiteY48" fmla="*/ 231775 h 1479550"/>
                  <a:gd name="connsiteX49" fmla="*/ 933450 w 4568825"/>
                  <a:gd name="connsiteY49" fmla="*/ 174625 h 1479550"/>
                  <a:gd name="connsiteX50" fmla="*/ 495300 w 4568825"/>
                  <a:gd name="connsiteY50" fmla="*/ 174625 h 1479550"/>
                  <a:gd name="connsiteX51" fmla="*/ 495300 w 4568825"/>
                  <a:gd name="connsiteY51" fmla="*/ 130175 h 1479550"/>
                  <a:gd name="connsiteX52" fmla="*/ 495300 w 4568825"/>
                  <a:gd name="connsiteY52" fmla="*/ 130175 h 1479550"/>
                  <a:gd name="connsiteX53" fmla="*/ 466725 w 4568825"/>
                  <a:gd name="connsiteY53" fmla="*/ 130175 h 1479550"/>
                  <a:gd name="connsiteX54" fmla="*/ 466725 w 4568825"/>
                  <a:gd name="connsiteY54" fmla="*/ 107950 h 1479550"/>
                  <a:gd name="connsiteX55" fmla="*/ 466725 w 4568825"/>
                  <a:gd name="connsiteY55" fmla="*/ 85725 h 1479550"/>
                  <a:gd name="connsiteX56" fmla="*/ 431800 w 4568825"/>
                  <a:gd name="connsiteY56" fmla="*/ 85725 h 1479550"/>
                  <a:gd name="connsiteX57" fmla="*/ 431800 w 4568825"/>
                  <a:gd name="connsiteY57" fmla="*/ 63500 h 1479550"/>
                  <a:gd name="connsiteX58" fmla="*/ 409575 w 4568825"/>
                  <a:gd name="connsiteY58" fmla="*/ 63500 h 1479550"/>
                  <a:gd name="connsiteX59" fmla="*/ 409575 w 4568825"/>
                  <a:gd name="connsiteY59" fmla="*/ 41275 h 1479550"/>
                  <a:gd name="connsiteX60" fmla="*/ 377825 w 4568825"/>
                  <a:gd name="connsiteY60" fmla="*/ 41275 h 1479550"/>
                  <a:gd name="connsiteX61" fmla="*/ 377825 w 4568825"/>
                  <a:gd name="connsiteY61" fmla="*/ 0 h 1479550"/>
                  <a:gd name="connsiteX62" fmla="*/ 0 w 4568825"/>
                  <a:gd name="connsiteY62" fmla="*/ 0 h 1479550"/>
                  <a:gd name="connsiteX0" fmla="*/ 4568825 w 4568825"/>
                  <a:gd name="connsiteY0" fmla="*/ 1479550 h 1479550"/>
                  <a:gd name="connsiteX1" fmla="*/ 3355975 w 4568825"/>
                  <a:gd name="connsiteY1" fmla="*/ 1479550 h 1479550"/>
                  <a:gd name="connsiteX2" fmla="*/ 3355975 w 4568825"/>
                  <a:gd name="connsiteY2" fmla="*/ 1358900 h 1479550"/>
                  <a:gd name="connsiteX3" fmla="*/ 3355975 w 4568825"/>
                  <a:gd name="connsiteY3" fmla="*/ 1358900 h 1479550"/>
                  <a:gd name="connsiteX4" fmla="*/ 3324225 w 4568825"/>
                  <a:gd name="connsiteY4" fmla="*/ 1358900 h 1479550"/>
                  <a:gd name="connsiteX5" fmla="*/ 3324225 w 4568825"/>
                  <a:gd name="connsiteY5" fmla="*/ 1323975 h 1479550"/>
                  <a:gd name="connsiteX6" fmla="*/ 3314700 w 4568825"/>
                  <a:gd name="connsiteY6" fmla="*/ 1323975 h 1479550"/>
                  <a:gd name="connsiteX7" fmla="*/ 3314700 w 4568825"/>
                  <a:gd name="connsiteY7" fmla="*/ 1222375 h 1479550"/>
                  <a:gd name="connsiteX8" fmla="*/ 3263900 w 4568825"/>
                  <a:gd name="connsiteY8" fmla="*/ 1222375 h 1479550"/>
                  <a:gd name="connsiteX9" fmla="*/ 3263900 w 4568825"/>
                  <a:gd name="connsiteY9" fmla="*/ 1114425 h 1479550"/>
                  <a:gd name="connsiteX10" fmla="*/ 3203575 w 4568825"/>
                  <a:gd name="connsiteY10" fmla="*/ 1114425 h 1479550"/>
                  <a:gd name="connsiteX11" fmla="*/ 3203575 w 4568825"/>
                  <a:gd name="connsiteY11" fmla="*/ 1025525 h 1479550"/>
                  <a:gd name="connsiteX12" fmla="*/ 3168650 w 4568825"/>
                  <a:gd name="connsiteY12" fmla="*/ 1025525 h 1479550"/>
                  <a:gd name="connsiteX13" fmla="*/ 3168650 w 4568825"/>
                  <a:gd name="connsiteY13" fmla="*/ 949325 h 1479550"/>
                  <a:gd name="connsiteX14" fmla="*/ 3101975 w 4568825"/>
                  <a:gd name="connsiteY14" fmla="*/ 949325 h 1479550"/>
                  <a:gd name="connsiteX15" fmla="*/ 3101975 w 4568825"/>
                  <a:gd name="connsiteY15" fmla="*/ 876300 h 1479550"/>
                  <a:gd name="connsiteX16" fmla="*/ 2698750 w 4568825"/>
                  <a:gd name="connsiteY16" fmla="*/ 876300 h 1479550"/>
                  <a:gd name="connsiteX17" fmla="*/ 2698750 w 4568825"/>
                  <a:gd name="connsiteY17" fmla="*/ 831850 h 1479550"/>
                  <a:gd name="connsiteX18" fmla="*/ 2679700 w 4568825"/>
                  <a:gd name="connsiteY18" fmla="*/ 831850 h 1479550"/>
                  <a:gd name="connsiteX19" fmla="*/ 2679700 w 4568825"/>
                  <a:gd name="connsiteY19" fmla="*/ 806450 h 1479550"/>
                  <a:gd name="connsiteX20" fmla="*/ 2228850 w 4568825"/>
                  <a:gd name="connsiteY20" fmla="*/ 806450 h 1479550"/>
                  <a:gd name="connsiteX21" fmla="*/ 2228850 w 4568825"/>
                  <a:gd name="connsiteY21" fmla="*/ 765175 h 1479550"/>
                  <a:gd name="connsiteX22" fmla="*/ 2159000 w 4568825"/>
                  <a:gd name="connsiteY22" fmla="*/ 765175 h 1479550"/>
                  <a:gd name="connsiteX23" fmla="*/ 2159000 w 4568825"/>
                  <a:gd name="connsiteY23" fmla="*/ 714375 h 1479550"/>
                  <a:gd name="connsiteX24" fmla="*/ 2098675 w 4568825"/>
                  <a:gd name="connsiteY24" fmla="*/ 714375 h 1479550"/>
                  <a:gd name="connsiteX25" fmla="*/ 2098675 w 4568825"/>
                  <a:gd name="connsiteY25" fmla="*/ 660400 h 1479550"/>
                  <a:gd name="connsiteX26" fmla="*/ 2066925 w 4568825"/>
                  <a:gd name="connsiteY26" fmla="*/ 660400 h 1479550"/>
                  <a:gd name="connsiteX27" fmla="*/ 2066925 w 4568825"/>
                  <a:gd name="connsiteY27" fmla="*/ 612775 h 1479550"/>
                  <a:gd name="connsiteX28" fmla="*/ 2028825 w 4568825"/>
                  <a:gd name="connsiteY28" fmla="*/ 612775 h 1479550"/>
                  <a:gd name="connsiteX29" fmla="*/ 2028825 w 4568825"/>
                  <a:gd name="connsiteY29" fmla="*/ 574675 h 1479550"/>
                  <a:gd name="connsiteX30" fmla="*/ 1997075 w 4568825"/>
                  <a:gd name="connsiteY30" fmla="*/ 574675 h 1479550"/>
                  <a:gd name="connsiteX31" fmla="*/ 2016125 w 4568825"/>
                  <a:gd name="connsiteY31" fmla="*/ 555625 h 1479550"/>
                  <a:gd name="connsiteX32" fmla="*/ 1622425 w 4568825"/>
                  <a:gd name="connsiteY32" fmla="*/ 555625 h 1479550"/>
                  <a:gd name="connsiteX33" fmla="*/ 1622425 w 4568825"/>
                  <a:gd name="connsiteY33" fmla="*/ 520700 h 1479550"/>
                  <a:gd name="connsiteX34" fmla="*/ 1609725 w 4568825"/>
                  <a:gd name="connsiteY34" fmla="*/ 520700 h 1479550"/>
                  <a:gd name="connsiteX35" fmla="*/ 1609725 w 4568825"/>
                  <a:gd name="connsiteY35" fmla="*/ 476250 h 1479550"/>
                  <a:gd name="connsiteX36" fmla="*/ 1438275 w 4568825"/>
                  <a:gd name="connsiteY36" fmla="*/ 476250 h 1479550"/>
                  <a:gd name="connsiteX37" fmla="*/ 1438275 w 4568825"/>
                  <a:gd name="connsiteY37" fmla="*/ 444500 h 1479550"/>
                  <a:gd name="connsiteX38" fmla="*/ 1127125 w 4568825"/>
                  <a:gd name="connsiteY38" fmla="*/ 444500 h 1479550"/>
                  <a:gd name="connsiteX39" fmla="*/ 1127125 w 4568825"/>
                  <a:gd name="connsiteY39" fmla="*/ 419100 h 1479550"/>
                  <a:gd name="connsiteX40" fmla="*/ 1041400 w 4568825"/>
                  <a:gd name="connsiteY40" fmla="*/ 419100 h 1479550"/>
                  <a:gd name="connsiteX41" fmla="*/ 1041400 w 4568825"/>
                  <a:gd name="connsiteY41" fmla="*/ 384175 h 1479550"/>
                  <a:gd name="connsiteX42" fmla="*/ 1006475 w 4568825"/>
                  <a:gd name="connsiteY42" fmla="*/ 384175 h 1479550"/>
                  <a:gd name="connsiteX43" fmla="*/ 1006475 w 4568825"/>
                  <a:gd name="connsiteY43" fmla="*/ 342900 h 1479550"/>
                  <a:gd name="connsiteX44" fmla="*/ 993775 w 4568825"/>
                  <a:gd name="connsiteY44" fmla="*/ 342900 h 1479550"/>
                  <a:gd name="connsiteX45" fmla="*/ 993775 w 4568825"/>
                  <a:gd name="connsiteY45" fmla="*/ 317500 h 1479550"/>
                  <a:gd name="connsiteX46" fmla="*/ 968375 w 4568825"/>
                  <a:gd name="connsiteY46" fmla="*/ 317500 h 1479550"/>
                  <a:gd name="connsiteX47" fmla="*/ 968375 w 4568825"/>
                  <a:gd name="connsiteY47" fmla="*/ 231775 h 1479550"/>
                  <a:gd name="connsiteX48" fmla="*/ 933450 w 4568825"/>
                  <a:gd name="connsiteY48" fmla="*/ 231775 h 1479550"/>
                  <a:gd name="connsiteX49" fmla="*/ 933450 w 4568825"/>
                  <a:gd name="connsiteY49" fmla="*/ 174625 h 1479550"/>
                  <a:gd name="connsiteX50" fmla="*/ 495300 w 4568825"/>
                  <a:gd name="connsiteY50" fmla="*/ 174625 h 1479550"/>
                  <a:gd name="connsiteX51" fmla="*/ 495300 w 4568825"/>
                  <a:gd name="connsiteY51" fmla="*/ 130175 h 1479550"/>
                  <a:gd name="connsiteX52" fmla="*/ 495300 w 4568825"/>
                  <a:gd name="connsiteY52" fmla="*/ 130175 h 1479550"/>
                  <a:gd name="connsiteX53" fmla="*/ 466725 w 4568825"/>
                  <a:gd name="connsiteY53" fmla="*/ 130175 h 1479550"/>
                  <a:gd name="connsiteX54" fmla="*/ 466725 w 4568825"/>
                  <a:gd name="connsiteY54" fmla="*/ 107950 h 1479550"/>
                  <a:gd name="connsiteX55" fmla="*/ 466725 w 4568825"/>
                  <a:gd name="connsiteY55" fmla="*/ 85725 h 1479550"/>
                  <a:gd name="connsiteX56" fmla="*/ 431800 w 4568825"/>
                  <a:gd name="connsiteY56" fmla="*/ 85725 h 1479550"/>
                  <a:gd name="connsiteX57" fmla="*/ 431800 w 4568825"/>
                  <a:gd name="connsiteY57" fmla="*/ 63500 h 1479550"/>
                  <a:gd name="connsiteX58" fmla="*/ 409575 w 4568825"/>
                  <a:gd name="connsiteY58" fmla="*/ 63500 h 1479550"/>
                  <a:gd name="connsiteX59" fmla="*/ 409575 w 4568825"/>
                  <a:gd name="connsiteY59" fmla="*/ 41275 h 1479550"/>
                  <a:gd name="connsiteX60" fmla="*/ 377825 w 4568825"/>
                  <a:gd name="connsiteY60" fmla="*/ 41275 h 1479550"/>
                  <a:gd name="connsiteX61" fmla="*/ 377825 w 4568825"/>
                  <a:gd name="connsiteY61" fmla="*/ 0 h 1479550"/>
                  <a:gd name="connsiteX62" fmla="*/ 0 w 4568825"/>
                  <a:gd name="connsiteY62" fmla="*/ 0 h 1479550"/>
                  <a:gd name="connsiteX0" fmla="*/ 4568825 w 4568825"/>
                  <a:gd name="connsiteY0" fmla="*/ 1479550 h 1479550"/>
                  <a:gd name="connsiteX1" fmla="*/ 3355975 w 4568825"/>
                  <a:gd name="connsiteY1" fmla="*/ 1479550 h 1479550"/>
                  <a:gd name="connsiteX2" fmla="*/ 3355975 w 4568825"/>
                  <a:gd name="connsiteY2" fmla="*/ 1358900 h 1479550"/>
                  <a:gd name="connsiteX3" fmla="*/ 3355975 w 4568825"/>
                  <a:gd name="connsiteY3" fmla="*/ 1358900 h 1479550"/>
                  <a:gd name="connsiteX4" fmla="*/ 3324225 w 4568825"/>
                  <a:gd name="connsiteY4" fmla="*/ 1358900 h 1479550"/>
                  <a:gd name="connsiteX5" fmla="*/ 3324225 w 4568825"/>
                  <a:gd name="connsiteY5" fmla="*/ 1323975 h 1479550"/>
                  <a:gd name="connsiteX6" fmla="*/ 3314700 w 4568825"/>
                  <a:gd name="connsiteY6" fmla="*/ 1323975 h 1479550"/>
                  <a:gd name="connsiteX7" fmla="*/ 3314700 w 4568825"/>
                  <a:gd name="connsiteY7" fmla="*/ 1222375 h 1479550"/>
                  <a:gd name="connsiteX8" fmla="*/ 3263900 w 4568825"/>
                  <a:gd name="connsiteY8" fmla="*/ 1222375 h 1479550"/>
                  <a:gd name="connsiteX9" fmla="*/ 3263900 w 4568825"/>
                  <a:gd name="connsiteY9" fmla="*/ 1114425 h 1479550"/>
                  <a:gd name="connsiteX10" fmla="*/ 3203575 w 4568825"/>
                  <a:gd name="connsiteY10" fmla="*/ 1114425 h 1479550"/>
                  <a:gd name="connsiteX11" fmla="*/ 3203575 w 4568825"/>
                  <a:gd name="connsiteY11" fmla="*/ 1025525 h 1479550"/>
                  <a:gd name="connsiteX12" fmla="*/ 3168650 w 4568825"/>
                  <a:gd name="connsiteY12" fmla="*/ 1025525 h 1479550"/>
                  <a:gd name="connsiteX13" fmla="*/ 3168650 w 4568825"/>
                  <a:gd name="connsiteY13" fmla="*/ 949325 h 1479550"/>
                  <a:gd name="connsiteX14" fmla="*/ 3101975 w 4568825"/>
                  <a:gd name="connsiteY14" fmla="*/ 949325 h 1479550"/>
                  <a:gd name="connsiteX15" fmla="*/ 3101975 w 4568825"/>
                  <a:gd name="connsiteY15" fmla="*/ 876300 h 1479550"/>
                  <a:gd name="connsiteX16" fmla="*/ 2698750 w 4568825"/>
                  <a:gd name="connsiteY16" fmla="*/ 876300 h 1479550"/>
                  <a:gd name="connsiteX17" fmla="*/ 2698750 w 4568825"/>
                  <a:gd name="connsiteY17" fmla="*/ 831850 h 1479550"/>
                  <a:gd name="connsiteX18" fmla="*/ 2679700 w 4568825"/>
                  <a:gd name="connsiteY18" fmla="*/ 831850 h 1479550"/>
                  <a:gd name="connsiteX19" fmla="*/ 2679700 w 4568825"/>
                  <a:gd name="connsiteY19" fmla="*/ 806450 h 1479550"/>
                  <a:gd name="connsiteX20" fmla="*/ 2228850 w 4568825"/>
                  <a:gd name="connsiteY20" fmla="*/ 806450 h 1479550"/>
                  <a:gd name="connsiteX21" fmla="*/ 2228850 w 4568825"/>
                  <a:gd name="connsiteY21" fmla="*/ 765175 h 1479550"/>
                  <a:gd name="connsiteX22" fmla="*/ 2159000 w 4568825"/>
                  <a:gd name="connsiteY22" fmla="*/ 765175 h 1479550"/>
                  <a:gd name="connsiteX23" fmla="*/ 2159000 w 4568825"/>
                  <a:gd name="connsiteY23" fmla="*/ 714375 h 1479550"/>
                  <a:gd name="connsiteX24" fmla="*/ 2098675 w 4568825"/>
                  <a:gd name="connsiteY24" fmla="*/ 714375 h 1479550"/>
                  <a:gd name="connsiteX25" fmla="*/ 2098675 w 4568825"/>
                  <a:gd name="connsiteY25" fmla="*/ 660400 h 1479550"/>
                  <a:gd name="connsiteX26" fmla="*/ 2066925 w 4568825"/>
                  <a:gd name="connsiteY26" fmla="*/ 660400 h 1479550"/>
                  <a:gd name="connsiteX27" fmla="*/ 2066925 w 4568825"/>
                  <a:gd name="connsiteY27" fmla="*/ 612775 h 1479550"/>
                  <a:gd name="connsiteX28" fmla="*/ 2028825 w 4568825"/>
                  <a:gd name="connsiteY28" fmla="*/ 612775 h 1479550"/>
                  <a:gd name="connsiteX29" fmla="*/ 2028825 w 4568825"/>
                  <a:gd name="connsiteY29" fmla="*/ 574675 h 1479550"/>
                  <a:gd name="connsiteX30" fmla="*/ 2009775 w 4568825"/>
                  <a:gd name="connsiteY30" fmla="*/ 576791 h 1479550"/>
                  <a:gd name="connsiteX31" fmla="*/ 2016125 w 4568825"/>
                  <a:gd name="connsiteY31" fmla="*/ 555625 h 1479550"/>
                  <a:gd name="connsiteX32" fmla="*/ 1622425 w 4568825"/>
                  <a:gd name="connsiteY32" fmla="*/ 555625 h 1479550"/>
                  <a:gd name="connsiteX33" fmla="*/ 1622425 w 4568825"/>
                  <a:gd name="connsiteY33" fmla="*/ 520700 h 1479550"/>
                  <a:gd name="connsiteX34" fmla="*/ 1609725 w 4568825"/>
                  <a:gd name="connsiteY34" fmla="*/ 520700 h 1479550"/>
                  <a:gd name="connsiteX35" fmla="*/ 1609725 w 4568825"/>
                  <a:gd name="connsiteY35" fmla="*/ 476250 h 1479550"/>
                  <a:gd name="connsiteX36" fmla="*/ 1438275 w 4568825"/>
                  <a:gd name="connsiteY36" fmla="*/ 476250 h 1479550"/>
                  <a:gd name="connsiteX37" fmla="*/ 1438275 w 4568825"/>
                  <a:gd name="connsiteY37" fmla="*/ 444500 h 1479550"/>
                  <a:gd name="connsiteX38" fmla="*/ 1127125 w 4568825"/>
                  <a:gd name="connsiteY38" fmla="*/ 444500 h 1479550"/>
                  <a:gd name="connsiteX39" fmla="*/ 1127125 w 4568825"/>
                  <a:gd name="connsiteY39" fmla="*/ 419100 h 1479550"/>
                  <a:gd name="connsiteX40" fmla="*/ 1041400 w 4568825"/>
                  <a:gd name="connsiteY40" fmla="*/ 419100 h 1479550"/>
                  <a:gd name="connsiteX41" fmla="*/ 1041400 w 4568825"/>
                  <a:gd name="connsiteY41" fmla="*/ 384175 h 1479550"/>
                  <a:gd name="connsiteX42" fmla="*/ 1006475 w 4568825"/>
                  <a:gd name="connsiteY42" fmla="*/ 384175 h 1479550"/>
                  <a:gd name="connsiteX43" fmla="*/ 1006475 w 4568825"/>
                  <a:gd name="connsiteY43" fmla="*/ 342900 h 1479550"/>
                  <a:gd name="connsiteX44" fmla="*/ 993775 w 4568825"/>
                  <a:gd name="connsiteY44" fmla="*/ 342900 h 1479550"/>
                  <a:gd name="connsiteX45" fmla="*/ 993775 w 4568825"/>
                  <a:gd name="connsiteY45" fmla="*/ 317500 h 1479550"/>
                  <a:gd name="connsiteX46" fmla="*/ 968375 w 4568825"/>
                  <a:gd name="connsiteY46" fmla="*/ 317500 h 1479550"/>
                  <a:gd name="connsiteX47" fmla="*/ 968375 w 4568825"/>
                  <a:gd name="connsiteY47" fmla="*/ 231775 h 1479550"/>
                  <a:gd name="connsiteX48" fmla="*/ 933450 w 4568825"/>
                  <a:gd name="connsiteY48" fmla="*/ 231775 h 1479550"/>
                  <a:gd name="connsiteX49" fmla="*/ 933450 w 4568825"/>
                  <a:gd name="connsiteY49" fmla="*/ 174625 h 1479550"/>
                  <a:gd name="connsiteX50" fmla="*/ 495300 w 4568825"/>
                  <a:gd name="connsiteY50" fmla="*/ 174625 h 1479550"/>
                  <a:gd name="connsiteX51" fmla="*/ 495300 w 4568825"/>
                  <a:gd name="connsiteY51" fmla="*/ 130175 h 1479550"/>
                  <a:gd name="connsiteX52" fmla="*/ 495300 w 4568825"/>
                  <a:gd name="connsiteY52" fmla="*/ 130175 h 1479550"/>
                  <a:gd name="connsiteX53" fmla="*/ 466725 w 4568825"/>
                  <a:gd name="connsiteY53" fmla="*/ 130175 h 1479550"/>
                  <a:gd name="connsiteX54" fmla="*/ 466725 w 4568825"/>
                  <a:gd name="connsiteY54" fmla="*/ 107950 h 1479550"/>
                  <a:gd name="connsiteX55" fmla="*/ 466725 w 4568825"/>
                  <a:gd name="connsiteY55" fmla="*/ 85725 h 1479550"/>
                  <a:gd name="connsiteX56" fmla="*/ 431800 w 4568825"/>
                  <a:gd name="connsiteY56" fmla="*/ 85725 h 1479550"/>
                  <a:gd name="connsiteX57" fmla="*/ 431800 w 4568825"/>
                  <a:gd name="connsiteY57" fmla="*/ 63500 h 1479550"/>
                  <a:gd name="connsiteX58" fmla="*/ 409575 w 4568825"/>
                  <a:gd name="connsiteY58" fmla="*/ 63500 h 1479550"/>
                  <a:gd name="connsiteX59" fmla="*/ 409575 w 4568825"/>
                  <a:gd name="connsiteY59" fmla="*/ 41275 h 1479550"/>
                  <a:gd name="connsiteX60" fmla="*/ 377825 w 4568825"/>
                  <a:gd name="connsiteY60" fmla="*/ 41275 h 1479550"/>
                  <a:gd name="connsiteX61" fmla="*/ 377825 w 4568825"/>
                  <a:gd name="connsiteY61" fmla="*/ 0 h 1479550"/>
                  <a:gd name="connsiteX62" fmla="*/ 0 w 4568825"/>
                  <a:gd name="connsiteY62" fmla="*/ 0 h 1479550"/>
                  <a:gd name="connsiteX0" fmla="*/ 4568825 w 4568825"/>
                  <a:gd name="connsiteY0" fmla="*/ 1479550 h 1479550"/>
                  <a:gd name="connsiteX1" fmla="*/ 3355975 w 4568825"/>
                  <a:gd name="connsiteY1" fmla="*/ 1479550 h 1479550"/>
                  <a:gd name="connsiteX2" fmla="*/ 3355975 w 4568825"/>
                  <a:gd name="connsiteY2" fmla="*/ 1358900 h 1479550"/>
                  <a:gd name="connsiteX3" fmla="*/ 3355975 w 4568825"/>
                  <a:gd name="connsiteY3" fmla="*/ 1358900 h 1479550"/>
                  <a:gd name="connsiteX4" fmla="*/ 3324225 w 4568825"/>
                  <a:gd name="connsiteY4" fmla="*/ 1358900 h 1479550"/>
                  <a:gd name="connsiteX5" fmla="*/ 3324225 w 4568825"/>
                  <a:gd name="connsiteY5" fmla="*/ 1323975 h 1479550"/>
                  <a:gd name="connsiteX6" fmla="*/ 3314700 w 4568825"/>
                  <a:gd name="connsiteY6" fmla="*/ 1323975 h 1479550"/>
                  <a:gd name="connsiteX7" fmla="*/ 3314700 w 4568825"/>
                  <a:gd name="connsiteY7" fmla="*/ 1222375 h 1479550"/>
                  <a:gd name="connsiteX8" fmla="*/ 3263900 w 4568825"/>
                  <a:gd name="connsiteY8" fmla="*/ 1222375 h 1479550"/>
                  <a:gd name="connsiteX9" fmla="*/ 3263900 w 4568825"/>
                  <a:gd name="connsiteY9" fmla="*/ 1114425 h 1479550"/>
                  <a:gd name="connsiteX10" fmla="*/ 3203575 w 4568825"/>
                  <a:gd name="connsiteY10" fmla="*/ 1114425 h 1479550"/>
                  <a:gd name="connsiteX11" fmla="*/ 3203575 w 4568825"/>
                  <a:gd name="connsiteY11" fmla="*/ 1025525 h 1479550"/>
                  <a:gd name="connsiteX12" fmla="*/ 3168650 w 4568825"/>
                  <a:gd name="connsiteY12" fmla="*/ 1025525 h 1479550"/>
                  <a:gd name="connsiteX13" fmla="*/ 3168650 w 4568825"/>
                  <a:gd name="connsiteY13" fmla="*/ 949325 h 1479550"/>
                  <a:gd name="connsiteX14" fmla="*/ 3101975 w 4568825"/>
                  <a:gd name="connsiteY14" fmla="*/ 949325 h 1479550"/>
                  <a:gd name="connsiteX15" fmla="*/ 3101975 w 4568825"/>
                  <a:gd name="connsiteY15" fmla="*/ 876300 h 1479550"/>
                  <a:gd name="connsiteX16" fmla="*/ 2698750 w 4568825"/>
                  <a:gd name="connsiteY16" fmla="*/ 876300 h 1479550"/>
                  <a:gd name="connsiteX17" fmla="*/ 2698750 w 4568825"/>
                  <a:gd name="connsiteY17" fmla="*/ 831850 h 1479550"/>
                  <a:gd name="connsiteX18" fmla="*/ 2679700 w 4568825"/>
                  <a:gd name="connsiteY18" fmla="*/ 831850 h 1479550"/>
                  <a:gd name="connsiteX19" fmla="*/ 2679700 w 4568825"/>
                  <a:gd name="connsiteY19" fmla="*/ 806450 h 1479550"/>
                  <a:gd name="connsiteX20" fmla="*/ 2228850 w 4568825"/>
                  <a:gd name="connsiteY20" fmla="*/ 806450 h 1479550"/>
                  <a:gd name="connsiteX21" fmla="*/ 2228850 w 4568825"/>
                  <a:gd name="connsiteY21" fmla="*/ 765175 h 1479550"/>
                  <a:gd name="connsiteX22" fmla="*/ 2159000 w 4568825"/>
                  <a:gd name="connsiteY22" fmla="*/ 765175 h 1479550"/>
                  <a:gd name="connsiteX23" fmla="*/ 2159000 w 4568825"/>
                  <a:gd name="connsiteY23" fmla="*/ 714375 h 1479550"/>
                  <a:gd name="connsiteX24" fmla="*/ 2098675 w 4568825"/>
                  <a:gd name="connsiteY24" fmla="*/ 714375 h 1479550"/>
                  <a:gd name="connsiteX25" fmla="*/ 2098675 w 4568825"/>
                  <a:gd name="connsiteY25" fmla="*/ 660400 h 1479550"/>
                  <a:gd name="connsiteX26" fmla="*/ 2066925 w 4568825"/>
                  <a:gd name="connsiteY26" fmla="*/ 660400 h 1479550"/>
                  <a:gd name="connsiteX27" fmla="*/ 2066925 w 4568825"/>
                  <a:gd name="connsiteY27" fmla="*/ 612775 h 1479550"/>
                  <a:gd name="connsiteX28" fmla="*/ 2028825 w 4568825"/>
                  <a:gd name="connsiteY28" fmla="*/ 612775 h 1479550"/>
                  <a:gd name="connsiteX29" fmla="*/ 2028825 w 4568825"/>
                  <a:gd name="connsiteY29" fmla="*/ 574675 h 1479550"/>
                  <a:gd name="connsiteX30" fmla="*/ 2009775 w 4568825"/>
                  <a:gd name="connsiteY30" fmla="*/ 576791 h 1479550"/>
                  <a:gd name="connsiteX31" fmla="*/ 2005542 w 4568825"/>
                  <a:gd name="connsiteY31" fmla="*/ 555625 h 1479550"/>
                  <a:gd name="connsiteX32" fmla="*/ 1622425 w 4568825"/>
                  <a:gd name="connsiteY32" fmla="*/ 555625 h 1479550"/>
                  <a:gd name="connsiteX33" fmla="*/ 1622425 w 4568825"/>
                  <a:gd name="connsiteY33" fmla="*/ 520700 h 1479550"/>
                  <a:gd name="connsiteX34" fmla="*/ 1609725 w 4568825"/>
                  <a:gd name="connsiteY34" fmla="*/ 520700 h 1479550"/>
                  <a:gd name="connsiteX35" fmla="*/ 1609725 w 4568825"/>
                  <a:gd name="connsiteY35" fmla="*/ 476250 h 1479550"/>
                  <a:gd name="connsiteX36" fmla="*/ 1438275 w 4568825"/>
                  <a:gd name="connsiteY36" fmla="*/ 476250 h 1479550"/>
                  <a:gd name="connsiteX37" fmla="*/ 1438275 w 4568825"/>
                  <a:gd name="connsiteY37" fmla="*/ 444500 h 1479550"/>
                  <a:gd name="connsiteX38" fmla="*/ 1127125 w 4568825"/>
                  <a:gd name="connsiteY38" fmla="*/ 444500 h 1479550"/>
                  <a:gd name="connsiteX39" fmla="*/ 1127125 w 4568825"/>
                  <a:gd name="connsiteY39" fmla="*/ 419100 h 1479550"/>
                  <a:gd name="connsiteX40" fmla="*/ 1041400 w 4568825"/>
                  <a:gd name="connsiteY40" fmla="*/ 419100 h 1479550"/>
                  <a:gd name="connsiteX41" fmla="*/ 1041400 w 4568825"/>
                  <a:gd name="connsiteY41" fmla="*/ 384175 h 1479550"/>
                  <a:gd name="connsiteX42" fmla="*/ 1006475 w 4568825"/>
                  <a:gd name="connsiteY42" fmla="*/ 384175 h 1479550"/>
                  <a:gd name="connsiteX43" fmla="*/ 1006475 w 4568825"/>
                  <a:gd name="connsiteY43" fmla="*/ 342900 h 1479550"/>
                  <a:gd name="connsiteX44" fmla="*/ 993775 w 4568825"/>
                  <a:gd name="connsiteY44" fmla="*/ 342900 h 1479550"/>
                  <a:gd name="connsiteX45" fmla="*/ 993775 w 4568825"/>
                  <a:gd name="connsiteY45" fmla="*/ 317500 h 1479550"/>
                  <a:gd name="connsiteX46" fmla="*/ 968375 w 4568825"/>
                  <a:gd name="connsiteY46" fmla="*/ 317500 h 1479550"/>
                  <a:gd name="connsiteX47" fmla="*/ 968375 w 4568825"/>
                  <a:gd name="connsiteY47" fmla="*/ 231775 h 1479550"/>
                  <a:gd name="connsiteX48" fmla="*/ 933450 w 4568825"/>
                  <a:gd name="connsiteY48" fmla="*/ 231775 h 1479550"/>
                  <a:gd name="connsiteX49" fmla="*/ 933450 w 4568825"/>
                  <a:gd name="connsiteY49" fmla="*/ 174625 h 1479550"/>
                  <a:gd name="connsiteX50" fmla="*/ 495300 w 4568825"/>
                  <a:gd name="connsiteY50" fmla="*/ 174625 h 1479550"/>
                  <a:gd name="connsiteX51" fmla="*/ 495300 w 4568825"/>
                  <a:gd name="connsiteY51" fmla="*/ 130175 h 1479550"/>
                  <a:gd name="connsiteX52" fmla="*/ 495300 w 4568825"/>
                  <a:gd name="connsiteY52" fmla="*/ 130175 h 1479550"/>
                  <a:gd name="connsiteX53" fmla="*/ 466725 w 4568825"/>
                  <a:gd name="connsiteY53" fmla="*/ 130175 h 1479550"/>
                  <a:gd name="connsiteX54" fmla="*/ 466725 w 4568825"/>
                  <a:gd name="connsiteY54" fmla="*/ 107950 h 1479550"/>
                  <a:gd name="connsiteX55" fmla="*/ 466725 w 4568825"/>
                  <a:gd name="connsiteY55" fmla="*/ 85725 h 1479550"/>
                  <a:gd name="connsiteX56" fmla="*/ 431800 w 4568825"/>
                  <a:gd name="connsiteY56" fmla="*/ 85725 h 1479550"/>
                  <a:gd name="connsiteX57" fmla="*/ 431800 w 4568825"/>
                  <a:gd name="connsiteY57" fmla="*/ 63500 h 1479550"/>
                  <a:gd name="connsiteX58" fmla="*/ 409575 w 4568825"/>
                  <a:gd name="connsiteY58" fmla="*/ 63500 h 1479550"/>
                  <a:gd name="connsiteX59" fmla="*/ 409575 w 4568825"/>
                  <a:gd name="connsiteY59" fmla="*/ 41275 h 1479550"/>
                  <a:gd name="connsiteX60" fmla="*/ 377825 w 4568825"/>
                  <a:gd name="connsiteY60" fmla="*/ 41275 h 1479550"/>
                  <a:gd name="connsiteX61" fmla="*/ 377825 w 4568825"/>
                  <a:gd name="connsiteY61" fmla="*/ 0 h 1479550"/>
                  <a:gd name="connsiteX62" fmla="*/ 0 w 4568825"/>
                  <a:gd name="connsiteY62" fmla="*/ 0 h 1479550"/>
                  <a:gd name="connsiteX0" fmla="*/ 4568825 w 4568825"/>
                  <a:gd name="connsiteY0" fmla="*/ 1479550 h 1479550"/>
                  <a:gd name="connsiteX1" fmla="*/ 3355975 w 4568825"/>
                  <a:gd name="connsiteY1" fmla="*/ 1479550 h 1479550"/>
                  <a:gd name="connsiteX2" fmla="*/ 3355975 w 4568825"/>
                  <a:gd name="connsiteY2" fmla="*/ 1358900 h 1479550"/>
                  <a:gd name="connsiteX3" fmla="*/ 3355975 w 4568825"/>
                  <a:gd name="connsiteY3" fmla="*/ 1358900 h 1479550"/>
                  <a:gd name="connsiteX4" fmla="*/ 3324225 w 4568825"/>
                  <a:gd name="connsiteY4" fmla="*/ 1358900 h 1479550"/>
                  <a:gd name="connsiteX5" fmla="*/ 3324225 w 4568825"/>
                  <a:gd name="connsiteY5" fmla="*/ 1323975 h 1479550"/>
                  <a:gd name="connsiteX6" fmla="*/ 3314700 w 4568825"/>
                  <a:gd name="connsiteY6" fmla="*/ 1323975 h 1479550"/>
                  <a:gd name="connsiteX7" fmla="*/ 3314700 w 4568825"/>
                  <a:gd name="connsiteY7" fmla="*/ 1222375 h 1479550"/>
                  <a:gd name="connsiteX8" fmla="*/ 3263900 w 4568825"/>
                  <a:gd name="connsiteY8" fmla="*/ 1222375 h 1479550"/>
                  <a:gd name="connsiteX9" fmla="*/ 3263900 w 4568825"/>
                  <a:gd name="connsiteY9" fmla="*/ 1114425 h 1479550"/>
                  <a:gd name="connsiteX10" fmla="*/ 3203575 w 4568825"/>
                  <a:gd name="connsiteY10" fmla="*/ 1114425 h 1479550"/>
                  <a:gd name="connsiteX11" fmla="*/ 3203575 w 4568825"/>
                  <a:gd name="connsiteY11" fmla="*/ 1025525 h 1479550"/>
                  <a:gd name="connsiteX12" fmla="*/ 3168650 w 4568825"/>
                  <a:gd name="connsiteY12" fmla="*/ 1025525 h 1479550"/>
                  <a:gd name="connsiteX13" fmla="*/ 3168650 w 4568825"/>
                  <a:gd name="connsiteY13" fmla="*/ 949325 h 1479550"/>
                  <a:gd name="connsiteX14" fmla="*/ 3101975 w 4568825"/>
                  <a:gd name="connsiteY14" fmla="*/ 949325 h 1479550"/>
                  <a:gd name="connsiteX15" fmla="*/ 3101975 w 4568825"/>
                  <a:gd name="connsiteY15" fmla="*/ 876300 h 1479550"/>
                  <a:gd name="connsiteX16" fmla="*/ 2698750 w 4568825"/>
                  <a:gd name="connsiteY16" fmla="*/ 876300 h 1479550"/>
                  <a:gd name="connsiteX17" fmla="*/ 2698750 w 4568825"/>
                  <a:gd name="connsiteY17" fmla="*/ 831850 h 1479550"/>
                  <a:gd name="connsiteX18" fmla="*/ 2679700 w 4568825"/>
                  <a:gd name="connsiteY18" fmla="*/ 831850 h 1479550"/>
                  <a:gd name="connsiteX19" fmla="*/ 2679700 w 4568825"/>
                  <a:gd name="connsiteY19" fmla="*/ 806450 h 1479550"/>
                  <a:gd name="connsiteX20" fmla="*/ 2228850 w 4568825"/>
                  <a:gd name="connsiteY20" fmla="*/ 806450 h 1479550"/>
                  <a:gd name="connsiteX21" fmla="*/ 2228850 w 4568825"/>
                  <a:gd name="connsiteY21" fmla="*/ 765175 h 1479550"/>
                  <a:gd name="connsiteX22" fmla="*/ 2159000 w 4568825"/>
                  <a:gd name="connsiteY22" fmla="*/ 765175 h 1479550"/>
                  <a:gd name="connsiteX23" fmla="*/ 2159000 w 4568825"/>
                  <a:gd name="connsiteY23" fmla="*/ 714375 h 1479550"/>
                  <a:gd name="connsiteX24" fmla="*/ 2098675 w 4568825"/>
                  <a:gd name="connsiteY24" fmla="*/ 714375 h 1479550"/>
                  <a:gd name="connsiteX25" fmla="*/ 2098675 w 4568825"/>
                  <a:gd name="connsiteY25" fmla="*/ 660400 h 1479550"/>
                  <a:gd name="connsiteX26" fmla="*/ 2066925 w 4568825"/>
                  <a:gd name="connsiteY26" fmla="*/ 660400 h 1479550"/>
                  <a:gd name="connsiteX27" fmla="*/ 2066925 w 4568825"/>
                  <a:gd name="connsiteY27" fmla="*/ 612775 h 1479550"/>
                  <a:gd name="connsiteX28" fmla="*/ 2028825 w 4568825"/>
                  <a:gd name="connsiteY28" fmla="*/ 612775 h 1479550"/>
                  <a:gd name="connsiteX29" fmla="*/ 2028825 w 4568825"/>
                  <a:gd name="connsiteY29" fmla="*/ 574675 h 1479550"/>
                  <a:gd name="connsiteX30" fmla="*/ 2009775 w 4568825"/>
                  <a:gd name="connsiteY30" fmla="*/ 576791 h 1479550"/>
                  <a:gd name="connsiteX31" fmla="*/ 2005542 w 4568825"/>
                  <a:gd name="connsiteY31" fmla="*/ 545042 h 1479550"/>
                  <a:gd name="connsiteX32" fmla="*/ 1622425 w 4568825"/>
                  <a:gd name="connsiteY32" fmla="*/ 555625 h 1479550"/>
                  <a:gd name="connsiteX33" fmla="*/ 1622425 w 4568825"/>
                  <a:gd name="connsiteY33" fmla="*/ 520700 h 1479550"/>
                  <a:gd name="connsiteX34" fmla="*/ 1609725 w 4568825"/>
                  <a:gd name="connsiteY34" fmla="*/ 520700 h 1479550"/>
                  <a:gd name="connsiteX35" fmla="*/ 1609725 w 4568825"/>
                  <a:gd name="connsiteY35" fmla="*/ 476250 h 1479550"/>
                  <a:gd name="connsiteX36" fmla="*/ 1438275 w 4568825"/>
                  <a:gd name="connsiteY36" fmla="*/ 476250 h 1479550"/>
                  <a:gd name="connsiteX37" fmla="*/ 1438275 w 4568825"/>
                  <a:gd name="connsiteY37" fmla="*/ 444500 h 1479550"/>
                  <a:gd name="connsiteX38" fmla="*/ 1127125 w 4568825"/>
                  <a:gd name="connsiteY38" fmla="*/ 444500 h 1479550"/>
                  <a:gd name="connsiteX39" fmla="*/ 1127125 w 4568825"/>
                  <a:gd name="connsiteY39" fmla="*/ 419100 h 1479550"/>
                  <a:gd name="connsiteX40" fmla="*/ 1041400 w 4568825"/>
                  <a:gd name="connsiteY40" fmla="*/ 419100 h 1479550"/>
                  <a:gd name="connsiteX41" fmla="*/ 1041400 w 4568825"/>
                  <a:gd name="connsiteY41" fmla="*/ 384175 h 1479550"/>
                  <a:gd name="connsiteX42" fmla="*/ 1006475 w 4568825"/>
                  <a:gd name="connsiteY42" fmla="*/ 384175 h 1479550"/>
                  <a:gd name="connsiteX43" fmla="*/ 1006475 w 4568825"/>
                  <a:gd name="connsiteY43" fmla="*/ 342900 h 1479550"/>
                  <a:gd name="connsiteX44" fmla="*/ 993775 w 4568825"/>
                  <a:gd name="connsiteY44" fmla="*/ 342900 h 1479550"/>
                  <a:gd name="connsiteX45" fmla="*/ 993775 w 4568825"/>
                  <a:gd name="connsiteY45" fmla="*/ 317500 h 1479550"/>
                  <a:gd name="connsiteX46" fmla="*/ 968375 w 4568825"/>
                  <a:gd name="connsiteY46" fmla="*/ 317500 h 1479550"/>
                  <a:gd name="connsiteX47" fmla="*/ 968375 w 4568825"/>
                  <a:gd name="connsiteY47" fmla="*/ 231775 h 1479550"/>
                  <a:gd name="connsiteX48" fmla="*/ 933450 w 4568825"/>
                  <a:gd name="connsiteY48" fmla="*/ 231775 h 1479550"/>
                  <a:gd name="connsiteX49" fmla="*/ 933450 w 4568825"/>
                  <a:gd name="connsiteY49" fmla="*/ 174625 h 1479550"/>
                  <a:gd name="connsiteX50" fmla="*/ 495300 w 4568825"/>
                  <a:gd name="connsiteY50" fmla="*/ 174625 h 1479550"/>
                  <a:gd name="connsiteX51" fmla="*/ 495300 w 4568825"/>
                  <a:gd name="connsiteY51" fmla="*/ 130175 h 1479550"/>
                  <a:gd name="connsiteX52" fmla="*/ 495300 w 4568825"/>
                  <a:gd name="connsiteY52" fmla="*/ 130175 h 1479550"/>
                  <a:gd name="connsiteX53" fmla="*/ 466725 w 4568825"/>
                  <a:gd name="connsiteY53" fmla="*/ 130175 h 1479550"/>
                  <a:gd name="connsiteX54" fmla="*/ 466725 w 4568825"/>
                  <a:gd name="connsiteY54" fmla="*/ 107950 h 1479550"/>
                  <a:gd name="connsiteX55" fmla="*/ 466725 w 4568825"/>
                  <a:gd name="connsiteY55" fmla="*/ 85725 h 1479550"/>
                  <a:gd name="connsiteX56" fmla="*/ 431800 w 4568825"/>
                  <a:gd name="connsiteY56" fmla="*/ 85725 h 1479550"/>
                  <a:gd name="connsiteX57" fmla="*/ 431800 w 4568825"/>
                  <a:gd name="connsiteY57" fmla="*/ 63500 h 1479550"/>
                  <a:gd name="connsiteX58" fmla="*/ 409575 w 4568825"/>
                  <a:gd name="connsiteY58" fmla="*/ 63500 h 1479550"/>
                  <a:gd name="connsiteX59" fmla="*/ 409575 w 4568825"/>
                  <a:gd name="connsiteY59" fmla="*/ 41275 h 1479550"/>
                  <a:gd name="connsiteX60" fmla="*/ 377825 w 4568825"/>
                  <a:gd name="connsiteY60" fmla="*/ 41275 h 1479550"/>
                  <a:gd name="connsiteX61" fmla="*/ 377825 w 4568825"/>
                  <a:gd name="connsiteY61" fmla="*/ 0 h 1479550"/>
                  <a:gd name="connsiteX62" fmla="*/ 0 w 4568825"/>
                  <a:gd name="connsiteY62" fmla="*/ 0 h 1479550"/>
                  <a:gd name="connsiteX0" fmla="*/ 4568825 w 4568825"/>
                  <a:gd name="connsiteY0" fmla="*/ 1479550 h 1479550"/>
                  <a:gd name="connsiteX1" fmla="*/ 3355975 w 4568825"/>
                  <a:gd name="connsiteY1" fmla="*/ 1479550 h 1479550"/>
                  <a:gd name="connsiteX2" fmla="*/ 3355975 w 4568825"/>
                  <a:gd name="connsiteY2" fmla="*/ 1358900 h 1479550"/>
                  <a:gd name="connsiteX3" fmla="*/ 3355975 w 4568825"/>
                  <a:gd name="connsiteY3" fmla="*/ 1358900 h 1479550"/>
                  <a:gd name="connsiteX4" fmla="*/ 3324225 w 4568825"/>
                  <a:gd name="connsiteY4" fmla="*/ 1358900 h 1479550"/>
                  <a:gd name="connsiteX5" fmla="*/ 3324225 w 4568825"/>
                  <a:gd name="connsiteY5" fmla="*/ 1323975 h 1479550"/>
                  <a:gd name="connsiteX6" fmla="*/ 3314700 w 4568825"/>
                  <a:gd name="connsiteY6" fmla="*/ 1323975 h 1479550"/>
                  <a:gd name="connsiteX7" fmla="*/ 3314700 w 4568825"/>
                  <a:gd name="connsiteY7" fmla="*/ 1222375 h 1479550"/>
                  <a:gd name="connsiteX8" fmla="*/ 3263900 w 4568825"/>
                  <a:gd name="connsiteY8" fmla="*/ 1222375 h 1479550"/>
                  <a:gd name="connsiteX9" fmla="*/ 3263900 w 4568825"/>
                  <a:gd name="connsiteY9" fmla="*/ 1114425 h 1479550"/>
                  <a:gd name="connsiteX10" fmla="*/ 3203575 w 4568825"/>
                  <a:gd name="connsiteY10" fmla="*/ 1114425 h 1479550"/>
                  <a:gd name="connsiteX11" fmla="*/ 3203575 w 4568825"/>
                  <a:gd name="connsiteY11" fmla="*/ 1025525 h 1479550"/>
                  <a:gd name="connsiteX12" fmla="*/ 3168650 w 4568825"/>
                  <a:gd name="connsiteY12" fmla="*/ 1025525 h 1479550"/>
                  <a:gd name="connsiteX13" fmla="*/ 3168650 w 4568825"/>
                  <a:gd name="connsiteY13" fmla="*/ 949325 h 1479550"/>
                  <a:gd name="connsiteX14" fmla="*/ 3101975 w 4568825"/>
                  <a:gd name="connsiteY14" fmla="*/ 949325 h 1479550"/>
                  <a:gd name="connsiteX15" fmla="*/ 3101975 w 4568825"/>
                  <a:gd name="connsiteY15" fmla="*/ 876300 h 1479550"/>
                  <a:gd name="connsiteX16" fmla="*/ 2698750 w 4568825"/>
                  <a:gd name="connsiteY16" fmla="*/ 876300 h 1479550"/>
                  <a:gd name="connsiteX17" fmla="*/ 2698750 w 4568825"/>
                  <a:gd name="connsiteY17" fmla="*/ 831850 h 1479550"/>
                  <a:gd name="connsiteX18" fmla="*/ 2679700 w 4568825"/>
                  <a:gd name="connsiteY18" fmla="*/ 831850 h 1479550"/>
                  <a:gd name="connsiteX19" fmla="*/ 2679700 w 4568825"/>
                  <a:gd name="connsiteY19" fmla="*/ 806450 h 1479550"/>
                  <a:gd name="connsiteX20" fmla="*/ 2228850 w 4568825"/>
                  <a:gd name="connsiteY20" fmla="*/ 806450 h 1479550"/>
                  <a:gd name="connsiteX21" fmla="*/ 2228850 w 4568825"/>
                  <a:gd name="connsiteY21" fmla="*/ 765175 h 1479550"/>
                  <a:gd name="connsiteX22" fmla="*/ 2159000 w 4568825"/>
                  <a:gd name="connsiteY22" fmla="*/ 765175 h 1479550"/>
                  <a:gd name="connsiteX23" fmla="*/ 2159000 w 4568825"/>
                  <a:gd name="connsiteY23" fmla="*/ 714375 h 1479550"/>
                  <a:gd name="connsiteX24" fmla="*/ 2098675 w 4568825"/>
                  <a:gd name="connsiteY24" fmla="*/ 714375 h 1479550"/>
                  <a:gd name="connsiteX25" fmla="*/ 2098675 w 4568825"/>
                  <a:gd name="connsiteY25" fmla="*/ 660400 h 1479550"/>
                  <a:gd name="connsiteX26" fmla="*/ 2066925 w 4568825"/>
                  <a:gd name="connsiteY26" fmla="*/ 660400 h 1479550"/>
                  <a:gd name="connsiteX27" fmla="*/ 2066925 w 4568825"/>
                  <a:gd name="connsiteY27" fmla="*/ 612775 h 1479550"/>
                  <a:gd name="connsiteX28" fmla="*/ 2028825 w 4568825"/>
                  <a:gd name="connsiteY28" fmla="*/ 612775 h 1479550"/>
                  <a:gd name="connsiteX29" fmla="*/ 2028825 w 4568825"/>
                  <a:gd name="connsiteY29" fmla="*/ 574675 h 1479550"/>
                  <a:gd name="connsiteX30" fmla="*/ 2009775 w 4568825"/>
                  <a:gd name="connsiteY30" fmla="*/ 576791 h 1479550"/>
                  <a:gd name="connsiteX31" fmla="*/ 2005542 w 4568825"/>
                  <a:gd name="connsiteY31" fmla="*/ 545042 h 1479550"/>
                  <a:gd name="connsiteX32" fmla="*/ 1622425 w 4568825"/>
                  <a:gd name="connsiteY32" fmla="*/ 545042 h 1479550"/>
                  <a:gd name="connsiteX33" fmla="*/ 1622425 w 4568825"/>
                  <a:gd name="connsiteY33" fmla="*/ 520700 h 1479550"/>
                  <a:gd name="connsiteX34" fmla="*/ 1609725 w 4568825"/>
                  <a:gd name="connsiteY34" fmla="*/ 520700 h 1479550"/>
                  <a:gd name="connsiteX35" fmla="*/ 1609725 w 4568825"/>
                  <a:gd name="connsiteY35" fmla="*/ 476250 h 1479550"/>
                  <a:gd name="connsiteX36" fmla="*/ 1438275 w 4568825"/>
                  <a:gd name="connsiteY36" fmla="*/ 476250 h 1479550"/>
                  <a:gd name="connsiteX37" fmla="*/ 1438275 w 4568825"/>
                  <a:gd name="connsiteY37" fmla="*/ 444500 h 1479550"/>
                  <a:gd name="connsiteX38" fmla="*/ 1127125 w 4568825"/>
                  <a:gd name="connsiteY38" fmla="*/ 444500 h 1479550"/>
                  <a:gd name="connsiteX39" fmla="*/ 1127125 w 4568825"/>
                  <a:gd name="connsiteY39" fmla="*/ 419100 h 1479550"/>
                  <a:gd name="connsiteX40" fmla="*/ 1041400 w 4568825"/>
                  <a:gd name="connsiteY40" fmla="*/ 419100 h 1479550"/>
                  <a:gd name="connsiteX41" fmla="*/ 1041400 w 4568825"/>
                  <a:gd name="connsiteY41" fmla="*/ 384175 h 1479550"/>
                  <a:gd name="connsiteX42" fmla="*/ 1006475 w 4568825"/>
                  <a:gd name="connsiteY42" fmla="*/ 384175 h 1479550"/>
                  <a:gd name="connsiteX43" fmla="*/ 1006475 w 4568825"/>
                  <a:gd name="connsiteY43" fmla="*/ 342900 h 1479550"/>
                  <a:gd name="connsiteX44" fmla="*/ 993775 w 4568825"/>
                  <a:gd name="connsiteY44" fmla="*/ 342900 h 1479550"/>
                  <a:gd name="connsiteX45" fmla="*/ 993775 w 4568825"/>
                  <a:gd name="connsiteY45" fmla="*/ 317500 h 1479550"/>
                  <a:gd name="connsiteX46" fmla="*/ 968375 w 4568825"/>
                  <a:gd name="connsiteY46" fmla="*/ 317500 h 1479550"/>
                  <a:gd name="connsiteX47" fmla="*/ 968375 w 4568825"/>
                  <a:gd name="connsiteY47" fmla="*/ 231775 h 1479550"/>
                  <a:gd name="connsiteX48" fmla="*/ 933450 w 4568825"/>
                  <a:gd name="connsiteY48" fmla="*/ 231775 h 1479550"/>
                  <a:gd name="connsiteX49" fmla="*/ 933450 w 4568825"/>
                  <a:gd name="connsiteY49" fmla="*/ 174625 h 1479550"/>
                  <a:gd name="connsiteX50" fmla="*/ 495300 w 4568825"/>
                  <a:gd name="connsiteY50" fmla="*/ 174625 h 1479550"/>
                  <a:gd name="connsiteX51" fmla="*/ 495300 w 4568825"/>
                  <a:gd name="connsiteY51" fmla="*/ 130175 h 1479550"/>
                  <a:gd name="connsiteX52" fmla="*/ 495300 w 4568825"/>
                  <a:gd name="connsiteY52" fmla="*/ 130175 h 1479550"/>
                  <a:gd name="connsiteX53" fmla="*/ 466725 w 4568825"/>
                  <a:gd name="connsiteY53" fmla="*/ 130175 h 1479550"/>
                  <a:gd name="connsiteX54" fmla="*/ 466725 w 4568825"/>
                  <a:gd name="connsiteY54" fmla="*/ 107950 h 1479550"/>
                  <a:gd name="connsiteX55" fmla="*/ 466725 w 4568825"/>
                  <a:gd name="connsiteY55" fmla="*/ 85725 h 1479550"/>
                  <a:gd name="connsiteX56" fmla="*/ 431800 w 4568825"/>
                  <a:gd name="connsiteY56" fmla="*/ 85725 h 1479550"/>
                  <a:gd name="connsiteX57" fmla="*/ 431800 w 4568825"/>
                  <a:gd name="connsiteY57" fmla="*/ 63500 h 1479550"/>
                  <a:gd name="connsiteX58" fmla="*/ 409575 w 4568825"/>
                  <a:gd name="connsiteY58" fmla="*/ 63500 h 1479550"/>
                  <a:gd name="connsiteX59" fmla="*/ 409575 w 4568825"/>
                  <a:gd name="connsiteY59" fmla="*/ 41275 h 1479550"/>
                  <a:gd name="connsiteX60" fmla="*/ 377825 w 4568825"/>
                  <a:gd name="connsiteY60" fmla="*/ 41275 h 1479550"/>
                  <a:gd name="connsiteX61" fmla="*/ 377825 w 4568825"/>
                  <a:gd name="connsiteY61" fmla="*/ 0 h 1479550"/>
                  <a:gd name="connsiteX62" fmla="*/ 0 w 4568825"/>
                  <a:gd name="connsiteY62" fmla="*/ 0 h 147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568825" h="1479550">
                    <a:moveTo>
                      <a:pt x="4568825" y="1479550"/>
                    </a:moveTo>
                    <a:lnTo>
                      <a:pt x="3355975" y="1479550"/>
                    </a:lnTo>
                    <a:lnTo>
                      <a:pt x="3355975" y="1358900"/>
                    </a:lnTo>
                    <a:lnTo>
                      <a:pt x="3355975" y="1358900"/>
                    </a:lnTo>
                    <a:lnTo>
                      <a:pt x="3324225" y="1358900"/>
                    </a:lnTo>
                    <a:lnTo>
                      <a:pt x="3324225" y="1323975"/>
                    </a:lnTo>
                    <a:lnTo>
                      <a:pt x="3314700" y="1323975"/>
                    </a:lnTo>
                    <a:lnTo>
                      <a:pt x="3314700" y="1222375"/>
                    </a:lnTo>
                    <a:lnTo>
                      <a:pt x="3263900" y="1222375"/>
                    </a:lnTo>
                    <a:lnTo>
                      <a:pt x="3263900" y="1114425"/>
                    </a:lnTo>
                    <a:lnTo>
                      <a:pt x="3203575" y="1114425"/>
                    </a:lnTo>
                    <a:lnTo>
                      <a:pt x="3203575" y="1025525"/>
                    </a:lnTo>
                    <a:lnTo>
                      <a:pt x="3168650" y="1025525"/>
                    </a:lnTo>
                    <a:lnTo>
                      <a:pt x="3168650" y="949325"/>
                    </a:lnTo>
                    <a:lnTo>
                      <a:pt x="3101975" y="949325"/>
                    </a:lnTo>
                    <a:lnTo>
                      <a:pt x="3101975" y="876300"/>
                    </a:lnTo>
                    <a:lnTo>
                      <a:pt x="2698750" y="876300"/>
                    </a:lnTo>
                    <a:lnTo>
                      <a:pt x="2698750" y="831850"/>
                    </a:lnTo>
                    <a:lnTo>
                      <a:pt x="2679700" y="831850"/>
                    </a:lnTo>
                    <a:lnTo>
                      <a:pt x="2679700" y="806450"/>
                    </a:lnTo>
                    <a:lnTo>
                      <a:pt x="2228850" y="806450"/>
                    </a:lnTo>
                    <a:lnTo>
                      <a:pt x="2228850" y="765175"/>
                    </a:lnTo>
                    <a:lnTo>
                      <a:pt x="2159000" y="765175"/>
                    </a:lnTo>
                    <a:lnTo>
                      <a:pt x="2159000" y="714375"/>
                    </a:lnTo>
                    <a:lnTo>
                      <a:pt x="2098675" y="714375"/>
                    </a:lnTo>
                    <a:lnTo>
                      <a:pt x="2098675" y="660400"/>
                    </a:lnTo>
                    <a:lnTo>
                      <a:pt x="2066925" y="660400"/>
                    </a:lnTo>
                    <a:lnTo>
                      <a:pt x="2066925" y="612775"/>
                    </a:lnTo>
                    <a:lnTo>
                      <a:pt x="2028825" y="612775"/>
                    </a:lnTo>
                    <a:lnTo>
                      <a:pt x="2028825" y="574675"/>
                    </a:lnTo>
                    <a:lnTo>
                      <a:pt x="2009775" y="576791"/>
                    </a:lnTo>
                    <a:lnTo>
                      <a:pt x="2005542" y="545042"/>
                    </a:lnTo>
                    <a:lnTo>
                      <a:pt x="1622425" y="545042"/>
                    </a:lnTo>
                    <a:lnTo>
                      <a:pt x="1622425" y="520700"/>
                    </a:lnTo>
                    <a:lnTo>
                      <a:pt x="1609725" y="520700"/>
                    </a:lnTo>
                    <a:lnTo>
                      <a:pt x="1609725" y="476250"/>
                    </a:lnTo>
                    <a:lnTo>
                      <a:pt x="1438275" y="476250"/>
                    </a:lnTo>
                    <a:lnTo>
                      <a:pt x="1438275" y="444500"/>
                    </a:lnTo>
                    <a:lnTo>
                      <a:pt x="1127125" y="444500"/>
                    </a:lnTo>
                    <a:lnTo>
                      <a:pt x="1127125" y="419100"/>
                    </a:lnTo>
                    <a:lnTo>
                      <a:pt x="1041400" y="419100"/>
                    </a:lnTo>
                    <a:lnTo>
                      <a:pt x="1041400" y="384175"/>
                    </a:lnTo>
                    <a:lnTo>
                      <a:pt x="1006475" y="384175"/>
                    </a:lnTo>
                    <a:lnTo>
                      <a:pt x="1006475" y="342900"/>
                    </a:lnTo>
                    <a:lnTo>
                      <a:pt x="993775" y="342900"/>
                    </a:lnTo>
                    <a:lnTo>
                      <a:pt x="993775" y="317500"/>
                    </a:lnTo>
                    <a:lnTo>
                      <a:pt x="968375" y="317500"/>
                    </a:lnTo>
                    <a:lnTo>
                      <a:pt x="968375" y="231775"/>
                    </a:lnTo>
                    <a:lnTo>
                      <a:pt x="933450" y="231775"/>
                    </a:lnTo>
                    <a:lnTo>
                      <a:pt x="933450" y="174625"/>
                    </a:lnTo>
                    <a:lnTo>
                      <a:pt x="495300" y="174625"/>
                    </a:lnTo>
                    <a:lnTo>
                      <a:pt x="495300" y="130175"/>
                    </a:lnTo>
                    <a:lnTo>
                      <a:pt x="495300" y="130175"/>
                    </a:lnTo>
                    <a:lnTo>
                      <a:pt x="466725" y="130175"/>
                    </a:lnTo>
                    <a:lnTo>
                      <a:pt x="466725" y="107950"/>
                    </a:lnTo>
                    <a:lnTo>
                      <a:pt x="466725" y="85725"/>
                    </a:lnTo>
                    <a:lnTo>
                      <a:pt x="431800" y="85725"/>
                    </a:lnTo>
                    <a:lnTo>
                      <a:pt x="431800" y="63500"/>
                    </a:lnTo>
                    <a:lnTo>
                      <a:pt x="409575" y="63500"/>
                    </a:lnTo>
                    <a:lnTo>
                      <a:pt x="409575" y="41275"/>
                    </a:lnTo>
                    <a:lnTo>
                      <a:pt x="377825" y="41275"/>
                    </a:lnTo>
                    <a:lnTo>
                      <a:pt x="37782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3" name="Freeform: Shape 12">
                <a:extLst>
                  <a:ext uri="{FF2B5EF4-FFF2-40B4-BE49-F238E27FC236}">
                    <a16:creationId xmlns:a16="http://schemas.microsoft.com/office/drawing/2014/main" id="{48B7ADD4-EEB8-54B1-D032-5B01863453EA}"/>
                  </a:ext>
                </a:extLst>
              </p:cNvPr>
              <p:cNvSpPr/>
              <p:nvPr/>
            </p:nvSpPr>
            <p:spPr bwMode="auto">
              <a:xfrm>
                <a:off x="2813050" y="1619250"/>
                <a:ext cx="2266950" cy="339725"/>
              </a:xfrm>
              <a:custGeom>
                <a:avLst/>
                <a:gdLst>
                  <a:gd name="connsiteX0" fmla="*/ 0 w 2266950"/>
                  <a:gd name="connsiteY0" fmla="*/ 0 h 339725"/>
                  <a:gd name="connsiteX1" fmla="*/ 511175 w 2266950"/>
                  <a:gd name="connsiteY1" fmla="*/ 0 h 339725"/>
                  <a:gd name="connsiteX2" fmla="*/ 561975 w 2266950"/>
                  <a:gd name="connsiteY2" fmla="*/ 0 h 339725"/>
                  <a:gd name="connsiteX3" fmla="*/ 561975 w 2266950"/>
                  <a:gd name="connsiteY3" fmla="*/ 50800 h 339725"/>
                  <a:gd name="connsiteX4" fmla="*/ 1025525 w 2266950"/>
                  <a:gd name="connsiteY4" fmla="*/ 50800 h 339725"/>
                  <a:gd name="connsiteX5" fmla="*/ 1025525 w 2266950"/>
                  <a:gd name="connsiteY5" fmla="*/ 73025 h 339725"/>
                  <a:gd name="connsiteX6" fmla="*/ 1162050 w 2266950"/>
                  <a:gd name="connsiteY6" fmla="*/ 73025 h 339725"/>
                  <a:gd name="connsiteX7" fmla="*/ 1162050 w 2266950"/>
                  <a:gd name="connsiteY7" fmla="*/ 111125 h 339725"/>
                  <a:gd name="connsiteX8" fmla="*/ 1225550 w 2266950"/>
                  <a:gd name="connsiteY8" fmla="*/ 111125 h 339725"/>
                  <a:gd name="connsiteX9" fmla="*/ 1225550 w 2266950"/>
                  <a:gd name="connsiteY9" fmla="*/ 127000 h 339725"/>
                  <a:gd name="connsiteX10" fmla="*/ 1416050 w 2266950"/>
                  <a:gd name="connsiteY10" fmla="*/ 127000 h 339725"/>
                  <a:gd name="connsiteX11" fmla="*/ 1416050 w 2266950"/>
                  <a:gd name="connsiteY11" fmla="*/ 161925 h 339725"/>
                  <a:gd name="connsiteX12" fmla="*/ 1590675 w 2266950"/>
                  <a:gd name="connsiteY12" fmla="*/ 161925 h 339725"/>
                  <a:gd name="connsiteX13" fmla="*/ 1590675 w 2266950"/>
                  <a:gd name="connsiteY13" fmla="*/ 190500 h 339725"/>
                  <a:gd name="connsiteX14" fmla="*/ 1971675 w 2266950"/>
                  <a:gd name="connsiteY14" fmla="*/ 190500 h 339725"/>
                  <a:gd name="connsiteX15" fmla="*/ 1971675 w 2266950"/>
                  <a:gd name="connsiteY15" fmla="*/ 222250 h 339725"/>
                  <a:gd name="connsiteX16" fmla="*/ 2143125 w 2266950"/>
                  <a:gd name="connsiteY16" fmla="*/ 222250 h 339725"/>
                  <a:gd name="connsiteX17" fmla="*/ 2143125 w 2266950"/>
                  <a:gd name="connsiteY17" fmla="*/ 250825 h 339725"/>
                  <a:gd name="connsiteX18" fmla="*/ 2184400 w 2266950"/>
                  <a:gd name="connsiteY18" fmla="*/ 250825 h 339725"/>
                  <a:gd name="connsiteX19" fmla="*/ 2184400 w 2266950"/>
                  <a:gd name="connsiteY19" fmla="*/ 295275 h 339725"/>
                  <a:gd name="connsiteX20" fmla="*/ 2266950 w 2266950"/>
                  <a:gd name="connsiteY20" fmla="*/ 295275 h 339725"/>
                  <a:gd name="connsiteX21" fmla="*/ 2266950 w 2266950"/>
                  <a:gd name="connsiteY21" fmla="*/ 339725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66950" h="339725">
                    <a:moveTo>
                      <a:pt x="0" y="0"/>
                    </a:moveTo>
                    <a:lnTo>
                      <a:pt x="511175" y="0"/>
                    </a:lnTo>
                    <a:lnTo>
                      <a:pt x="561975" y="0"/>
                    </a:lnTo>
                    <a:lnTo>
                      <a:pt x="561975" y="50800"/>
                    </a:lnTo>
                    <a:lnTo>
                      <a:pt x="1025525" y="50800"/>
                    </a:lnTo>
                    <a:lnTo>
                      <a:pt x="1025525" y="73025"/>
                    </a:lnTo>
                    <a:lnTo>
                      <a:pt x="1162050" y="73025"/>
                    </a:lnTo>
                    <a:lnTo>
                      <a:pt x="1162050" y="111125"/>
                    </a:lnTo>
                    <a:lnTo>
                      <a:pt x="1225550" y="111125"/>
                    </a:lnTo>
                    <a:lnTo>
                      <a:pt x="1225550" y="127000"/>
                    </a:lnTo>
                    <a:lnTo>
                      <a:pt x="1416050" y="127000"/>
                    </a:lnTo>
                    <a:lnTo>
                      <a:pt x="1416050" y="161925"/>
                    </a:lnTo>
                    <a:lnTo>
                      <a:pt x="1590675" y="161925"/>
                    </a:lnTo>
                    <a:lnTo>
                      <a:pt x="1590675" y="190500"/>
                    </a:lnTo>
                    <a:lnTo>
                      <a:pt x="1971675" y="190500"/>
                    </a:lnTo>
                    <a:lnTo>
                      <a:pt x="1971675" y="222250"/>
                    </a:lnTo>
                    <a:lnTo>
                      <a:pt x="2143125" y="222250"/>
                    </a:lnTo>
                    <a:lnTo>
                      <a:pt x="2143125" y="250825"/>
                    </a:lnTo>
                    <a:lnTo>
                      <a:pt x="2184400" y="250825"/>
                    </a:lnTo>
                    <a:lnTo>
                      <a:pt x="2184400" y="295275"/>
                    </a:lnTo>
                    <a:lnTo>
                      <a:pt x="2266950" y="295275"/>
                    </a:lnTo>
                    <a:lnTo>
                      <a:pt x="2266950" y="339725"/>
                    </a:lnTo>
                  </a:path>
                </a:pathLst>
              </a:custGeom>
              <a:noFill/>
              <a:ln w="28575">
                <a:solidFill>
                  <a:schemeClr val="accent3"/>
                </a:solidFill>
                <a:miter lim="800000"/>
                <a:headEnd/>
                <a:tailEnd/>
              </a:ln>
            </p:spPr>
            <p:txBody>
              <a:bodyPr rtlCol="0" anchor="ctr"/>
              <a:lstStyle/>
              <a:p>
                <a:pPr algn="ctr"/>
                <a:endParaRPr lang="en-US" dirty="0"/>
              </a:p>
            </p:txBody>
          </p:sp>
        </p:grpSp>
        <p:grpSp>
          <p:nvGrpSpPr>
            <p:cNvPr id="95" name="Group 94">
              <a:extLst>
                <a:ext uri="{FF2B5EF4-FFF2-40B4-BE49-F238E27FC236}">
                  <a16:creationId xmlns:a16="http://schemas.microsoft.com/office/drawing/2014/main" id="{050ED15D-ECCB-070D-02FB-E6538EB0B2FB}"/>
                </a:ext>
              </a:extLst>
            </p:cNvPr>
            <p:cNvGrpSpPr/>
            <p:nvPr/>
          </p:nvGrpSpPr>
          <p:grpSpPr>
            <a:xfrm>
              <a:off x="4384228" y="1758422"/>
              <a:ext cx="90993" cy="90993"/>
              <a:chOff x="3154974" y="4166954"/>
              <a:chExt cx="152400" cy="152400"/>
            </a:xfrm>
          </p:grpSpPr>
          <p:cxnSp>
            <p:nvCxnSpPr>
              <p:cNvPr id="96" name="Straight Connector 95">
                <a:extLst>
                  <a:ext uri="{FF2B5EF4-FFF2-40B4-BE49-F238E27FC236}">
                    <a16:creationId xmlns:a16="http://schemas.microsoft.com/office/drawing/2014/main" id="{20468C4E-5EBF-1284-2DB3-826090165CEE}"/>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99C37545-6BFA-9A9B-EE40-0B9F08C2DC3A}"/>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23723396-DBAA-D920-9EB1-5B16A656CEC3}"/>
                </a:ext>
              </a:extLst>
            </p:cNvPr>
            <p:cNvGrpSpPr/>
            <p:nvPr/>
          </p:nvGrpSpPr>
          <p:grpSpPr>
            <a:xfrm>
              <a:off x="4442450" y="1758421"/>
              <a:ext cx="90993" cy="90993"/>
              <a:chOff x="3154974" y="4166954"/>
              <a:chExt cx="152400" cy="152400"/>
            </a:xfrm>
          </p:grpSpPr>
          <p:cxnSp>
            <p:nvCxnSpPr>
              <p:cNvPr id="99" name="Straight Connector 98">
                <a:extLst>
                  <a:ext uri="{FF2B5EF4-FFF2-40B4-BE49-F238E27FC236}">
                    <a16:creationId xmlns:a16="http://schemas.microsoft.com/office/drawing/2014/main" id="{213C767F-FE1D-B632-5464-646D15A9E9BC}"/>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133BF9FC-98C6-7AD3-593E-4DC553CB4392}"/>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0D6B9085-DA5B-CB42-C974-F32091E7D8B5}"/>
                </a:ext>
              </a:extLst>
            </p:cNvPr>
            <p:cNvGrpSpPr/>
            <p:nvPr/>
          </p:nvGrpSpPr>
          <p:grpSpPr>
            <a:xfrm>
              <a:off x="4499724" y="1758421"/>
              <a:ext cx="90993" cy="90993"/>
              <a:chOff x="3154974" y="4166954"/>
              <a:chExt cx="152400" cy="152400"/>
            </a:xfrm>
          </p:grpSpPr>
          <p:cxnSp>
            <p:nvCxnSpPr>
              <p:cNvPr id="102" name="Straight Connector 101">
                <a:extLst>
                  <a:ext uri="{FF2B5EF4-FFF2-40B4-BE49-F238E27FC236}">
                    <a16:creationId xmlns:a16="http://schemas.microsoft.com/office/drawing/2014/main" id="{4FC09130-A091-AB94-00AF-25900A70FFC7}"/>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F0C8C307-2CC5-9545-ADD8-1106F6853700}"/>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52247278-6581-98DD-92F8-C57D30D4408A}"/>
                </a:ext>
              </a:extLst>
            </p:cNvPr>
            <p:cNvGrpSpPr/>
            <p:nvPr/>
          </p:nvGrpSpPr>
          <p:grpSpPr>
            <a:xfrm>
              <a:off x="4586713" y="1758421"/>
              <a:ext cx="90993" cy="90993"/>
              <a:chOff x="3154974" y="4166954"/>
              <a:chExt cx="152400" cy="152400"/>
            </a:xfrm>
          </p:grpSpPr>
          <p:cxnSp>
            <p:nvCxnSpPr>
              <p:cNvPr id="105" name="Straight Connector 104">
                <a:extLst>
                  <a:ext uri="{FF2B5EF4-FFF2-40B4-BE49-F238E27FC236}">
                    <a16:creationId xmlns:a16="http://schemas.microsoft.com/office/drawing/2014/main" id="{41FB5E2D-B57A-E18D-D6A2-EE885B5381A2}"/>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4FA695B5-9160-9703-2662-664F3DA2D0EC}"/>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2BB1787C-097C-9F42-8086-B18ED18FB88B}"/>
                </a:ext>
              </a:extLst>
            </p:cNvPr>
            <p:cNvGrpSpPr/>
            <p:nvPr/>
          </p:nvGrpSpPr>
          <p:grpSpPr>
            <a:xfrm>
              <a:off x="4907124" y="1779046"/>
              <a:ext cx="90993" cy="90993"/>
              <a:chOff x="3154974" y="4166954"/>
              <a:chExt cx="152400" cy="152400"/>
            </a:xfrm>
          </p:grpSpPr>
          <p:cxnSp>
            <p:nvCxnSpPr>
              <p:cNvPr id="108" name="Straight Connector 107">
                <a:extLst>
                  <a:ext uri="{FF2B5EF4-FFF2-40B4-BE49-F238E27FC236}">
                    <a16:creationId xmlns:a16="http://schemas.microsoft.com/office/drawing/2014/main" id="{25D46B3C-AF6D-5636-8C24-203DD37128F7}"/>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43A7D11E-EBB8-C559-91BD-EED0AB43FDAC}"/>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68F7D573-8DAD-FD81-BA85-6D6B3BC941B8}"/>
                </a:ext>
              </a:extLst>
            </p:cNvPr>
            <p:cNvGrpSpPr/>
            <p:nvPr/>
          </p:nvGrpSpPr>
          <p:grpSpPr>
            <a:xfrm>
              <a:off x="4944818" y="1874754"/>
              <a:ext cx="90993" cy="90993"/>
              <a:chOff x="3154974" y="4166954"/>
              <a:chExt cx="152400" cy="152400"/>
            </a:xfrm>
          </p:grpSpPr>
          <p:cxnSp>
            <p:nvCxnSpPr>
              <p:cNvPr id="111" name="Straight Connector 110">
                <a:extLst>
                  <a:ext uri="{FF2B5EF4-FFF2-40B4-BE49-F238E27FC236}">
                    <a16:creationId xmlns:a16="http://schemas.microsoft.com/office/drawing/2014/main" id="{8923FEEA-4BAB-612C-8142-DF2B4E7F78D6}"/>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82DCC855-4304-2692-67E6-93B021A749F3}"/>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689C0BCC-1148-4EFE-9239-4A331C0C4A35}"/>
                </a:ext>
              </a:extLst>
            </p:cNvPr>
            <p:cNvGrpSpPr/>
            <p:nvPr/>
          </p:nvGrpSpPr>
          <p:grpSpPr>
            <a:xfrm>
              <a:off x="5269479" y="1908398"/>
              <a:ext cx="90993" cy="90993"/>
              <a:chOff x="3154974" y="4166954"/>
              <a:chExt cx="152400" cy="152400"/>
            </a:xfrm>
          </p:grpSpPr>
          <p:cxnSp>
            <p:nvCxnSpPr>
              <p:cNvPr id="114" name="Straight Connector 113">
                <a:extLst>
                  <a:ext uri="{FF2B5EF4-FFF2-40B4-BE49-F238E27FC236}">
                    <a16:creationId xmlns:a16="http://schemas.microsoft.com/office/drawing/2014/main" id="{0405EC02-EA45-D770-3E88-3039018C216F}"/>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A87CD30-203E-1701-33E2-25A7D0820D7B}"/>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60A008CC-D52A-BEB6-38AE-BE544F7B58A7}"/>
                </a:ext>
              </a:extLst>
            </p:cNvPr>
            <p:cNvGrpSpPr/>
            <p:nvPr/>
          </p:nvGrpSpPr>
          <p:grpSpPr>
            <a:xfrm>
              <a:off x="5534642" y="2092739"/>
              <a:ext cx="90993" cy="90993"/>
              <a:chOff x="3154974" y="4166954"/>
              <a:chExt cx="152400" cy="152400"/>
            </a:xfrm>
          </p:grpSpPr>
          <p:cxnSp>
            <p:nvCxnSpPr>
              <p:cNvPr id="117" name="Straight Connector 116">
                <a:extLst>
                  <a:ext uri="{FF2B5EF4-FFF2-40B4-BE49-F238E27FC236}">
                    <a16:creationId xmlns:a16="http://schemas.microsoft.com/office/drawing/2014/main" id="{28FE6B5E-6F17-0302-8DE7-DF130F1AEB22}"/>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E319C8B-1F36-EBE5-6E4C-4F8B80A3A21F}"/>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7E72E376-97C9-03B3-E6D1-FA960A74DFB9}"/>
                </a:ext>
              </a:extLst>
            </p:cNvPr>
            <p:cNvGrpSpPr/>
            <p:nvPr/>
          </p:nvGrpSpPr>
          <p:grpSpPr>
            <a:xfrm>
              <a:off x="6552758" y="2386924"/>
              <a:ext cx="90993" cy="90993"/>
              <a:chOff x="3154974" y="4166954"/>
              <a:chExt cx="152400" cy="152400"/>
            </a:xfrm>
          </p:grpSpPr>
          <p:cxnSp>
            <p:nvCxnSpPr>
              <p:cNvPr id="120" name="Straight Connector 119">
                <a:extLst>
                  <a:ext uri="{FF2B5EF4-FFF2-40B4-BE49-F238E27FC236}">
                    <a16:creationId xmlns:a16="http://schemas.microsoft.com/office/drawing/2014/main" id="{6040CB9E-00B1-6168-D4E1-5E76C155A8E3}"/>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1403A364-8FFE-94AD-4967-6AFA915550C6}"/>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4EED9530-07F1-925F-E7A2-A62899D8ED78}"/>
                </a:ext>
              </a:extLst>
            </p:cNvPr>
            <p:cNvGrpSpPr/>
            <p:nvPr/>
          </p:nvGrpSpPr>
          <p:grpSpPr>
            <a:xfrm>
              <a:off x="6583466" y="2386924"/>
              <a:ext cx="90993" cy="90993"/>
              <a:chOff x="3154974" y="4166954"/>
              <a:chExt cx="152400" cy="152400"/>
            </a:xfrm>
          </p:grpSpPr>
          <p:cxnSp>
            <p:nvCxnSpPr>
              <p:cNvPr id="123" name="Straight Connector 122">
                <a:extLst>
                  <a:ext uri="{FF2B5EF4-FFF2-40B4-BE49-F238E27FC236}">
                    <a16:creationId xmlns:a16="http://schemas.microsoft.com/office/drawing/2014/main" id="{19ACAF36-5829-5C67-B0D2-73BF92B7A7C2}"/>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902B4825-6A50-43E4-CE9B-E723BE950A0E}"/>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2EF51709-993B-3310-240A-3DCEE754C220}"/>
                </a:ext>
              </a:extLst>
            </p:cNvPr>
            <p:cNvGrpSpPr/>
            <p:nvPr/>
          </p:nvGrpSpPr>
          <p:grpSpPr>
            <a:xfrm>
              <a:off x="6674459" y="2457884"/>
              <a:ext cx="90993" cy="90993"/>
              <a:chOff x="3154974" y="4166954"/>
              <a:chExt cx="152400" cy="152400"/>
            </a:xfrm>
          </p:grpSpPr>
          <p:cxnSp>
            <p:nvCxnSpPr>
              <p:cNvPr id="126" name="Straight Connector 125">
                <a:extLst>
                  <a:ext uri="{FF2B5EF4-FFF2-40B4-BE49-F238E27FC236}">
                    <a16:creationId xmlns:a16="http://schemas.microsoft.com/office/drawing/2014/main" id="{0216606A-1EFC-A813-EBA5-D3B94A1D99A2}"/>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FA767C10-2086-0F21-F7F2-8123B9A3EF94}"/>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CD64D16E-766B-9F6F-AF1C-9E160CD5AD6A}"/>
                </a:ext>
              </a:extLst>
            </p:cNvPr>
            <p:cNvGrpSpPr/>
            <p:nvPr/>
          </p:nvGrpSpPr>
          <p:grpSpPr>
            <a:xfrm>
              <a:off x="6728332" y="2457883"/>
              <a:ext cx="90993" cy="90993"/>
              <a:chOff x="3154974" y="4166954"/>
              <a:chExt cx="152400" cy="152400"/>
            </a:xfrm>
          </p:grpSpPr>
          <p:cxnSp>
            <p:nvCxnSpPr>
              <p:cNvPr id="129" name="Straight Connector 128">
                <a:extLst>
                  <a:ext uri="{FF2B5EF4-FFF2-40B4-BE49-F238E27FC236}">
                    <a16:creationId xmlns:a16="http://schemas.microsoft.com/office/drawing/2014/main" id="{7167A1A8-FA3C-95CA-38B3-8053AE97A440}"/>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2044C822-1262-9065-F877-7D852E1C936F}"/>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7CE9E8D1-0813-ECE9-6C88-9AB43949D649}"/>
                </a:ext>
              </a:extLst>
            </p:cNvPr>
            <p:cNvGrpSpPr/>
            <p:nvPr/>
          </p:nvGrpSpPr>
          <p:grpSpPr>
            <a:xfrm>
              <a:off x="7001382" y="2457883"/>
              <a:ext cx="90993" cy="90993"/>
              <a:chOff x="3154974" y="4166954"/>
              <a:chExt cx="152400" cy="152400"/>
            </a:xfrm>
          </p:grpSpPr>
          <p:cxnSp>
            <p:nvCxnSpPr>
              <p:cNvPr id="132" name="Straight Connector 131">
                <a:extLst>
                  <a:ext uri="{FF2B5EF4-FFF2-40B4-BE49-F238E27FC236}">
                    <a16:creationId xmlns:a16="http://schemas.microsoft.com/office/drawing/2014/main" id="{00C02FD9-28CD-E1FD-DC2D-9C76983AE05F}"/>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14C6555B-C182-79C8-7936-5774B221967F}"/>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6F7330C9-898B-570D-E2CD-5E06B3BD7B2C}"/>
                </a:ext>
              </a:extLst>
            </p:cNvPr>
            <p:cNvGrpSpPr/>
            <p:nvPr/>
          </p:nvGrpSpPr>
          <p:grpSpPr>
            <a:xfrm>
              <a:off x="7075892" y="2515547"/>
              <a:ext cx="90993" cy="90993"/>
              <a:chOff x="3154974" y="4166954"/>
              <a:chExt cx="152400" cy="152400"/>
            </a:xfrm>
          </p:grpSpPr>
          <p:cxnSp>
            <p:nvCxnSpPr>
              <p:cNvPr id="135" name="Straight Connector 134">
                <a:extLst>
                  <a:ext uri="{FF2B5EF4-FFF2-40B4-BE49-F238E27FC236}">
                    <a16:creationId xmlns:a16="http://schemas.microsoft.com/office/drawing/2014/main" id="{81D413AA-C275-D7A2-52C7-CA02AE70AB64}"/>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9CD9623A-8E69-5252-0EB7-24DE22F2C587}"/>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C33A5AF6-8A54-9C26-E9E2-2EA96D67FD00}"/>
                </a:ext>
              </a:extLst>
            </p:cNvPr>
            <p:cNvGrpSpPr/>
            <p:nvPr/>
          </p:nvGrpSpPr>
          <p:grpSpPr>
            <a:xfrm>
              <a:off x="7103351" y="2522319"/>
              <a:ext cx="90993" cy="90993"/>
              <a:chOff x="3154974" y="4166954"/>
              <a:chExt cx="152400" cy="152400"/>
            </a:xfrm>
          </p:grpSpPr>
          <p:cxnSp>
            <p:nvCxnSpPr>
              <p:cNvPr id="138" name="Straight Connector 137">
                <a:extLst>
                  <a:ext uri="{FF2B5EF4-FFF2-40B4-BE49-F238E27FC236}">
                    <a16:creationId xmlns:a16="http://schemas.microsoft.com/office/drawing/2014/main" id="{A09EB2CB-4E3D-8C4E-6F08-D997ECD82BA4}"/>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7E09EE5-277C-F584-9BA7-9A2415F66C8C}"/>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4765991A-170C-7F98-303C-FC60C69D1F42}"/>
                </a:ext>
              </a:extLst>
            </p:cNvPr>
            <p:cNvGrpSpPr/>
            <p:nvPr/>
          </p:nvGrpSpPr>
          <p:grpSpPr>
            <a:xfrm>
              <a:off x="7109851" y="2561043"/>
              <a:ext cx="90993" cy="90993"/>
              <a:chOff x="3154974" y="4166954"/>
              <a:chExt cx="152400" cy="152400"/>
            </a:xfrm>
          </p:grpSpPr>
          <p:cxnSp>
            <p:nvCxnSpPr>
              <p:cNvPr id="141" name="Straight Connector 140">
                <a:extLst>
                  <a:ext uri="{FF2B5EF4-FFF2-40B4-BE49-F238E27FC236}">
                    <a16:creationId xmlns:a16="http://schemas.microsoft.com/office/drawing/2014/main" id="{611BA786-28FD-2D32-DB59-CBDA18C64BA7}"/>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A80C3B40-78C4-EB67-CEBC-84984E85FCFC}"/>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606764AD-D20E-BEFD-5BDE-A4028D63127E}"/>
                </a:ext>
              </a:extLst>
            </p:cNvPr>
            <p:cNvGrpSpPr/>
            <p:nvPr/>
          </p:nvGrpSpPr>
          <p:grpSpPr>
            <a:xfrm>
              <a:off x="7148848" y="2627673"/>
              <a:ext cx="90993" cy="90993"/>
              <a:chOff x="3154974" y="4166954"/>
              <a:chExt cx="152400" cy="152400"/>
            </a:xfrm>
          </p:grpSpPr>
          <p:cxnSp>
            <p:nvCxnSpPr>
              <p:cNvPr id="144" name="Straight Connector 143">
                <a:extLst>
                  <a:ext uri="{FF2B5EF4-FFF2-40B4-BE49-F238E27FC236}">
                    <a16:creationId xmlns:a16="http://schemas.microsoft.com/office/drawing/2014/main" id="{CDF0EE0B-DCAF-8753-966E-BC08B723228F}"/>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91690506-535E-3DD5-70B7-6BDFFC9DB1BA}"/>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0DCC51AF-BEEB-53FB-259E-E24A00633A61}"/>
                </a:ext>
              </a:extLst>
            </p:cNvPr>
            <p:cNvGrpSpPr/>
            <p:nvPr/>
          </p:nvGrpSpPr>
          <p:grpSpPr>
            <a:xfrm>
              <a:off x="7184491" y="2643576"/>
              <a:ext cx="90993" cy="90993"/>
              <a:chOff x="3154974" y="4166954"/>
              <a:chExt cx="152400" cy="152400"/>
            </a:xfrm>
          </p:grpSpPr>
          <p:cxnSp>
            <p:nvCxnSpPr>
              <p:cNvPr id="147" name="Straight Connector 146">
                <a:extLst>
                  <a:ext uri="{FF2B5EF4-FFF2-40B4-BE49-F238E27FC236}">
                    <a16:creationId xmlns:a16="http://schemas.microsoft.com/office/drawing/2014/main" id="{C01E33DE-3266-D6B0-FB36-AF630AAD1F7A}"/>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E03632FE-1E02-5BCC-A157-BD52EFDA4C09}"/>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100F723A-CE54-88A7-5B3C-DDEF30BB1DB7}"/>
                </a:ext>
              </a:extLst>
            </p:cNvPr>
            <p:cNvGrpSpPr/>
            <p:nvPr/>
          </p:nvGrpSpPr>
          <p:grpSpPr>
            <a:xfrm>
              <a:off x="7201312" y="2671458"/>
              <a:ext cx="90993" cy="90993"/>
              <a:chOff x="3154974" y="4166954"/>
              <a:chExt cx="152400" cy="152400"/>
            </a:xfrm>
          </p:grpSpPr>
          <p:cxnSp>
            <p:nvCxnSpPr>
              <p:cNvPr id="150" name="Straight Connector 149">
                <a:extLst>
                  <a:ext uri="{FF2B5EF4-FFF2-40B4-BE49-F238E27FC236}">
                    <a16:creationId xmlns:a16="http://schemas.microsoft.com/office/drawing/2014/main" id="{05AA6993-2CC4-656A-6B87-F92EBAD05CAC}"/>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10CEB7F-9094-5A53-DA2E-21BD9C9CA843}"/>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B925136A-26BD-224A-9B07-49C28B1A80E2}"/>
                </a:ext>
              </a:extLst>
            </p:cNvPr>
            <p:cNvGrpSpPr/>
            <p:nvPr/>
          </p:nvGrpSpPr>
          <p:grpSpPr>
            <a:xfrm>
              <a:off x="7233158" y="2673169"/>
              <a:ext cx="90993" cy="90993"/>
              <a:chOff x="3154974" y="4166954"/>
              <a:chExt cx="152400" cy="152400"/>
            </a:xfrm>
          </p:grpSpPr>
          <p:cxnSp>
            <p:nvCxnSpPr>
              <p:cNvPr id="153" name="Straight Connector 152">
                <a:extLst>
                  <a:ext uri="{FF2B5EF4-FFF2-40B4-BE49-F238E27FC236}">
                    <a16:creationId xmlns:a16="http://schemas.microsoft.com/office/drawing/2014/main" id="{1050E549-22D0-EB2E-9123-811F881E50EA}"/>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1F1FFF46-3160-BFA5-CE8B-500DA414EE86}"/>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12B29EBF-DE56-4E9A-BDFD-428EE5FC1411}"/>
                </a:ext>
              </a:extLst>
            </p:cNvPr>
            <p:cNvGrpSpPr/>
            <p:nvPr/>
          </p:nvGrpSpPr>
          <p:grpSpPr>
            <a:xfrm>
              <a:off x="7264461" y="2677978"/>
              <a:ext cx="90993" cy="90993"/>
              <a:chOff x="3154974" y="4166954"/>
              <a:chExt cx="152400" cy="152400"/>
            </a:xfrm>
          </p:grpSpPr>
          <p:cxnSp>
            <p:nvCxnSpPr>
              <p:cNvPr id="156" name="Straight Connector 155">
                <a:extLst>
                  <a:ext uri="{FF2B5EF4-FFF2-40B4-BE49-F238E27FC236}">
                    <a16:creationId xmlns:a16="http://schemas.microsoft.com/office/drawing/2014/main" id="{2595A463-5F1A-D44B-BF4A-E8A46C5D7D92}"/>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79202886-5957-4889-C2CD-514D28E0A7AB}"/>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34F8A815-5E17-AE78-D10E-739F50294F69}"/>
                </a:ext>
              </a:extLst>
            </p:cNvPr>
            <p:cNvGrpSpPr/>
            <p:nvPr/>
          </p:nvGrpSpPr>
          <p:grpSpPr>
            <a:xfrm>
              <a:off x="7481233" y="2723474"/>
              <a:ext cx="90993" cy="90993"/>
              <a:chOff x="3154974" y="4166954"/>
              <a:chExt cx="152400" cy="152400"/>
            </a:xfrm>
          </p:grpSpPr>
          <p:cxnSp>
            <p:nvCxnSpPr>
              <p:cNvPr id="159" name="Straight Connector 158">
                <a:extLst>
                  <a:ext uri="{FF2B5EF4-FFF2-40B4-BE49-F238E27FC236}">
                    <a16:creationId xmlns:a16="http://schemas.microsoft.com/office/drawing/2014/main" id="{937ABD0F-3D23-86FF-0F47-EE3E111025F8}"/>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F48B7D82-1B91-BA3F-2F12-E5EC2F193007}"/>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16799B30-D1E1-4254-AF78-17FA8670435A}"/>
                </a:ext>
              </a:extLst>
            </p:cNvPr>
            <p:cNvGrpSpPr/>
            <p:nvPr/>
          </p:nvGrpSpPr>
          <p:grpSpPr>
            <a:xfrm>
              <a:off x="7574093" y="2723474"/>
              <a:ext cx="90993" cy="90993"/>
              <a:chOff x="3154974" y="4166954"/>
              <a:chExt cx="152400" cy="152400"/>
            </a:xfrm>
          </p:grpSpPr>
          <p:cxnSp>
            <p:nvCxnSpPr>
              <p:cNvPr id="162" name="Straight Connector 161">
                <a:extLst>
                  <a:ext uri="{FF2B5EF4-FFF2-40B4-BE49-F238E27FC236}">
                    <a16:creationId xmlns:a16="http://schemas.microsoft.com/office/drawing/2014/main" id="{398380E0-8BB3-6815-C4A6-4903FFBA3F67}"/>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5D0807CD-0C90-F249-30C5-4675F7307135}"/>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82CEDB1D-FCC3-3BE2-38C0-AD4AFB137583}"/>
                </a:ext>
              </a:extLst>
            </p:cNvPr>
            <p:cNvGrpSpPr/>
            <p:nvPr/>
          </p:nvGrpSpPr>
          <p:grpSpPr>
            <a:xfrm>
              <a:off x="7661064" y="2723474"/>
              <a:ext cx="90993" cy="90993"/>
              <a:chOff x="3154974" y="4166954"/>
              <a:chExt cx="152400" cy="152400"/>
            </a:xfrm>
          </p:grpSpPr>
          <p:cxnSp>
            <p:nvCxnSpPr>
              <p:cNvPr id="165" name="Straight Connector 164">
                <a:extLst>
                  <a:ext uri="{FF2B5EF4-FFF2-40B4-BE49-F238E27FC236}">
                    <a16:creationId xmlns:a16="http://schemas.microsoft.com/office/drawing/2014/main" id="{A80AFEEC-8ECC-106C-6C62-8D1396F7C502}"/>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3334A7C9-DE41-084D-8F45-879ED50B22C0}"/>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1F2BC177-4642-9B74-556E-4E59E1574AAE}"/>
                </a:ext>
              </a:extLst>
            </p:cNvPr>
            <p:cNvGrpSpPr/>
            <p:nvPr/>
          </p:nvGrpSpPr>
          <p:grpSpPr>
            <a:xfrm>
              <a:off x="7714574" y="2723474"/>
              <a:ext cx="90993" cy="90993"/>
              <a:chOff x="3154974" y="4166954"/>
              <a:chExt cx="152400" cy="152400"/>
            </a:xfrm>
          </p:grpSpPr>
          <p:cxnSp>
            <p:nvCxnSpPr>
              <p:cNvPr id="168" name="Straight Connector 167">
                <a:extLst>
                  <a:ext uri="{FF2B5EF4-FFF2-40B4-BE49-F238E27FC236}">
                    <a16:creationId xmlns:a16="http://schemas.microsoft.com/office/drawing/2014/main" id="{178486FC-989C-BB86-8E7D-862C5AFB2DF7}"/>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4DF01BD6-D287-5E38-FE04-33CE1B7FF63D}"/>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23CD46CD-0886-BCDC-B1B2-072AF0758812}"/>
                </a:ext>
              </a:extLst>
            </p:cNvPr>
            <p:cNvGrpSpPr/>
            <p:nvPr/>
          </p:nvGrpSpPr>
          <p:grpSpPr>
            <a:xfrm>
              <a:off x="7764092" y="2787057"/>
              <a:ext cx="90993" cy="90993"/>
              <a:chOff x="3154974" y="4166954"/>
              <a:chExt cx="152400" cy="152400"/>
            </a:xfrm>
          </p:grpSpPr>
          <p:cxnSp>
            <p:nvCxnSpPr>
              <p:cNvPr id="171" name="Straight Connector 170">
                <a:extLst>
                  <a:ext uri="{FF2B5EF4-FFF2-40B4-BE49-F238E27FC236}">
                    <a16:creationId xmlns:a16="http://schemas.microsoft.com/office/drawing/2014/main" id="{5A22ACA8-9550-AC97-EFFF-23FF04289DA9}"/>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4897A62D-5C1E-7B55-4D2A-2BC5A0146B75}"/>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CB98FD7F-58D3-EA4C-F5AB-9A1DCB0078CE}"/>
                </a:ext>
              </a:extLst>
            </p:cNvPr>
            <p:cNvGrpSpPr/>
            <p:nvPr/>
          </p:nvGrpSpPr>
          <p:grpSpPr>
            <a:xfrm>
              <a:off x="7821624" y="2789549"/>
              <a:ext cx="90993" cy="90993"/>
              <a:chOff x="3154974" y="4166954"/>
              <a:chExt cx="152400" cy="152400"/>
            </a:xfrm>
          </p:grpSpPr>
          <p:cxnSp>
            <p:nvCxnSpPr>
              <p:cNvPr id="174" name="Straight Connector 173">
                <a:extLst>
                  <a:ext uri="{FF2B5EF4-FFF2-40B4-BE49-F238E27FC236}">
                    <a16:creationId xmlns:a16="http://schemas.microsoft.com/office/drawing/2014/main" id="{9573B0AB-6241-6CA2-45F5-51DAA04D7F13}"/>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9A6C1C00-A294-CCB2-0FFC-E3611A5D42ED}"/>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89438A68-1BD8-54F9-4F41-B8AD11CF6958}"/>
                </a:ext>
              </a:extLst>
            </p:cNvPr>
            <p:cNvGrpSpPr/>
            <p:nvPr/>
          </p:nvGrpSpPr>
          <p:grpSpPr>
            <a:xfrm>
              <a:off x="7841704" y="2787057"/>
              <a:ext cx="90993" cy="90993"/>
              <a:chOff x="3154974" y="4166954"/>
              <a:chExt cx="152400" cy="152400"/>
            </a:xfrm>
          </p:grpSpPr>
          <p:cxnSp>
            <p:nvCxnSpPr>
              <p:cNvPr id="177" name="Straight Connector 176">
                <a:extLst>
                  <a:ext uri="{FF2B5EF4-FFF2-40B4-BE49-F238E27FC236}">
                    <a16:creationId xmlns:a16="http://schemas.microsoft.com/office/drawing/2014/main" id="{7E2A6029-56BA-A394-25E4-C48C778A55F8}"/>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B6D6CB75-6EED-551F-F110-999C4409F071}"/>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BFF2EF66-6651-3E75-3684-93345DA570BE}"/>
                </a:ext>
              </a:extLst>
            </p:cNvPr>
            <p:cNvGrpSpPr/>
            <p:nvPr/>
          </p:nvGrpSpPr>
          <p:grpSpPr>
            <a:xfrm>
              <a:off x="7867120" y="2789549"/>
              <a:ext cx="90993" cy="90993"/>
              <a:chOff x="3154974" y="4166954"/>
              <a:chExt cx="152400" cy="152400"/>
            </a:xfrm>
          </p:grpSpPr>
          <p:cxnSp>
            <p:nvCxnSpPr>
              <p:cNvPr id="180" name="Straight Connector 179">
                <a:extLst>
                  <a:ext uri="{FF2B5EF4-FFF2-40B4-BE49-F238E27FC236}">
                    <a16:creationId xmlns:a16="http://schemas.microsoft.com/office/drawing/2014/main" id="{7315823F-E61F-A65D-1482-D227C1D4F98C}"/>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52365BF2-D80D-10B0-DC62-EEE68576BE52}"/>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B2927DA3-D673-3752-F5E2-4D8DDBEE1413}"/>
                </a:ext>
              </a:extLst>
            </p:cNvPr>
            <p:cNvGrpSpPr/>
            <p:nvPr/>
          </p:nvGrpSpPr>
          <p:grpSpPr>
            <a:xfrm>
              <a:off x="8124371" y="2846584"/>
              <a:ext cx="90993" cy="90993"/>
              <a:chOff x="3154974" y="4166954"/>
              <a:chExt cx="152400" cy="152400"/>
            </a:xfrm>
          </p:grpSpPr>
          <p:cxnSp>
            <p:nvCxnSpPr>
              <p:cNvPr id="183" name="Straight Connector 182">
                <a:extLst>
                  <a:ext uri="{FF2B5EF4-FFF2-40B4-BE49-F238E27FC236}">
                    <a16:creationId xmlns:a16="http://schemas.microsoft.com/office/drawing/2014/main" id="{7611F18C-8497-0FE7-AD46-A46D014F0764}"/>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48F1D280-DF2D-8D03-F4C9-375699D67B34}"/>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5" name="Group 184">
              <a:extLst>
                <a:ext uri="{FF2B5EF4-FFF2-40B4-BE49-F238E27FC236}">
                  <a16:creationId xmlns:a16="http://schemas.microsoft.com/office/drawing/2014/main" id="{DFAEF646-73F7-364C-1A4A-1B5683AAD3A6}"/>
                </a:ext>
              </a:extLst>
            </p:cNvPr>
            <p:cNvGrpSpPr/>
            <p:nvPr/>
          </p:nvGrpSpPr>
          <p:grpSpPr>
            <a:xfrm>
              <a:off x="8201466" y="2920730"/>
              <a:ext cx="90993" cy="90993"/>
              <a:chOff x="3154974" y="4166954"/>
              <a:chExt cx="152400" cy="152400"/>
            </a:xfrm>
          </p:grpSpPr>
          <p:cxnSp>
            <p:nvCxnSpPr>
              <p:cNvPr id="186" name="Straight Connector 185">
                <a:extLst>
                  <a:ext uri="{FF2B5EF4-FFF2-40B4-BE49-F238E27FC236}">
                    <a16:creationId xmlns:a16="http://schemas.microsoft.com/office/drawing/2014/main" id="{52CD676F-241E-6B71-3ED6-1F38E154E51E}"/>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275F6682-505C-B0B6-2591-16E8690AB3EB}"/>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0CD4A7F5-F00A-EA77-BCDE-E2D253D67CEB}"/>
                </a:ext>
              </a:extLst>
            </p:cNvPr>
            <p:cNvGrpSpPr/>
            <p:nvPr/>
          </p:nvGrpSpPr>
          <p:grpSpPr>
            <a:xfrm>
              <a:off x="8235686" y="2935453"/>
              <a:ext cx="90993" cy="90993"/>
              <a:chOff x="3154974" y="4166954"/>
              <a:chExt cx="152400" cy="152400"/>
            </a:xfrm>
          </p:grpSpPr>
          <p:cxnSp>
            <p:nvCxnSpPr>
              <p:cNvPr id="189" name="Straight Connector 188">
                <a:extLst>
                  <a:ext uri="{FF2B5EF4-FFF2-40B4-BE49-F238E27FC236}">
                    <a16:creationId xmlns:a16="http://schemas.microsoft.com/office/drawing/2014/main" id="{C96027FA-F3CE-C5E9-2BB6-26BBBC2A8502}"/>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E3C05EF5-4F73-B353-D3C5-C29AF14FEE39}"/>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A8B68F98-6DEF-51D5-EC74-CC0C22761CA1}"/>
                </a:ext>
              </a:extLst>
            </p:cNvPr>
            <p:cNvGrpSpPr/>
            <p:nvPr/>
          </p:nvGrpSpPr>
          <p:grpSpPr>
            <a:xfrm>
              <a:off x="8292460" y="3030242"/>
              <a:ext cx="90993" cy="90993"/>
              <a:chOff x="3154974" y="4166954"/>
              <a:chExt cx="152400" cy="152400"/>
            </a:xfrm>
          </p:grpSpPr>
          <p:cxnSp>
            <p:nvCxnSpPr>
              <p:cNvPr id="192" name="Straight Connector 191">
                <a:extLst>
                  <a:ext uri="{FF2B5EF4-FFF2-40B4-BE49-F238E27FC236}">
                    <a16:creationId xmlns:a16="http://schemas.microsoft.com/office/drawing/2014/main" id="{59D88D4E-7763-F4B7-A40C-84BDFA199B41}"/>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49160B05-25DC-3F86-9B86-048D0A501A2A}"/>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E4FD6F25-2731-56F7-DF90-8843EAA4DC96}"/>
                </a:ext>
              </a:extLst>
            </p:cNvPr>
            <p:cNvGrpSpPr/>
            <p:nvPr/>
          </p:nvGrpSpPr>
          <p:grpSpPr>
            <a:xfrm>
              <a:off x="8308420" y="3134484"/>
              <a:ext cx="90993" cy="90993"/>
              <a:chOff x="3154974" y="4166954"/>
              <a:chExt cx="152400" cy="152400"/>
            </a:xfrm>
          </p:grpSpPr>
          <p:cxnSp>
            <p:nvCxnSpPr>
              <p:cNvPr id="195" name="Straight Connector 194">
                <a:extLst>
                  <a:ext uri="{FF2B5EF4-FFF2-40B4-BE49-F238E27FC236}">
                    <a16:creationId xmlns:a16="http://schemas.microsoft.com/office/drawing/2014/main" id="{38E98E78-1DE2-CB3D-3514-612468441B07}"/>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C41D2CD0-7158-1465-10F8-CD0D3EAB6894}"/>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8977EA73-AD18-056B-552A-381A9043E195}"/>
                </a:ext>
              </a:extLst>
            </p:cNvPr>
            <p:cNvGrpSpPr/>
            <p:nvPr/>
          </p:nvGrpSpPr>
          <p:grpSpPr>
            <a:xfrm>
              <a:off x="8355993" y="3257584"/>
              <a:ext cx="90993" cy="90993"/>
              <a:chOff x="3154974" y="4166954"/>
              <a:chExt cx="152400" cy="152400"/>
            </a:xfrm>
          </p:grpSpPr>
          <p:cxnSp>
            <p:nvCxnSpPr>
              <p:cNvPr id="198" name="Straight Connector 197">
                <a:extLst>
                  <a:ext uri="{FF2B5EF4-FFF2-40B4-BE49-F238E27FC236}">
                    <a16:creationId xmlns:a16="http://schemas.microsoft.com/office/drawing/2014/main" id="{32AFA594-9B5F-1BFC-CD07-BFCE2D0FF0F3}"/>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597045F9-D265-770D-9964-7CB23BC92DEF}"/>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DF613D27-56BF-6524-D3BE-A38F10A47F72}"/>
                </a:ext>
              </a:extLst>
            </p:cNvPr>
            <p:cNvGrpSpPr/>
            <p:nvPr/>
          </p:nvGrpSpPr>
          <p:grpSpPr>
            <a:xfrm>
              <a:off x="8423727" y="3392323"/>
              <a:ext cx="90993" cy="90993"/>
              <a:chOff x="3154974" y="4166954"/>
              <a:chExt cx="152400" cy="152400"/>
            </a:xfrm>
          </p:grpSpPr>
          <p:cxnSp>
            <p:nvCxnSpPr>
              <p:cNvPr id="201" name="Straight Connector 200">
                <a:extLst>
                  <a:ext uri="{FF2B5EF4-FFF2-40B4-BE49-F238E27FC236}">
                    <a16:creationId xmlns:a16="http://schemas.microsoft.com/office/drawing/2014/main" id="{887653CF-3D03-0FD5-0619-DCBD95F1D723}"/>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3149254F-A448-14C1-B6C9-F189D80637C0}"/>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0D09C9DF-35A4-1AEE-8A06-BE9D3A3FADE1}"/>
                </a:ext>
              </a:extLst>
            </p:cNvPr>
            <p:cNvGrpSpPr/>
            <p:nvPr/>
          </p:nvGrpSpPr>
          <p:grpSpPr>
            <a:xfrm>
              <a:off x="8453128" y="3392323"/>
              <a:ext cx="90993" cy="90993"/>
              <a:chOff x="3154974" y="4166954"/>
              <a:chExt cx="152400" cy="152400"/>
            </a:xfrm>
          </p:grpSpPr>
          <p:cxnSp>
            <p:nvCxnSpPr>
              <p:cNvPr id="204" name="Straight Connector 203">
                <a:extLst>
                  <a:ext uri="{FF2B5EF4-FFF2-40B4-BE49-F238E27FC236}">
                    <a16:creationId xmlns:a16="http://schemas.microsoft.com/office/drawing/2014/main" id="{18AC83E2-82C8-F4C7-A708-F04623D31002}"/>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EE354775-5A6A-AF77-18B7-43608477ED07}"/>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2862AD68-6492-E178-44A2-FE5035FA20F6}"/>
                </a:ext>
              </a:extLst>
            </p:cNvPr>
            <p:cNvGrpSpPr/>
            <p:nvPr/>
          </p:nvGrpSpPr>
          <p:grpSpPr>
            <a:xfrm>
              <a:off x="8547297" y="3396468"/>
              <a:ext cx="90993" cy="90993"/>
              <a:chOff x="3154974" y="4166954"/>
              <a:chExt cx="152400" cy="152400"/>
            </a:xfrm>
          </p:grpSpPr>
          <p:cxnSp>
            <p:nvCxnSpPr>
              <p:cNvPr id="207" name="Straight Connector 206">
                <a:extLst>
                  <a:ext uri="{FF2B5EF4-FFF2-40B4-BE49-F238E27FC236}">
                    <a16:creationId xmlns:a16="http://schemas.microsoft.com/office/drawing/2014/main" id="{C85DE7DD-7161-69EC-F797-4986D6CBE07D}"/>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BF2F1866-5763-D5EC-6975-86C94D45351B}"/>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3F5A190C-4350-064B-EFC3-94C22C398C12}"/>
                </a:ext>
              </a:extLst>
            </p:cNvPr>
            <p:cNvGrpSpPr/>
            <p:nvPr/>
          </p:nvGrpSpPr>
          <p:grpSpPr>
            <a:xfrm>
              <a:off x="8782247" y="3392322"/>
              <a:ext cx="90993" cy="90993"/>
              <a:chOff x="3154974" y="4166954"/>
              <a:chExt cx="152400" cy="152400"/>
            </a:xfrm>
          </p:grpSpPr>
          <p:cxnSp>
            <p:nvCxnSpPr>
              <p:cNvPr id="210" name="Straight Connector 209">
                <a:extLst>
                  <a:ext uri="{FF2B5EF4-FFF2-40B4-BE49-F238E27FC236}">
                    <a16:creationId xmlns:a16="http://schemas.microsoft.com/office/drawing/2014/main" id="{B0F46ACC-F658-1E2A-899E-58C142CBE35B}"/>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36EECD6B-430E-9B88-4509-80712A2448C3}"/>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FAF523A8-ED7A-7B0E-D71B-E4607BBA833F}"/>
                </a:ext>
              </a:extLst>
            </p:cNvPr>
            <p:cNvGrpSpPr/>
            <p:nvPr/>
          </p:nvGrpSpPr>
          <p:grpSpPr>
            <a:xfrm>
              <a:off x="8841097" y="3391442"/>
              <a:ext cx="90993" cy="90993"/>
              <a:chOff x="3154974" y="4166954"/>
              <a:chExt cx="152400" cy="152400"/>
            </a:xfrm>
          </p:grpSpPr>
          <p:cxnSp>
            <p:nvCxnSpPr>
              <p:cNvPr id="213" name="Straight Connector 212">
                <a:extLst>
                  <a:ext uri="{FF2B5EF4-FFF2-40B4-BE49-F238E27FC236}">
                    <a16:creationId xmlns:a16="http://schemas.microsoft.com/office/drawing/2014/main" id="{A9DE98F8-C453-EB95-233C-A8A5BEDAD2A9}"/>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CC9821BD-40CC-9D0E-A3E0-E62B49C3361B}"/>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D9D6624E-EE13-3C7E-1242-148D044B22B3}"/>
                </a:ext>
              </a:extLst>
            </p:cNvPr>
            <p:cNvGrpSpPr/>
            <p:nvPr/>
          </p:nvGrpSpPr>
          <p:grpSpPr>
            <a:xfrm>
              <a:off x="8886419" y="3395233"/>
              <a:ext cx="90993" cy="90993"/>
              <a:chOff x="3154974" y="4166954"/>
              <a:chExt cx="152400" cy="152400"/>
            </a:xfrm>
          </p:grpSpPr>
          <p:cxnSp>
            <p:nvCxnSpPr>
              <p:cNvPr id="216" name="Straight Connector 215">
                <a:extLst>
                  <a:ext uri="{FF2B5EF4-FFF2-40B4-BE49-F238E27FC236}">
                    <a16:creationId xmlns:a16="http://schemas.microsoft.com/office/drawing/2014/main" id="{74453478-FBCF-4154-3E95-D575A489285B}"/>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CD633EED-7AAD-DBAE-8DD5-404D95C3ECAD}"/>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8A8C4556-AC48-6286-50DB-A2A67D7AF7D9}"/>
                </a:ext>
              </a:extLst>
            </p:cNvPr>
            <p:cNvGrpSpPr/>
            <p:nvPr/>
          </p:nvGrpSpPr>
          <p:grpSpPr>
            <a:xfrm>
              <a:off x="8913926" y="3395233"/>
              <a:ext cx="90993" cy="90993"/>
              <a:chOff x="3154974" y="4166954"/>
              <a:chExt cx="152400" cy="152400"/>
            </a:xfrm>
          </p:grpSpPr>
          <p:cxnSp>
            <p:nvCxnSpPr>
              <p:cNvPr id="219" name="Straight Connector 218">
                <a:extLst>
                  <a:ext uri="{FF2B5EF4-FFF2-40B4-BE49-F238E27FC236}">
                    <a16:creationId xmlns:a16="http://schemas.microsoft.com/office/drawing/2014/main" id="{3873788B-0822-D455-E58E-0E6BFA7969A7}"/>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E740810A-3F8E-22A6-08B9-C181B78640E0}"/>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45D2CEE3-4BF1-A088-5185-8154255199CC}"/>
                </a:ext>
              </a:extLst>
            </p:cNvPr>
            <p:cNvGrpSpPr/>
            <p:nvPr/>
          </p:nvGrpSpPr>
          <p:grpSpPr>
            <a:xfrm>
              <a:off x="8819698" y="3391441"/>
              <a:ext cx="90993" cy="90993"/>
              <a:chOff x="3154974" y="4166954"/>
              <a:chExt cx="152400" cy="152400"/>
            </a:xfrm>
          </p:grpSpPr>
          <p:cxnSp>
            <p:nvCxnSpPr>
              <p:cNvPr id="222" name="Straight Connector 221">
                <a:extLst>
                  <a:ext uri="{FF2B5EF4-FFF2-40B4-BE49-F238E27FC236}">
                    <a16:creationId xmlns:a16="http://schemas.microsoft.com/office/drawing/2014/main" id="{CB171BDC-4A10-0891-4B50-9236E0514483}"/>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4A2CA947-DB8A-2B58-CF9A-76311395BA72}"/>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7D1A6D77-D0CD-9816-03F0-4AE5B0529BFC}"/>
                </a:ext>
              </a:extLst>
            </p:cNvPr>
            <p:cNvGrpSpPr/>
            <p:nvPr/>
          </p:nvGrpSpPr>
          <p:grpSpPr>
            <a:xfrm>
              <a:off x="9585509" y="3395232"/>
              <a:ext cx="90993" cy="90993"/>
              <a:chOff x="3154974" y="4166954"/>
              <a:chExt cx="152400" cy="152400"/>
            </a:xfrm>
          </p:grpSpPr>
          <p:cxnSp>
            <p:nvCxnSpPr>
              <p:cNvPr id="225" name="Straight Connector 224">
                <a:extLst>
                  <a:ext uri="{FF2B5EF4-FFF2-40B4-BE49-F238E27FC236}">
                    <a16:creationId xmlns:a16="http://schemas.microsoft.com/office/drawing/2014/main" id="{51FDED5E-4DCA-6EE7-0DDC-F1EF9259FE92}"/>
                  </a:ext>
                </a:extLst>
              </p:cNvPr>
              <p:cNvCxnSpPr>
                <a:cxnSpLocks/>
              </p:cNvCxnSpPr>
              <p:nvPr/>
            </p:nvCxnSpPr>
            <p:spPr bwMode="auto">
              <a:xfrm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618BDD1C-9EF7-B8F2-9E33-1B31FF95C8BC}"/>
                  </a:ext>
                </a:extLst>
              </p:cNvPr>
              <p:cNvCxnSpPr>
                <a:cxnSpLocks/>
              </p:cNvCxnSpPr>
              <p:nvPr/>
            </p:nvCxnSpPr>
            <p:spPr bwMode="auto">
              <a:xfrm rot="16200000" flipV="1">
                <a:off x="3231174" y="4166954"/>
                <a:ext cx="0" cy="15240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(Cohort 1): IRC-Assessed PFS by IGHV Status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954DB164-FC75-E24D-9B8A-6DBED3A7F22D}"/>
              </a:ext>
            </a:extLst>
          </p:cNvPr>
          <p:cNvSpPr txBox="1">
            <a:spLocks noChangeArrowheads="1"/>
          </p:cNvSpPr>
          <p:nvPr/>
        </p:nvSpPr>
        <p:spPr bwMode="auto">
          <a:xfrm>
            <a:off x="404043" y="636786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 Kahl.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Pan Pacific Lymphoma Conference 2022</a:t>
            </a:r>
            <a:r>
              <a:rPr lang="en-US" altLang="en-US" sz="1200" b="0" spc="-10" dirty="0">
                <a:solidFill>
                  <a:schemeClr val="bg2"/>
                </a:solidFill>
                <a:latin typeface="Calibri" panose="020F0502020204030204" pitchFamily="34" charset="0"/>
              </a:rPr>
              <a:t>. Poster. Tam. Lancet Oncol. 2022;[Epub].</a:t>
            </a:r>
            <a:endParaRPr lang="en-US" altLang="en-US" sz="1200" b="0" dirty="0">
              <a:solidFill>
                <a:schemeClr val="bg2"/>
              </a:solidFill>
              <a:latin typeface="Calibri" panose="020F0502020204030204" pitchFamily="34" charset="0"/>
            </a:endParaRPr>
          </a:p>
        </p:txBody>
      </p:sp>
      <p:sp>
        <p:nvSpPr>
          <p:cNvPr id="14" name="Rectangle 13">
            <a:extLst>
              <a:ext uri="{FF2B5EF4-FFF2-40B4-BE49-F238E27FC236}">
                <a16:creationId xmlns:a16="http://schemas.microsoft.com/office/drawing/2014/main" id="{31C97A27-D4CB-5182-0FA3-FF374C1ED1CD}"/>
              </a:ext>
            </a:extLst>
          </p:cNvPr>
          <p:cNvSpPr/>
          <p:nvPr/>
        </p:nvSpPr>
        <p:spPr bwMode="auto">
          <a:xfrm>
            <a:off x="2835408" y="2704780"/>
            <a:ext cx="2497311" cy="1782696"/>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TextBox 15">
            <a:extLst>
              <a:ext uri="{FF2B5EF4-FFF2-40B4-BE49-F238E27FC236}">
                <a16:creationId xmlns:a16="http://schemas.microsoft.com/office/drawing/2014/main" id="{4E21424C-CF36-10A2-A21F-24346CF2AC8C}"/>
              </a:ext>
            </a:extLst>
          </p:cNvPr>
          <p:cNvSpPr txBox="1"/>
          <p:nvPr/>
        </p:nvSpPr>
        <p:spPr bwMode="auto">
          <a:xfrm rot="16200000">
            <a:off x="323485" y="2957032"/>
            <a:ext cx="32850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Probability</a:t>
            </a:r>
          </a:p>
        </p:txBody>
      </p:sp>
      <p:sp>
        <p:nvSpPr>
          <p:cNvPr id="17" name="TextBox 16">
            <a:extLst>
              <a:ext uri="{FF2B5EF4-FFF2-40B4-BE49-F238E27FC236}">
                <a16:creationId xmlns:a16="http://schemas.microsoft.com/office/drawing/2014/main" id="{4FB1734C-FAEA-85E7-D20B-C504D6A150D0}"/>
              </a:ext>
            </a:extLst>
          </p:cNvPr>
          <p:cNvSpPr txBox="1"/>
          <p:nvPr/>
        </p:nvSpPr>
        <p:spPr bwMode="auto">
          <a:xfrm>
            <a:off x="6694856" y="4911854"/>
            <a:ext cx="4748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grpSp>
        <p:nvGrpSpPr>
          <p:cNvPr id="18" name="Group 17">
            <a:extLst>
              <a:ext uri="{FF2B5EF4-FFF2-40B4-BE49-F238E27FC236}">
                <a16:creationId xmlns:a16="http://schemas.microsoft.com/office/drawing/2014/main" id="{AA3E1FD5-037B-4B36-6241-B33997EF38F2}"/>
              </a:ext>
            </a:extLst>
          </p:cNvPr>
          <p:cNvGrpSpPr/>
          <p:nvPr/>
        </p:nvGrpSpPr>
        <p:grpSpPr>
          <a:xfrm>
            <a:off x="2187580" y="1410970"/>
            <a:ext cx="497251" cy="3386587"/>
            <a:chOff x="1071836" y="1618619"/>
            <a:chExt cx="497251" cy="2896874"/>
          </a:xfrm>
        </p:grpSpPr>
        <p:sp>
          <p:nvSpPr>
            <p:cNvPr id="19" name="TextBox 18">
              <a:extLst>
                <a:ext uri="{FF2B5EF4-FFF2-40B4-BE49-F238E27FC236}">
                  <a16:creationId xmlns:a16="http://schemas.microsoft.com/office/drawing/2014/main" id="{C5093E51-30A6-4F69-52AA-A7155D40F841}"/>
                </a:ext>
              </a:extLst>
            </p:cNvPr>
            <p:cNvSpPr txBox="1"/>
            <p:nvPr/>
          </p:nvSpPr>
          <p:spPr bwMode="auto">
            <a:xfrm>
              <a:off x="1071836" y="1618619"/>
              <a:ext cx="497251" cy="289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0" name="TextBox 19">
              <a:extLst>
                <a:ext uri="{FF2B5EF4-FFF2-40B4-BE49-F238E27FC236}">
                  <a16:creationId xmlns:a16="http://schemas.microsoft.com/office/drawing/2014/main" id="{EFF89D96-E9CC-13FF-9D13-0583364F95DA}"/>
                </a:ext>
              </a:extLst>
            </p:cNvPr>
            <p:cNvSpPr txBox="1"/>
            <p:nvPr/>
          </p:nvSpPr>
          <p:spPr bwMode="auto">
            <a:xfrm>
              <a:off x="1176031" y="2137541"/>
              <a:ext cx="393056" cy="289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1" name="TextBox 20">
              <a:extLst>
                <a:ext uri="{FF2B5EF4-FFF2-40B4-BE49-F238E27FC236}">
                  <a16:creationId xmlns:a16="http://schemas.microsoft.com/office/drawing/2014/main" id="{E101E4B9-F1C4-01AB-DB2C-D8704EAECFFE}"/>
                </a:ext>
              </a:extLst>
            </p:cNvPr>
            <p:cNvSpPr txBox="1"/>
            <p:nvPr/>
          </p:nvSpPr>
          <p:spPr bwMode="auto">
            <a:xfrm>
              <a:off x="1176031" y="2659382"/>
              <a:ext cx="393056" cy="289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2" name="TextBox 21">
              <a:extLst>
                <a:ext uri="{FF2B5EF4-FFF2-40B4-BE49-F238E27FC236}">
                  <a16:creationId xmlns:a16="http://schemas.microsoft.com/office/drawing/2014/main" id="{E62941C9-1012-595A-52B1-544A1D6A93D2}"/>
                </a:ext>
              </a:extLst>
            </p:cNvPr>
            <p:cNvSpPr txBox="1"/>
            <p:nvPr/>
          </p:nvSpPr>
          <p:spPr bwMode="auto">
            <a:xfrm>
              <a:off x="1176031" y="3181553"/>
              <a:ext cx="393056" cy="289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3" name="TextBox 22">
              <a:extLst>
                <a:ext uri="{FF2B5EF4-FFF2-40B4-BE49-F238E27FC236}">
                  <a16:creationId xmlns:a16="http://schemas.microsoft.com/office/drawing/2014/main" id="{34BAD95F-9511-7B3E-5BD4-8CD2BCFC0DDE}"/>
                </a:ext>
              </a:extLst>
            </p:cNvPr>
            <p:cNvSpPr txBox="1"/>
            <p:nvPr/>
          </p:nvSpPr>
          <p:spPr bwMode="auto">
            <a:xfrm>
              <a:off x="1176031" y="3695258"/>
              <a:ext cx="393056" cy="289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4" name="TextBox 23">
              <a:extLst>
                <a:ext uri="{FF2B5EF4-FFF2-40B4-BE49-F238E27FC236}">
                  <a16:creationId xmlns:a16="http://schemas.microsoft.com/office/drawing/2014/main" id="{6F31072E-AA27-94EE-9074-0095A12A73F3}"/>
                </a:ext>
              </a:extLst>
            </p:cNvPr>
            <p:cNvSpPr txBox="1"/>
            <p:nvPr/>
          </p:nvSpPr>
          <p:spPr bwMode="auto">
            <a:xfrm>
              <a:off x="1280226" y="4225895"/>
              <a:ext cx="288861" cy="289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25" name="Group 24">
            <a:extLst>
              <a:ext uri="{FF2B5EF4-FFF2-40B4-BE49-F238E27FC236}">
                <a16:creationId xmlns:a16="http://schemas.microsoft.com/office/drawing/2014/main" id="{7E65E2C2-7A29-FE98-9036-59245E53F505}"/>
              </a:ext>
            </a:extLst>
          </p:cNvPr>
          <p:cNvGrpSpPr/>
          <p:nvPr/>
        </p:nvGrpSpPr>
        <p:grpSpPr>
          <a:xfrm>
            <a:off x="2618507" y="1584960"/>
            <a:ext cx="94213" cy="3042920"/>
            <a:chOff x="1293050" y="1772507"/>
            <a:chExt cx="1285850" cy="2590116"/>
          </a:xfrm>
        </p:grpSpPr>
        <p:grpSp>
          <p:nvGrpSpPr>
            <p:cNvPr id="26" name="Group 25">
              <a:extLst>
                <a:ext uri="{FF2B5EF4-FFF2-40B4-BE49-F238E27FC236}">
                  <a16:creationId xmlns:a16="http://schemas.microsoft.com/office/drawing/2014/main" id="{750F1674-9FC8-0987-52DA-72B497DCF726}"/>
                </a:ext>
              </a:extLst>
            </p:cNvPr>
            <p:cNvGrpSpPr/>
            <p:nvPr/>
          </p:nvGrpSpPr>
          <p:grpSpPr>
            <a:xfrm>
              <a:off x="1293050" y="1772507"/>
              <a:ext cx="1285850" cy="2086002"/>
              <a:chOff x="1293050" y="1772507"/>
              <a:chExt cx="1285850" cy="2086002"/>
            </a:xfrm>
          </p:grpSpPr>
          <p:cxnSp>
            <p:nvCxnSpPr>
              <p:cNvPr id="28" name="Straight Connector 27">
                <a:extLst>
                  <a:ext uri="{FF2B5EF4-FFF2-40B4-BE49-F238E27FC236}">
                    <a16:creationId xmlns:a16="http://schemas.microsoft.com/office/drawing/2014/main" id="{5CC118AA-5794-D39F-7A3A-29C637F4EA4B}"/>
                  </a:ext>
                </a:extLst>
              </p:cNvPr>
              <p:cNvCxnSpPr>
                <a:cxnSpLocks/>
              </p:cNvCxnSpPr>
              <p:nvPr/>
            </p:nvCxnSpPr>
            <p:spPr bwMode="auto">
              <a:xfrm flipH="1">
                <a:off x="1293050" y="1772507"/>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FFD15AC-0806-21AB-4240-5B2C498495EE}"/>
                  </a:ext>
                </a:extLst>
              </p:cNvPr>
              <p:cNvCxnSpPr>
                <a:cxnSpLocks/>
              </p:cNvCxnSpPr>
              <p:nvPr/>
            </p:nvCxnSpPr>
            <p:spPr bwMode="auto">
              <a:xfrm flipH="1">
                <a:off x="1293050" y="229142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351E225-A1DD-2B9B-9AD5-E52DF312719F}"/>
                  </a:ext>
                </a:extLst>
              </p:cNvPr>
              <p:cNvCxnSpPr>
                <a:cxnSpLocks/>
              </p:cNvCxnSpPr>
              <p:nvPr/>
            </p:nvCxnSpPr>
            <p:spPr bwMode="auto">
              <a:xfrm flipH="1">
                <a:off x="1293050" y="2820477"/>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BE1971A-E3BC-D662-5A5D-A565361C4E9F}"/>
                  </a:ext>
                </a:extLst>
              </p:cNvPr>
              <p:cNvCxnSpPr>
                <a:cxnSpLocks/>
              </p:cNvCxnSpPr>
              <p:nvPr/>
            </p:nvCxnSpPr>
            <p:spPr bwMode="auto">
              <a:xfrm flipH="1">
                <a:off x="1293050" y="333939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BF5CB1C-D66E-40EA-B079-044F6D56AC7D}"/>
                  </a:ext>
                </a:extLst>
              </p:cNvPr>
              <p:cNvCxnSpPr>
                <a:cxnSpLocks/>
              </p:cNvCxnSpPr>
              <p:nvPr/>
            </p:nvCxnSpPr>
            <p:spPr bwMode="auto">
              <a:xfrm flipH="1">
                <a:off x="1293050" y="3858509"/>
                <a:ext cx="1285850" cy="0"/>
              </a:xfrm>
              <a:prstGeom prst="line">
                <a:avLst/>
              </a:prstGeom>
              <a:noFill/>
              <a:ln w="28575" cap="flat" cmpd="sng" algn="ctr">
                <a:solidFill>
                  <a:schemeClr val="bg1"/>
                </a:solidFill>
                <a:prstDash val="solid"/>
                <a:round/>
                <a:headEnd type="none" w="med" len="med"/>
                <a:tailEnd type="none" w="med" len="med"/>
              </a:ln>
              <a:effectLst/>
            </p:spPr>
          </p:cxnSp>
        </p:grpSp>
        <p:cxnSp>
          <p:nvCxnSpPr>
            <p:cNvPr id="27" name="Straight Connector 26">
              <a:extLst>
                <a:ext uri="{FF2B5EF4-FFF2-40B4-BE49-F238E27FC236}">
                  <a16:creationId xmlns:a16="http://schemas.microsoft.com/office/drawing/2014/main" id="{57283256-C352-3CA8-E41A-46B8CBF56108}"/>
                </a:ext>
              </a:extLst>
            </p:cNvPr>
            <p:cNvCxnSpPr>
              <a:cxnSpLocks/>
            </p:cNvCxnSpPr>
            <p:nvPr/>
          </p:nvCxnSpPr>
          <p:spPr bwMode="auto">
            <a:xfrm flipH="1">
              <a:off x="1293050" y="4362623"/>
              <a:ext cx="1285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E50E18EE-5529-3F2B-6158-827FD25A84BC}"/>
              </a:ext>
            </a:extLst>
          </p:cNvPr>
          <p:cNvGrpSpPr/>
          <p:nvPr/>
        </p:nvGrpSpPr>
        <p:grpSpPr>
          <a:xfrm>
            <a:off x="2578021" y="4648553"/>
            <a:ext cx="8744746" cy="338554"/>
            <a:chOff x="2983577" y="5125839"/>
            <a:chExt cx="8514178" cy="338554"/>
          </a:xfrm>
        </p:grpSpPr>
        <p:sp>
          <p:nvSpPr>
            <p:cNvPr id="34" name="TextBox 33">
              <a:extLst>
                <a:ext uri="{FF2B5EF4-FFF2-40B4-BE49-F238E27FC236}">
                  <a16:creationId xmlns:a16="http://schemas.microsoft.com/office/drawing/2014/main" id="{AEA4F131-9832-44B4-1A39-BB1499323762}"/>
                </a:ext>
              </a:extLst>
            </p:cNvPr>
            <p:cNvSpPr txBox="1"/>
            <p:nvPr/>
          </p:nvSpPr>
          <p:spPr bwMode="auto">
            <a:xfrm>
              <a:off x="2983577" y="5125839"/>
              <a:ext cx="2812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846B2B43-9D02-987A-772E-DC062540DF74}"/>
                </a:ext>
              </a:extLst>
            </p:cNvPr>
            <p:cNvSpPr txBox="1"/>
            <p:nvPr/>
          </p:nvSpPr>
          <p:spPr bwMode="auto">
            <a:xfrm>
              <a:off x="3567778" y="5125839"/>
              <a:ext cx="2812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36" name="TextBox 35">
              <a:extLst>
                <a:ext uri="{FF2B5EF4-FFF2-40B4-BE49-F238E27FC236}">
                  <a16:creationId xmlns:a16="http://schemas.microsoft.com/office/drawing/2014/main" id="{40DB5A52-EC86-DE92-11D9-76806EC0233A}"/>
                </a:ext>
              </a:extLst>
            </p:cNvPr>
            <p:cNvSpPr txBox="1"/>
            <p:nvPr/>
          </p:nvSpPr>
          <p:spPr bwMode="auto">
            <a:xfrm>
              <a:off x="4151977" y="5125839"/>
              <a:ext cx="2812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37" name="TextBox 36">
              <a:extLst>
                <a:ext uri="{FF2B5EF4-FFF2-40B4-BE49-F238E27FC236}">
                  <a16:creationId xmlns:a16="http://schemas.microsoft.com/office/drawing/2014/main" id="{5F367BA8-AF4D-1D80-64AD-95D4A0877E7E}"/>
                </a:ext>
              </a:extLst>
            </p:cNvPr>
            <p:cNvSpPr txBox="1"/>
            <p:nvPr/>
          </p:nvSpPr>
          <p:spPr bwMode="auto">
            <a:xfrm>
              <a:off x="4736177" y="5125839"/>
              <a:ext cx="2812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38" name="TextBox 37">
              <a:extLst>
                <a:ext uri="{FF2B5EF4-FFF2-40B4-BE49-F238E27FC236}">
                  <a16:creationId xmlns:a16="http://schemas.microsoft.com/office/drawing/2014/main" id="{A7479F4F-0BE8-0152-F65B-3F3E68DC0F0E}"/>
                </a:ext>
              </a:extLst>
            </p:cNvPr>
            <p:cNvSpPr txBox="1"/>
            <p:nvPr/>
          </p:nvSpPr>
          <p:spPr bwMode="auto">
            <a:xfrm>
              <a:off x="5271858" y="5125839"/>
              <a:ext cx="382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9" name="TextBox 38">
              <a:extLst>
                <a:ext uri="{FF2B5EF4-FFF2-40B4-BE49-F238E27FC236}">
                  <a16:creationId xmlns:a16="http://schemas.microsoft.com/office/drawing/2014/main" id="{483C8395-6C9C-2028-060B-8AD278B1E7D5}"/>
                </a:ext>
              </a:extLst>
            </p:cNvPr>
            <p:cNvSpPr txBox="1"/>
            <p:nvPr/>
          </p:nvSpPr>
          <p:spPr bwMode="auto">
            <a:xfrm>
              <a:off x="5856059" y="5125839"/>
              <a:ext cx="382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40" name="TextBox 39">
              <a:extLst>
                <a:ext uri="{FF2B5EF4-FFF2-40B4-BE49-F238E27FC236}">
                  <a16:creationId xmlns:a16="http://schemas.microsoft.com/office/drawing/2014/main" id="{2F12304D-68C8-7974-397F-9CA35D645C29}"/>
                </a:ext>
              </a:extLst>
            </p:cNvPr>
            <p:cNvSpPr txBox="1"/>
            <p:nvPr/>
          </p:nvSpPr>
          <p:spPr bwMode="auto">
            <a:xfrm>
              <a:off x="6440257" y="5125839"/>
              <a:ext cx="382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41" name="TextBox 40">
              <a:extLst>
                <a:ext uri="{FF2B5EF4-FFF2-40B4-BE49-F238E27FC236}">
                  <a16:creationId xmlns:a16="http://schemas.microsoft.com/office/drawing/2014/main" id="{BDF5B6C5-69CB-2A01-8365-07504DDD9F68}"/>
                </a:ext>
              </a:extLst>
            </p:cNvPr>
            <p:cNvSpPr txBox="1"/>
            <p:nvPr/>
          </p:nvSpPr>
          <p:spPr bwMode="auto">
            <a:xfrm>
              <a:off x="7024459" y="5125839"/>
              <a:ext cx="382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42" name="TextBox 41">
              <a:extLst>
                <a:ext uri="{FF2B5EF4-FFF2-40B4-BE49-F238E27FC236}">
                  <a16:creationId xmlns:a16="http://schemas.microsoft.com/office/drawing/2014/main" id="{6963D162-C408-8211-D750-482E96011473}"/>
                </a:ext>
              </a:extLst>
            </p:cNvPr>
            <p:cNvSpPr txBox="1"/>
            <p:nvPr/>
          </p:nvSpPr>
          <p:spPr bwMode="auto">
            <a:xfrm>
              <a:off x="7632127" y="5125839"/>
              <a:ext cx="382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43" name="TextBox 42">
              <a:extLst>
                <a:ext uri="{FF2B5EF4-FFF2-40B4-BE49-F238E27FC236}">
                  <a16:creationId xmlns:a16="http://schemas.microsoft.com/office/drawing/2014/main" id="{CB568040-5079-1F35-74D0-24C060E5C46D}"/>
                </a:ext>
              </a:extLst>
            </p:cNvPr>
            <p:cNvSpPr txBox="1"/>
            <p:nvPr/>
          </p:nvSpPr>
          <p:spPr bwMode="auto">
            <a:xfrm>
              <a:off x="8216326" y="5125839"/>
              <a:ext cx="382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44" name="TextBox 43">
              <a:extLst>
                <a:ext uri="{FF2B5EF4-FFF2-40B4-BE49-F238E27FC236}">
                  <a16:creationId xmlns:a16="http://schemas.microsoft.com/office/drawing/2014/main" id="{8FB0BF09-BC72-42E4-8206-C35516057F1B}"/>
                </a:ext>
              </a:extLst>
            </p:cNvPr>
            <p:cNvSpPr txBox="1"/>
            <p:nvPr/>
          </p:nvSpPr>
          <p:spPr bwMode="auto">
            <a:xfrm>
              <a:off x="8800525" y="5125839"/>
              <a:ext cx="382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45" name="TextBox 44">
              <a:extLst>
                <a:ext uri="{FF2B5EF4-FFF2-40B4-BE49-F238E27FC236}">
                  <a16:creationId xmlns:a16="http://schemas.microsoft.com/office/drawing/2014/main" id="{F08193C3-2868-B310-65AF-5357C1D81165}"/>
                </a:ext>
              </a:extLst>
            </p:cNvPr>
            <p:cNvSpPr txBox="1"/>
            <p:nvPr/>
          </p:nvSpPr>
          <p:spPr bwMode="auto">
            <a:xfrm>
              <a:off x="9384726" y="5125839"/>
              <a:ext cx="382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46" name="TextBox 45">
              <a:extLst>
                <a:ext uri="{FF2B5EF4-FFF2-40B4-BE49-F238E27FC236}">
                  <a16:creationId xmlns:a16="http://schemas.microsoft.com/office/drawing/2014/main" id="{73324703-9DE3-076D-59A9-F5485B3486B8}"/>
                </a:ext>
              </a:extLst>
            </p:cNvPr>
            <p:cNvSpPr txBox="1"/>
            <p:nvPr/>
          </p:nvSpPr>
          <p:spPr bwMode="auto">
            <a:xfrm>
              <a:off x="9971131" y="5125839"/>
              <a:ext cx="382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66" name="TextBox 65">
              <a:extLst>
                <a:ext uri="{FF2B5EF4-FFF2-40B4-BE49-F238E27FC236}">
                  <a16:creationId xmlns:a16="http://schemas.microsoft.com/office/drawing/2014/main" id="{E02FA992-4A5F-3710-F0D9-E1BE87E3A139}"/>
                </a:ext>
              </a:extLst>
            </p:cNvPr>
            <p:cNvSpPr txBox="1"/>
            <p:nvPr/>
          </p:nvSpPr>
          <p:spPr bwMode="auto">
            <a:xfrm>
              <a:off x="10549578" y="5125839"/>
              <a:ext cx="382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67" name="TextBox 66">
              <a:extLst>
                <a:ext uri="{FF2B5EF4-FFF2-40B4-BE49-F238E27FC236}">
                  <a16:creationId xmlns:a16="http://schemas.microsoft.com/office/drawing/2014/main" id="{556DEDAC-9D84-32EE-A1EA-E86DABA6458A}"/>
                </a:ext>
              </a:extLst>
            </p:cNvPr>
            <p:cNvSpPr txBox="1"/>
            <p:nvPr/>
          </p:nvSpPr>
          <p:spPr bwMode="auto">
            <a:xfrm>
              <a:off x="11115062" y="5125839"/>
              <a:ext cx="382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grpSp>
      <p:grpSp>
        <p:nvGrpSpPr>
          <p:cNvPr id="47" name="Group 46">
            <a:extLst>
              <a:ext uri="{FF2B5EF4-FFF2-40B4-BE49-F238E27FC236}">
                <a16:creationId xmlns:a16="http://schemas.microsoft.com/office/drawing/2014/main" id="{341B136F-C325-567D-8B99-B54D3464DC24}"/>
              </a:ext>
            </a:extLst>
          </p:cNvPr>
          <p:cNvGrpSpPr/>
          <p:nvPr/>
        </p:nvGrpSpPr>
        <p:grpSpPr>
          <a:xfrm>
            <a:off x="2712720" y="4619535"/>
            <a:ext cx="8427297" cy="96391"/>
            <a:chOff x="3130550" y="4781550"/>
            <a:chExt cx="8199171" cy="434881"/>
          </a:xfrm>
        </p:grpSpPr>
        <p:grpSp>
          <p:nvGrpSpPr>
            <p:cNvPr id="48" name="Group 47">
              <a:extLst>
                <a:ext uri="{FF2B5EF4-FFF2-40B4-BE49-F238E27FC236}">
                  <a16:creationId xmlns:a16="http://schemas.microsoft.com/office/drawing/2014/main" id="{57FD6EA9-7F5D-2E4A-C6E3-2A233173E017}"/>
                </a:ext>
              </a:extLst>
            </p:cNvPr>
            <p:cNvGrpSpPr/>
            <p:nvPr/>
          </p:nvGrpSpPr>
          <p:grpSpPr>
            <a:xfrm rot="5400000">
              <a:off x="4373611" y="3538489"/>
              <a:ext cx="434878" cy="2921000"/>
              <a:chOff x="1293050" y="1772507"/>
              <a:chExt cx="1285850" cy="2590116"/>
            </a:xfrm>
          </p:grpSpPr>
          <p:grpSp>
            <p:nvGrpSpPr>
              <p:cNvPr id="58" name="Group 57">
                <a:extLst>
                  <a:ext uri="{FF2B5EF4-FFF2-40B4-BE49-F238E27FC236}">
                    <a16:creationId xmlns:a16="http://schemas.microsoft.com/office/drawing/2014/main" id="{845E8F43-AAB6-A4BA-CA4E-2341B468431A}"/>
                  </a:ext>
                </a:extLst>
              </p:cNvPr>
              <p:cNvGrpSpPr/>
              <p:nvPr/>
            </p:nvGrpSpPr>
            <p:grpSpPr>
              <a:xfrm>
                <a:off x="1293050" y="1772507"/>
                <a:ext cx="1285850" cy="2086002"/>
                <a:chOff x="1293050" y="1772507"/>
                <a:chExt cx="1285850" cy="2086002"/>
              </a:xfrm>
            </p:grpSpPr>
            <p:cxnSp>
              <p:nvCxnSpPr>
                <p:cNvPr id="60" name="Straight Connector 59">
                  <a:extLst>
                    <a:ext uri="{FF2B5EF4-FFF2-40B4-BE49-F238E27FC236}">
                      <a16:creationId xmlns:a16="http://schemas.microsoft.com/office/drawing/2014/main" id="{46F80841-AADA-AF2A-C8FB-6EDE4D504D11}"/>
                    </a:ext>
                  </a:extLst>
                </p:cNvPr>
                <p:cNvCxnSpPr>
                  <a:cxnSpLocks/>
                </p:cNvCxnSpPr>
                <p:nvPr/>
              </p:nvCxnSpPr>
              <p:spPr bwMode="auto">
                <a:xfrm flipH="1">
                  <a:off x="1293050" y="1772507"/>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A557BB67-D52D-1A4E-1791-F832AC880128}"/>
                    </a:ext>
                  </a:extLst>
                </p:cNvPr>
                <p:cNvCxnSpPr>
                  <a:cxnSpLocks/>
                </p:cNvCxnSpPr>
                <p:nvPr/>
              </p:nvCxnSpPr>
              <p:spPr bwMode="auto">
                <a:xfrm flipH="1">
                  <a:off x="1293050" y="229142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5696E41-1C0C-AB44-594B-9B1933D6E8C7}"/>
                    </a:ext>
                  </a:extLst>
                </p:cNvPr>
                <p:cNvCxnSpPr>
                  <a:cxnSpLocks/>
                </p:cNvCxnSpPr>
                <p:nvPr/>
              </p:nvCxnSpPr>
              <p:spPr bwMode="auto">
                <a:xfrm flipH="1">
                  <a:off x="1293050" y="2820477"/>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51427CD3-A070-2179-C0CF-5C67E80A8B3E}"/>
                    </a:ext>
                  </a:extLst>
                </p:cNvPr>
                <p:cNvCxnSpPr>
                  <a:cxnSpLocks/>
                </p:cNvCxnSpPr>
                <p:nvPr/>
              </p:nvCxnSpPr>
              <p:spPr bwMode="auto">
                <a:xfrm flipH="1">
                  <a:off x="1293050" y="333939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487E5434-7742-B64F-548E-87280EA34A33}"/>
                    </a:ext>
                  </a:extLst>
                </p:cNvPr>
                <p:cNvCxnSpPr>
                  <a:cxnSpLocks/>
                </p:cNvCxnSpPr>
                <p:nvPr/>
              </p:nvCxnSpPr>
              <p:spPr bwMode="auto">
                <a:xfrm flipH="1">
                  <a:off x="1293050" y="3858509"/>
                  <a:ext cx="1285850" cy="0"/>
                </a:xfrm>
                <a:prstGeom prst="line">
                  <a:avLst/>
                </a:prstGeom>
                <a:noFill/>
                <a:ln w="28575" cap="flat" cmpd="sng" algn="ctr">
                  <a:solidFill>
                    <a:schemeClr val="bg1"/>
                  </a:solidFill>
                  <a:prstDash val="solid"/>
                  <a:round/>
                  <a:headEnd type="none" w="med" len="med"/>
                  <a:tailEnd type="none" w="med" len="med"/>
                </a:ln>
                <a:effectLst/>
              </p:spPr>
            </p:cxnSp>
          </p:grpSp>
          <p:cxnSp>
            <p:nvCxnSpPr>
              <p:cNvPr id="59" name="Straight Connector 58">
                <a:extLst>
                  <a:ext uri="{FF2B5EF4-FFF2-40B4-BE49-F238E27FC236}">
                    <a16:creationId xmlns:a16="http://schemas.microsoft.com/office/drawing/2014/main" id="{8A0FCF97-11A5-BE23-D0E7-3BA1B7000A71}"/>
                  </a:ext>
                </a:extLst>
              </p:cNvPr>
              <p:cNvCxnSpPr>
                <a:cxnSpLocks/>
              </p:cNvCxnSpPr>
              <p:nvPr/>
            </p:nvCxnSpPr>
            <p:spPr bwMode="auto">
              <a:xfrm flipH="1">
                <a:off x="1293050" y="4362623"/>
                <a:ext cx="1285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BB8B762A-0F10-6495-895A-4D2D9E736C2A}"/>
                </a:ext>
              </a:extLst>
            </p:cNvPr>
            <p:cNvGrpSpPr/>
            <p:nvPr/>
          </p:nvGrpSpPr>
          <p:grpSpPr>
            <a:xfrm rot="5400000">
              <a:off x="8772424" y="2659133"/>
              <a:ext cx="434880" cy="4679715"/>
              <a:chOff x="1293050" y="213015"/>
              <a:chExt cx="1285857" cy="4149608"/>
            </a:xfrm>
          </p:grpSpPr>
          <p:grpSp>
            <p:nvGrpSpPr>
              <p:cNvPr id="50" name="Group 49">
                <a:extLst>
                  <a:ext uri="{FF2B5EF4-FFF2-40B4-BE49-F238E27FC236}">
                    <a16:creationId xmlns:a16="http://schemas.microsoft.com/office/drawing/2014/main" id="{EF8E9DAF-B5B7-8639-3EBE-CE7DA818F155}"/>
                  </a:ext>
                </a:extLst>
              </p:cNvPr>
              <p:cNvGrpSpPr/>
              <p:nvPr/>
            </p:nvGrpSpPr>
            <p:grpSpPr>
              <a:xfrm>
                <a:off x="1293050" y="213015"/>
                <a:ext cx="1285857" cy="3645494"/>
                <a:chOff x="1293050" y="213015"/>
                <a:chExt cx="1285857" cy="3645494"/>
              </a:xfrm>
            </p:grpSpPr>
            <p:cxnSp>
              <p:nvCxnSpPr>
                <p:cNvPr id="52" name="Straight Connector 51">
                  <a:extLst>
                    <a:ext uri="{FF2B5EF4-FFF2-40B4-BE49-F238E27FC236}">
                      <a16:creationId xmlns:a16="http://schemas.microsoft.com/office/drawing/2014/main" id="{3C759374-AFE0-5258-ED15-801E975506D7}"/>
                    </a:ext>
                  </a:extLst>
                </p:cNvPr>
                <p:cNvCxnSpPr>
                  <a:cxnSpLocks/>
                </p:cNvCxnSpPr>
                <p:nvPr/>
              </p:nvCxnSpPr>
              <p:spPr bwMode="auto">
                <a:xfrm flipH="1">
                  <a:off x="1293050" y="1772507"/>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FB5B752-E43A-90F0-D8B0-FDC4B5DFE22E}"/>
                    </a:ext>
                  </a:extLst>
                </p:cNvPr>
                <p:cNvCxnSpPr>
                  <a:cxnSpLocks/>
                </p:cNvCxnSpPr>
                <p:nvPr/>
              </p:nvCxnSpPr>
              <p:spPr bwMode="auto">
                <a:xfrm flipH="1">
                  <a:off x="1293050" y="229142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7A7C4B4A-417E-763A-4A23-450CF6C8B264}"/>
                    </a:ext>
                  </a:extLst>
                </p:cNvPr>
                <p:cNvCxnSpPr>
                  <a:cxnSpLocks/>
                </p:cNvCxnSpPr>
                <p:nvPr/>
              </p:nvCxnSpPr>
              <p:spPr bwMode="auto">
                <a:xfrm flipH="1">
                  <a:off x="1293050" y="2820477"/>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46AA1C4-6443-67FD-797E-BE3C8172B09B}"/>
                    </a:ext>
                  </a:extLst>
                </p:cNvPr>
                <p:cNvCxnSpPr>
                  <a:cxnSpLocks/>
                </p:cNvCxnSpPr>
                <p:nvPr/>
              </p:nvCxnSpPr>
              <p:spPr bwMode="auto">
                <a:xfrm flipH="1">
                  <a:off x="1293050" y="333939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F9020DB6-8E54-6E04-BF76-CCAB856AA361}"/>
                    </a:ext>
                  </a:extLst>
                </p:cNvPr>
                <p:cNvCxnSpPr>
                  <a:cxnSpLocks/>
                </p:cNvCxnSpPr>
                <p:nvPr/>
              </p:nvCxnSpPr>
              <p:spPr bwMode="auto">
                <a:xfrm flipH="1">
                  <a:off x="1293050" y="385850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A73DA0F-0B1F-5C8C-90DC-7413B1C575CE}"/>
                    </a:ext>
                  </a:extLst>
                </p:cNvPr>
                <p:cNvCxnSpPr>
                  <a:cxnSpLocks/>
                </p:cNvCxnSpPr>
                <p:nvPr/>
              </p:nvCxnSpPr>
              <p:spPr bwMode="auto">
                <a:xfrm flipH="1">
                  <a:off x="1293050" y="1250233"/>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027985ED-2A0A-2181-9A83-E5076200C2E0}"/>
                    </a:ext>
                  </a:extLst>
                </p:cNvPr>
                <p:cNvCxnSpPr>
                  <a:cxnSpLocks/>
                </p:cNvCxnSpPr>
                <p:nvPr/>
              </p:nvCxnSpPr>
              <p:spPr bwMode="auto">
                <a:xfrm flipH="1">
                  <a:off x="1293050" y="735289"/>
                  <a:ext cx="1285850"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BDCDD6C-1159-695D-3A08-ECB0B9705DB4}"/>
                    </a:ext>
                  </a:extLst>
                </p:cNvPr>
                <p:cNvCxnSpPr>
                  <a:cxnSpLocks/>
                </p:cNvCxnSpPr>
                <p:nvPr/>
              </p:nvCxnSpPr>
              <p:spPr bwMode="auto">
                <a:xfrm flipH="1">
                  <a:off x="1293057" y="213015"/>
                  <a:ext cx="1285850" cy="0"/>
                </a:xfrm>
                <a:prstGeom prst="line">
                  <a:avLst/>
                </a:prstGeom>
                <a:noFill/>
                <a:ln w="28575" cap="flat" cmpd="sng" algn="ctr">
                  <a:solidFill>
                    <a:schemeClr val="bg1"/>
                  </a:solidFill>
                  <a:prstDash val="solid"/>
                  <a:round/>
                  <a:headEnd type="none" w="med" len="med"/>
                  <a:tailEnd type="none" w="med" len="med"/>
                </a:ln>
                <a:effectLst/>
              </p:spPr>
            </p:cxnSp>
          </p:grpSp>
          <p:cxnSp>
            <p:nvCxnSpPr>
              <p:cNvPr id="51" name="Straight Connector 50">
                <a:extLst>
                  <a:ext uri="{FF2B5EF4-FFF2-40B4-BE49-F238E27FC236}">
                    <a16:creationId xmlns:a16="http://schemas.microsoft.com/office/drawing/2014/main" id="{53787C05-2E4D-0483-6028-9124840FA5A7}"/>
                  </a:ext>
                </a:extLst>
              </p:cNvPr>
              <p:cNvCxnSpPr>
                <a:cxnSpLocks/>
              </p:cNvCxnSpPr>
              <p:nvPr/>
            </p:nvCxnSpPr>
            <p:spPr bwMode="auto">
              <a:xfrm flipH="1">
                <a:off x="1293050" y="4362623"/>
                <a:ext cx="128585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5" name="TextBox 64">
            <a:extLst>
              <a:ext uri="{FF2B5EF4-FFF2-40B4-BE49-F238E27FC236}">
                <a16:creationId xmlns:a16="http://schemas.microsoft.com/office/drawing/2014/main" id="{030298DF-B4F5-E2B0-BB41-25B9DF96E7E1}"/>
              </a:ext>
            </a:extLst>
          </p:cNvPr>
          <p:cNvSpPr txBox="1"/>
          <p:nvPr/>
        </p:nvSpPr>
        <p:spPr bwMode="auto">
          <a:xfrm>
            <a:off x="339877" y="5018521"/>
            <a:ext cx="2135457"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pPr>
            <a:r>
              <a:rPr lang="en-US" sz="1400" dirty="0">
                <a:solidFill>
                  <a:schemeClr val="bg1"/>
                </a:solidFill>
                <a:latin typeface="Calibri" panose="020F0502020204030204" pitchFamily="34" charset="0"/>
              </a:rPr>
              <a:t>Patients at Risk, n</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(number censored)</a:t>
            </a:r>
          </a:p>
          <a:p>
            <a:pPr algn="r">
              <a:lnSpc>
                <a:spcPct val="90000"/>
              </a:lnSpc>
              <a:spcBef>
                <a:spcPts val="0"/>
              </a:spcBef>
            </a:pPr>
            <a:r>
              <a:rPr lang="en-US" sz="1400" dirty="0">
                <a:solidFill>
                  <a:schemeClr val="accent3"/>
                </a:solidFill>
                <a:latin typeface="Calibri" panose="020F0502020204030204" pitchFamily="34" charset="0"/>
              </a:rPr>
              <a:t>BR - Unmutated</a:t>
            </a:r>
            <a:endParaRPr lang="en-US" sz="1400" dirty="0">
              <a:solidFill>
                <a:schemeClr val="accent1"/>
              </a:solidFill>
              <a:latin typeface="Calibri" panose="020F0502020204030204" pitchFamily="34" charset="0"/>
            </a:endParaRPr>
          </a:p>
          <a:p>
            <a:pPr algn="r">
              <a:lnSpc>
                <a:spcPct val="90000"/>
              </a:lnSpc>
              <a:spcBef>
                <a:spcPts val="0"/>
              </a:spcBef>
              <a:spcAft>
                <a:spcPct val="0"/>
              </a:spcAft>
              <a:buClrTx/>
              <a:buFontTx/>
              <a:buNone/>
            </a:pPr>
            <a:r>
              <a:rPr lang="en-US" sz="1400" dirty="0">
                <a:solidFill>
                  <a:schemeClr val="accent1"/>
                </a:solidFill>
                <a:latin typeface="Calibri" panose="020F0502020204030204" pitchFamily="34" charset="0"/>
              </a:rPr>
              <a:t>Zanubrutinib - Unmutated</a:t>
            </a:r>
          </a:p>
          <a:p>
            <a:pPr algn="r">
              <a:lnSpc>
                <a:spcPct val="90000"/>
              </a:lnSpc>
              <a:spcBef>
                <a:spcPts val="0"/>
              </a:spcBef>
            </a:pPr>
            <a:r>
              <a:rPr lang="en-US" sz="1400" dirty="0">
                <a:solidFill>
                  <a:schemeClr val="accent4"/>
                </a:solidFill>
                <a:latin typeface="Calibri" panose="020F0502020204030204" pitchFamily="34" charset="0"/>
              </a:rPr>
              <a:t>BR - Mutated</a:t>
            </a:r>
            <a:endParaRPr lang="en-US" sz="1400" dirty="0">
              <a:solidFill>
                <a:schemeClr val="accent2"/>
              </a:solidFill>
              <a:latin typeface="Calibri" panose="020F0502020204030204" pitchFamily="34" charset="0"/>
            </a:endParaRPr>
          </a:p>
          <a:p>
            <a:pPr algn="r">
              <a:lnSpc>
                <a:spcPct val="90000"/>
              </a:lnSpc>
              <a:spcBef>
                <a:spcPts val="0"/>
              </a:spcBef>
            </a:pPr>
            <a:r>
              <a:rPr lang="en-US" sz="1400" dirty="0">
                <a:solidFill>
                  <a:schemeClr val="accent2"/>
                </a:solidFill>
                <a:latin typeface="Calibri" panose="020F0502020204030204" pitchFamily="34" charset="0"/>
              </a:rPr>
              <a:t>Zanubrutinib - Mutated</a:t>
            </a:r>
          </a:p>
        </p:txBody>
      </p:sp>
      <p:sp>
        <p:nvSpPr>
          <p:cNvPr id="2" name="Freeform: Shape 1">
            <a:extLst>
              <a:ext uri="{FF2B5EF4-FFF2-40B4-BE49-F238E27FC236}">
                <a16:creationId xmlns:a16="http://schemas.microsoft.com/office/drawing/2014/main" id="{CA76EDC5-2633-37DC-A288-054A2D873667}"/>
              </a:ext>
            </a:extLst>
          </p:cNvPr>
          <p:cNvSpPr/>
          <p:nvPr/>
        </p:nvSpPr>
        <p:spPr bwMode="auto">
          <a:xfrm>
            <a:off x="2709333" y="1591733"/>
            <a:ext cx="8542867" cy="3031067"/>
          </a:xfrm>
          <a:custGeom>
            <a:avLst/>
            <a:gdLst>
              <a:gd name="connsiteX0" fmla="*/ 0 w 8542867"/>
              <a:gd name="connsiteY0" fmla="*/ 0 h 3031067"/>
              <a:gd name="connsiteX1" fmla="*/ 0 w 8542867"/>
              <a:gd name="connsiteY1" fmla="*/ 3031067 h 3031067"/>
              <a:gd name="connsiteX2" fmla="*/ 8542867 w 8542867"/>
              <a:gd name="connsiteY2" fmla="*/ 3031067 h 3031067"/>
            </a:gdLst>
            <a:ahLst/>
            <a:cxnLst>
              <a:cxn ang="0">
                <a:pos x="connsiteX0" y="connsiteY0"/>
              </a:cxn>
              <a:cxn ang="0">
                <a:pos x="connsiteX1" y="connsiteY1"/>
              </a:cxn>
              <a:cxn ang="0">
                <a:pos x="connsiteX2" y="connsiteY2"/>
              </a:cxn>
            </a:cxnLst>
            <a:rect l="l" t="t" r="r" b="b"/>
            <a:pathLst>
              <a:path w="8542867" h="3031067">
                <a:moveTo>
                  <a:pt x="0" y="0"/>
                </a:moveTo>
                <a:lnTo>
                  <a:pt x="0" y="3031067"/>
                </a:lnTo>
                <a:lnTo>
                  <a:pt x="8542867" y="3031067"/>
                </a:lnTo>
              </a:path>
            </a:pathLst>
          </a:custGeom>
          <a:noFill/>
          <a:ln w="28575">
            <a:solidFill>
              <a:schemeClr val="bg1"/>
            </a:solidFill>
            <a:miter lim="800000"/>
            <a:headEnd/>
            <a:tailEnd/>
          </a:ln>
        </p:spPr>
        <p:txBody>
          <a:bodyPr rtlCol="0" anchor="ctr"/>
          <a:lstStyle/>
          <a:p>
            <a:pPr algn="ctr"/>
            <a:endParaRPr lang="en-US" dirty="0"/>
          </a:p>
        </p:txBody>
      </p:sp>
      <p:grpSp>
        <p:nvGrpSpPr>
          <p:cNvPr id="71" name="Group 70">
            <a:extLst>
              <a:ext uri="{FF2B5EF4-FFF2-40B4-BE49-F238E27FC236}">
                <a16:creationId xmlns:a16="http://schemas.microsoft.com/office/drawing/2014/main" id="{E3896FA8-E854-5C4F-0D8A-11607D6C021C}"/>
              </a:ext>
            </a:extLst>
          </p:cNvPr>
          <p:cNvGrpSpPr/>
          <p:nvPr/>
        </p:nvGrpSpPr>
        <p:grpSpPr>
          <a:xfrm>
            <a:off x="2372841" y="5406319"/>
            <a:ext cx="9103019" cy="867930"/>
            <a:chOff x="2783804" y="5125839"/>
            <a:chExt cx="8863001" cy="867930"/>
          </a:xfrm>
        </p:grpSpPr>
        <p:sp>
          <p:nvSpPr>
            <p:cNvPr id="72" name="TextBox 71">
              <a:extLst>
                <a:ext uri="{FF2B5EF4-FFF2-40B4-BE49-F238E27FC236}">
                  <a16:creationId xmlns:a16="http://schemas.microsoft.com/office/drawing/2014/main" id="{AFE7AD18-489C-D6FB-A860-9B35BC57AAF8}"/>
                </a:ext>
              </a:extLst>
            </p:cNvPr>
            <p:cNvSpPr txBox="1"/>
            <p:nvPr/>
          </p:nvSpPr>
          <p:spPr bwMode="auto">
            <a:xfrm>
              <a:off x="2783804" y="5125839"/>
              <a:ext cx="680794"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121 (0)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125 (0)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110 (0)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109 (0)</a:t>
              </a:r>
            </a:p>
          </p:txBody>
        </p:sp>
        <p:sp>
          <p:nvSpPr>
            <p:cNvPr id="73" name="TextBox 72">
              <a:extLst>
                <a:ext uri="{FF2B5EF4-FFF2-40B4-BE49-F238E27FC236}">
                  <a16:creationId xmlns:a16="http://schemas.microsoft.com/office/drawing/2014/main" id="{858C7EFB-307B-81C5-27EC-CC6973A22B78}"/>
                </a:ext>
              </a:extLst>
            </p:cNvPr>
            <p:cNvSpPr txBox="1"/>
            <p:nvPr/>
          </p:nvSpPr>
          <p:spPr bwMode="auto">
            <a:xfrm>
              <a:off x="3323522" y="5125839"/>
              <a:ext cx="769755"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110 (10)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121 (2)</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101 (7)</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109 (0)</a:t>
              </a:r>
            </a:p>
          </p:txBody>
        </p:sp>
        <p:sp>
          <p:nvSpPr>
            <p:cNvPr id="74" name="TextBox 73">
              <a:extLst>
                <a:ext uri="{FF2B5EF4-FFF2-40B4-BE49-F238E27FC236}">
                  <a16:creationId xmlns:a16="http://schemas.microsoft.com/office/drawing/2014/main" id="{C8D5EFF0-7882-44A1-704A-E7B6E80AA04A}"/>
                </a:ext>
              </a:extLst>
            </p:cNvPr>
            <p:cNvSpPr txBox="1"/>
            <p:nvPr/>
          </p:nvSpPr>
          <p:spPr bwMode="auto">
            <a:xfrm>
              <a:off x="3907721" y="5125839"/>
              <a:ext cx="769755"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106 (11)</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117 (2)</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98 (9)</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106 (1)</a:t>
              </a:r>
            </a:p>
          </p:txBody>
        </p:sp>
        <p:sp>
          <p:nvSpPr>
            <p:cNvPr id="75" name="TextBox 74">
              <a:extLst>
                <a:ext uri="{FF2B5EF4-FFF2-40B4-BE49-F238E27FC236}">
                  <a16:creationId xmlns:a16="http://schemas.microsoft.com/office/drawing/2014/main" id="{3B34A0F1-E307-6538-5915-49F4A0F91801}"/>
                </a:ext>
              </a:extLst>
            </p:cNvPr>
            <p:cNvSpPr txBox="1"/>
            <p:nvPr/>
          </p:nvSpPr>
          <p:spPr bwMode="auto">
            <a:xfrm>
              <a:off x="4491921" y="5125839"/>
              <a:ext cx="769755"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100 (13)</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114 (5)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94 (10)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104 (1)</a:t>
              </a:r>
            </a:p>
          </p:txBody>
        </p:sp>
        <p:sp>
          <p:nvSpPr>
            <p:cNvPr id="83" name="TextBox 82">
              <a:extLst>
                <a:ext uri="{FF2B5EF4-FFF2-40B4-BE49-F238E27FC236}">
                  <a16:creationId xmlns:a16="http://schemas.microsoft.com/office/drawing/2014/main" id="{D10D4C68-5545-F520-EC88-4527FD66F039}"/>
                </a:ext>
              </a:extLst>
            </p:cNvPr>
            <p:cNvSpPr txBox="1"/>
            <p:nvPr/>
          </p:nvSpPr>
          <p:spPr bwMode="auto">
            <a:xfrm>
              <a:off x="5122807" y="5125839"/>
              <a:ext cx="680794"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90 (18)</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113 (5)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91 (11)</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103 (1)</a:t>
              </a:r>
            </a:p>
          </p:txBody>
        </p:sp>
        <p:sp>
          <p:nvSpPr>
            <p:cNvPr id="84" name="TextBox 83">
              <a:extLst>
                <a:ext uri="{FF2B5EF4-FFF2-40B4-BE49-F238E27FC236}">
                  <a16:creationId xmlns:a16="http://schemas.microsoft.com/office/drawing/2014/main" id="{308E9D64-5966-67D7-98F7-9BB0F5FF8765}"/>
                </a:ext>
              </a:extLst>
            </p:cNvPr>
            <p:cNvSpPr txBox="1"/>
            <p:nvPr/>
          </p:nvSpPr>
          <p:spPr bwMode="auto">
            <a:xfrm>
              <a:off x="5707008" y="5125839"/>
              <a:ext cx="680794"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82 (20)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112 (5)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88 (12)</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97 (5)</a:t>
              </a:r>
            </a:p>
          </p:txBody>
        </p:sp>
        <p:sp>
          <p:nvSpPr>
            <p:cNvPr id="85" name="TextBox 84">
              <a:extLst>
                <a:ext uri="{FF2B5EF4-FFF2-40B4-BE49-F238E27FC236}">
                  <a16:creationId xmlns:a16="http://schemas.microsoft.com/office/drawing/2014/main" id="{44C1F8C8-A535-2DD0-36D8-885065046065}"/>
                </a:ext>
              </a:extLst>
            </p:cNvPr>
            <p:cNvSpPr txBox="1"/>
            <p:nvPr/>
          </p:nvSpPr>
          <p:spPr bwMode="auto">
            <a:xfrm>
              <a:off x="6291207" y="5125839"/>
              <a:ext cx="680794"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73 (20)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109 (7)</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86 (12)</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94 (6)</a:t>
              </a:r>
            </a:p>
          </p:txBody>
        </p:sp>
        <p:sp>
          <p:nvSpPr>
            <p:cNvPr id="86" name="TextBox 85">
              <a:extLst>
                <a:ext uri="{FF2B5EF4-FFF2-40B4-BE49-F238E27FC236}">
                  <a16:creationId xmlns:a16="http://schemas.microsoft.com/office/drawing/2014/main" id="{D949FEF4-BCDB-9286-9C5C-86A824E0C561}"/>
                </a:ext>
              </a:extLst>
            </p:cNvPr>
            <p:cNvSpPr txBox="1"/>
            <p:nvPr/>
          </p:nvSpPr>
          <p:spPr bwMode="auto">
            <a:xfrm>
              <a:off x="6830927" y="5125839"/>
              <a:ext cx="769755"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65 (25)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104 (10)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80 (14)</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88 (8)</a:t>
              </a:r>
            </a:p>
          </p:txBody>
        </p:sp>
        <p:sp>
          <p:nvSpPr>
            <p:cNvPr id="87" name="TextBox 86">
              <a:extLst>
                <a:ext uri="{FF2B5EF4-FFF2-40B4-BE49-F238E27FC236}">
                  <a16:creationId xmlns:a16="http://schemas.microsoft.com/office/drawing/2014/main" id="{642DB1DB-21D5-84C3-9E44-7263AEB716E3}"/>
                </a:ext>
              </a:extLst>
            </p:cNvPr>
            <p:cNvSpPr txBox="1"/>
            <p:nvPr/>
          </p:nvSpPr>
          <p:spPr bwMode="auto">
            <a:xfrm>
              <a:off x="7483076" y="5125839"/>
              <a:ext cx="680794"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39 (44)</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68 (45)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47 (42)</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53 (39)</a:t>
              </a:r>
            </a:p>
          </p:txBody>
        </p:sp>
        <p:sp>
          <p:nvSpPr>
            <p:cNvPr id="88" name="TextBox 87">
              <a:extLst>
                <a:ext uri="{FF2B5EF4-FFF2-40B4-BE49-F238E27FC236}">
                  <a16:creationId xmlns:a16="http://schemas.microsoft.com/office/drawing/2014/main" id="{1E9AD6E5-3B37-8B5C-2371-BF4A1F2E6079}"/>
                </a:ext>
              </a:extLst>
            </p:cNvPr>
            <p:cNvSpPr txBox="1"/>
            <p:nvPr/>
          </p:nvSpPr>
          <p:spPr bwMode="auto">
            <a:xfrm>
              <a:off x="8067276" y="5125839"/>
              <a:ext cx="680794"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25 (57)</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44 (68)</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27 (60)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33 (58)</a:t>
              </a:r>
            </a:p>
          </p:txBody>
        </p:sp>
        <p:sp>
          <p:nvSpPr>
            <p:cNvPr id="89" name="TextBox 88">
              <a:extLst>
                <a:ext uri="{FF2B5EF4-FFF2-40B4-BE49-F238E27FC236}">
                  <a16:creationId xmlns:a16="http://schemas.microsoft.com/office/drawing/2014/main" id="{6ED6EDF3-64A4-BAE1-832E-D3E1E935575D}"/>
                </a:ext>
              </a:extLst>
            </p:cNvPr>
            <p:cNvSpPr txBox="1"/>
            <p:nvPr/>
          </p:nvSpPr>
          <p:spPr bwMode="auto">
            <a:xfrm>
              <a:off x="8651474" y="5125839"/>
              <a:ext cx="680794"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6 (70)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14 (96)</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14 (72)</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15 (76)</a:t>
              </a:r>
            </a:p>
          </p:txBody>
        </p:sp>
        <p:sp>
          <p:nvSpPr>
            <p:cNvPr id="90" name="TextBox 89">
              <a:extLst>
                <a:ext uri="{FF2B5EF4-FFF2-40B4-BE49-F238E27FC236}">
                  <a16:creationId xmlns:a16="http://schemas.microsoft.com/office/drawing/2014/main" id="{F289BD80-5A18-6CD2-113D-8243696C15F3}"/>
                </a:ext>
              </a:extLst>
            </p:cNvPr>
            <p:cNvSpPr txBox="1"/>
            <p:nvPr/>
          </p:nvSpPr>
          <p:spPr bwMode="auto">
            <a:xfrm>
              <a:off x="9235676" y="5125839"/>
              <a:ext cx="680794"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 (75)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6 (104)</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7 (79)</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 (81)</a:t>
              </a:r>
            </a:p>
          </p:txBody>
        </p:sp>
        <p:sp>
          <p:nvSpPr>
            <p:cNvPr id="91" name="TextBox 90">
              <a:extLst>
                <a:ext uri="{FF2B5EF4-FFF2-40B4-BE49-F238E27FC236}">
                  <a16:creationId xmlns:a16="http://schemas.microsoft.com/office/drawing/2014/main" id="{0289F935-8CA7-0F74-2503-2746B4CC8E83}"/>
                </a:ext>
              </a:extLst>
            </p:cNvPr>
            <p:cNvSpPr txBox="1"/>
            <p:nvPr/>
          </p:nvSpPr>
          <p:spPr bwMode="auto">
            <a:xfrm>
              <a:off x="9822080" y="5125839"/>
              <a:ext cx="680794"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 (76)</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 (108)</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 (84)</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 (91)</a:t>
              </a:r>
            </a:p>
          </p:txBody>
        </p:sp>
        <p:sp>
          <p:nvSpPr>
            <p:cNvPr id="92" name="TextBox 91">
              <a:extLst>
                <a:ext uri="{FF2B5EF4-FFF2-40B4-BE49-F238E27FC236}">
                  <a16:creationId xmlns:a16="http://schemas.microsoft.com/office/drawing/2014/main" id="{31D4813A-D2D6-D6F7-77DF-B50B18FB1861}"/>
                </a:ext>
              </a:extLst>
            </p:cNvPr>
            <p:cNvSpPr txBox="1"/>
            <p:nvPr/>
          </p:nvSpPr>
          <p:spPr bwMode="auto">
            <a:xfrm>
              <a:off x="10400528" y="5125839"/>
              <a:ext cx="68079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 (109)</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 (85)</a:t>
              </a:r>
            </a:p>
          </p:txBody>
        </p:sp>
        <p:sp>
          <p:nvSpPr>
            <p:cNvPr id="93" name="TextBox 92">
              <a:extLst>
                <a:ext uri="{FF2B5EF4-FFF2-40B4-BE49-F238E27FC236}">
                  <a16:creationId xmlns:a16="http://schemas.microsoft.com/office/drawing/2014/main" id="{590A9126-1623-43E7-1CBE-144054E76089}"/>
                </a:ext>
              </a:extLst>
            </p:cNvPr>
            <p:cNvSpPr txBox="1"/>
            <p:nvPr/>
          </p:nvSpPr>
          <p:spPr bwMode="auto">
            <a:xfrm>
              <a:off x="10966011" y="5125839"/>
              <a:ext cx="68079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 (110)</a:t>
              </a:r>
            </a:p>
          </p:txBody>
        </p:sp>
      </p:grpSp>
      <p:grpSp>
        <p:nvGrpSpPr>
          <p:cNvPr id="657" name="Group 656">
            <a:extLst>
              <a:ext uri="{FF2B5EF4-FFF2-40B4-BE49-F238E27FC236}">
                <a16:creationId xmlns:a16="http://schemas.microsoft.com/office/drawing/2014/main" id="{59F73516-A9C7-76C4-A3A4-3E93BCC7E6B6}"/>
              </a:ext>
            </a:extLst>
          </p:cNvPr>
          <p:cNvGrpSpPr/>
          <p:nvPr/>
        </p:nvGrpSpPr>
        <p:grpSpPr>
          <a:xfrm>
            <a:off x="2930501" y="2673073"/>
            <a:ext cx="3622989" cy="1815882"/>
            <a:chOff x="2977348" y="2576947"/>
            <a:chExt cx="3622989" cy="1815882"/>
          </a:xfrm>
        </p:grpSpPr>
        <p:sp>
          <p:nvSpPr>
            <p:cNvPr id="80" name="TextBox 79">
              <a:extLst>
                <a:ext uri="{FF2B5EF4-FFF2-40B4-BE49-F238E27FC236}">
                  <a16:creationId xmlns:a16="http://schemas.microsoft.com/office/drawing/2014/main" id="{FF8990AA-20E8-2A47-665A-9FA02B06A629}"/>
                </a:ext>
              </a:extLst>
            </p:cNvPr>
            <p:cNvSpPr txBox="1"/>
            <p:nvPr/>
          </p:nvSpPr>
          <p:spPr bwMode="auto">
            <a:xfrm>
              <a:off x="3256152" y="2576947"/>
              <a:ext cx="334418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Zanubrutinib, unmutated IGHV</a:t>
              </a:r>
            </a:p>
            <a:p>
              <a:pPr>
                <a:spcBef>
                  <a:spcPts val="0"/>
                </a:spcBef>
              </a:pPr>
              <a:r>
                <a:rPr lang="en-US" sz="1600" b="0" dirty="0">
                  <a:solidFill>
                    <a:schemeClr val="bg1"/>
                  </a:solidFill>
                  <a:latin typeface="Calibri" panose="020F0502020204030204" pitchFamily="34" charset="0"/>
                </a:rPr>
                <a:t>BR, unmutated IGHV</a:t>
              </a:r>
            </a:p>
            <a:p>
              <a:pPr>
                <a:spcBef>
                  <a:spcPts val="0"/>
                </a:spcBef>
              </a:pPr>
              <a:r>
                <a:rPr lang="en-US" sz="1600" b="0" dirty="0">
                  <a:solidFill>
                    <a:schemeClr val="bg1"/>
                  </a:solidFill>
                  <a:latin typeface="Calibri" panose="020F0502020204030204" pitchFamily="34" charset="0"/>
                </a:rPr>
                <a:t>HR: 0.24 (95% CI: 0.13-0.43;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&lt;.001)</a:t>
              </a:r>
            </a:p>
            <a:p>
              <a:pPr>
                <a:spcBef>
                  <a:spcPts val="0"/>
                </a:spcBef>
              </a:pPr>
              <a:r>
                <a:rPr lang="en-US" sz="1600" b="0" dirty="0">
                  <a:solidFill>
                    <a:schemeClr val="bg1"/>
                  </a:solidFill>
                  <a:latin typeface="Calibri" panose="020F0502020204030204" pitchFamily="34" charset="0"/>
                </a:rPr>
                <a:t>Zanubrutinib, mutated IGHV</a:t>
              </a:r>
            </a:p>
            <a:p>
              <a:pPr>
                <a:spcBef>
                  <a:spcPts val="0"/>
                </a:spcBef>
              </a:pPr>
              <a:r>
                <a:rPr lang="en-US" sz="1600" b="0" dirty="0">
                  <a:solidFill>
                    <a:schemeClr val="bg1"/>
                  </a:solidFill>
                  <a:latin typeface="Calibri" panose="020F0502020204030204" pitchFamily="34" charset="0"/>
                </a:rPr>
                <a:t>BR, mutated IGHV</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HR: 0.67 (95% CI: 0.36-1.22;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.186)</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Censored</a:t>
              </a:r>
            </a:p>
          </p:txBody>
        </p:sp>
        <p:grpSp>
          <p:nvGrpSpPr>
            <p:cNvPr id="656" name="Group 655">
              <a:extLst>
                <a:ext uri="{FF2B5EF4-FFF2-40B4-BE49-F238E27FC236}">
                  <a16:creationId xmlns:a16="http://schemas.microsoft.com/office/drawing/2014/main" id="{428D2474-4523-AC38-B94A-073673936B83}"/>
                </a:ext>
              </a:extLst>
            </p:cNvPr>
            <p:cNvGrpSpPr/>
            <p:nvPr/>
          </p:nvGrpSpPr>
          <p:grpSpPr>
            <a:xfrm>
              <a:off x="2977348" y="2747272"/>
              <a:ext cx="271837" cy="1544005"/>
              <a:chOff x="2977348" y="2747272"/>
              <a:chExt cx="271837" cy="1544005"/>
            </a:xfrm>
          </p:grpSpPr>
          <p:cxnSp>
            <p:nvCxnSpPr>
              <p:cNvPr id="76" name="Straight Connector 75">
                <a:extLst>
                  <a:ext uri="{FF2B5EF4-FFF2-40B4-BE49-F238E27FC236}">
                    <a16:creationId xmlns:a16="http://schemas.microsoft.com/office/drawing/2014/main" id="{9850F50C-4609-7FCE-392D-67936D144CD5}"/>
                  </a:ext>
                </a:extLst>
              </p:cNvPr>
              <p:cNvCxnSpPr>
                <a:cxnSpLocks/>
              </p:cNvCxnSpPr>
              <p:nvPr/>
            </p:nvCxnSpPr>
            <p:spPr bwMode="auto">
              <a:xfrm>
                <a:off x="2977348" y="2747272"/>
                <a:ext cx="271837" cy="0"/>
              </a:xfrm>
              <a:prstGeom prst="line">
                <a:avLst/>
              </a:prstGeom>
              <a:noFill/>
              <a:ln w="28575" cap="flat" cmpd="sng" algn="ctr">
                <a:solidFill>
                  <a:srgbClr val="01587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8947A48-E282-13E2-232C-E48C3223D4F0}"/>
                  </a:ext>
                </a:extLst>
              </p:cNvPr>
              <p:cNvCxnSpPr>
                <a:cxnSpLocks/>
              </p:cNvCxnSpPr>
              <p:nvPr/>
            </p:nvCxnSpPr>
            <p:spPr bwMode="auto">
              <a:xfrm>
                <a:off x="2977348" y="3472534"/>
                <a:ext cx="271837" cy="0"/>
              </a:xfrm>
              <a:prstGeom prst="line">
                <a:avLst/>
              </a:prstGeom>
              <a:noFill/>
              <a:ln w="28575" cap="flat" cmpd="sng" algn="ctr">
                <a:solidFill>
                  <a:srgbClr val="4DA1BB"/>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79B0A2B1-9F83-3D12-3B16-2590C045B6B8}"/>
                  </a:ext>
                </a:extLst>
              </p:cNvPr>
              <p:cNvCxnSpPr>
                <a:cxnSpLocks/>
              </p:cNvCxnSpPr>
              <p:nvPr/>
            </p:nvCxnSpPr>
            <p:spPr bwMode="auto">
              <a:xfrm>
                <a:off x="2977348" y="2991916"/>
                <a:ext cx="271837" cy="0"/>
              </a:xfrm>
              <a:prstGeom prst="line">
                <a:avLst/>
              </a:prstGeom>
              <a:noFill/>
              <a:ln w="28575" cap="flat" cmpd="sng" algn="ctr">
                <a:solidFill>
                  <a:srgbClr val="E1471D"/>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0B16138-811F-BF36-B6F6-7A7CA1D7E05B}"/>
                  </a:ext>
                </a:extLst>
              </p:cNvPr>
              <p:cNvCxnSpPr>
                <a:cxnSpLocks/>
              </p:cNvCxnSpPr>
              <p:nvPr/>
            </p:nvCxnSpPr>
            <p:spPr bwMode="auto">
              <a:xfrm>
                <a:off x="2977348" y="3724626"/>
                <a:ext cx="271837" cy="0"/>
              </a:xfrm>
              <a:prstGeom prst="line">
                <a:avLst/>
              </a:prstGeom>
              <a:noFill/>
              <a:ln w="28575" cap="flat" cmpd="sng" algn="ctr">
                <a:solidFill>
                  <a:srgbClr val="00823B"/>
                </a:solidFill>
                <a:prstDash val="solid"/>
                <a:round/>
                <a:headEnd type="none" w="med" len="med"/>
                <a:tailEnd type="none" w="med" len="med"/>
              </a:ln>
              <a:effectLst/>
            </p:spPr>
          </p:cxnSp>
          <p:grpSp>
            <p:nvGrpSpPr>
              <p:cNvPr id="3" name="Group 2">
                <a:extLst>
                  <a:ext uri="{FF2B5EF4-FFF2-40B4-BE49-F238E27FC236}">
                    <a16:creationId xmlns:a16="http://schemas.microsoft.com/office/drawing/2014/main" id="{836C255A-B37C-6EE7-BA97-AE121AF91621}"/>
                  </a:ext>
                </a:extLst>
              </p:cNvPr>
              <p:cNvGrpSpPr/>
              <p:nvPr/>
            </p:nvGrpSpPr>
            <p:grpSpPr>
              <a:xfrm>
                <a:off x="3037066" y="4138877"/>
                <a:ext cx="152400" cy="152400"/>
                <a:chOff x="3154974" y="4166954"/>
                <a:chExt cx="152400" cy="152400"/>
              </a:xfrm>
            </p:grpSpPr>
            <p:cxnSp>
              <p:nvCxnSpPr>
                <p:cNvPr id="82" name="Straight Connector 81">
                  <a:extLst>
                    <a:ext uri="{FF2B5EF4-FFF2-40B4-BE49-F238E27FC236}">
                      <a16:creationId xmlns:a16="http://schemas.microsoft.com/office/drawing/2014/main" id="{72B34A1C-F247-E600-99E3-1DAB0E3FDCDA}"/>
                    </a:ext>
                  </a:extLst>
                </p:cNvPr>
                <p:cNvCxnSpPr>
                  <a:cxnSpLocks/>
                </p:cNvCxnSpPr>
                <p:nvPr/>
              </p:nvCxnSpPr>
              <p:spPr bwMode="auto">
                <a:xfrm flipV="1">
                  <a:off x="3231174" y="4166954"/>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A636E169-3548-9CE9-3529-4817E8D61DE1}"/>
                    </a:ext>
                  </a:extLst>
                </p:cNvPr>
                <p:cNvCxnSpPr>
                  <a:cxnSpLocks/>
                </p:cNvCxnSpPr>
                <p:nvPr/>
              </p:nvCxnSpPr>
              <p:spPr bwMode="auto">
                <a:xfrm rot="16200000" flipV="1">
                  <a:off x="3231174" y="4166954"/>
                  <a:ext cx="0" cy="15240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228" name="Group 227">
            <a:extLst>
              <a:ext uri="{FF2B5EF4-FFF2-40B4-BE49-F238E27FC236}">
                <a16:creationId xmlns:a16="http://schemas.microsoft.com/office/drawing/2014/main" id="{882C70C7-F3AF-C865-E0F9-8BE13CFE6A7A}"/>
              </a:ext>
            </a:extLst>
          </p:cNvPr>
          <p:cNvGrpSpPr/>
          <p:nvPr/>
        </p:nvGrpSpPr>
        <p:grpSpPr>
          <a:xfrm>
            <a:off x="3278387" y="1600200"/>
            <a:ext cx="6732952" cy="1670773"/>
            <a:chOff x="3278387" y="1600200"/>
            <a:chExt cx="6732952" cy="1670773"/>
          </a:xfrm>
        </p:grpSpPr>
        <p:sp>
          <p:nvSpPr>
            <p:cNvPr id="227" name="Freeform: Shape 226">
              <a:extLst>
                <a:ext uri="{FF2B5EF4-FFF2-40B4-BE49-F238E27FC236}">
                  <a16:creationId xmlns:a16="http://schemas.microsoft.com/office/drawing/2014/main" id="{BCA8F543-272F-3D3F-263D-04B6B062EC50}"/>
                </a:ext>
              </a:extLst>
            </p:cNvPr>
            <p:cNvSpPr/>
            <p:nvPr/>
          </p:nvSpPr>
          <p:spPr bwMode="auto">
            <a:xfrm>
              <a:off x="3403600" y="1610360"/>
              <a:ext cx="6573520" cy="1620520"/>
            </a:xfrm>
            <a:custGeom>
              <a:avLst/>
              <a:gdLst>
                <a:gd name="connsiteX0" fmla="*/ 6573520 w 6573520"/>
                <a:gd name="connsiteY0" fmla="*/ 1620520 h 1620520"/>
                <a:gd name="connsiteX1" fmla="*/ 6070600 w 6573520"/>
                <a:gd name="connsiteY1" fmla="*/ 1620520 h 1620520"/>
                <a:gd name="connsiteX2" fmla="*/ 6070600 w 6573520"/>
                <a:gd name="connsiteY2" fmla="*/ 914400 h 1620520"/>
                <a:gd name="connsiteX3" fmla="*/ 4963160 w 6573520"/>
                <a:gd name="connsiteY3" fmla="*/ 914400 h 1620520"/>
                <a:gd name="connsiteX4" fmla="*/ 4907280 w 6573520"/>
                <a:gd name="connsiteY4" fmla="*/ 914400 h 1620520"/>
                <a:gd name="connsiteX5" fmla="*/ 4907280 w 6573520"/>
                <a:gd name="connsiteY5" fmla="*/ 817880 h 1620520"/>
                <a:gd name="connsiteX6" fmla="*/ 4490720 w 6573520"/>
                <a:gd name="connsiteY6" fmla="*/ 817880 h 1620520"/>
                <a:gd name="connsiteX7" fmla="*/ 4490720 w 6573520"/>
                <a:gd name="connsiteY7" fmla="*/ 736600 h 1620520"/>
                <a:gd name="connsiteX8" fmla="*/ 4373880 w 6573520"/>
                <a:gd name="connsiteY8" fmla="*/ 736600 h 1620520"/>
                <a:gd name="connsiteX9" fmla="*/ 4373880 w 6573520"/>
                <a:gd name="connsiteY9" fmla="*/ 665480 h 1620520"/>
                <a:gd name="connsiteX10" fmla="*/ 3982720 w 6573520"/>
                <a:gd name="connsiteY10" fmla="*/ 665480 h 1620520"/>
                <a:gd name="connsiteX11" fmla="*/ 3982720 w 6573520"/>
                <a:gd name="connsiteY11" fmla="*/ 619760 h 1620520"/>
                <a:gd name="connsiteX12" fmla="*/ 3886200 w 6573520"/>
                <a:gd name="connsiteY12" fmla="*/ 619760 h 1620520"/>
                <a:gd name="connsiteX13" fmla="*/ 3886200 w 6573520"/>
                <a:gd name="connsiteY13" fmla="*/ 574040 h 1620520"/>
                <a:gd name="connsiteX14" fmla="*/ 3779520 w 6573520"/>
                <a:gd name="connsiteY14" fmla="*/ 574040 h 1620520"/>
                <a:gd name="connsiteX15" fmla="*/ 3779520 w 6573520"/>
                <a:gd name="connsiteY15" fmla="*/ 548640 h 1620520"/>
                <a:gd name="connsiteX16" fmla="*/ 3743960 w 6573520"/>
                <a:gd name="connsiteY16" fmla="*/ 548640 h 1620520"/>
                <a:gd name="connsiteX17" fmla="*/ 3743960 w 6573520"/>
                <a:gd name="connsiteY17" fmla="*/ 477520 h 1620520"/>
                <a:gd name="connsiteX18" fmla="*/ 3347720 w 6573520"/>
                <a:gd name="connsiteY18" fmla="*/ 477520 h 1620520"/>
                <a:gd name="connsiteX19" fmla="*/ 3347720 w 6573520"/>
                <a:gd name="connsiteY19" fmla="*/ 436880 h 1620520"/>
                <a:gd name="connsiteX20" fmla="*/ 3271520 w 6573520"/>
                <a:gd name="connsiteY20" fmla="*/ 436880 h 1620520"/>
                <a:gd name="connsiteX21" fmla="*/ 3271520 w 6573520"/>
                <a:gd name="connsiteY21" fmla="*/ 411480 h 1620520"/>
                <a:gd name="connsiteX22" fmla="*/ 3246120 w 6573520"/>
                <a:gd name="connsiteY22" fmla="*/ 411480 h 1620520"/>
                <a:gd name="connsiteX23" fmla="*/ 3246120 w 6573520"/>
                <a:gd name="connsiteY23" fmla="*/ 411480 h 1620520"/>
                <a:gd name="connsiteX24" fmla="*/ 3246120 w 6573520"/>
                <a:gd name="connsiteY24" fmla="*/ 365760 h 1620520"/>
                <a:gd name="connsiteX25" fmla="*/ 3164840 w 6573520"/>
                <a:gd name="connsiteY25" fmla="*/ 365760 h 1620520"/>
                <a:gd name="connsiteX26" fmla="*/ 3164840 w 6573520"/>
                <a:gd name="connsiteY26" fmla="*/ 345440 h 1620520"/>
                <a:gd name="connsiteX27" fmla="*/ 2860040 w 6573520"/>
                <a:gd name="connsiteY27" fmla="*/ 345440 h 1620520"/>
                <a:gd name="connsiteX28" fmla="*/ 2860040 w 6573520"/>
                <a:gd name="connsiteY28" fmla="*/ 314960 h 1620520"/>
                <a:gd name="connsiteX29" fmla="*/ 2692400 w 6573520"/>
                <a:gd name="connsiteY29" fmla="*/ 314960 h 1620520"/>
                <a:gd name="connsiteX30" fmla="*/ 2692400 w 6573520"/>
                <a:gd name="connsiteY30" fmla="*/ 279400 h 1620520"/>
                <a:gd name="connsiteX31" fmla="*/ 2240280 w 6573520"/>
                <a:gd name="connsiteY31" fmla="*/ 279400 h 1620520"/>
                <a:gd name="connsiteX32" fmla="*/ 2240280 w 6573520"/>
                <a:gd name="connsiteY32" fmla="*/ 243840 h 1620520"/>
                <a:gd name="connsiteX33" fmla="*/ 2118360 w 6573520"/>
                <a:gd name="connsiteY33" fmla="*/ 243840 h 1620520"/>
                <a:gd name="connsiteX34" fmla="*/ 2118360 w 6573520"/>
                <a:gd name="connsiteY34" fmla="*/ 243840 h 1620520"/>
                <a:gd name="connsiteX35" fmla="*/ 2118360 w 6573520"/>
                <a:gd name="connsiteY35" fmla="*/ 218440 h 1620520"/>
                <a:gd name="connsiteX36" fmla="*/ 1711960 w 6573520"/>
                <a:gd name="connsiteY36" fmla="*/ 218440 h 1620520"/>
                <a:gd name="connsiteX37" fmla="*/ 1711960 w 6573520"/>
                <a:gd name="connsiteY37" fmla="*/ 177800 h 1620520"/>
                <a:gd name="connsiteX38" fmla="*/ 1610360 w 6573520"/>
                <a:gd name="connsiteY38" fmla="*/ 177800 h 1620520"/>
                <a:gd name="connsiteX39" fmla="*/ 1610360 w 6573520"/>
                <a:gd name="connsiteY39" fmla="*/ 147320 h 1620520"/>
                <a:gd name="connsiteX40" fmla="*/ 995680 w 6573520"/>
                <a:gd name="connsiteY40" fmla="*/ 147320 h 1620520"/>
                <a:gd name="connsiteX41" fmla="*/ 995680 w 6573520"/>
                <a:gd name="connsiteY41" fmla="*/ 147320 h 1620520"/>
                <a:gd name="connsiteX42" fmla="*/ 995680 w 6573520"/>
                <a:gd name="connsiteY42" fmla="*/ 147320 h 1620520"/>
                <a:gd name="connsiteX43" fmla="*/ 995680 w 6573520"/>
                <a:gd name="connsiteY43" fmla="*/ 116840 h 1620520"/>
                <a:gd name="connsiteX44" fmla="*/ 843280 w 6573520"/>
                <a:gd name="connsiteY44" fmla="*/ 116840 h 1620520"/>
                <a:gd name="connsiteX45" fmla="*/ 843280 w 6573520"/>
                <a:gd name="connsiteY45" fmla="*/ 116840 h 1620520"/>
                <a:gd name="connsiteX46" fmla="*/ 660400 w 6573520"/>
                <a:gd name="connsiteY46" fmla="*/ 116840 h 1620520"/>
                <a:gd name="connsiteX47" fmla="*/ 660400 w 6573520"/>
                <a:gd name="connsiteY47" fmla="*/ 55880 h 1620520"/>
                <a:gd name="connsiteX48" fmla="*/ 0 w 6573520"/>
                <a:gd name="connsiteY48" fmla="*/ 55880 h 1620520"/>
                <a:gd name="connsiteX49" fmla="*/ 0 w 6573520"/>
                <a:gd name="connsiteY49" fmla="*/ 0 h 1620520"/>
                <a:gd name="connsiteX0" fmla="*/ 6573520 w 6573520"/>
                <a:gd name="connsiteY0" fmla="*/ 1620520 h 1620520"/>
                <a:gd name="connsiteX1" fmla="*/ 6070600 w 6573520"/>
                <a:gd name="connsiteY1" fmla="*/ 1620520 h 1620520"/>
                <a:gd name="connsiteX2" fmla="*/ 6070600 w 6573520"/>
                <a:gd name="connsiteY2" fmla="*/ 914400 h 1620520"/>
                <a:gd name="connsiteX3" fmla="*/ 4963160 w 6573520"/>
                <a:gd name="connsiteY3" fmla="*/ 914400 h 1620520"/>
                <a:gd name="connsiteX4" fmla="*/ 4907280 w 6573520"/>
                <a:gd name="connsiteY4" fmla="*/ 914400 h 1620520"/>
                <a:gd name="connsiteX5" fmla="*/ 4907280 w 6573520"/>
                <a:gd name="connsiteY5" fmla="*/ 817880 h 1620520"/>
                <a:gd name="connsiteX6" fmla="*/ 4490720 w 6573520"/>
                <a:gd name="connsiteY6" fmla="*/ 817880 h 1620520"/>
                <a:gd name="connsiteX7" fmla="*/ 4490720 w 6573520"/>
                <a:gd name="connsiteY7" fmla="*/ 736600 h 1620520"/>
                <a:gd name="connsiteX8" fmla="*/ 4373880 w 6573520"/>
                <a:gd name="connsiteY8" fmla="*/ 736600 h 1620520"/>
                <a:gd name="connsiteX9" fmla="*/ 4373880 w 6573520"/>
                <a:gd name="connsiteY9" fmla="*/ 665480 h 1620520"/>
                <a:gd name="connsiteX10" fmla="*/ 3982720 w 6573520"/>
                <a:gd name="connsiteY10" fmla="*/ 665480 h 1620520"/>
                <a:gd name="connsiteX11" fmla="*/ 3982720 w 6573520"/>
                <a:gd name="connsiteY11" fmla="*/ 619760 h 1620520"/>
                <a:gd name="connsiteX12" fmla="*/ 3886200 w 6573520"/>
                <a:gd name="connsiteY12" fmla="*/ 619760 h 1620520"/>
                <a:gd name="connsiteX13" fmla="*/ 3886200 w 6573520"/>
                <a:gd name="connsiteY13" fmla="*/ 574040 h 1620520"/>
                <a:gd name="connsiteX14" fmla="*/ 3779520 w 6573520"/>
                <a:gd name="connsiteY14" fmla="*/ 574040 h 1620520"/>
                <a:gd name="connsiteX15" fmla="*/ 3779520 w 6573520"/>
                <a:gd name="connsiteY15" fmla="*/ 548640 h 1620520"/>
                <a:gd name="connsiteX16" fmla="*/ 3743960 w 6573520"/>
                <a:gd name="connsiteY16" fmla="*/ 548640 h 1620520"/>
                <a:gd name="connsiteX17" fmla="*/ 3743960 w 6573520"/>
                <a:gd name="connsiteY17" fmla="*/ 477520 h 1620520"/>
                <a:gd name="connsiteX18" fmla="*/ 3347720 w 6573520"/>
                <a:gd name="connsiteY18" fmla="*/ 477520 h 1620520"/>
                <a:gd name="connsiteX19" fmla="*/ 3347720 w 6573520"/>
                <a:gd name="connsiteY19" fmla="*/ 436880 h 1620520"/>
                <a:gd name="connsiteX20" fmla="*/ 3271520 w 6573520"/>
                <a:gd name="connsiteY20" fmla="*/ 436880 h 1620520"/>
                <a:gd name="connsiteX21" fmla="*/ 3271520 w 6573520"/>
                <a:gd name="connsiteY21" fmla="*/ 411480 h 1620520"/>
                <a:gd name="connsiteX22" fmla="*/ 3246120 w 6573520"/>
                <a:gd name="connsiteY22" fmla="*/ 411480 h 1620520"/>
                <a:gd name="connsiteX23" fmla="*/ 3246120 w 6573520"/>
                <a:gd name="connsiteY23" fmla="*/ 411480 h 1620520"/>
                <a:gd name="connsiteX24" fmla="*/ 3246120 w 6573520"/>
                <a:gd name="connsiteY24" fmla="*/ 365760 h 1620520"/>
                <a:gd name="connsiteX25" fmla="*/ 3164840 w 6573520"/>
                <a:gd name="connsiteY25" fmla="*/ 365760 h 1620520"/>
                <a:gd name="connsiteX26" fmla="*/ 3164840 w 6573520"/>
                <a:gd name="connsiteY26" fmla="*/ 345440 h 1620520"/>
                <a:gd name="connsiteX27" fmla="*/ 2860040 w 6573520"/>
                <a:gd name="connsiteY27" fmla="*/ 345440 h 1620520"/>
                <a:gd name="connsiteX28" fmla="*/ 2860040 w 6573520"/>
                <a:gd name="connsiteY28" fmla="*/ 314960 h 1620520"/>
                <a:gd name="connsiteX29" fmla="*/ 2692400 w 6573520"/>
                <a:gd name="connsiteY29" fmla="*/ 314960 h 1620520"/>
                <a:gd name="connsiteX30" fmla="*/ 2692400 w 6573520"/>
                <a:gd name="connsiteY30" fmla="*/ 279400 h 1620520"/>
                <a:gd name="connsiteX31" fmla="*/ 2240280 w 6573520"/>
                <a:gd name="connsiteY31" fmla="*/ 279400 h 1620520"/>
                <a:gd name="connsiteX32" fmla="*/ 2240280 w 6573520"/>
                <a:gd name="connsiteY32" fmla="*/ 243840 h 1620520"/>
                <a:gd name="connsiteX33" fmla="*/ 2118360 w 6573520"/>
                <a:gd name="connsiteY33" fmla="*/ 243840 h 1620520"/>
                <a:gd name="connsiteX34" fmla="*/ 2118360 w 6573520"/>
                <a:gd name="connsiteY34" fmla="*/ 243840 h 1620520"/>
                <a:gd name="connsiteX35" fmla="*/ 2118360 w 6573520"/>
                <a:gd name="connsiteY35" fmla="*/ 218440 h 1620520"/>
                <a:gd name="connsiteX36" fmla="*/ 1711960 w 6573520"/>
                <a:gd name="connsiteY36" fmla="*/ 218440 h 1620520"/>
                <a:gd name="connsiteX37" fmla="*/ 1711960 w 6573520"/>
                <a:gd name="connsiteY37" fmla="*/ 177800 h 1620520"/>
                <a:gd name="connsiteX38" fmla="*/ 1610360 w 6573520"/>
                <a:gd name="connsiteY38" fmla="*/ 177800 h 1620520"/>
                <a:gd name="connsiteX39" fmla="*/ 1610360 w 6573520"/>
                <a:gd name="connsiteY39" fmla="*/ 147320 h 1620520"/>
                <a:gd name="connsiteX40" fmla="*/ 995680 w 6573520"/>
                <a:gd name="connsiteY40" fmla="*/ 147320 h 1620520"/>
                <a:gd name="connsiteX41" fmla="*/ 995680 w 6573520"/>
                <a:gd name="connsiteY41" fmla="*/ 147320 h 1620520"/>
                <a:gd name="connsiteX42" fmla="*/ 995680 w 6573520"/>
                <a:gd name="connsiteY42" fmla="*/ 147320 h 1620520"/>
                <a:gd name="connsiteX43" fmla="*/ 995680 w 6573520"/>
                <a:gd name="connsiteY43" fmla="*/ 116840 h 1620520"/>
                <a:gd name="connsiteX44" fmla="*/ 843280 w 6573520"/>
                <a:gd name="connsiteY44" fmla="*/ 116840 h 1620520"/>
                <a:gd name="connsiteX45" fmla="*/ 843280 w 6573520"/>
                <a:gd name="connsiteY45" fmla="*/ 116840 h 1620520"/>
                <a:gd name="connsiteX46" fmla="*/ 660400 w 6573520"/>
                <a:gd name="connsiteY46" fmla="*/ 116840 h 1620520"/>
                <a:gd name="connsiteX47" fmla="*/ 660400 w 6573520"/>
                <a:gd name="connsiteY47" fmla="*/ 55880 h 1620520"/>
                <a:gd name="connsiteX48" fmla="*/ 0 w 6573520"/>
                <a:gd name="connsiteY48" fmla="*/ 30480 h 1620520"/>
                <a:gd name="connsiteX49" fmla="*/ 0 w 6573520"/>
                <a:gd name="connsiteY49" fmla="*/ 0 h 1620520"/>
                <a:gd name="connsiteX0" fmla="*/ 6573520 w 6573520"/>
                <a:gd name="connsiteY0" fmla="*/ 1620520 h 1620520"/>
                <a:gd name="connsiteX1" fmla="*/ 6070600 w 6573520"/>
                <a:gd name="connsiteY1" fmla="*/ 1620520 h 1620520"/>
                <a:gd name="connsiteX2" fmla="*/ 6070600 w 6573520"/>
                <a:gd name="connsiteY2" fmla="*/ 914400 h 1620520"/>
                <a:gd name="connsiteX3" fmla="*/ 4963160 w 6573520"/>
                <a:gd name="connsiteY3" fmla="*/ 914400 h 1620520"/>
                <a:gd name="connsiteX4" fmla="*/ 4907280 w 6573520"/>
                <a:gd name="connsiteY4" fmla="*/ 914400 h 1620520"/>
                <a:gd name="connsiteX5" fmla="*/ 4907280 w 6573520"/>
                <a:gd name="connsiteY5" fmla="*/ 817880 h 1620520"/>
                <a:gd name="connsiteX6" fmla="*/ 4490720 w 6573520"/>
                <a:gd name="connsiteY6" fmla="*/ 817880 h 1620520"/>
                <a:gd name="connsiteX7" fmla="*/ 4490720 w 6573520"/>
                <a:gd name="connsiteY7" fmla="*/ 736600 h 1620520"/>
                <a:gd name="connsiteX8" fmla="*/ 4373880 w 6573520"/>
                <a:gd name="connsiteY8" fmla="*/ 736600 h 1620520"/>
                <a:gd name="connsiteX9" fmla="*/ 4373880 w 6573520"/>
                <a:gd name="connsiteY9" fmla="*/ 665480 h 1620520"/>
                <a:gd name="connsiteX10" fmla="*/ 3982720 w 6573520"/>
                <a:gd name="connsiteY10" fmla="*/ 665480 h 1620520"/>
                <a:gd name="connsiteX11" fmla="*/ 3982720 w 6573520"/>
                <a:gd name="connsiteY11" fmla="*/ 619760 h 1620520"/>
                <a:gd name="connsiteX12" fmla="*/ 3886200 w 6573520"/>
                <a:gd name="connsiteY12" fmla="*/ 619760 h 1620520"/>
                <a:gd name="connsiteX13" fmla="*/ 3886200 w 6573520"/>
                <a:gd name="connsiteY13" fmla="*/ 574040 h 1620520"/>
                <a:gd name="connsiteX14" fmla="*/ 3779520 w 6573520"/>
                <a:gd name="connsiteY14" fmla="*/ 574040 h 1620520"/>
                <a:gd name="connsiteX15" fmla="*/ 3779520 w 6573520"/>
                <a:gd name="connsiteY15" fmla="*/ 548640 h 1620520"/>
                <a:gd name="connsiteX16" fmla="*/ 3743960 w 6573520"/>
                <a:gd name="connsiteY16" fmla="*/ 548640 h 1620520"/>
                <a:gd name="connsiteX17" fmla="*/ 3743960 w 6573520"/>
                <a:gd name="connsiteY17" fmla="*/ 477520 h 1620520"/>
                <a:gd name="connsiteX18" fmla="*/ 3347720 w 6573520"/>
                <a:gd name="connsiteY18" fmla="*/ 477520 h 1620520"/>
                <a:gd name="connsiteX19" fmla="*/ 3347720 w 6573520"/>
                <a:gd name="connsiteY19" fmla="*/ 436880 h 1620520"/>
                <a:gd name="connsiteX20" fmla="*/ 3271520 w 6573520"/>
                <a:gd name="connsiteY20" fmla="*/ 436880 h 1620520"/>
                <a:gd name="connsiteX21" fmla="*/ 3271520 w 6573520"/>
                <a:gd name="connsiteY21" fmla="*/ 411480 h 1620520"/>
                <a:gd name="connsiteX22" fmla="*/ 3246120 w 6573520"/>
                <a:gd name="connsiteY22" fmla="*/ 411480 h 1620520"/>
                <a:gd name="connsiteX23" fmla="*/ 3246120 w 6573520"/>
                <a:gd name="connsiteY23" fmla="*/ 411480 h 1620520"/>
                <a:gd name="connsiteX24" fmla="*/ 3246120 w 6573520"/>
                <a:gd name="connsiteY24" fmla="*/ 365760 h 1620520"/>
                <a:gd name="connsiteX25" fmla="*/ 3164840 w 6573520"/>
                <a:gd name="connsiteY25" fmla="*/ 365760 h 1620520"/>
                <a:gd name="connsiteX26" fmla="*/ 3164840 w 6573520"/>
                <a:gd name="connsiteY26" fmla="*/ 345440 h 1620520"/>
                <a:gd name="connsiteX27" fmla="*/ 2860040 w 6573520"/>
                <a:gd name="connsiteY27" fmla="*/ 345440 h 1620520"/>
                <a:gd name="connsiteX28" fmla="*/ 2860040 w 6573520"/>
                <a:gd name="connsiteY28" fmla="*/ 314960 h 1620520"/>
                <a:gd name="connsiteX29" fmla="*/ 2692400 w 6573520"/>
                <a:gd name="connsiteY29" fmla="*/ 314960 h 1620520"/>
                <a:gd name="connsiteX30" fmla="*/ 2692400 w 6573520"/>
                <a:gd name="connsiteY30" fmla="*/ 279400 h 1620520"/>
                <a:gd name="connsiteX31" fmla="*/ 2240280 w 6573520"/>
                <a:gd name="connsiteY31" fmla="*/ 279400 h 1620520"/>
                <a:gd name="connsiteX32" fmla="*/ 2240280 w 6573520"/>
                <a:gd name="connsiteY32" fmla="*/ 243840 h 1620520"/>
                <a:gd name="connsiteX33" fmla="*/ 2118360 w 6573520"/>
                <a:gd name="connsiteY33" fmla="*/ 243840 h 1620520"/>
                <a:gd name="connsiteX34" fmla="*/ 2118360 w 6573520"/>
                <a:gd name="connsiteY34" fmla="*/ 243840 h 1620520"/>
                <a:gd name="connsiteX35" fmla="*/ 2118360 w 6573520"/>
                <a:gd name="connsiteY35" fmla="*/ 218440 h 1620520"/>
                <a:gd name="connsiteX36" fmla="*/ 1711960 w 6573520"/>
                <a:gd name="connsiteY36" fmla="*/ 218440 h 1620520"/>
                <a:gd name="connsiteX37" fmla="*/ 1711960 w 6573520"/>
                <a:gd name="connsiteY37" fmla="*/ 177800 h 1620520"/>
                <a:gd name="connsiteX38" fmla="*/ 1610360 w 6573520"/>
                <a:gd name="connsiteY38" fmla="*/ 177800 h 1620520"/>
                <a:gd name="connsiteX39" fmla="*/ 1610360 w 6573520"/>
                <a:gd name="connsiteY39" fmla="*/ 147320 h 1620520"/>
                <a:gd name="connsiteX40" fmla="*/ 995680 w 6573520"/>
                <a:gd name="connsiteY40" fmla="*/ 147320 h 1620520"/>
                <a:gd name="connsiteX41" fmla="*/ 995680 w 6573520"/>
                <a:gd name="connsiteY41" fmla="*/ 147320 h 1620520"/>
                <a:gd name="connsiteX42" fmla="*/ 995680 w 6573520"/>
                <a:gd name="connsiteY42" fmla="*/ 147320 h 1620520"/>
                <a:gd name="connsiteX43" fmla="*/ 995680 w 6573520"/>
                <a:gd name="connsiteY43" fmla="*/ 116840 h 1620520"/>
                <a:gd name="connsiteX44" fmla="*/ 843280 w 6573520"/>
                <a:gd name="connsiteY44" fmla="*/ 116840 h 1620520"/>
                <a:gd name="connsiteX45" fmla="*/ 843280 w 6573520"/>
                <a:gd name="connsiteY45" fmla="*/ 116840 h 1620520"/>
                <a:gd name="connsiteX46" fmla="*/ 660400 w 6573520"/>
                <a:gd name="connsiteY46" fmla="*/ 116840 h 1620520"/>
                <a:gd name="connsiteX47" fmla="*/ 660400 w 6573520"/>
                <a:gd name="connsiteY47" fmla="*/ 26246 h 1620520"/>
                <a:gd name="connsiteX48" fmla="*/ 0 w 6573520"/>
                <a:gd name="connsiteY48" fmla="*/ 30480 h 1620520"/>
                <a:gd name="connsiteX49" fmla="*/ 0 w 6573520"/>
                <a:gd name="connsiteY49" fmla="*/ 0 h 1620520"/>
                <a:gd name="connsiteX0" fmla="*/ 6573520 w 6573520"/>
                <a:gd name="connsiteY0" fmla="*/ 1620520 h 1620520"/>
                <a:gd name="connsiteX1" fmla="*/ 6070600 w 6573520"/>
                <a:gd name="connsiteY1" fmla="*/ 1620520 h 1620520"/>
                <a:gd name="connsiteX2" fmla="*/ 6070600 w 6573520"/>
                <a:gd name="connsiteY2" fmla="*/ 914400 h 1620520"/>
                <a:gd name="connsiteX3" fmla="*/ 4963160 w 6573520"/>
                <a:gd name="connsiteY3" fmla="*/ 914400 h 1620520"/>
                <a:gd name="connsiteX4" fmla="*/ 4907280 w 6573520"/>
                <a:gd name="connsiteY4" fmla="*/ 914400 h 1620520"/>
                <a:gd name="connsiteX5" fmla="*/ 4907280 w 6573520"/>
                <a:gd name="connsiteY5" fmla="*/ 817880 h 1620520"/>
                <a:gd name="connsiteX6" fmla="*/ 4490720 w 6573520"/>
                <a:gd name="connsiteY6" fmla="*/ 817880 h 1620520"/>
                <a:gd name="connsiteX7" fmla="*/ 4490720 w 6573520"/>
                <a:gd name="connsiteY7" fmla="*/ 736600 h 1620520"/>
                <a:gd name="connsiteX8" fmla="*/ 4373880 w 6573520"/>
                <a:gd name="connsiteY8" fmla="*/ 736600 h 1620520"/>
                <a:gd name="connsiteX9" fmla="*/ 4373880 w 6573520"/>
                <a:gd name="connsiteY9" fmla="*/ 665480 h 1620520"/>
                <a:gd name="connsiteX10" fmla="*/ 3982720 w 6573520"/>
                <a:gd name="connsiteY10" fmla="*/ 665480 h 1620520"/>
                <a:gd name="connsiteX11" fmla="*/ 3982720 w 6573520"/>
                <a:gd name="connsiteY11" fmla="*/ 619760 h 1620520"/>
                <a:gd name="connsiteX12" fmla="*/ 3886200 w 6573520"/>
                <a:gd name="connsiteY12" fmla="*/ 619760 h 1620520"/>
                <a:gd name="connsiteX13" fmla="*/ 3886200 w 6573520"/>
                <a:gd name="connsiteY13" fmla="*/ 574040 h 1620520"/>
                <a:gd name="connsiteX14" fmla="*/ 3779520 w 6573520"/>
                <a:gd name="connsiteY14" fmla="*/ 574040 h 1620520"/>
                <a:gd name="connsiteX15" fmla="*/ 3779520 w 6573520"/>
                <a:gd name="connsiteY15" fmla="*/ 548640 h 1620520"/>
                <a:gd name="connsiteX16" fmla="*/ 3743960 w 6573520"/>
                <a:gd name="connsiteY16" fmla="*/ 548640 h 1620520"/>
                <a:gd name="connsiteX17" fmla="*/ 3743960 w 6573520"/>
                <a:gd name="connsiteY17" fmla="*/ 477520 h 1620520"/>
                <a:gd name="connsiteX18" fmla="*/ 3347720 w 6573520"/>
                <a:gd name="connsiteY18" fmla="*/ 477520 h 1620520"/>
                <a:gd name="connsiteX19" fmla="*/ 3347720 w 6573520"/>
                <a:gd name="connsiteY19" fmla="*/ 436880 h 1620520"/>
                <a:gd name="connsiteX20" fmla="*/ 3271520 w 6573520"/>
                <a:gd name="connsiteY20" fmla="*/ 436880 h 1620520"/>
                <a:gd name="connsiteX21" fmla="*/ 3271520 w 6573520"/>
                <a:gd name="connsiteY21" fmla="*/ 411480 h 1620520"/>
                <a:gd name="connsiteX22" fmla="*/ 3246120 w 6573520"/>
                <a:gd name="connsiteY22" fmla="*/ 411480 h 1620520"/>
                <a:gd name="connsiteX23" fmla="*/ 3246120 w 6573520"/>
                <a:gd name="connsiteY23" fmla="*/ 411480 h 1620520"/>
                <a:gd name="connsiteX24" fmla="*/ 3246120 w 6573520"/>
                <a:gd name="connsiteY24" fmla="*/ 365760 h 1620520"/>
                <a:gd name="connsiteX25" fmla="*/ 3164840 w 6573520"/>
                <a:gd name="connsiteY25" fmla="*/ 365760 h 1620520"/>
                <a:gd name="connsiteX26" fmla="*/ 3164840 w 6573520"/>
                <a:gd name="connsiteY26" fmla="*/ 345440 h 1620520"/>
                <a:gd name="connsiteX27" fmla="*/ 2860040 w 6573520"/>
                <a:gd name="connsiteY27" fmla="*/ 345440 h 1620520"/>
                <a:gd name="connsiteX28" fmla="*/ 2860040 w 6573520"/>
                <a:gd name="connsiteY28" fmla="*/ 314960 h 1620520"/>
                <a:gd name="connsiteX29" fmla="*/ 2692400 w 6573520"/>
                <a:gd name="connsiteY29" fmla="*/ 314960 h 1620520"/>
                <a:gd name="connsiteX30" fmla="*/ 2692400 w 6573520"/>
                <a:gd name="connsiteY30" fmla="*/ 279400 h 1620520"/>
                <a:gd name="connsiteX31" fmla="*/ 2240280 w 6573520"/>
                <a:gd name="connsiteY31" fmla="*/ 279400 h 1620520"/>
                <a:gd name="connsiteX32" fmla="*/ 2240280 w 6573520"/>
                <a:gd name="connsiteY32" fmla="*/ 243840 h 1620520"/>
                <a:gd name="connsiteX33" fmla="*/ 2118360 w 6573520"/>
                <a:gd name="connsiteY33" fmla="*/ 243840 h 1620520"/>
                <a:gd name="connsiteX34" fmla="*/ 2118360 w 6573520"/>
                <a:gd name="connsiteY34" fmla="*/ 243840 h 1620520"/>
                <a:gd name="connsiteX35" fmla="*/ 2118360 w 6573520"/>
                <a:gd name="connsiteY35" fmla="*/ 218440 h 1620520"/>
                <a:gd name="connsiteX36" fmla="*/ 1711960 w 6573520"/>
                <a:gd name="connsiteY36" fmla="*/ 218440 h 1620520"/>
                <a:gd name="connsiteX37" fmla="*/ 1711960 w 6573520"/>
                <a:gd name="connsiteY37" fmla="*/ 177800 h 1620520"/>
                <a:gd name="connsiteX38" fmla="*/ 1610360 w 6573520"/>
                <a:gd name="connsiteY38" fmla="*/ 177800 h 1620520"/>
                <a:gd name="connsiteX39" fmla="*/ 1610360 w 6573520"/>
                <a:gd name="connsiteY39" fmla="*/ 147320 h 1620520"/>
                <a:gd name="connsiteX40" fmla="*/ 995680 w 6573520"/>
                <a:gd name="connsiteY40" fmla="*/ 147320 h 1620520"/>
                <a:gd name="connsiteX41" fmla="*/ 995680 w 6573520"/>
                <a:gd name="connsiteY41" fmla="*/ 147320 h 1620520"/>
                <a:gd name="connsiteX42" fmla="*/ 995680 w 6573520"/>
                <a:gd name="connsiteY42" fmla="*/ 147320 h 1620520"/>
                <a:gd name="connsiteX43" fmla="*/ 995680 w 6573520"/>
                <a:gd name="connsiteY43" fmla="*/ 116840 h 1620520"/>
                <a:gd name="connsiteX44" fmla="*/ 843280 w 6573520"/>
                <a:gd name="connsiteY44" fmla="*/ 116840 h 1620520"/>
                <a:gd name="connsiteX45" fmla="*/ 843280 w 6573520"/>
                <a:gd name="connsiteY45" fmla="*/ 116840 h 1620520"/>
                <a:gd name="connsiteX46" fmla="*/ 660400 w 6573520"/>
                <a:gd name="connsiteY46" fmla="*/ 116840 h 1620520"/>
                <a:gd name="connsiteX47" fmla="*/ 452966 w 6573520"/>
                <a:gd name="connsiteY47" fmla="*/ 28363 h 1620520"/>
                <a:gd name="connsiteX48" fmla="*/ 0 w 6573520"/>
                <a:gd name="connsiteY48" fmla="*/ 30480 h 1620520"/>
                <a:gd name="connsiteX49" fmla="*/ 0 w 6573520"/>
                <a:gd name="connsiteY49" fmla="*/ 0 h 1620520"/>
                <a:gd name="connsiteX0" fmla="*/ 6573520 w 6573520"/>
                <a:gd name="connsiteY0" fmla="*/ 1620520 h 1620520"/>
                <a:gd name="connsiteX1" fmla="*/ 6070600 w 6573520"/>
                <a:gd name="connsiteY1" fmla="*/ 1620520 h 1620520"/>
                <a:gd name="connsiteX2" fmla="*/ 6070600 w 6573520"/>
                <a:gd name="connsiteY2" fmla="*/ 914400 h 1620520"/>
                <a:gd name="connsiteX3" fmla="*/ 4963160 w 6573520"/>
                <a:gd name="connsiteY3" fmla="*/ 914400 h 1620520"/>
                <a:gd name="connsiteX4" fmla="*/ 4907280 w 6573520"/>
                <a:gd name="connsiteY4" fmla="*/ 914400 h 1620520"/>
                <a:gd name="connsiteX5" fmla="*/ 4907280 w 6573520"/>
                <a:gd name="connsiteY5" fmla="*/ 817880 h 1620520"/>
                <a:gd name="connsiteX6" fmla="*/ 4490720 w 6573520"/>
                <a:gd name="connsiteY6" fmla="*/ 817880 h 1620520"/>
                <a:gd name="connsiteX7" fmla="*/ 4490720 w 6573520"/>
                <a:gd name="connsiteY7" fmla="*/ 736600 h 1620520"/>
                <a:gd name="connsiteX8" fmla="*/ 4373880 w 6573520"/>
                <a:gd name="connsiteY8" fmla="*/ 736600 h 1620520"/>
                <a:gd name="connsiteX9" fmla="*/ 4373880 w 6573520"/>
                <a:gd name="connsiteY9" fmla="*/ 665480 h 1620520"/>
                <a:gd name="connsiteX10" fmla="*/ 3982720 w 6573520"/>
                <a:gd name="connsiteY10" fmla="*/ 665480 h 1620520"/>
                <a:gd name="connsiteX11" fmla="*/ 3982720 w 6573520"/>
                <a:gd name="connsiteY11" fmla="*/ 619760 h 1620520"/>
                <a:gd name="connsiteX12" fmla="*/ 3886200 w 6573520"/>
                <a:gd name="connsiteY12" fmla="*/ 619760 h 1620520"/>
                <a:gd name="connsiteX13" fmla="*/ 3886200 w 6573520"/>
                <a:gd name="connsiteY13" fmla="*/ 574040 h 1620520"/>
                <a:gd name="connsiteX14" fmla="*/ 3779520 w 6573520"/>
                <a:gd name="connsiteY14" fmla="*/ 574040 h 1620520"/>
                <a:gd name="connsiteX15" fmla="*/ 3779520 w 6573520"/>
                <a:gd name="connsiteY15" fmla="*/ 548640 h 1620520"/>
                <a:gd name="connsiteX16" fmla="*/ 3743960 w 6573520"/>
                <a:gd name="connsiteY16" fmla="*/ 548640 h 1620520"/>
                <a:gd name="connsiteX17" fmla="*/ 3743960 w 6573520"/>
                <a:gd name="connsiteY17" fmla="*/ 477520 h 1620520"/>
                <a:gd name="connsiteX18" fmla="*/ 3347720 w 6573520"/>
                <a:gd name="connsiteY18" fmla="*/ 477520 h 1620520"/>
                <a:gd name="connsiteX19" fmla="*/ 3347720 w 6573520"/>
                <a:gd name="connsiteY19" fmla="*/ 436880 h 1620520"/>
                <a:gd name="connsiteX20" fmla="*/ 3271520 w 6573520"/>
                <a:gd name="connsiteY20" fmla="*/ 436880 h 1620520"/>
                <a:gd name="connsiteX21" fmla="*/ 3271520 w 6573520"/>
                <a:gd name="connsiteY21" fmla="*/ 411480 h 1620520"/>
                <a:gd name="connsiteX22" fmla="*/ 3246120 w 6573520"/>
                <a:gd name="connsiteY22" fmla="*/ 411480 h 1620520"/>
                <a:gd name="connsiteX23" fmla="*/ 3246120 w 6573520"/>
                <a:gd name="connsiteY23" fmla="*/ 411480 h 1620520"/>
                <a:gd name="connsiteX24" fmla="*/ 3246120 w 6573520"/>
                <a:gd name="connsiteY24" fmla="*/ 365760 h 1620520"/>
                <a:gd name="connsiteX25" fmla="*/ 3164840 w 6573520"/>
                <a:gd name="connsiteY25" fmla="*/ 365760 h 1620520"/>
                <a:gd name="connsiteX26" fmla="*/ 3164840 w 6573520"/>
                <a:gd name="connsiteY26" fmla="*/ 345440 h 1620520"/>
                <a:gd name="connsiteX27" fmla="*/ 2860040 w 6573520"/>
                <a:gd name="connsiteY27" fmla="*/ 345440 h 1620520"/>
                <a:gd name="connsiteX28" fmla="*/ 2860040 w 6573520"/>
                <a:gd name="connsiteY28" fmla="*/ 314960 h 1620520"/>
                <a:gd name="connsiteX29" fmla="*/ 2692400 w 6573520"/>
                <a:gd name="connsiteY29" fmla="*/ 314960 h 1620520"/>
                <a:gd name="connsiteX30" fmla="*/ 2692400 w 6573520"/>
                <a:gd name="connsiteY30" fmla="*/ 279400 h 1620520"/>
                <a:gd name="connsiteX31" fmla="*/ 2240280 w 6573520"/>
                <a:gd name="connsiteY31" fmla="*/ 279400 h 1620520"/>
                <a:gd name="connsiteX32" fmla="*/ 2240280 w 6573520"/>
                <a:gd name="connsiteY32" fmla="*/ 243840 h 1620520"/>
                <a:gd name="connsiteX33" fmla="*/ 2118360 w 6573520"/>
                <a:gd name="connsiteY33" fmla="*/ 243840 h 1620520"/>
                <a:gd name="connsiteX34" fmla="*/ 2118360 w 6573520"/>
                <a:gd name="connsiteY34" fmla="*/ 243840 h 1620520"/>
                <a:gd name="connsiteX35" fmla="*/ 2118360 w 6573520"/>
                <a:gd name="connsiteY35" fmla="*/ 218440 h 1620520"/>
                <a:gd name="connsiteX36" fmla="*/ 1711960 w 6573520"/>
                <a:gd name="connsiteY36" fmla="*/ 218440 h 1620520"/>
                <a:gd name="connsiteX37" fmla="*/ 1711960 w 6573520"/>
                <a:gd name="connsiteY37" fmla="*/ 177800 h 1620520"/>
                <a:gd name="connsiteX38" fmla="*/ 1610360 w 6573520"/>
                <a:gd name="connsiteY38" fmla="*/ 177800 h 1620520"/>
                <a:gd name="connsiteX39" fmla="*/ 1610360 w 6573520"/>
                <a:gd name="connsiteY39" fmla="*/ 147320 h 1620520"/>
                <a:gd name="connsiteX40" fmla="*/ 995680 w 6573520"/>
                <a:gd name="connsiteY40" fmla="*/ 147320 h 1620520"/>
                <a:gd name="connsiteX41" fmla="*/ 995680 w 6573520"/>
                <a:gd name="connsiteY41" fmla="*/ 147320 h 1620520"/>
                <a:gd name="connsiteX42" fmla="*/ 995680 w 6573520"/>
                <a:gd name="connsiteY42" fmla="*/ 147320 h 1620520"/>
                <a:gd name="connsiteX43" fmla="*/ 995680 w 6573520"/>
                <a:gd name="connsiteY43" fmla="*/ 116840 h 1620520"/>
                <a:gd name="connsiteX44" fmla="*/ 843280 w 6573520"/>
                <a:gd name="connsiteY44" fmla="*/ 116840 h 1620520"/>
                <a:gd name="connsiteX45" fmla="*/ 843280 w 6573520"/>
                <a:gd name="connsiteY45" fmla="*/ 116840 h 1620520"/>
                <a:gd name="connsiteX46" fmla="*/ 660400 w 6573520"/>
                <a:gd name="connsiteY46" fmla="*/ 116840 h 1620520"/>
                <a:gd name="connsiteX47" fmla="*/ 510117 w 6573520"/>
                <a:gd name="connsiteY47" fmla="*/ 46990 h 1620520"/>
                <a:gd name="connsiteX48" fmla="*/ 452966 w 6573520"/>
                <a:gd name="connsiteY48" fmla="*/ 28363 h 1620520"/>
                <a:gd name="connsiteX49" fmla="*/ 0 w 6573520"/>
                <a:gd name="connsiteY49" fmla="*/ 30480 h 1620520"/>
                <a:gd name="connsiteX50" fmla="*/ 0 w 6573520"/>
                <a:gd name="connsiteY50" fmla="*/ 0 h 1620520"/>
                <a:gd name="connsiteX0" fmla="*/ 6573520 w 6573520"/>
                <a:gd name="connsiteY0" fmla="*/ 1620520 h 1620520"/>
                <a:gd name="connsiteX1" fmla="*/ 6070600 w 6573520"/>
                <a:gd name="connsiteY1" fmla="*/ 1620520 h 1620520"/>
                <a:gd name="connsiteX2" fmla="*/ 6070600 w 6573520"/>
                <a:gd name="connsiteY2" fmla="*/ 914400 h 1620520"/>
                <a:gd name="connsiteX3" fmla="*/ 4963160 w 6573520"/>
                <a:gd name="connsiteY3" fmla="*/ 914400 h 1620520"/>
                <a:gd name="connsiteX4" fmla="*/ 4907280 w 6573520"/>
                <a:gd name="connsiteY4" fmla="*/ 914400 h 1620520"/>
                <a:gd name="connsiteX5" fmla="*/ 4907280 w 6573520"/>
                <a:gd name="connsiteY5" fmla="*/ 817880 h 1620520"/>
                <a:gd name="connsiteX6" fmla="*/ 4490720 w 6573520"/>
                <a:gd name="connsiteY6" fmla="*/ 817880 h 1620520"/>
                <a:gd name="connsiteX7" fmla="*/ 4490720 w 6573520"/>
                <a:gd name="connsiteY7" fmla="*/ 736600 h 1620520"/>
                <a:gd name="connsiteX8" fmla="*/ 4373880 w 6573520"/>
                <a:gd name="connsiteY8" fmla="*/ 736600 h 1620520"/>
                <a:gd name="connsiteX9" fmla="*/ 4373880 w 6573520"/>
                <a:gd name="connsiteY9" fmla="*/ 665480 h 1620520"/>
                <a:gd name="connsiteX10" fmla="*/ 3982720 w 6573520"/>
                <a:gd name="connsiteY10" fmla="*/ 665480 h 1620520"/>
                <a:gd name="connsiteX11" fmla="*/ 3982720 w 6573520"/>
                <a:gd name="connsiteY11" fmla="*/ 619760 h 1620520"/>
                <a:gd name="connsiteX12" fmla="*/ 3886200 w 6573520"/>
                <a:gd name="connsiteY12" fmla="*/ 619760 h 1620520"/>
                <a:gd name="connsiteX13" fmla="*/ 3886200 w 6573520"/>
                <a:gd name="connsiteY13" fmla="*/ 574040 h 1620520"/>
                <a:gd name="connsiteX14" fmla="*/ 3779520 w 6573520"/>
                <a:gd name="connsiteY14" fmla="*/ 574040 h 1620520"/>
                <a:gd name="connsiteX15" fmla="*/ 3779520 w 6573520"/>
                <a:gd name="connsiteY15" fmla="*/ 548640 h 1620520"/>
                <a:gd name="connsiteX16" fmla="*/ 3743960 w 6573520"/>
                <a:gd name="connsiteY16" fmla="*/ 548640 h 1620520"/>
                <a:gd name="connsiteX17" fmla="*/ 3743960 w 6573520"/>
                <a:gd name="connsiteY17" fmla="*/ 477520 h 1620520"/>
                <a:gd name="connsiteX18" fmla="*/ 3347720 w 6573520"/>
                <a:gd name="connsiteY18" fmla="*/ 477520 h 1620520"/>
                <a:gd name="connsiteX19" fmla="*/ 3347720 w 6573520"/>
                <a:gd name="connsiteY19" fmla="*/ 436880 h 1620520"/>
                <a:gd name="connsiteX20" fmla="*/ 3271520 w 6573520"/>
                <a:gd name="connsiteY20" fmla="*/ 436880 h 1620520"/>
                <a:gd name="connsiteX21" fmla="*/ 3271520 w 6573520"/>
                <a:gd name="connsiteY21" fmla="*/ 411480 h 1620520"/>
                <a:gd name="connsiteX22" fmla="*/ 3246120 w 6573520"/>
                <a:gd name="connsiteY22" fmla="*/ 411480 h 1620520"/>
                <a:gd name="connsiteX23" fmla="*/ 3246120 w 6573520"/>
                <a:gd name="connsiteY23" fmla="*/ 411480 h 1620520"/>
                <a:gd name="connsiteX24" fmla="*/ 3246120 w 6573520"/>
                <a:gd name="connsiteY24" fmla="*/ 365760 h 1620520"/>
                <a:gd name="connsiteX25" fmla="*/ 3164840 w 6573520"/>
                <a:gd name="connsiteY25" fmla="*/ 365760 h 1620520"/>
                <a:gd name="connsiteX26" fmla="*/ 3164840 w 6573520"/>
                <a:gd name="connsiteY26" fmla="*/ 345440 h 1620520"/>
                <a:gd name="connsiteX27" fmla="*/ 2860040 w 6573520"/>
                <a:gd name="connsiteY27" fmla="*/ 345440 h 1620520"/>
                <a:gd name="connsiteX28" fmla="*/ 2860040 w 6573520"/>
                <a:gd name="connsiteY28" fmla="*/ 314960 h 1620520"/>
                <a:gd name="connsiteX29" fmla="*/ 2692400 w 6573520"/>
                <a:gd name="connsiteY29" fmla="*/ 314960 h 1620520"/>
                <a:gd name="connsiteX30" fmla="*/ 2692400 w 6573520"/>
                <a:gd name="connsiteY30" fmla="*/ 279400 h 1620520"/>
                <a:gd name="connsiteX31" fmla="*/ 2240280 w 6573520"/>
                <a:gd name="connsiteY31" fmla="*/ 279400 h 1620520"/>
                <a:gd name="connsiteX32" fmla="*/ 2240280 w 6573520"/>
                <a:gd name="connsiteY32" fmla="*/ 243840 h 1620520"/>
                <a:gd name="connsiteX33" fmla="*/ 2118360 w 6573520"/>
                <a:gd name="connsiteY33" fmla="*/ 243840 h 1620520"/>
                <a:gd name="connsiteX34" fmla="*/ 2118360 w 6573520"/>
                <a:gd name="connsiteY34" fmla="*/ 243840 h 1620520"/>
                <a:gd name="connsiteX35" fmla="*/ 2118360 w 6573520"/>
                <a:gd name="connsiteY35" fmla="*/ 218440 h 1620520"/>
                <a:gd name="connsiteX36" fmla="*/ 1711960 w 6573520"/>
                <a:gd name="connsiteY36" fmla="*/ 218440 h 1620520"/>
                <a:gd name="connsiteX37" fmla="*/ 1711960 w 6573520"/>
                <a:gd name="connsiteY37" fmla="*/ 177800 h 1620520"/>
                <a:gd name="connsiteX38" fmla="*/ 1610360 w 6573520"/>
                <a:gd name="connsiteY38" fmla="*/ 177800 h 1620520"/>
                <a:gd name="connsiteX39" fmla="*/ 1610360 w 6573520"/>
                <a:gd name="connsiteY39" fmla="*/ 147320 h 1620520"/>
                <a:gd name="connsiteX40" fmla="*/ 995680 w 6573520"/>
                <a:gd name="connsiteY40" fmla="*/ 147320 h 1620520"/>
                <a:gd name="connsiteX41" fmla="*/ 995680 w 6573520"/>
                <a:gd name="connsiteY41" fmla="*/ 147320 h 1620520"/>
                <a:gd name="connsiteX42" fmla="*/ 995680 w 6573520"/>
                <a:gd name="connsiteY42" fmla="*/ 147320 h 1620520"/>
                <a:gd name="connsiteX43" fmla="*/ 995680 w 6573520"/>
                <a:gd name="connsiteY43" fmla="*/ 116840 h 1620520"/>
                <a:gd name="connsiteX44" fmla="*/ 843280 w 6573520"/>
                <a:gd name="connsiteY44" fmla="*/ 116840 h 1620520"/>
                <a:gd name="connsiteX45" fmla="*/ 843280 w 6573520"/>
                <a:gd name="connsiteY45" fmla="*/ 116840 h 1620520"/>
                <a:gd name="connsiteX46" fmla="*/ 660400 w 6573520"/>
                <a:gd name="connsiteY46" fmla="*/ 116840 h 1620520"/>
                <a:gd name="connsiteX47" fmla="*/ 461434 w 6573520"/>
                <a:gd name="connsiteY47" fmla="*/ 70274 h 1620520"/>
                <a:gd name="connsiteX48" fmla="*/ 452966 w 6573520"/>
                <a:gd name="connsiteY48" fmla="*/ 28363 h 1620520"/>
                <a:gd name="connsiteX49" fmla="*/ 0 w 6573520"/>
                <a:gd name="connsiteY49" fmla="*/ 30480 h 1620520"/>
                <a:gd name="connsiteX50" fmla="*/ 0 w 6573520"/>
                <a:gd name="connsiteY50" fmla="*/ 0 h 1620520"/>
                <a:gd name="connsiteX0" fmla="*/ 6573520 w 6573520"/>
                <a:gd name="connsiteY0" fmla="*/ 1620520 h 1620520"/>
                <a:gd name="connsiteX1" fmla="*/ 6070600 w 6573520"/>
                <a:gd name="connsiteY1" fmla="*/ 1620520 h 1620520"/>
                <a:gd name="connsiteX2" fmla="*/ 6070600 w 6573520"/>
                <a:gd name="connsiteY2" fmla="*/ 914400 h 1620520"/>
                <a:gd name="connsiteX3" fmla="*/ 4963160 w 6573520"/>
                <a:gd name="connsiteY3" fmla="*/ 914400 h 1620520"/>
                <a:gd name="connsiteX4" fmla="*/ 4907280 w 6573520"/>
                <a:gd name="connsiteY4" fmla="*/ 914400 h 1620520"/>
                <a:gd name="connsiteX5" fmla="*/ 4907280 w 6573520"/>
                <a:gd name="connsiteY5" fmla="*/ 817880 h 1620520"/>
                <a:gd name="connsiteX6" fmla="*/ 4490720 w 6573520"/>
                <a:gd name="connsiteY6" fmla="*/ 817880 h 1620520"/>
                <a:gd name="connsiteX7" fmla="*/ 4490720 w 6573520"/>
                <a:gd name="connsiteY7" fmla="*/ 736600 h 1620520"/>
                <a:gd name="connsiteX8" fmla="*/ 4373880 w 6573520"/>
                <a:gd name="connsiteY8" fmla="*/ 736600 h 1620520"/>
                <a:gd name="connsiteX9" fmla="*/ 4373880 w 6573520"/>
                <a:gd name="connsiteY9" fmla="*/ 665480 h 1620520"/>
                <a:gd name="connsiteX10" fmla="*/ 3982720 w 6573520"/>
                <a:gd name="connsiteY10" fmla="*/ 665480 h 1620520"/>
                <a:gd name="connsiteX11" fmla="*/ 3982720 w 6573520"/>
                <a:gd name="connsiteY11" fmla="*/ 619760 h 1620520"/>
                <a:gd name="connsiteX12" fmla="*/ 3886200 w 6573520"/>
                <a:gd name="connsiteY12" fmla="*/ 619760 h 1620520"/>
                <a:gd name="connsiteX13" fmla="*/ 3886200 w 6573520"/>
                <a:gd name="connsiteY13" fmla="*/ 574040 h 1620520"/>
                <a:gd name="connsiteX14" fmla="*/ 3779520 w 6573520"/>
                <a:gd name="connsiteY14" fmla="*/ 574040 h 1620520"/>
                <a:gd name="connsiteX15" fmla="*/ 3779520 w 6573520"/>
                <a:gd name="connsiteY15" fmla="*/ 548640 h 1620520"/>
                <a:gd name="connsiteX16" fmla="*/ 3743960 w 6573520"/>
                <a:gd name="connsiteY16" fmla="*/ 548640 h 1620520"/>
                <a:gd name="connsiteX17" fmla="*/ 3743960 w 6573520"/>
                <a:gd name="connsiteY17" fmla="*/ 477520 h 1620520"/>
                <a:gd name="connsiteX18" fmla="*/ 3347720 w 6573520"/>
                <a:gd name="connsiteY18" fmla="*/ 477520 h 1620520"/>
                <a:gd name="connsiteX19" fmla="*/ 3347720 w 6573520"/>
                <a:gd name="connsiteY19" fmla="*/ 436880 h 1620520"/>
                <a:gd name="connsiteX20" fmla="*/ 3271520 w 6573520"/>
                <a:gd name="connsiteY20" fmla="*/ 436880 h 1620520"/>
                <a:gd name="connsiteX21" fmla="*/ 3271520 w 6573520"/>
                <a:gd name="connsiteY21" fmla="*/ 411480 h 1620520"/>
                <a:gd name="connsiteX22" fmla="*/ 3246120 w 6573520"/>
                <a:gd name="connsiteY22" fmla="*/ 411480 h 1620520"/>
                <a:gd name="connsiteX23" fmla="*/ 3246120 w 6573520"/>
                <a:gd name="connsiteY23" fmla="*/ 411480 h 1620520"/>
                <a:gd name="connsiteX24" fmla="*/ 3246120 w 6573520"/>
                <a:gd name="connsiteY24" fmla="*/ 365760 h 1620520"/>
                <a:gd name="connsiteX25" fmla="*/ 3164840 w 6573520"/>
                <a:gd name="connsiteY25" fmla="*/ 365760 h 1620520"/>
                <a:gd name="connsiteX26" fmla="*/ 3164840 w 6573520"/>
                <a:gd name="connsiteY26" fmla="*/ 345440 h 1620520"/>
                <a:gd name="connsiteX27" fmla="*/ 2860040 w 6573520"/>
                <a:gd name="connsiteY27" fmla="*/ 345440 h 1620520"/>
                <a:gd name="connsiteX28" fmla="*/ 2860040 w 6573520"/>
                <a:gd name="connsiteY28" fmla="*/ 314960 h 1620520"/>
                <a:gd name="connsiteX29" fmla="*/ 2692400 w 6573520"/>
                <a:gd name="connsiteY29" fmla="*/ 314960 h 1620520"/>
                <a:gd name="connsiteX30" fmla="*/ 2692400 w 6573520"/>
                <a:gd name="connsiteY30" fmla="*/ 279400 h 1620520"/>
                <a:gd name="connsiteX31" fmla="*/ 2240280 w 6573520"/>
                <a:gd name="connsiteY31" fmla="*/ 279400 h 1620520"/>
                <a:gd name="connsiteX32" fmla="*/ 2240280 w 6573520"/>
                <a:gd name="connsiteY32" fmla="*/ 243840 h 1620520"/>
                <a:gd name="connsiteX33" fmla="*/ 2118360 w 6573520"/>
                <a:gd name="connsiteY33" fmla="*/ 243840 h 1620520"/>
                <a:gd name="connsiteX34" fmla="*/ 2118360 w 6573520"/>
                <a:gd name="connsiteY34" fmla="*/ 243840 h 1620520"/>
                <a:gd name="connsiteX35" fmla="*/ 2118360 w 6573520"/>
                <a:gd name="connsiteY35" fmla="*/ 218440 h 1620520"/>
                <a:gd name="connsiteX36" fmla="*/ 1711960 w 6573520"/>
                <a:gd name="connsiteY36" fmla="*/ 218440 h 1620520"/>
                <a:gd name="connsiteX37" fmla="*/ 1711960 w 6573520"/>
                <a:gd name="connsiteY37" fmla="*/ 177800 h 1620520"/>
                <a:gd name="connsiteX38" fmla="*/ 1610360 w 6573520"/>
                <a:gd name="connsiteY38" fmla="*/ 177800 h 1620520"/>
                <a:gd name="connsiteX39" fmla="*/ 1610360 w 6573520"/>
                <a:gd name="connsiteY39" fmla="*/ 147320 h 1620520"/>
                <a:gd name="connsiteX40" fmla="*/ 995680 w 6573520"/>
                <a:gd name="connsiteY40" fmla="*/ 147320 h 1620520"/>
                <a:gd name="connsiteX41" fmla="*/ 995680 w 6573520"/>
                <a:gd name="connsiteY41" fmla="*/ 147320 h 1620520"/>
                <a:gd name="connsiteX42" fmla="*/ 995680 w 6573520"/>
                <a:gd name="connsiteY42" fmla="*/ 147320 h 1620520"/>
                <a:gd name="connsiteX43" fmla="*/ 995680 w 6573520"/>
                <a:gd name="connsiteY43" fmla="*/ 116840 h 1620520"/>
                <a:gd name="connsiteX44" fmla="*/ 843280 w 6573520"/>
                <a:gd name="connsiteY44" fmla="*/ 116840 h 1620520"/>
                <a:gd name="connsiteX45" fmla="*/ 843280 w 6573520"/>
                <a:gd name="connsiteY45" fmla="*/ 116840 h 1620520"/>
                <a:gd name="connsiteX46" fmla="*/ 668867 w 6573520"/>
                <a:gd name="connsiteY46" fmla="*/ 61806 h 1620520"/>
                <a:gd name="connsiteX47" fmla="*/ 461434 w 6573520"/>
                <a:gd name="connsiteY47" fmla="*/ 70274 h 1620520"/>
                <a:gd name="connsiteX48" fmla="*/ 452966 w 6573520"/>
                <a:gd name="connsiteY48" fmla="*/ 28363 h 1620520"/>
                <a:gd name="connsiteX49" fmla="*/ 0 w 6573520"/>
                <a:gd name="connsiteY49" fmla="*/ 30480 h 1620520"/>
                <a:gd name="connsiteX50" fmla="*/ 0 w 6573520"/>
                <a:gd name="connsiteY50" fmla="*/ 0 h 1620520"/>
                <a:gd name="connsiteX0" fmla="*/ 6573520 w 6573520"/>
                <a:gd name="connsiteY0" fmla="*/ 1620520 h 1620520"/>
                <a:gd name="connsiteX1" fmla="*/ 6070600 w 6573520"/>
                <a:gd name="connsiteY1" fmla="*/ 1620520 h 1620520"/>
                <a:gd name="connsiteX2" fmla="*/ 6070600 w 6573520"/>
                <a:gd name="connsiteY2" fmla="*/ 914400 h 1620520"/>
                <a:gd name="connsiteX3" fmla="*/ 4963160 w 6573520"/>
                <a:gd name="connsiteY3" fmla="*/ 914400 h 1620520"/>
                <a:gd name="connsiteX4" fmla="*/ 4907280 w 6573520"/>
                <a:gd name="connsiteY4" fmla="*/ 914400 h 1620520"/>
                <a:gd name="connsiteX5" fmla="*/ 4907280 w 6573520"/>
                <a:gd name="connsiteY5" fmla="*/ 817880 h 1620520"/>
                <a:gd name="connsiteX6" fmla="*/ 4490720 w 6573520"/>
                <a:gd name="connsiteY6" fmla="*/ 817880 h 1620520"/>
                <a:gd name="connsiteX7" fmla="*/ 4490720 w 6573520"/>
                <a:gd name="connsiteY7" fmla="*/ 736600 h 1620520"/>
                <a:gd name="connsiteX8" fmla="*/ 4373880 w 6573520"/>
                <a:gd name="connsiteY8" fmla="*/ 736600 h 1620520"/>
                <a:gd name="connsiteX9" fmla="*/ 4373880 w 6573520"/>
                <a:gd name="connsiteY9" fmla="*/ 665480 h 1620520"/>
                <a:gd name="connsiteX10" fmla="*/ 3982720 w 6573520"/>
                <a:gd name="connsiteY10" fmla="*/ 665480 h 1620520"/>
                <a:gd name="connsiteX11" fmla="*/ 3982720 w 6573520"/>
                <a:gd name="connsiteY11" fmla="*/ 619760 h 1620520"/>
                <a:gd name="connsiteX12" fmla="*/ 3886200 w 6573520"/>
                <a:gd name="connsiteY12" fmla="*/ 619760 h 1620520"/>
                <a:gd name="connsiteX13" fmla="*/ 3886200 w 6573520"/>
                <a:gd name="connsiteY13" fmla="*/ 574040 h 1620520"/>
                <a:gd name="connsiteX14" fmla="*/ 3779520 w 6573520"/>
                <a:gd name="connsiteY14" fmla="*/ 574040 h 1620520"/>
                <a:gd name="connsiteX15" fmla="*/ 3779520 w 6573520"/>
                <a:gd name="connsiteY15" fmla="*/ 548640 h 1620520"/>
                <a:gd name="connsiteX16" fmla="*/ 3743960 w 6573520"/>
                <a:gd name="connsiteY16" fmla="*/ 548640 h 1620520"/>
                <a:gd name="connsiteX17" fmla="*/ 3743960 w 6573520"/>
                <a:gd name="connsiteY17" fmla="*/ 477520 h 1620520"/>
                <a:gd name="connsiteX18" fmla="*/ 3347720 w 6573520"/>
                <a:gd name="connsiteY18" fmla="*/ 477520 h 1620520"/>
                <a:gd name="connsiteX19" fmla="*/ 3347720 w 6573520"/>
                <a:gd name="connsiteY19" fmla="*/ 436880 h 1620520"/>
                <a:gd name="connsiteX20" fmla="*/ 3271520 w 6573520"/>
                <a:gd name="connsiteY20" fmla="*/ 436880 h 1620520"/>
                <a:gd name="connsiteX21" fmla="*/ 3271520 w 6573520"/>
                <a:gd name="connsiteY21" fmla="*/ 411480 h 1620520"/>
                <a:gd name="connsiteX22" fmla="*/ 3246120 w 6573520"/>
                <a:gd name="connsiteY22" fmla="*/ 411480 h 1620520"/>
                <a:gd name="connsiteX23" fmla="*/ 3246120 w 6573520"/>
                <a:gd name="connsiteY23" fmla="*/ 411480 h 1620520"/>
                <a:gd name="connsiteX24" fmla="*/ 3246120 w 6573520"/>
                <a:gd name="connsiteY24" fmla="*/ 365760 h 1620520"/>
                <a:gd name="connsiteX25" fmla="*/ 3164840 w 6573520"/>
                <a:gd name="connsiteY25" fmla="*/ 365760 h 1620520"/>
                <a:gd name="connsiteX26" fmla="*/ 3164840 w 6573520"/>
                <a:gd name="connsiteY26" fmla="*/ 345440 h 1620520"/>
                <a:gd name="connsiteX27" fmla="*/ 2860040 w 6573520"/>
                <a:gd name="connsiteY27" fmla="*/ 345440 h 1620520"/>
                <a:gd name="connsiteX28" fmla="*/ 2860040 w 6573520"/>
                <a:gd name="connsiteY28" fmla="*/ 314960 h 1620520"/>
                <a:gd name="connsiteX29" fmla="*/ 2692400 w 6573520"/>
                <a:gd name="connsiteY29" fmla="*/ 314960 h 1620520"/>
                <a:gd name="connsiteX30" fmla="*/ 2692400 w 6573520"/>
                <a:gd name="connsiteY30" fmla="*/ 279400 h 1620520"/>
                <a:gd name="connsiteX31" fmla="*/ 2240280 w 6573520"/>
                <a:gd name="connsiteY31" fmla="*/ 279400 h 1620520"/>
                <a:gd name="connsiteX32" fmla="*/ 2240280 w 6573520"/>
                <a:gd name="connsiteY32" fmla="*/ 243840 h 1620520"/>
                <a:gd name="connsiteX33" fmla="*/ 2118360 w 6573520"/>
                <a:gd name="connsiteY33" fmla="*/ 243840 h 1620520"/>
                <a:gd name="connsiteX34" fmla="*/ 2118360 w 6573520"/>
                <a:gd name="connsiteY34" fmla="*/ 243840 h 1620520"/>
                <a:gd name="connsiteX35" fmla="*/ 2118360 w 6573520"/>
                <a:gd name="connsiteY35" fmla="*/ 218440 h 1620520"/>
                <a:gd name="connsiteX36" fmla="*/ 1711960 w 6573520"/>
                <a:gd name="connsiteY36" fmla="*/ 218440 h 1620520"/>
                <a:gd name="connsiteX37" fmla="*/ 1711960 w 6573520"/>
                <a:gd name="connsiteY37" fmla="*/ 177800 h 1620520"/>
                <a:gd name="connsiteX38" fmla="*/ 1610360 w 6573520"/>
                <a:gd name="connsiteY38" fmla="*/ 177800 h 1620520"/>
                <a:gd name="connsiteX39" fmla="*/ 1610360 w 6573520"/>
                <a:gd name="connsiteY39" fmla="*/ 147320 h 1620520"/>
                <a:gd name="connsiteX40" fmla="*/ 995680 w 6573520"/>
                <a:gd name="connsiteY40" fmla="*/ 147320 h 1620520"/>
                <a:gd name="connsiteX41" fmla="*/ 995680 w 6573520"/>
                <a:gd name="connsiteY41" fmla="*/ 147320 h 1620520"/>
                <a:gd name="connsiteX42" fmla="*/ 995680 w 6573520"/>
                <a:gd name="connsiteY42" fmla="*/ 147320 h 1620520"/>
                <a:gd name="connsiteX43" fmla="*/ 995680 w 6573520"/>
                <a:gd name="connsiteY43" fmla="*/ 116840 h 1620520"/>
                <a:gd name="connsiteX44" fmla="*/ 843280 w 6573520"/>
                <a:gd name="connsiteY44" fmla="*/ 116840 h 1620520"/>
                <a:gd name="connsiteX45" fmla="*/ 843280 w 6573520"/>
                <a:gd name="connsiteY45" fmla="*/ 116840 h 1620520"/>
                <a:gd name="connsiteX46" fmla="*/ 668867 w 6573520"/>
                <a:gd name="connsiteY46" fmla="*/ 61806 h 1620520"/>
                <a:gd name="connsiteX47" fmla="*/ 446618 w 6573520"/>
                <a:gd name="connsiteY47" fmla="*/ 68157 h 1620520"/>
                <a:gd name="connsiteX48" fmla="*/ 452966 w 6573520"/>
                <a:gd name="connsiteY48" fmla="*/ 28363 h 1620520"/>
                <a:gd name="connsiteX49" fmla="*/ 0 w 6573520"/>
                <a:gd name="connsiteY49" fmla="*/ 30480 h 1620520"/>
                <a:gd name="connsiteX50" fmla="*/ 0 w 6573520"/>
                <a:gd name="connsiteY50" fmla="*/ 0 h 1620520"/>
                <a:gd name="connsiteX0" fmla="*/ 6573520 w 6573520"/>
                <a:gd name="connsiteY0" fmla="*/ 1620520 h 1620520"/>
                <a:gd name="connsiteX1" fmla="*/ 6070600 w 6573520"/>
                <a:gd name="connsiteY1" fmla="*/ 1620520 h 1620520"/>
                <a:gd name="connsiteX2" fmla="*/ 6070600 w 6573520"/>
                <a:gd name="connsiteY2" fmla="*/ 914400 h 1620520"/>
                <a:gd name="connsiteX3" fmla="*/ 4963160 w 6573520"/>
                <a:gd name="connsiteY3" fmla="*/ 914400 h 1620520"/>
                <a:gd name="connsiteX4" fmla="*/ 4907280 w 6573520"/>
                <a:gd name="connsiteY4" fmla="*/ 914400 h 1620520"/>
                <a:gd name="connsiteX5" fmla="*/ 4907280 w 6573520"/>
                <a:gd name="connsiteY5" fmla="*/ 817880 h 1620520"/>
                <a:gd name="connsiteX6" fmla="*/ 4490720 w 6573520"/>
                <a:gd name="connsiteY6" fmla="*/ 817880 h 1620520"/>
                <a:gd name="connsiteX7" fmla="*/ 4490720 w 6573520"/>
                <a:gd name="connsiteY7" fmla="*/ 736600 h 1620520"/>
                <a:gd name="connsiteX8" fmla="*/ 4373880 w 6573520"/>
                <a:gd name="connsiteY8" fmla="*/ 736600 h 1620520"/>
                <a:gd name="connsiteX9" fmla="*/ 4373880 w 6573520"/>
                <a:gd name="connsiteY9" fmla="*/ 665480 h 1620520"/>
                <a:gd name="connsiteX10" fmla="*/ 3982720 w 6573520"/>
                <a:gd name="connsiteY10" fmla="*/ 665480 h 1620520"/>
                <a:gd name="connsiteX11" fmla="*/ 3982720 w 6573520"/>
                <a:gd name="connsiteY11" fmla="*/ 619760 h 1620520"/>
                <a:gd name="connsiteX12" fmla="*/ 3886200 w 6573520"/>
                <a:gd name="connsiteY12" fmla="*/ 619760 h 1620520"/>
                <a:gd name="connsiteX13" fmla="*/ 3886200 w 6573520"/>
                <a:gd name="connsiteY13" fmla="*/ 574040 h 1620520"/>
                <a:gd name="connsiteX14" fmla="*/ 3779520 w 6573520"/>
                <a:gd name="connsiteY14" fmla="*/ 574040 h 1620520"/>
                <a:gd name="connsiteX15" fmla="*/ 3779520 w 6573520"/>
                <a:gd name="connsiteY15" fmla="*/ 548640 h 1620520"/>
                <a:gd name="connsiteX16" fmla="*/ 3743960 w 6573520"/>
                <a:gd name="connsiteY16" fmla="*/ 548640 h 1620520"/>
                <a:gd name="connsiteX17" fmla="*/ 3743960 w 6573520"/>
                <a:gd name="connsiteY17" fmla="*/ 477520 h 1620520"/>
                <a:gd name="connsiteX18" fmla="*/ 3347720 w 6573520"/>
                <a:gd name="connsiteY18" fmla="*/ 477520 h 1620520"/>
                <a:gd name="connsiteX19" fmla="*/ 3347720 w 6573520"/>
                <a:gd name="connsiteY19" fmla="*/ 436880 h 1620520"/>
                <a:gd name="connsiteX20" fmla="*/ 3271520 w 6573520"/>
                <a:gd name="connsiteY20" fmla="*/ 436880 h 1620520"/>
                <a:gd name="connsiteX21" fmla="*/ 3271520 w 6573520"/>
                <a:gd name="connsiteY21" fmla="*/ 411480 h 1620520"/>
                <a:gd name="connsiteX22" fmla="*/ 3246120 w 6573520"/>
                <a:gd name="connsiteY22" fmla="*/ 411480 h 1620520"/>
                <a:gd name="connsiteX23" fmla="*/ 3246120 w 6573520"/>
                <a:gd name="connsiteY23" fmla="*/ 411480 h 1620520"/>
                <a:gd name="connsiteX24" fmla="*/ 3246120 w 6573520"/>
                <a:gd name="connsiteY24" fmla="*/ 365760 h 1620520"/>
                <a:gd name="connsiteX25" fmla="*/ 3164840 w 6573520"/>
                <a:gd name="connsiteY25" fmla="*/ 365760 h 1620520"/>
                <a:gd name="connsiteX26" fmla="*/ 3164840 w 6573520"/>
                <a:gd name="connsiteY26" fmla="*/ 345440 h 1620520"/>
                <a:gd name="connsiteX27" fmla="*/ 2860040 w 6573520"/>
                <a:gd name="connsiteY27" fmla="*/ 345440 h 1620520"/>
                <a:gd name="connsiteX28" fmla="*/ 2860040 w 6573520"/>
                <a:gd name="connsiteY28" fmla="*/ 314960 h 1620520"/>
                <a:gd name="connsiteX29" fmla="*/ 2692400 w 6573520"/>
                <a:gd name="connsiteY29" fmla="*/ 314960 h 1620520"/>
                <a:gd name="connsiteX30" fmla="*/ 2692400 w 6573520"/>
                <a:gd name="connsiteY30" fmla="*/ 279400 h 1620520"/>
                <a:gd name="connsiteX31" fmla="*/ 2240280 w 6573520"/>
                <a:gd name="connsiteY31" fmla="*/ 279400 h 1620520"/>
                <a:gd name="connsiteX32" fmla="*/ 2240280 w 6573520"/>
                <a:gd name="connsiteY32" fmla="*/ 243840 h 1620520"/>
                <a:gd name="connsiteX33" fmla="*/ 2118360 w 6573520"/>
                <a:gd name="connsiteY33" fmla="*/ 243840 h 1620520"/>
                <a:gd name="connsiteX34" fmla="*/ 2118360 w 6573520"/>
                <a:gd name="connsiteY34" fmla="*/ 243840 h 1620520"/>
                <a:gd name="connsiteX35" fmla="*/ 2118360 w 6573520"/>
                <a:gd name="connsiteY35" fmla="*/ 218440 h 1620520"/>
                <a:gd name="connsiteX36" fmla="*/ 1711960 w 6573520"/>
                <a:gd name="connsiteY36" fmla="*/ 218440 h 1620520"/>
                <a:gd name="connsiteX37" fmla="*/ 1711960 w 6573520"/>
                <a:gd name="connsiteY37" fmla="*/ 177800 h 1620520"/>
                <a:gd name="connsiteX38" fmla="*/ 1610360 w 6573520"/>
                <a:gd name="connsiteY38" fmla="*/ 177800 h 1620520"/>
                <a:gd name="connsiteX39" fmla="*/ 1610360 w 6573520"/>
                <a:gd name="connsiteY39" fmla="*/ 147320 h 1620520"/>
                <a:gd name="connsiteX40" fmla="*/ 995680 w 6573520"/>
                <a:gd name="connsiteY40" fmla="*/ 147320 h 1620520"/>
                <a:gd name="connsiteX41" fmla="*/ 995680 w 6573520"/>
                <a:gd name="connsiteY41" fmla="*/ 147320 h 1620520"/>
                <a:gd name="connsiteX42" fmla="*/ 995680 w 6573520"/>
                <a:gd name="connsiteY42" fmla="*/ 147320 h 1620520"/>
                <a:gd name="connsiteX43" fmla="*/ 995680 w 6573520"/>
                <a:gd name="connsiteY43" fmla="*/ 116840 h 1620520"/>
                <a:gd name="connsiteX44" fmla="*/ 843280 w 6573520"/>
                <a:gd name="connsiteY44" fmla="*/ 116840 h 1620520"/>
                <a:gd name="connsiteX45" fmla="*/ 843280 w 6573520"/>
                <a:gd name="connsiteY45" fmla="*/ 116840 h 1620520"/>
                <a:gd name="connsiteX46" fmla="*/ 668867 w 6573520"/>
                <a:gd name="connsiteY46" fmla="*/ 61806 h 1620520"/>
                <a:gd name="connsiteX47" fmla="*/ 452968 w 6573520"/>
                <a:gd name="connsiteY47" fmla="*/ 59690 h 1620520"/>
                <a:gd name="connsiteX48" fmla="*/ 452966 w 6573520"/>
                <a:gd name="connsiteY48" fmla="*/ 28363 h 1620520"/>
                <a:gd name="connsiteX49" fmla="*/ 0 w 6573520"/>
                <a:gd name="connsiteY49" fmla="*/ 30480 h 1620520"/>
                <a:gd name="connsiteX50" fmla="*/ 0 w 6573520"/>
                <a:gd name="connsiteY50" fmla="*/ 0 h 1620520"/>
                <a:gd name="connsiteX0" fmla="*/ 6573520 w 6573520"/>
                <a:gd name="connsiteY0" fmla="*/ 1620520 h 1620520"/>
                <a:gd name="connsiteX1" fmla="*/ 6070600 w 6573520"/>
                <a:gd name="connsiteY1" fmla="*/ 1620520 h 1620520"/>
                <a:gd name="connsiteX2" fmla="*/ 6070600 w 6573520"/>
                <a:gd name="connsiteY2" fmla="*/ 914400 h 1620520"/>
                <a:gd name="connsiteX3" fmla="*/ 4963160 w 6573520"/>
                <a:gd name="connsiteY3" fmla="*/ 914400 h 1620520"/>
                <a:gd name="connsiteX4" fmla="*/ 4907280 w 6573520"/>
                <a:gd name="connsiteY4" fmla="*/ 914400 h 1620520"/>
                <a:gd name="connsiteX5" fmla="*/ 4907280 w 6573520"/>
                <a:gd name="connsiteY5" fmla="*/ 817880 h 1620520"/>
                <a:gd name="connsiteX6" fmla="*/ 4490720 w 6573520"/>
                <a:gd name="connsiteY6" fmla="*/ 817880 h 1620520"/>
                <a:gd name="connsiteX7" fmla="*/ 4490720 w 6573520"/>
                <a:gd name="connsiteY7" fmla="*/ 736600 h 1620520"/>
                <a:gd name="connsiteX8" fmla="*/ 4373880 w 6573520"/>
                <a:gd name="connsiteY8" fmla="*/ 736600 h 1620520"/>
                <a:gd name="connsiteX9" fmla="*/ 4373880 w 6573520"/>
                <a:gd name="connsiteY9" fmla="*/ 665480 h 1620520"/>
                <a:gd name="connsiteX10" fmla="*/ 3982720 w 6573520"/>
                <a:gd name="connsiteY10" fmla="*/ 665480 h 1620520"/>
                <a:gd name="connsiteX11" fmla="*/ 3982720 w 6573520"/>
                <a:gd name="connsiteY11" fmla="*/ 619760 h 1620520"/>
                <a:gd name="connsiteX12" fmla="*/ 3886200 w 6573520"/>
                <a:gd name="connsiteY12" fmla="*/ 619760 h 1620520"/>
                <a:gd name="connsiteX13" fmla="*/ 3886200 w 6573520"/>
                <a:gd name="connsiteY13" fmla="*/ 574040 h 1620520"/>
                <a:gd name="connsiteX14" fmla="*/ 3779520 w 6573520"/>
                <a:gd name="connsiteY14" fmla="*/ 574040 h 1620520"/>
                <a:gd name="connsiteX15" fmla="*/ 3779520 w 6573520"/>
                <a:gd name="connsiteY15" fmla="*/ 548640 h 1620520"/>
                <a:gd name="connsiteX16" fmla="*/ 3743960 w 6573520"/>
                <a:gd name="connsiteY16" fmla="*/ 548640 h 1620520"/>
                <a:gd name="connsiteX17" fmla="*/ 3743960 w 6573520"/>
                <a:gd name="connsiteY17" fmla="*/ 477520 h 1620520"/>
                <a:gd name="connsiteX18" fmla="*/ 3347720 w 6573520"/>
                <a:gd name="connsiteY18" fmla="*/ 477520 h 1620520"/>
                <a:gd name="connsiteX19" fmla="*/ 3347720 w 6573520"/>
                <a:gd name="connsiteY19" fmla="*/ 436880 h 1620520"/>
                <a:gd name="connsiteX20" fmla="*/ 3271520 w 6573520"/>
                <a:gd name="connsiteY20" fmla="*/ 436880 h 1620520"/>
                <a:gd name="connsiteX21" fmla="*/ 3271520 w 6573520"/>
                <a:gd name="connsiteY21" fmla="*/ 411480 h 1620520"/>
                <a:gd name="connsiteX22" fmla="*/ 3246120 w 6573520"/>
                <a:gd name="connsiteY22" fmla="*/ 411480 h 1620520"/>
                <a:gd name="connsiteX23" fmla="*/ 3246120 w 6573520"/>
                <a:gd name="connsiteY23" fmla="*/ 411480 h 1620520"/>
                <a:gd name="connsiteX24" fmla="*/ 3246120 w 6573520"/>
                <a:gd name="connsiteY24" fmla="*/ 365760 h 1620520"/>
                <a:gd name="connsiteX25" fmla="*/ 3164840 w 6573520"/>
                <a:gd name="connsiteY25" fmla="*/ 365760 h 1620520"/>
                <a:gd name="connsiteX26" fmla="*/ 3164840 w 6573520"/>
                <a:gd name="connsiteY26" fmla="*/ 345440 h 1620520"/>
                <a:gd name="connsiteX27" fmla="*/ 2860040 w 6573520"/>
                <a:gd name="connsiteY27" fmla="*/ 345440 h 1620520"/>
                <a:gd name="connsiteX28" fmla="*/ 2860040 w 6573520"/>
                <a:gd name="connsiteY28" fmla="*/ 314960 h 1620520"/>
                <a:gd name="connsiteX29" fmla="*/ 2692400 w 6573520"/>
                <a:gd name="connsiteY29" fmla="*/ 314960 h 1620520"/>
                <a:gd name="connsiteX30" fmla="*/ 2692400 w 6573520"/>
                <a:gd name="connsiteY30" fmla="*/ 279400 h 1620520"/>
                <a:gd name="connsiteX31" fmla="*/ 2240280 w 6573520"/>
                <a:gd name="connsiteY31" fmla="*/ 279400 h 1620520"/>
                <a:gd name="connsiteX32" fmla="*/ 2240280 w 6573520"/>
                <a:gd name="connsiteY32" fmla="*/ 243840 h 1620520"/>
                <a:gd name="connsiteX33" fmla="*/ 2118360 w 6573520"/>
                <a:gd name="connsiteY33" fmla="*/ 243840 h 1620520"/>
                <a:gd name="connsiteX34" fmla="*/ 2118360 w 6573520"/>
                <a:gd name="connsiteY34" fmla="*/ 243840 h 1620520"/>
                <a:gd name="connsiteX35" fmla="*/ 2118360 w 6573520"/>
                <a:gd name="connsiteY35" fmla="*/ 218440 h 1620520"/>
                <a:gd name="connsiteX36" fmla="*/ 1711960 w 6573520"/>
                <a:gd name="connsiteY36" fmla="*/ 218440 h 1620520"/>
                <a:gd name="connsiteX37" fmla="*/ 1711960 w 6573520"/>
                <a:gd name="connsiteY37" fmla="*/ 177800 h 1620520"/>
                <a:gd name="connsiteX38" fmla="*/ 1610360 w 6573520"/>
                <a:gd name="connsiteY38" fmla="*/ 177800 h 1620520"/>
                <a:gd name="connsiteX39" fmla="*/ 1610360 w 6573520"/>
                <a:gd name="connsiteY39" fmla="*/ 147320 h 1620520"/>
                <a:gd name="connsiteX40" fmla="*/ 995680 w 6573520"/>
                <a:gd name="connsiteY40" fmla="*/ 147320 h 1620520"/>
                <a:gd name="connsiteX41" fmla="*/ 995680 w 6573520"/>
                <a:gd name="connsiteY41" fmla="*/ 147320 h 1620520"/>
                <a:gd name="connsiteX42" fmla="*/ 995680 w 6573520"/>
                <a:gd name="connsiteY42" fmla="*/ 147320 h 1620520"/>
                <a:gd name="connsiteX43" fmla="*/ 995680 w 6573520"/>
                <a:gd name="connsiteY43" fmla="*/ 116840 h 1620520"/>
                <a:gd name="connsiteX44" fmla="*/ 843280 w 6573520"/>
                <a:gd name="connsiteY44" fmla="*/ 116840 h 1620520"/>
                <a:gd name="connsiteX45" fmla="*/ 843280 w 6573520"/>
                <a:gd name="connsiteY45" fmla="*/ 116840 h 1620520"/>
                <a:gd name="connsiteX46" fmla="*/ 717550 w 6573520"/>
                <a:gd name="connsiteY46" fmla="*/ 78740 h 1620520"/>
                <a:gd name="connsiteX47" fmla="*/ 668867 w 6573520"/>
                <a:gd name="connsiteY47" fmla="*/ 61806 h 1620520"/>
                <a:gd name="connsiteX48" fmla="*/ 452968 w 6573520"/>
                <a:gd name="connsiteY48" fmla="*/ 59690 h 1620520"/>
                <a:gd name="connsiteX49" fmla="*/ 452966 w 6573520"/>
                <a:gd name="connsiteY49" fmla="*/ 28363 h 1620520"/>
                <a:gd name="connsiteX50" fmla="*/ 0 w 6573520"/>
                <a:gd name="connsiteY50" fmla="*/ 30480 h 1620520"/>
                <a:gd name="connsiteX51" fmla="*/ 0 w 6573520"/>
                <a:gd name="connsiteY51" fmla="*/ 0 h 1620520"/>
                <a:gd name="connsiteX0" fmla="*/ 6573520 w 6573520"/>
                <a:gd name="connsiteY0" fmla="*/ 1620520 h 1620520"/>
                <a:gd name="connsiteX1" fmla="*/ 6070600 w 6573520"/>
                <a:gd name="connsiteY1" fmla="*/ 1620520 h 1620520"/>
                <a:gd name="connsiteX2" fmla="*/ 6070600 w 6573520"/>
                <a:gd name="connsiteY2" fmla="*/ 914400 h 1620520"/>
                <a:gd name="connsiteX3" fmla="*/ 4963160 w 6573520"/>
                <a:gd name="connsiteY3" fmla="*/ 914400 h 1620520"/>
                <a:gd name="connsiteX4" fmla="*/ 4907280 w 6573520"/>
                <a:gd name="connsiteY4" fmla="*/ 914400 h 1620520"/>
                <a:gd name="connsiteX5" fmla="*/ 4907280 w 6573520"/>
                <a:gd name="connsiteY5" fmla="*/ 817880 h 1620520"/>
                <a:gd name="connsiteX6" fmla="*/ 4490720 w 6573520"/>
                <a:gd name="connsiteY6" fmla="*/ 817880 h 1620520"/>
                <a:gd name="connsiteX7" fmla="*/ 4490720 w 6573520"/>
                <a:gd name="connsiteY7" fmla="*/ 736600 h 1620520"/>
                <a:gd name="connsiteX8" fmla="*/ 4373880 w 6573520"/>
                <a:gd name="connsiteY8" fmla="*/ 736600 h 1620520"/>
                <a:gd name="connsiteX9" fmla="*/ 4373880 w 6573520"/>
                <a:gd name="connsiteY9" fmla="*/ 665480 h 1620520"/>
                <a:gd name="connsiteX10" fmla="*/ 3982720 w 6573520"/>
                <a:gd name="connsiteY10" fmla="*/ 665480 h 1620520"/>
                <a:gd name="connsiteX11" fmla="*/ 3982720 w 6573520"/>
                <a:gd name="connsiteY11" fmla="*/ 619760 h 1620520"/>
                <a:gd name="connsiteX12" fmla="*/ 3886200 w 6573520"/>
                <a:gd name="connsiteY12" fmla="*/ 619760 h 1620520"/>
                <a:gd name="connsiteX13" fmla="*/ 3886200 w 6573520"/>
                <a:gd name="connsiteY13" fmla="*/ 574040 h 1620520"/>
                <a:gd name="connsiteX14" fmla="*/ 3779520 w 6573520"/>
                <a:gd name="connsiteY14" fmla="*/ 574040 h 1620520"/>
                <a:gd name="connsiteX15" fmla="*/ 3779520 w 6573520"/>
                <a:gd name="connsiteY15" fmla="*/ 548640 h 1620520"/>
                <a:gd name="connsiteX16" fmla="*/ 3743960 w 6573520"/>
                <a:gd name="connsiteY16" fmla="*/ 548640 h 1620520"/>
                <a:gd name="connsiteX17" fmla="*/ 3743960 w 6573520"/>
                <a:gd name="connsiteY17" fmla="*/ 477520 h 1620520"/>
                <a:gd name="connsiteX18" fmla="*/ 3347720 w 6573520"/>
                <a:gd name="connsiteY18" fmla="*/ 477520 h 1620520"/>
                <a:gd name="connsiteX19" fmla="*/ 3347720 w 6573520"/>
                <a:gd name="connsiteY19" fmla="*/ 436880 h 1620520"/>
                <a:gd name="connsiteX20" fmla="*/ 3271520 w 6573520"/>
                <a:gd name="connsiteY20" fmla="*/ 436880 h 1620520"/>
                <a:gd name="connsiteX21" fmla="*/ 3271520 w 6573520"/>
                <a:gd name="connsiteY21" fmla="*/ 411480 h 1620520"/>
                <a:gd name="connsiteX22" fmla="*/ 3246120 w 6573520"/>
                <a:gd name="connsiteY22" fmla="*/ 411480 h 1620520"/>
                <a:gd name="connsiteX23" fmla="*/ 3246120 w 6573520"/>
                <a:gd name="connsiteY23" fmla="*/ 411480 h 1620520"/>
                <a:gd name="connsiteX24" fmla="*/ 3246120 w 6573520"/>
                <a:gd name="connsiteY24" fmla="*/ 365760 h 1620520"/>
                <a:gd name="connsiteX25" fmla="*/ 3164840 w 6573520"/>
                <a:gd name="connsiteY25" fmla="*/ 365760 h 1620520"/>
                <a:gd name="connsiteX26" fmla="*/ 3164840 w 6573520"/>
                <a:gd name="connsiteY26" fmla="*/ 345440 h 1620520"/>
                <a:gd name="connsiteX27" fmla="*/ 2860040 w 6573520"/>
                <a:gd name="connsiteY27" fmla="*/ 345440 h 1620520"/>
                <a:gd name="connsiteX28" fmla="*/ 2860040 w 6573520"/>
                <a:gd name="connsiteY28" fmla="*/ 314960 h 1620520"/>
                <a:gd name="connsiteX29" fmla="*/ 2692400 w 6573520"/>
                <a:gd name="connsiteY29" fmla="*/ 314960 h 1620520"/>
                <a:gd name="connsiteX30" fmla="*/ 2692400 w 6573520"/>
                <a:gd name="connsiteY30" fmla="*/ 279400 h 1620520"/>
                <a:gd name="connsiteX31" fmla="*/ 2240280 w 6573520"/>
                <a:gd name="connsiteY31" fmla="*/ 279400 h 1620520"/>
                <a:gd name="connsiteX32" fmla="*/ 2240280 w 6573520"/>
                <a:gd name="connsiteY32" fmla="*/ 243840 h 1620520"/>
                <a:gd name="connsiteX33" fmla="*/ 2118360 w 6573520"/>
                <a:gd name="connsiteY33" fmla="*/ 243840 h 1620520"/>
                <a:gd name="connsiteX34" fmla="*/ 2118360 w 6573520"/>
                <a:gd name="connsiteY34" fmla="*/ 243840 h 1620520"/>
                <a:gd name="connsiteX35" fmla="*/ 2118360 w 6573520"/>
                <a:gd name="connsiteY35" fmla="*/ 218440 h 1620520"/>
                <a:gd name="connsiteX36" fmla="*/ 1711960 w 6573520"/>
                <a:gd name="connsiteY36" fmla="*/ 218440 h 1620520"/>
                <a:gd name="connsiteX37" fmla="*/ 1711960 w 6573520"/>
                <a:gd name="connsiteY37" fmla="*/ 177800 h 1620520"/>
                <a:gd name="connsiteX38" fmla="*/ 1610360 w 6573520"/>
                <a:gd name="connsiteY38" fmla="*/ 177800 h 1620520"/>
                <a:gd name="connsiteX39" fmla="*/ 1610360 w 6573520"/>
                <a:gd name="connsiteY39" fmla="*/ 147320 h 1620520"/>
                <a:gd name="connsiteX40" fmla="*/ 995680 w 6573520"/>
                <a:gd name="connsiteY40" fmla="*/ 147320 h 1620520"/>
                <a:gd name="connsiteX41" fmla="*/ 995680 w 6573520"/>
                <a:gd name="connsiteY41" fmla="*/ 147320 h 1620520"/>
                <a:gd name="connsiteX42" fmla="*/ 995680 w 6573520"/>
                <a:gd name="connsiteY42" fmla="*/ 147320 h 1620520"/>
                <a:gd name="connsiteX43" fmla="*/ 995680 w 6573520"/>
                <a:gd name="connsiteY43" fmla="*/ 116840 h 1620520"/>
                <a:gd name="connsiteX44" fmla="*/ 843280 w 6573520"/>
                <a:gd name="connsiteY44" fmla="*/ 116840 h 1620520"/>
                <a:gd name="connsiteX45" fmla="*/ 843280 w 6573520"/>
                <a:gd name="connsiteY45" fmla="*/ 116840 h 1620520"/>
                <a:gd name="connsiteX46" fmla="*/ 673100 w 6573520"/>
                <a:gd name="connsiteY46" fmla="*/ 91440 h 1620520"/>
                <a:gd name="connsiteX47" fmla="*/ 668867 w 6573520"/>
                <a:gd name="connsiteY47" fmla="*/ 61806 h 1620520"/>
                <a:gd name="connsiteX48" fmla="*/ 452968 w 6573520"/>
                <a:gd name="connsiteY48" fmla="*/ 59690 h 1620520"/>
                <a:gd name="connsiteX49" fmla="*/ 452966 w 6573520"/>
                <a:gd name="connsiteY49" fmla="*/ 28363 h 1620520"/>
                <a:gd name="connsiteX50" fmla="*/ 0 w 6573520"/>
                <a:gd name="connsiteY50" fmla="*/ 30480 h 1620520"/>
                <a:gd name="connsiteX51" fmla="*/ 0 w 6573520"/>
                <a:gd name="connsiteY51" fmla="*/ 0 h 1620520"/>
                <a:gd name="connsiteX0" fmla="*/ 6573520 w 6573520"/>
                <a:gd name="connsiteY0" fmla="*/ 1620520 h 1620520"/>
                <a:gd name="connsiteX1" fmla="*/ 6070600 w 6573520"/>
                <a:gd name="connsiteY1" fmla="*/ 1620520 h 1620520"/>
                <a:gd name="connsiteX2" fmla="*/ 6070600 w 6573520"/>
                <a:gd name="connsiteY2" fmla="*/ 914400 h 1620520"/>
                <a:gd name="connsiteX3" fmla="*/ 4963160 w 6573520"/>
                <a:gd name="connsiteY3" fmla="*/ 914400 h 1620520"/>
                <a:gd name="connsiteX4" fmla="*/ 4907280 w 6573520"/>
                <a:gd name="connsiteY4" fmla="*/ 914400 h 1620520"/>
                <a:gd name="connsiteX5" fmla="*/ 4907280 w 6573520"/>
                <a:gd name="connsiteY5" fmla="*/ 817880 h 1620520"/>
                <a:gd name="connsiteX6" fmla="*/ 4490720 w 6573520"/>
                <a:gd name="connsiteY6" fmla="*/ 817880 h 1620520"/>
                <a:gd name="connsiteX7" fmla="*/ 4490720 w 6573520"/>
                <a:gd name="connsiteY7" fmla="*/ 736600 h 1620520"/>
                <a:gd name="connsiteX8" fmla="*/ 4373880 w 6573520"/>
                <a:gd name="connsiteY8" fmla="*/ 736600 h 1620520"/>
                <a:gd name="connsiteX9" fmla="*/ 4373880 w 6573520"/>
                <a:gd name="connsiteY9" fmla="*/ 665480 h 1620520"/>
                <a:gd name="connsiteX10" fmla="*/ 3982720 w 6573520"/>
                <a:gd name="connsiteY10" fmla="*/ 665480 h 1620520"/>
                <a:gd name="connsiteX11" fmla="*/ 3982720 w 6573520"/>
                <a:gd name="connsiteY11" fmla="*/ 619760 h 1620520"/>
                <a:gd name="connsiteX12" fmla="*/ 3886200 w 6573520"/>
                <a:gd name="connsiteY12" fmla="*/ 619760 h 1620520"/>
                <a:gd name="connsiteX13" fmla="*/ 3886200 w 6573520"/>
                <a:gd name="connsiteY13" fmla="*/ 574040 h 1620520"/>
                <a:gd name="connsiteX14" fmla="*/ 3779520 w 6573520"/>
                <a:gd name="connsiteY14" fmla="*/ 574040 h 1620520"/>
                <a:gd name="connsiteX15" fmla="*/ 3779520 w 6573520"/>
                <a:gd name="connsiteY15" fmla="*/ 548640 h 1620520"/>
                <a:gd name="connsiteX16" fmla="*/ 3743960 w 6573520"/>
                <a:gd name="connsiteY16" fmla="*/ 548640 h 1620520"/>
                <a:gd name="connsiteX17" fmla="*/ 3743960 w 6573520"/>
                <a:gd name="connsiteY17" fmla="*/ 477520 h 1620520"/>
                <a:gd name="connsiteX18" fmla="*/ 3347720 w 6573520"/>
                <a:gd name="connsiteY18" fmla="*/ 477520 h 1620520"/>
                <a:gd name="connsiteX19" fmla="*/ 3347720 w 6573520"/>
                <a:gd name="connsiteY19" fmla="*/ 436880 h 1620520"/>
                <a:gd name="connsiteX20" fmla="*/ 3271520 w 6573520"/>
                <a:gd name="connsiteY20" fmla="*/ 436880 h 1620520"/>
                <a:gd name="connsiteX21" fmla="*/ 3271520 w 6573520"/>
                <a:gd name="connsiteY21" fmla="*/ 411480 h 1620520"/>
                <a:gd name="connsiteX22" fmla="*/ 3246120 w 6573520"/>
                <a:gd name="connsiteY22" fmla="*/ 411480 h 1620520"/>
                <a:gd name="connsiteX23" fmla="*/ 3246120 w 6573520"/>
                <a:gd name="connsiteY23" fmla="*/ 411480 h 1620520"/>
                <a:gd name="connsiteX24" fmla="*/ 3246120 w 6573520"/>
                <a:gd name="connsiteY24" fmla="*/ 365760 h 1620520"/>
                <a:gd name="connsiteX25" fmla="*/ 3164840 w 6573520"/>
                <a:gd name="connsiteY25" fmla="*/ 365760 h 1620520"/>
                <a:gd name="connsiteX26" fmla="*/ 3164840 w 6573520"/>
                <a:gd name="connsiteY26" fmla="*/ 345440 h 1620520"/>
                <a:gd name="connsiteX27" fmla="*/ 2860040 w 6573520"/>
                <a:gd name="connsiteY27" fmla="*/ 345440 h 1620520"/>
                <a:gd name="connsiteX28" fmla="*/ 2860040 w 6573520"/>
                <a:gd name="connsiteY28" fmla="*/ 314960 h 1620520"/>
                <a:gd name="connsiteX29" fmla="*/ 2692400 w 6573520"/>
                <a:gd name="connsiteY29" fmla="*/ 314960 h 1620520"/>
                <a:gd name="connsiteX30" fmla="*/ 2692400 w 6573520"/>
                <a:gd name="connsiteY30" fmla="*/ 279400 h 1620520"/>
                <a:gd name="connsiteX31" fmla="*/ 2240280 w 6573520"/>
                <a:gd name="connsiteY31" fmla="*/ 279400 h 1620520"/>
                <a:gd name="connsiteX32" fmla="*/ 2240280 w 6573520"/>
                <a:gd name="connsiteY32" fmla="*/ 243840 h 1620520"/>
                <a:gd name="connsiteX33" fmla="*/ 2118360 w 6573520"/>
                <a:gd name="connsiteY33" fmla="*/ 243840 h 1620520"/>
                <a:gd name="connsiteX34" fmla="*/ 2118360 w 6573520"/>
                <a:gd name="connsiteY34" fmla="*/ 243840 h 1620520"/>
                <a:gd name="connsiteX35" fmla="*/ 2118360 w 6573520"/>
                <a:gd name="connsiteY35" fmla="*/ 218440 h 1620520"/>
                <a:gd name="connsiteX36" fmla="*/ 1711960 w 6573520"/>
                <a:gd name="connsiteY36" fmla="*/ 218440 h 1620520"/>
                <a:gd name="connsiteX37" fmla="*/ 1711960 w 6573520"/>
                <a:gd name="connsiteY37" fmla="*/ 177800 h 1620520"/>
                <a:gd name="connsiteX38" fmla="*/ 1610360 w 6573520"/>
                <a:gd name="connsiteY38" fmla="*/ 177800 h 1620520"/>
                <a:gd name="connsiteX39" fmla="*/ 1610360 w 6573520"/>
                <a:gd name="connsiteY39" fmla="*/ 147320 h 1620520"/>
                <a:gd name="connsiteX40" fmla="*/ 995680 w 6573520"/>
                <a:gd name="connsiteY40" fmla="*/ 147320 h 1620520"/>
                <a:gd name="connsiteX41" fmla="*/ 995680 w 6573520"/>
                <a:gd name="connsiteY41" fmla="*/ 147320 h 1620520"/>
                <a:gd name="connsiteX42" fmla="*/ 995680 w 6573520"/>
                <a:gd name="connsiteY42" fmla="*/ 147320 h 1620520"/>
                <a:gd name="connsiteX43" fmla="*/ 995680 w 6573520"/>
                <a:gd name="connsiteY43" fmla="*/ 116840 h 1620520"/>
                <a:gd name="connsiteX44" fmla="*/ 843280 w 6573520"/>
                <a:gd name="connsiteY44" fmla="*/ 116840 h 1620520"/>
                <a:gd name="connsiteX45" fmla="*/ 847513 w 6573520"/>
                <a:gd name="connsiteY45" fmla="*/ 93557 h 1620520"/>
                <a:gd name="connsiteX46" fmla="*/ 673100 w 6573520"/>
                <a:gd name="connsiteY46" fmla="*/ 91440 h 1620520"/>
                <a:gd name="connsiteX47" fmla="*/ 668867 w 6573520"/>
                <a:gd name="connsiteY47" fmla="*/ 61806 h 1620520"/>
                <a:gd name="connsiteX48" fmla="*/ 452968 w 6573520"/>
                <a:gd name="connsiteY48" fmla="*/ 59690 h 1620520"/>
                <a:gd name="connsiteX49" fmla="*/ 452966 w 6573520"/>
                <a:gd name="connsiteY49" fmla="*/ 28363 h 1620520"/>
                <a:gd name="connsiteX50" fmla="*/ 0 w 6573520"/>
                <a:gd name="connsiteY50" fmla="*/ 30480 h 1620520"/>
                <a:gd name="connsiteX51" fmla="*/ 0 w 6573520"/>
                <a:gd name="connsiteY51" fmla="*/ 0 h 162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573520" h="1620520">
                  <a:moveTo>
                    <a:pt x="6573520" y="1620520"/>
                  </a:moveTo>
                  <a:lnTo>
                    <a:pt x="6070600" y="1620520"/>
                  </a:lnTo>
                  <a:lnTo>
                    <a:pt x="6070600" y="914400"/>
                  </a:lnTo>
                  <a:lnTo>
                    <a:pt x="4963160" y="914400"/>
                  </a:lnTo>
                  <a:lnTo>
                    <a:pt x="4907280" y="914400"/>
                  </a:lnTo>
                  <a:lnTo>
                    <a:pt x="4907280" y="817880"/>
                  </a:lnTo>
                  <a:lnTo>
                    <a:pt x="4490720" y="817880"/>
                  </a:lnTo>
                  <a:lnTo>
                    <a:pt x="4490720" y="736600"/>
                  </a:lnTo>
                  <a:lnTo>
                    <a:pt x="4373880" y="736600"/>
                  </a:lnTo>
                  <a:lnTo>
                    <a:pt x="4373880" y="665480"/>
                  </a:lnTo>
                  <a:lnTo>
                    <a:pt x="3982720" y="665480"/>
                  </a:lnTo>
                  <a:lnTo>
                    <a:pt x="3982720" y="619760"/>
                  </a:lnTo>
                  <a:lnTo>
                    <a:pt x="3886200" y="619760"/>
                  </a:lnTo>
                  <a:lnTo>
                    <a:pt x="3886200" y="574040"/>
                  </a:lnTo>
                  <a:lnTo>
                    <a:pt x="3779520" y="574040"/>
                  </a:lnTo>
                  <a:lnTo>
                    <a:pt x="3779520" y="548640"/>
                  </a:lnTo>
                  <a:lnTo>
                    <a:pt x="3743960" y="548640"/>
                  </a:lnTo>
                  <a:lnTo>
                    <a:pt x="3743960" y="477520"/>
                  </a:lnTo>
                  <a:lnTo>
                    <a:pt x="3347720" y="477520"/>
                  </a:lnTo>
                  <a:lnTo>
                    <a:pt x="3347720" y="436880"/>
                  </a:lnTo>
                  <a:lnTo>
                    <a:pt x="3271520" y="436880"/>
                  </a:lnTo>
                  <a:lnTo>
                    <a:pt x="3271520" y="411480"/>
                  </a:lnTo>
                  <a:lnTo>
                    <a:pt x="3246120" y="411480"/>
                  </a:lnTo>
                  <a:lnTo>
                    <a:pt x="3246120" y="411480"/>
                  </a:lnTo>
                  <a:lnTo>
                    <a:pt x="3246120" y="365760"/>
                  </a:lnTo>
                  <a:lnTo>
                    <a:pt x="3164840" y="365760"/>
                  </a:lnTo>
                  <a:lnTo>
                    <a:pt x="3164840" y="345440"/>
                  </a:lnTo>
                  <a:lnTo>
                    <a:pt x="2860040" y="345440"/>
                  </a:lnTo>
                  <a:lnTo>
                    <a:pt x="2860040" y="314960"/>
                  </a:lnTo>
                  <a:lnTo>
                    <a:pt x="2692400" y="314960"/>
                  </a:lnTo>
                  <a:lnTo>
                    <a:pt x="2692400" y="279400"/>
                  </a:lnTo>
                  <a:lnTo>
                    <a:pt x="2240280" y="279400"/>
                  </a:lnTo>
                  <a:lnTo>
                    <a:pt x="2240280" y="243840"/>
                  </a:lnTo>
                  <a:lnTo>
                    <a:pt x="2118360" y="243840"/>
                  </a:lnTo>
                  <a:lnTo>
                    <a:pt x="2118360" y="243840"/>
                  </a:lnTo>
                  <a:lnTo>
                    <a:pt x="2118360" y="218440"/>
                  </a:lnTo>
                  <a:lnTo>
                    <a:pt x="1711960" y="218440"/>
                  </a:lnTo>
                  <a:lnTo>
                    <a:pt x="1711960" y="177800"/>
                  </a:lnTo>
                  <a:lnTo>
                    <a:pt x="1610360" y="177800"/>
                  </a:lnTo>
                  <a:lnTo>
                    <a:pt x="1610360" y="147320"/>
                  </a:lnTo>
                  <a:lnTo>
                    <a:pt x="995680" y="147320"/>
                  </a:lnTo>
                  <a:lnTo>
                    <a:pt x="995680" y="147320"/>
                  </a:lnTo>
                  <a:lnTo>
                    <a:pt x="995680" y="147320"/>
                  </a:lnTo>
                  <a:lnTo>
                    <a:pt x="995680" y="116840"/>
                  </a:lnTo>
                  <a:lnTo>
                    <a:pt x="843280" y="116840"/>
                  </a:lnTo>
                  <a:lnTo>
                    <a:pt x="847513" y="93557"/>
                  </a:lnTo>
                  <a:lnTo>
                    <a:pt x="673100" y="91440"/>
                  </a:lnTo>
                  <a:lnTo>
                    <a:pt x="668867" y="61806"/>
                  </a:lnTo>
                  <a:lnTo>
                    <a:pt x="452968" y="59690"/>
                  </a:lnTo>
                  <a:cubicBezTo>
                    <a:pt x="452967" y="49248"/>
                    <a:pt x="452967" y="38805"/>
                    <a:pt x="452966" y="28363"/>
                  </a:cubicBezTo>
                  <a:lnTo>
                    <a:pt x="0" y="30480"/>
                  </a:lnTo>
                  <a:lnTo>
                    <a:pt x="0" y="0"/>
                  </a:lnTo>
                </a:path>
              </a:pathLst>
            </a:custGeom>
            <a:noFill/>
            <a:ln w="28575">
              <a:solidFill>
                <a:schemeClr val="accent4"/>
              </a:solidFill>
              <a:miter lim="800000"/>
              <a:headEnd/>
              <a:tailEnd/>
            </a:ln>
          </p:spPr>
          <p:txBody>
            <a:bodyPr rtlCol="0" anchor="ctr"/>
            <a:lstStyle/>
            <a:p>
              <a:pPr algn="ctr"/>
              <a:endParaRPr lang="en-US" dirty="0"/>
            </a:p>
          </p:txBody>
        </p:sp>
        <p:grpSp>
          <p:nvGrpSpPr>
            <p:cNvPr id="229" name="Group 228">
              <a:extLst>
                <a:ext uri="{FF2B5EF4-FFF2-40B4-BE49-F238E27FC236}">
                  <a16:creationId xmlns:a16="http://schemas.microsoft.com/office/drawing/2014/main" id="{F3CACC6A-178A-A472-AEB4-2CF2A94AD8AA}"/>
                </a:ext>
              </a:extLst>
            </p:cNvPr>
            <p:cNvGrpSpPr/>
            <p:nvPr/>
          </p:nvGrpSpPr>
          <p:grpSpPr>
            <a:xfrm>
              <a:off x="8993909" y="2472696"/>
              <a:ext cx="90993" cy="90993"/>
              <a:chOff x="3154974" y="4166954"/>
              <a:chExt cx="152400" cy="152400"/>
            </a:xfrm>
          </p:grpSpPr>
          <p:cxnSp>
            <p:nvCxnSpPr>
              <p:cNvPr id="230" name="Straight Connector 229">
                <a:extLst>
                  <a:ext uri="{FF2B5EF4-FFF2-40B4-BE49-F238E27FC236}">
                    <a16:creationId xmlns:a16="http://schemas.microsoft.com/office/drawing/2014/main" id="{7998B8D1-5820-21B7-F2CC-5CFD3B73F3B0}"/>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F74764D4-DC1D-7CA6-3882-2E7D4B2A87A8}"/>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16980BE3-6949-7F59-C9CD-16853C38799C}"/>
                </a:ext>
              </a:extLst>
            </p:cNvPr>
            <p:cNvGrpSpPr/>
            <p:nvPr/>
          </p:nvGrpSpPr>
          <p:grpSpPr>
            <a:xfrm>
              <a:off x="9246531" y="2486349"/>
              <a:ext cx="90993" cy="90993"/>
              <a:chOff x="3154974" y="4166954"/>
              <a:chExt cx="152400" cy="152400"/>
            </a:xfrm>
          </p:grpSpPr>
          <p:cxnSp>
            <p:nvCxnSpPr>
              <p:cNvPr id="233" name="Straight Connector 232">
                <a:extLst>
                  <a:ext uri="{FF2B5EF4-FFF2-40B4-BE49-F238E27FC236}">
                    <a16:creationId xmlns:a16="http://schemas.microsoft.com/office/drawing/2014/main" id="{C35B42BF-F7E2-C2BD-8817-F6EF2888C8F2}"/>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A95CB1DD-315E-5A4C-2DA3-929664EBAA80}"/>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CE0EDBB2-A7E9-5A6B-B6BF-FE7F1F1CA5A8}"/>
                </a:ext>
              </a:extLst>
            </p:cNvPr>
            <p:cNvGrpSpPr/>
            <p:nvPr/>
          </p:nvGrpSpPr>
          <p:grpSpPr>
            <a:xfrm>
              <a:off x="9307645" y="2486349"/>
              <a:ext cx="90993" cy="90993"/>
              <a:chOff x="3154974" y="4166954"/>
              <a:chExt cx="152400" cy="152400"/>
            </a:xfrm>
          </p:grpSpPr>
          <p:cxnSp>
            <p:nvCxnSpPr>
              <p:cNvPr id="236" name="Straight Connector 235">
                <a:extLst>
                  <a:ext uri="{FF2B5EF4-FFF2-40B4-BE49-F238E27FC236}">
                    <a16:creationId xmlns:a16="http://schemas.microsoft.com/office/drawing/2014/main" id="{583336DD-DC43-87C3-AFF6-816A8924CDC9}"/>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B300C9B2-1ADA-324B-55D4-A602E12EB877}"/>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39317646-B7EF-215C-1E75-3AB67B7EC62E}"/>
                </a:ext>
              </a:extLst>
            </p:cNvPr>
            <p:cNvGrpSpPr/>
            <p:nvPr/>
          </p:nvGrpSpPr>
          <p:grpSpPr>
            <a:xfrm>
              <a:off x="9331024" y="2486408"/>
              <a:ext cx="90993" cy="90993"/>
              <a:chOff x="3154974" y="4166954"/>
              <a:chExt cx="152400" cy="152400"/>
            </a:xfrm>
          </p:grpSpPr>
          <p:cxnSp>
            <p:nvCxnSpPr>
              <p:cNvPr id="239" name="Straight Connector 238">
                <a:extLst>
                  <a:ext uri="{FF2B5EF4-FFF2-40B4-BE49-F238E27FC236}">
                    <a16:creationId xmlns:a16="http://schemas.microsoft.com/office/drawing/2014/main" id="{354D6E8B-1519-CBCA-1CAA-9CB40297452C}"/>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CED7EEAE-5FE4-0DDA-71D2-4F9D2A561762}"/>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B52972D9-338E-F01E-D28C-7EB78D7C667C}"/>
                </a:ext>
              </a:extLst>
            </p:cNvPr>
            <p:cNvGrpSpPr/>
            <p:nvPr/>
          </p:nvGrpSpPr>
          <p:grpSpPr>
            <a:xfrm>
              <a:off x="9382278" y="2485561"/>
              <a:ext cx="90993" cy="90993"/>
              <a:chOff x="3154974" y="4166954"/>
              <a:chExt cx="152400" cy="152400"/>
            </a:xfrm>
          </p:grpSpPr>
          <p:cxnSp>
            <p:nvCxnSpPr>
              <p:cNvPr id="242" name="Straight Connector 241">
                <a:extLst>
                  <a:ext uri="{FF2B5EF4-FFF2-40B4-BE49-F238E27FC236}">
                    <a16:creationId xmlns:a16="http://schemas.microsoft.com/office/drawing/2014/main" id="{D5B19AB4-BCFF-890D-FD82-AC429F1116C5}"/>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CDADCDC7-50ED-421C-46BB-AFCA03CA41BF}"/>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F22F77B6-1543-407B-659B-C15623A6D79C}"/>
                </a:ext>
              </a:extLst>
            </p:cNvPr>
            <p:cNvGrpSpPr/>
            <p:nvPr/>
          </p:nvGrpSpPr>
          <p:grpSpPr>
            <a:xfrm>
              <a:off x="9860336" y="3179980"/>
              <a:ext cx="90993" cy="90993"/>
              <a:chOff x="3154974" y="4166954"/>
              <a:chExt cx="152400" cy="152400"/>
            </a:xfrm>
          </p:grpSpPr>
          <p:cxnSp>
            <p:nvCxnSpPr>
              <p:cNvPr id="245" name="Straight Connector 244">
                <a:extLst>
                  <a:ext uri="{FF2B5EF4-FFF2-40B4-BE49-F238E27FC236}">
                    <a16:creationId xmlns:a16="http://schemas.microsoft.com/office/drawing/2014/main" id="{6F3AA1E9-2B6A-A224-9CE9-7DA28601224B}"/>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8A3F2984-18EB-0B6F-716E-145DC39DB069}"/>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D360E5A6-E7B2-0F00-2932-922B90C938C1}"/>
                </a:ext>
              </a:extLst>
            </p:cNvPr>
            <p:cNvGrpSpPr/>
            <p:nvPr/>
          </p:nvGrpSpPr>
          <p:grpSpPr>
            <a:xfrm>
              <a:off x="9920346" y="3179980"/>
              <a:ext cx="90993" cy="90993"/>
              <a:chOff x="3154974" y="4166954"/>
              <a:chExt cx="152400" cy="152400"/>
            </a:xfrm>
          </p:grpSpPr>
          <p:cxnSp>
            <p:nvCxnSpPr>
              <p:cNvPr id="248" name="Straight Connector 247">
                <a:extLst>
                  <a:ext uri="{FF2B5EF4-FFF2-40B4-BE49-F238E27FC236}">
                    <a16:creationId xmlns:a16="http://schemas.microsoft.com/office/drawing/2014/main" id="{B3152D05-AC7A-E9BA-ED3D-023B57EAAA22}"/>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4B6D0611-3993-604F-2DBA-40C1CE84C75A}"/>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BD532E23-E0A9-DD1C-82B5-2168D035A9FF}"/>
                </a:ext>
              </a:extLst>
            </p:cNvPr>
            <p:cNvGrpSpPr/>
            <p:nvPr/>
          </p:nvGrpSpPr>
          <p:grpSpPr>
            <a:xfrm>
              <a:off x="8866789" y="2479163"/>
              <a:ext cx="90993" cy="90993"/>
              <a:chOff x="3154974" y="4166954"/>
              <a:chExt cx="152400" cy="152400"/>
            </a:xfrm>
          </p:grpSpPr>
          <p:cxnSp>
            <p:nvCxnSpPr>
              <p:cNvPr id="251" name="Straight Connector 250">
                <a:extLst>
                  <a:ext uri="{FF2B5EF4-FFF2-40B4-BE49-F238E27FC236}">
                    <a16:creationId xmlns:a16="http://schemas.microsoft.com/office/drawing/2014/main" id="{F26C22B7-FAAC-E6D3-E192-13184E5A99B4}"/>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D0555FD5-5DD6-FFE1-849C-661FB64DCBA3}"/>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3D535B05-E011-4E1E-447A-2D7DB19D807D}"/>
                </a:ext>
              </a:extLst>
            </p:cNvPr>
            <p:cNvGrpSpPr/>
            <p:nvPr/>
          </p:nvGrpSpPr>
          <p:grpSpPr>
            <a:xfrm>
              <a:off x="8842898" y="2479162"/>
              <a:ext cx="90993" cy="90993"/>
              <a:chOff x="3154974" y="4166954"/>
              <a:chExt cx="152400" cy="152400"/>
            </a:xfrm>
          </p:grpSpPr>
          <p:cxnSp>
            <p:nvCxnSpPr>
              <p:cNvPr id="254" name="Straight Connector 253">
                <a:extLst>
                  <a:ext uri="{FF2B5EF4-FFF2-40B4-BE49-F238E27FC236}">
                    <a16:creationId xmlns:a16="http://schemas.microsoft.com/office/drawing/2014/main" id="{01284BD4-ADD9-E8BE-3E3C-3C45197CD4CB}"/>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DDC98D8F-20D8-EF7D-1D50-9073F83D1DAF}"/>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C408E130-DBE0-8363-37C6-DE3206B8962C}"/>
                </a:ext>
              </a:extLst>
            </p:cNvPr>
            <p:cNvGrpSpPr/>
            <p:nvPr/>
          </p:nvGrpSpPr>
          <p:grpSpPr>
            <a:xfrm>
              <a:off x="8789593" y="2475100"/>
              <a:ext cx="90993" cy="90993"/>
              <a:chOff x="3154974" y="4166954"/>
              <a:chExt cx="152400" cy="152400"/>
            </a:xfrm>
          </p:grpSpPr>
          <p:cxnSp>
            <p:nvCxnSpPr>
              <p:cNvPr id="257" name="Straight Connector 256">
                <a:extLst>
                  <a:ext uri="{FF2B5EF4-FFF2-40B4-BE49-F238E27FC236}">
                    <a16:creationId xmlns:a16="http://schemas.microsoft.com/office/drawing/2014/main" id="{1101F269-D855-167D-D1B6-E414F6923B20}"/>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06428568-CFCD-DD4C-7503-21F31D498005}"/>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D4DF3B4F-D7B0-B2D8-E02C-0214CE2A1850}"/>
                </a:ext>
              </a:extLst>
            </p:cNvPr>
            <p:cNvGrpSpPr/>
            <p:nvPr/>
          </p:nvGrpSpPr>
          <p:grpSpPr>
            <a:xfrm>
              <a:off x="8757064" y="2472696"/>
              <a:ext cx="90993" cy="90993"/>
              <a:chOff x="3154974" y="4166954"/>
              <a:chExt cx="152400" cy="152400"/>
            </a:xfrm>
          </p:grpSpPr>
          <p:cxnSp>
            <p:nvCxnSpPr>
              <p:cNvPr id="260" name="Straight Connector 259">
                <a:extLst>
                  <a:ext uri="{FF2B5EF4-FFF2-40B4-BE49-F238E27FC236}">
                    <a16:creationId xmlns:a16="http://schemas.microsoft.com/office/drawing/2014/main" id="{5F05974C-8F34-F2CC-7B37-22EB3C21E31C}"/>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E43F33F5-C163-254E-A912-ECC2DAE1600F}"/>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F69FC62D-0A2F-C86B-2EA6-1FDC2DCCDFAA}"/>
                </a:ext>
              </a:extLst>
            </p:cNvPr>
            <p:cNvGrpSpPr/>
            <p:nvPr/>
          </p:nvGrpSpPr>
          <p:grpSpPr>
            <a:xfrm>
              <a:off x="8493567" y="2480109"/>
              <a:ext cx="90993" cy="90993"/>
              <a:chOff x="3154974" y="4166954"/>
              <a:chExt cx="152400" cy="152400"/>
            </a:xfrm>
          </p:grpSpPr>
          <p:cxnSp>
            <p:nvCxnSpPr>
              <p:cNvPr id="263" name="Straight Connector 262">
                <a:extLst>
                  <a:ext uri="{FF2B5EF4-FFF2-40B4-BE49-F238E27FC236}">
                    <a16:creationId xmlns:a16="http://schemas.microsoft.com/office/drawing/2014/main" id="{0C288B6B-8214-4584-8300-9D1B643110A7}"/>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A879DF76-31B3-A811-D9B9-AED06BE3D80A}"/>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C6AA2CE7-4EBE-1F07-7665-AB128CBE45CC}"/>
                </a:ext>
              </a:extLst>
            </p:cNvPr>
            <p:cNvGrpSpPr/>
            <p:nvPr/>
          </p:nvGrpSpPr>
          <p:grpSpPr>
            <a:xfrm>
              <a:off x="8448070" y="2479162"/>
              <a:ext cx="90993" cy="90993"/>
              <a:chOff x="3154974" y="4166954"/>
              <a:chExt cx="152400" cy="152400"/>
            </a:xfrm>
          </p:grpSpPr>
          <p:cxnSp>
            <p:nvCxnSpPr>
              <p:cNvPr id="266" name="Straight Connector 265">
                <a:extLst>
                  <a:ext uri="{FF2B5EF4-FFF2-40B4-BE49-F238E27FC236}">
                    <a16:creationId xmlns:a16="http://schemas.microsoft.com/office/drawing/2014/main" id="{861CA2AC-8BB0-5142-7DC7-B18709C8F408}"/>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F5B9036E-748F-24E9-3141-C7C33A5817DE}"/>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028AD38C-11F4-CBE3-B3AB-58ACBB71440F}"/>
                </a:ext>
              </a:extLst>
            </p:cNvPr>
            <p:cNvGrpSpPr/>
            <p:nvPr/>
          </p:nvGrpSpPr>
          <p:grpSpPr>
            <a:xfrm>
              <a:off x="8357069" y="2474882"/>
              <a:ext cx="90993" cy="90993"/>
              <a:chOff x="3154974" y="4166954"/>
              <a:chExt cx="152400" cy="152400"/>
            </a:xfrm>
          </p:grpSpPr>
          <p:cxnSp>
            <p:nvCxnSpPr>
              <p:cNvPr id="269" name="Straight Connector 268">
                <a:extLst>
                  <a:ext uri="{FF2B5EF4-FFF2-40B4-BE49-F238E27FC236}">
                    <a16:creationId xmlns:a16="http://schemas.microsoft.com/office/drawing/2014/main" id="{E03BA19C-08AB-646B-7733-D7AFAE74E945}"/>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05A83353-DB8F-B28F-3E0C-7862A5D04E9A}"/>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E017BB79-0AA7-C271-0A02-9FD6C508D83C}"/>
                </a:ext>
              </a:extLst>
            </p:cNvPr>
            <p:cNvGrpSpPr/>
            <p:nvPr/>
          </p:nvGrpSpPr>
          <p:grpSpPr>
            <a:xfrm>
              <a:off x="8337957" y="2476601"/>
              <a:ext cx="90993" cy="90993"/>
              <a:chOff x="3154974" y="4166954"/>
              <a:chExt cx="152400" cy="152400"/>
            </a:xfrm>
          </p:grpSpPr>
          <p:cxnSp>
            <p:nvCxnSpPr>
              <p:cNvPr id="272" name="Straight Connector 271">
                <a:extLst>
                  <a:ext uri="{FF2B5EF4-FFF2-40B4-BE49-F238E27FC236}">
                    <a16:creationId xmlns:a16="http://schemas.microsoft.com/office/drawing/2014/main" id="{A241F38A-E054-09DE-6F6A-3BACA7578755}"/>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4F7EC4EA-C3ED-7D6F-288C-96DF5FFA96CF}"/>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209C30C3-1DAD-218A-C914-CE1F4B66CC05}"/>
                </a:ext>
              </a:extLst>
            </p:cNvPr>
            <p:cNvGrpSpPr/>
            <p:nvPr/>
          </p:nvGrpSpPr>
          <p:grpSpPr>
            <a:xfrm>
              <a:off x="8315311" y="2474360"/>
              <a:ext cx="90993" cy="90993"/>
              <a:chOff x="3154974" y="4166954"/>
              <a:chExt cx="152400" cy="152400"/>
            </a:xfrm>
          </p:grpSpPr>
          <p:cxnSp>
            <p:nvCxnSpPr>
              <p:cNvPr id="275" name="Straight Connector 274">
                <a:extLst>
                  <a:ext uri="{FF2B5EF4-FFF2-40B4-BE49-F238E27FC236}">
                    <a16:creationId xmlns:a16="http://schemas.microsoft.com/office/drawing/2014/main" id="{E4D9350A-251B-A924-FD87-312D96143525}"/>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9089809A-2426-6155-3BB5-E5C2C72BC080}"/>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77" name="Group 276">
              <a:extLst>
                <a:ext uri="{FF2B5EF4-FFF2-40B4-BE49-F238E27FC236}">
                  <a16:creationId xmlns:a16="http://schemas.microsoft.com/office/drawing/2014/main" id="{8EBC34FB-CEFE-F16A-1702-7F20AAFC1042}"/>
                </a:ext>
              </a:extLst>
            </p:cNvPr>
            <p:cNvGrpSpPr/>
            <p:nvPr/>
          </p:nvGrpSpPr>
          <p:grpSpPr>
            <a:xfrm>
              <a:off x="8296416" y="2473242"/>
              <a:ext cx="90993" cy="90993"/>
              <a:chOff x="3154974" y="4166954"/>
              <a:chExt cx="152400" cy="152400"/>
            </a:xfrm>
          </p:grpSpPr>
          <p:cxnSp>
            <p:nvCxnSpPr>
              <p:cNvPr id="278" name="Straight Connector 277">
                <a:extLst>
                  <a:ext uri="{FF2B5EF4-FFF2-40B4-BE49-F238E27FC236}">
                    <a16:creationId xmlns:a16="http://schemas.microsoft.com/office/drawing/2014/main" id="{DD952937-C47D-E77C-D519-8575C1AAE4C2}"/>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1683373E-D6CE-1A14-3BF0-07A38801C4D1}"/>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EEF64449-17D7-FD04-97FC-44393A846146}"/>
                </a:ext>
              </a:extLst>
            </p:cNvPr>
            <p:cNvGrpSpPr/>
            <p:nvPr/>
          </p:nvGrpSpPr>
          <p:grpSpPr>
            <a:xfrm>
              <a:off x="8248070" y="2378453"/>
              <a:ext cx="90993" cy="90993"/>
              <a:chOff x="3154974" y="4166954"/>
              <a:chExt cx="152400" cy="152400"/>
            </a:xfrm>
          </p:grpSpPr>
          <p:cxnSp>
            <p:nvCxnSpPr>
              <p:cNvPr id="281" name="Straight Connector 280">
                <a:extLst>
                  <a:ext uri="{FF2B5EF4-FFF2-40B4-BE49-F238E27FC236}">
                    <a16:creationId xmlns:a16="http://schemas.microsoft.com/office/drawing/2014/main" id="{97562731-D1BF-019A-4F87-DBA6A7D1E23E}"/>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D7B662A6-24B1-489B-77AB-3F2041BBC3AD}"/>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83" name="Group 282">
              <a:extLst>
                <a:ext uri="{FF2B5EF4-FFF2-40B4-BE49-F238E27FC236}">
                  <a16:creationId xmlns:a16="http://schemas.microsoft.com/office/drawing/2014/main" id="{7345C881-2AFC-CA38-8DC8-435DE670988F}"/>
                </a:ext>
              </a:extLst>
            </p:cNvPr>
            <p:cNvGrpSpPr/>
            <p:nvPr/>
          </p:nvGrpSpPr>
          <p:grpSpPr>
            <a:xfrm>
              <a:off x="8235037" y="2378453"/>
              <a:ext cx="90993" cy="90993"/>
              <a:chOff x="3154974" y="4166954"/>
              <a:chExt cx="152400" cy="152400"/>
            </a:xfrm>
          </p:grpSpPr>
          <p:cxnSp>
            <p:nvCxnSpPr>
              <p:cNvPr id="284" name="Straight Connector 283">
                <a:extLst>
                  <a:ext uri="{FF2B5EF4-FFF2-40B4-BE49-F238E27FC236}">
                    <a16:creationId xmlns:a16="http://schemas.microsoft.com/office/drawing/2014/main" id="{4EA4BCAF-8E6E-06B7-5417-0E0CCBA52EF6}"/>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6BA9DFA0-DE8A-F21F-FF4A-59081D407713}"/>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93670768-B013-0ACD-0572-9F075B4070BE}"/>
                </a:ext>
              </a:extLst>
            </p:cNvPr>
            <p:cNvGrpSpPr/>
            <p:nvPr/>
          </p:nvGrpSpPr>
          <p:grpSpPr>
            <a:xfrm>
              <a:off x="8206110" y="2378453"/>
              <a:ext cx="90993" cy="90993"/>
              <a:chOff x="3154974" y="4166954"/>
              <a:chExt cx="152400" cy="152400"/>
            </a:xfrm>
          </p:grpSpPr>
          <p:cxnSp>
            <p:nvCxnSpPr>
              <p:cNvPr id="287" name="Straight Connector 286">
                <a:extLst>
                  <a:ext uri="{FF2B5EF4-FFF2-40B4-BE49-F238E27FC236}">
                    <a16:creationId xmlns:a16="http://schemas.microsoft.com/office/drawing/2014/main" id="{08885F3B-EB4F-1589-F32A-6F148BA5E1C7}"/>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8BC4A611-268A-2890-BD23-27B8B065A1C8}"/>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89" name="Group 288">
              <a:extLst>
                <a:ext uri="{FF2B5EF4-FFF2-40B4-BE49-F238E27FC236}">
                  <a16:creationId xmlns:a16="http://schemas.microsoft.com/office/drawing/2014/main" id="{53B3E044-174E-1806-7CB4-B6A7D9038E28}"/>
                </a:ext>
              </a:extLst>
            </p:cNvPr>
            <p:cNvGrpSpPr/>
            <p:nvPr/>
          </p:nvGrpSpPr>
          <p:grpSpPr>
            <a:xfrm>
              <a:off x="8068720" y="2378453"/>
              <a:ext cx="90993" cy="90993"/>
              <a:chOff x="3154974" y="4166954"/>
              <a:chExt cx="152400" cy="152400"/>
            </a:xfrm>
          </p:grpSpPr>
          <p:cxnSp>
            <p:nvCxnSpPr>
              <p:cNvPr id="290" name="Straight Connector 289">
                <a:extLst>
                  <a:ext uri="{FF2B5EF4-FFF2-40B4-BE49-F238E27FC236}">
                    <a16:creationId xmlns:a16="http://schemas.microsoft.com/office/drawing/2014/main" id="{38FA2775-EEA1-6BD8-6760-BA927EC42776}"/>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3C4F0D0F-8BC0-4201-82E4-497D6E91368F}"/>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1C9B7C4E-B9D4-4261-B81D-63A02A902D79}"/>
                </a:ext>
              </a:extLst>
            </p:cNvPr>
            <p:cNvGrpSpPr/>
            <p:nvPr/>
          </p:nvGrpSpPr>
          <p:grpSpPr>
            <a:xfrm>
              <a:off x="7771541" y="2295931"/>
              <a:ext cx="90993" cy="90993"/>
              <a:chOff x="3154974" y="4166954"/>
              <a:chExt cx="152400" cy="152400"/>
            </a:xfrm>
          </p:grpSpPr>
          <p:cxnSp>
            <p:nvCxnSpPr>
              <p:cNvPr id="293" name="Straight Connector 292">
                <a:extLst>
                  <a:ext uri="{FF2B5EF4-FFF2-40B4-BE49-F238E27FC236}">
                    <a16:creationId xmlns:a16="http://schemas.microsoft.com/office/drawing/2014/main" id="{ED58B15E-FA9B-18CA-18A6-8E1A22086348}"/>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97DE8D7E-B521-1527-09AE-BF67B475F1D3}"/>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95" name="Group 294">
              <a:extLst>
                <a:ext uri="{FF2B5EF4-FFF2-40B4-BE49-F238E27FC236}">
                  <a16:creationId xmlns:a16="http://schemas.microsoft.com/office/drawing/2014/main" id="{6062DDF5-01B0-837E-4299-F29115AB593B}"/>
                </a:ext>
              </a:extLst>
            </p:cNvPr>
            <p:cNvGrpSpPr/>
            <p:nvPr/>
          </p:nvGrpSpPr>
          <p:grpSpPr>
            <a:xfrm>
              <a:off x="7753897" y="2295931"/>
              <a:ext cx="90993" cy="90993"/>
              <a:chOff x="3154974" y="4166954"/>
              <a:chExt cx="152400" cy="152400"/>
            </a:xfrm>
          </p:grpSpPr>
          <p:cxnSp>
            <p:nvCxnSpPr>
              <p:cNvPr id="296" name="Straight Connector 295">
                <a:extLst>
                  <a:ext uri="{FF2B5EF4-FFF2-40B4-BE49-F238E27FC236}">
                    <a16:creationId xmlns:a16="http://schemas.microsoft.com/office/drawing/2014/main" id="{40A0E3E8-EF72-36C8-2E42-D2C91F20E952}"/>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48CC57C5-4967-3DA8-AC00-FCE5B27FB75F}"/>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CEA10956-3E39-F319-DDC6-825A50A2BA65}"/>
                </a:ext>
              </a:extLst>
            </p:cNvPr>
            <p:cNvGrpSpPr/>
            <p:nvPr/>
          </p:nvGrpSpPr>
          <p:grpSpPr>
            <a:xfrm>
              <a:off x="7722307" y="2295931"/>
              <a:ext cx="90993" cy="90993"/>
              <a:chOff x="3154974" y="4166954"/>
              <a:chExt cx="152400" cy="152400"/>
            </a:xfrm>
          </p:grpSpPr>
          <p:cxnSp>
            <p:nvCxnSpPr>
              <p:cNvPr id="299" name="Straight Connector 298">
                <a:extLst>
                  <a:ext uri="{FF2B5EF4-FFF2-40B4-BE49-F238E27FC236}">
                    <a16:creationId xmlns:a16="http://schemas.microsoft.com/office/drawing/2014/main" id="{60D202F4-CA0C-4F4A-5CDF-A43A744AFE58}"/>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3A46D4D5-06E3-C309-A637-A6659A7581DB}"/>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01" name="Group 300">
              <a:extLst>
                <a:ext uri="{FF2B5EF4-FFF2-40B4-BE49-F238E27FC236}">
                  <a16:creationId xmlns:a16="http://schemas.microsoft.com/office/drawing/2014/main" id="{C52EB267-F9A2-23A8-936F-DACF049995D7}"/>
                </a:ext>
              </a:extLst>
            </p:cNvPr>
            <p:cNvGrpSpPr/>
            <p:nvPr/>
          </p:nvGrpSpPr>
          <p:grpSpPr>
            <a:xfrm>
              <a:off x="7713478" y="2236648"/>
              <a:ext cx="90993" cy="90993"/>
              <a:chOff x="3154974" y="4166954"/>
              <a:chExt cx="152400" cy="152400"/>
            </a:xfrm>
          </p:grpSpPr>
          <p:cxnSp>
            <p:nvCxnSpPr>
              <p:cNvPr id="302" name="Straight Connector 301">
                <a:extLst>
                  <a:ext uri="{FF2B5EF4-FFF2-40B4-BE49-F238E27FC236}">
                    <a16:creationId xmlns:a16="http://schemas.microsoft.com/office/drawing/2014/main" id="{40167B62-8324-67FF-404C-7FE3E62D7570}"/>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3B41114B-4AE4-5625-12BE-9B5156E11EBF}"/>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04" name="Group 303">
              <a:extLst>
                <a:ext uri="{FF2B5EF4-FFF2-40B4-BE49-F238E27FC236}">
                  <a16:creationId xmlns:a16="http://schemas.microsoft.com/office/drawing/2014/main" id="{CC0DC785-647F-8973-1397-14CF19EE2112}"/>
                </a:ext>
              </a:extLst>
            </p:cNvPr>
            <p:cNvGrpSpPr/>
            <p:nvPr/>
          </p:nvGrpSpPr>
          <p:grpSpPr>
            <a:xfrm>
              <a:off x="7689669" y="2236648"/>
              <a:ext cx="90993" cy="90993"/>
              <a:chOff x="3154974" y="4166954"/>
              <a:chExt cx="152400" cy="152400"/>
            </a:xfrm>
          </p:grpSpPr>
          <p:cxnSp>
            <p:nvCxnSpPr>
              <p:cNvPr id="305" name="Straight Connector 304">
                <a:extLst>
                  <a:ext uri="{FF2B5EF4-FFF2-40B4-BE49-F238E27FC236}">
                    <a16:creationId xmlns:a16="http://schemas.microsoft.com/office/drawing/2014/main" id="{75062D2A-3674-0183-1724-D15E43C8F5C9}"/>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290D7ECB-ED28-CDE3-0E4D-FC1C46DE3FB0}"/>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509081AF-508A-1BC6-6463-59836BB7ABC4}"/>
                </a:ext>
              </a:extLst>
            </p:cNvPr>
            <p:cNvGrpSpPr/>
            <p:nvPr/>
          </p:nvGrpSpPr>
          <p:grpSpPr>
            <a:xfrm>
              <a:off x="7664588" y="2236648"/>
              <a:ext cx="90993" cy="90993"/>
              <a:chOff x="3154974" y="4166954"/>
              <a:chExt cx="152400" cy="152400"/>
            </a:xfrm>
          </p:grpSpPr>
          <p:cxnSp>
            <p:nvCxnSpPr>
              <p:cNvPr id="308" name="Straight Connector 307">
                <a:extLst>
                  <a:ext uri="{FF2B5EF4-FFF2-40B4-BE49-F238E27FC236}">
                    <a16:creationId xmlns:a16="http://schemas.microsoft.com/office/drawing/2014/main" id="{231E0DF4-C12C-7BF0-864C-F90A0F441AC2}"/>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99770979-D8B7-8332-F9D0-61F327D81C07}"/>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496EE893-5E16-B87D-E809-7A4230D21D4D}"/>
                </a:ext>
              </a:extLst>
            </p:cNvPr>
            <p:cNvGrpSpPr/>
            <p:nvPr/>
          </p:nvGrpSpPr>
          <p:grpSpPr>
            <a:xfrm>
              <a:off x="7648801" y="2236648"/>
              <a:ext cx="90993" cy="90993"/>
              <a:chOff x="3154974" y="4166954"/>
              <a:chExt cx="152400" cy="152400"/>
            </a:xfrm>
          </p:grpSpPr>
          <p:cxnSp>
            <p:nvCxnSpPr>
              <p:cNvPr id="311" name="Straight Connector 310">
                <a:extLst>
                  <a:ext uri="{FF2B5EF4-FFF2-40B4-BE49-F238E27FC236}">
                    <a16:creationId xmlns:a16="http://schemas.microsoft.com/office/drawing/2014/main" id="{BF62C1AC-0CBD-DF75-2C0C-7BAF8F74791B}"/>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0BAE44D2-0901-9F6C-1719-DCDAB0C5B075}"/>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312E6322-FC76-BEB3-D218-5C45F62889F3}"/>
                </a:ext>
              </a:extLst>
            </p:cNvPr>
            <p:cNvGrpSpPr/>
            <p:nvPr/>
          </p:nvGrpSpPr>
          <p:grpSpPr>
            <a:xfrm>
              <a:off x="7610235" y="2236648"/>
              <a:ext cx="90993" cy="90993"/>
              <a:chOff x="3154974" y="4166954"/>
              <a:chExt cx="152400" cy="152400"/>
            </a:xfrm>
          </p:grpSpPr>
          <p:cxnSp>
            <p:nvCxnSpPr>
              <p:cNvPr id="314" name="Straight Connector 313">
                <a:extLst>
                  <a:ext uri="{FF2B5EF4-FFF2-40B4-BE49-F238E27FC236}">
                    <a16:creationId xmlns:a16="http://schemas.microsoft.com/office/drawing/2014/main" id="{203902F1-4166-BCC7-1331-654FAC8E1FB4}"/>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A9413675-4FD3-6F91-42D1-1334EE362E3B}"/>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DF102CE5-B250-5F55-3E92-7DBEFE8D5C56}"/>
                </a:ext>
              </a:extLst>
            </p:cNvPr>
            <p:cNvGrpSpPr/>
            <p:nvPr/>
          </p:nvGrpSpPr>
          <p:grpSpPr>
            <a:xfrm>
              <a:off x="7591031" y="2236648"/>
              <a:ext cx="90993" cy="90993"/>
              <a:chOff x="3154974" y="4166954"/>
              <a:chExt cx="152400" cy="152400"/>
            </a:xfrm>
          </p:grpSpPr>
          <p:cxnSp>
            <p:nvCxnSpPr>
              <p:cNvPr id="317" name="Straight Connector 316">
                <a:extLst>
                  <a:ext uri="{FF2B5EF4-FFF2-40B4-BE49-F238E27FC236}">
                    <a16:creationId xmlns:a16="http://schemas.microsoft.com/office/drawing/2014/main" id="{F812DBB9-E616-3108-724D-5A3ED4263B5D}"/>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F5E67B3B-1C4B-7FB7-75DD-8D5693CAA58C}"/>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 name="Group 318">
              <a:extLst>
                <a:ext uri="{FF2B5EF4-FFF2-40B4-BE49-F238E27FC236}">
                  <a16:creationId xmlns:a16="http://schemas.microsoft.com/office/drawing/2014/main" id="{2AA4EF47-A196-6ECB-974B-FA329A4AC862}"/>
                </a:ext>
              </a:extLst>
            </p:cNvPr>
            <p:cNvGrpSpPr/>
            <p:nvPr/>
          </p:nvGrpSpPr>
          <p:grpSpPr>
            <a:xfrm>
              <a:off x="7567003" y="2236648"/>
              <a:ext cx="90993" cy="90993"/>
              <a:chOff x="3154974" y="4166954"/>
              <a:chExt cx="152400" cy="152400"/>
            </a:xfrm>
          </p:grpSpPr>
          <p:cxnSp>
            <p:nvCxnSpPr>
              <p:cNvPr id="320" name="Straight Connector 319">
                <a:extLst>
                  <a:ext uri="{FF2B5EF4-FFF2-40B4-BE49-F238E27FC236}">
                    <a16:creationId xmlns:a16="http://schemas.microsoft.com/office/drawing/2014/main" id="{5CE0B886-635B-2380-309F-08F4FDCD3792}"/>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7334D1E8-B99B-9C43-8F79-0D8EDC4F0D72}"/>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6245F630-1B6A-3B02-6752-478CB9D64C5E}"/>
                </a:ext>
              </a:extLst>
            </p:cNvPr>
            <p:cNvGrpSpPr/>
            <p:nvPr/>
          </p:nvGrpSpPr>
          <p:grpSpPr>
            <a:xfrm>
              <a:off x="7513946" y="2236648"/>
              <a:ext cx="90993" cy="90993"/>
              <a:chOff x="3154974" y="4166954"/>
              <a:chExt cx="152400" cy="152400"/>
            </a:xfrm>
          </p:grpSpPr>
          <p:cxnSp>
            <p:nvCxnSpPr>
              <p:cNvPr id="323" name="Straight Connector 322">
                <a:extLst>
                  <a:ext uri="{FF2B5EF4-FFF2-40B4-BE49-F238E27FC236}">
                    <a16:creationId xmlns:a16="http://schemas.microsoft.com/office/drawing/2014/main" id="{73E5AE3D-4D65-1229-7FD3-C9BB3A3A2684}"/>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0DDF0C1F-A0DD-F9FD-A12F-69D8730BC842}"/>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25" name="Group 324">
              <a:extLst>
                <a:ext uri="{FF2B5EF4-FFF2-40B4-BE49-F238E27FC236}">
                  <a16:creationId xmlns:a16="http://schemas.microsoft.com/office/drawing/2014/main" id="{FB51A11B-992E-79C0-42AD-323B474FD311}"/>
                </a:ext>
              </a:extLst>
            </p:cNvPr>
            <p:cNvGrpSpPr/>
            <p:nvPr/>
          </p:nvGrpSpPr>
          <p:grpSpPr>
            <a:xfrm>
              <a:off x="7394968" y="2236648"/>
              <a:ext cx="90993" cy="90993"/>
              <a:chOff x="3154974" y="4166954"/>
              <a:chExt cx="152400" cy="152400"/>
            </a:xfrm>
          </p:grpSpPr>
          <p:cxnSp>
            <p:nvCxnSpPr>
              <p:cNvPr id="326" name="Straight Connector 325">
                <a:extLst>
                  <a:ext uri="{FF2B5EF4-FFF2-40B4-BE49-F238E27FC236}">
                    <a16:creationId xmlns:a16="http://schemas.microsoft.com/office/drawing/2014/main" id="{2B214D9E-0F8C-0D63-C1EE-00A8D68B67C7}"/>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414415AA-77F2-0D2B-C905-1FEE92FCCDCE}"/>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DD51C79E-D684-6FCE-71F0-5E76D6DEC73A}"/>
                </a:ext>
              </a:extLst>
            </p:cNvPr>
            <p:cNvGrpSpPr/>
            <p:nvPr/>
          </p:nvGrpSpPr>
          <p:grpSpPr>
            <a:xfrm>
              <a:off x="7320165" y="2190416"/>
              <a:ext cx="90993" cy="90993"/>
              <a:chOff x="3154974" y="4166954"/>
              <a:chExt cx="152400" cy="152400"/>
            </a:xfrm>
          </p:grpSpPr>
          <p:cxnSp>
            <p:nvCxnSpPr>
              <p:cNvPr id="329" name="Straight Connector 328">
                <a:extLst>
                  <a:ext uri="{FF2B5EF4-FFF2-40B4-BE49-F238E27FC236}">
                    <a16:creationId xmlns:a16="http://schemas.microsoft.com/office/drawing/2014/main" id="{0473F69B-9D98-14DB-D622-2F19DCDA28B2}"/>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60AF7A5F-9138-F4EC-09C2-304A950CB7C8}"/>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31" name="Group 330">
              <a:extLst>
                <a:ext uri="{FF2B5EF4-FFF2-40B4-BE49-F238E27FC236}">
                  <a16:creationId xmlns:a16="http://schemas.microsoft.com/office/drawing/2014/main" id="{8A6AC543-C2C4-F0E3-009A-79CB61BC17EA}"/>
                </a:ext>
              </a:extLst>
            </p:cNvPr>
            <p:cNvGrpSpPr/>
            <p:nvPr/>
          </p:nvGrpSpPr>
          <p:grpSpPr>
            <a:xfrm>
              <a:off x="7255386" y="2185936"/>
              <a:ext cx="90993" cy="90993"/>
              <a:chOff x="3154974" y="4166954"/>
              <a:chExt cx="152400" cy="152400"/>
            </a:xfrm>
          </p:grpSpPr>
          <p:cxnSp>
            <p:nvCxnSpPr>
              <p:cNvPr id="332" name="Straight Connector 331">
                <a:extLst>
                  <a:ext uri="{FF2B5EF4-FFF2-40B4-BE49-F238E27FC236}">
                    <a16:creationId xmlns:a16="http://schemas.microsoft.com/office/drawing/2014/main" id="{7AAB0A12-6E12-54FB-7889-814AC0AFD5C9}"/>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97ED2C7B-4BDA-CD18-84A9-319BC914F5AF}"/>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34F0A8CA-9BF3-3AB4-58C0-A389BE1F6D0A}"/>
                </a:ext>
              </a:extLst>
            </p:cNvPr>
            <p:cNvGrpSpPr/>
            <p:nvPr/>
          </p:nvGrpSpPr>
          <p:grpSpPr>
            <a:xfrm>
              <a:off x="7239842" y="2141404"/>
              <a:ext cx="90993" cy="90993"/>
              <a:chOff x="3154974" y="4166954"/>
              <a:chExt cx="152400" cy="152400"/>
            </a:xfrm>
          </p:grpSpPr>
          <p:cxnSp>
            <p:nvCxnSpPr>
              <p:cNvPr id="335" name="Straight Connector 334">
                <a:extLst>
                  <a:ext uri="{FF2B5EF4-FFF2-40B4-BE49-F238E27FC236}">
                    <a16:creationId xmlns:a16="http://schemas.microsoft.com/office/drawing/2014/main" id="{02F37E3E-BCC8-72F7-93B1-78529F20FA33}"/>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9FF676A6-54D4-A634-2F15-F8193518C4A1}"/>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D3C8A1CF-B845-D2F1-724F-212456D4D848}"/>
                </a:ext>
              </a:extLst>
            </p:cNvPr>
            <p:cNvGrpSpPr/>
            <p:nvPr/>
          </p:nvGrpSpPr>
          <p:grpSpPr>
            <a:xfrm>
              <a:off x="7216367" y="2141404"/>
              <a:ext cx="90993" cy="90993"/>
              <a:chOff x="3154974" y="4166954"/>
              <a:chExt cx="152400" cy="152400"/>
            </a:xfrm>
          </p:grpSpPr>
          <p:cxnSp>
            <p:nvCxnSpPr>
              <p:cNvPr id="338" name="Straight Connector 337">
                <a:extLst>
                  <a:ext uri="{FF2B5EF4-FFF2-40B4-BE49-F238E27FC236}">
                    <a16:creationId xmlns:a16="http://schemas.microsoft.com/office/drawing/2014/main" id="{CDEDD076-9898-D60D-F22B-0BB8BEF71590}"/>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00B3240F-560D-67C2-92C3-6843701D8548}"/>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40" name="Group 339">
              <a:extLst>
                <a:ext uri="{FF2B5EF4-FFF2-40B4-BE49-F238E27FC236}">
                  <a16:creationId xmlns:a16="http://schemas.microsoft.com/office/drawing/2014/main" id="{23548EC3-8123-B95A-B3F0-C59A18B5CFA4}"/>
                </a:ext>
              </a:extLst>
            </p:cNvPr>
            <p:cNvGrpSpPr/>
            <p:nvPr/>
          </p:nvGrpSpPr>
          <p:grpSpPr>
            <a:xfrm>
              <a:off x="7189474" y="2141404"/>
              <a:ext cx="90993" cy="90993"/>
              <a:chOff x="3154974" y="4166954"/>
              <a:chExt cx="152400" cy="152400"/>
            </a:xfrm>
          </p:grpSpPr>
          <p:cxnSp>
            <p:nvCxnSpPr>
              <p:cNvPr id="341" name="Straight Connector 340">
                <a:extLst>
                  <a:ext uri="{FF2B5EF4-FFF2-40B4-BE49-F238E27FC236}">
                    <a16:creationId xmlns:a16="http://schemas.microsoft.com/office/drawing/2014/main" id="{56FA2B01-FBE4-4D29-1EBA-240F29E132C4}"/>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C09F1202-3739-462B-6B9D-8266567464D9}"/>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569CC7E3-2F23-2086-B407-C3F3F6A87498}"/>
                </a:ext>
              </a:extLst>
            </p:cNvPr>
            <p:cNvGrpSpPr/>
            <p:nvPr/>
          </p:nvGrpSpPr>
          <p:grpSpPr>
            <a:xfrm>
              <a:off x="7159652" y="2141404"/>
              <a:ext cx="90993" cy="90993"/>
              <a:chOff x="3154974" y="4166954"/>
              <a:chExt cx="152400" cy="152400"/>
            </a:xfrm>
          </p:grpSpPr>
          <p:cxnSp>
            <p:nvCxnSpPr>
              <p:cNvPr id="344" name="Straight Connector 343">
                <a:extLst>
                  <a:ext uri="{FF2B5EF4-FFF2-40B4-BE49-F238E27FC236}">
                    <a16:creationId xmlns:a16="http://schemas.microsoft.com/office/drawing/2014/main" id="{3B9F3E6A-A3C9-2599-BB9D-1817FFB49F36}"/>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5B0873DA-823A-2376-D48B-A09ED473AA33}"/>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46" name="Group 345">
              <a:extLst>
                <a:ext uri="{FF2B5EF4-FFF2-40B4-BE49-F238E27FC236}">
                  <a16:creationId xmlns:a16="http://schemas.microsoft.com/office/drawing/2014/main" id="{006EEF5F-CD95-4A65-5C65-738F3397EA7E}"/>
                </a:ext>
              </a:extLst>
            </p:cNvPr>
            <p:cNvGrpSpPr/>
            <p:nvPr/>
          </p:nvGrpSpPr>
          <p:grpSpPr>
            <a:xfrm>
              <a:off x="7143514" y="2141404"/>
              <a:ext cx="90993" cy="90993"/>
              <a:chOff x="3154974" y="4166954"/>
              <a:chExt cx="152400" cy="152400"/>
            </a:xfrm>
          </p:grpSpPr>
          <p:cxnSp>
            <p:nvCxnSpPr>
              <p:cNvPr id="347" name="Straight Connector 346">
                <a:extLst>
                  <a:ext uri="{FF2B5EF4-FFF2-40B4-BE49-F238E27FC236}">
                    <a16:creationId xmlns:a16="http://schemas.microsoft.com/office/drawing/2014/main" id="{3E04AF85-F339-96FE-3986-7757CA17F18E}"/>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C6A23BDE-7DC8-94D4-11E4-31D3D23AD022}"/>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49" name="Group 348">
              <a:extLst>
                <a:ext uri="{FF2B5EF4-FFF2-40B4-BE49-F238E27FC236}">
                  <a16:creationId xmlns:a16="http://schemas.microsoft.com/office/drawing/2014/main" id="{C100301E-AAC5-5E10-3098-8E92EA5B829C}"/>
                </a:ext>
              </a:extLst>
            </p:cNvPr>
            <p:cNvGrpSpPr/>
            <p:nvPr/>
          </p:nvGrpSpPr>
          <p:grpSpPr>
            <a:xfrm>
              <a:off x="7113223" y="2099293"/>
              <a:ext cx="90993" cy="90993"/>
              <a:chOff x="3154974" y="4166954"/>
              <a:chExt cx="152400" cy="152400"/>
            </a:xfrm>
          </p:grpSpPr>
          <p:cxnSp>
            <p:nvCxnSpPr>
              <p:cNvPr id="350" name="Straight Connector 349">
                <a:extLst>
                  <a:ext uri="{FF2B5EF4-FFF2-40B4-BE49-F238E27FC236}">
                    <a16:creationId xmlns:a16="http://schemas.microsoft.com/office/drawing/2014/main" id="{B4CBF085-ACF2-3B86-6619-1D6C5E1BF311}"/>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ED62780F-D789-62E4-E2B3-3FAA99353C7D}"/>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52" name="Group 351">
              <a:extLst>
                <a:ext uri="{FF2B5EF4-FFF2-40B4-BE49-F238E27FC236}">
                  <a16:creationId xmlns:a16="http://schemas.microsoft.com/office/drawing/2014/main" id="{B8EA551E-8C32-DB03-168F-5C134EA82C57}"/>
                </a:ext>
              </a:extLst>
            </p:cNvPr>
            <p:cNvGrpSpPr/>
            <p:nvPr/>
          </p:nvGrpSpPr>
          <p:grpSpPr>
            <a:xfrm>
              <a:off x="7098017" y="2035614"/>
              <a:ext cx="90993" cy="90993"/>
              <a:chOff x="3154974" y="4166954"/>
              <a:chExt cx="152400" cy="152400"/>
            </a:xfrm>
          </p:grpSpPr>
          <p:cxnSp>
            <p:nvCxnSpPr>
              <p:cNvPr id="353" name="Straight Connector 352">
                <a:extLst>
                  <a:ext uri="{FF2B5EF4-FFF2-40B4-BE49-F238E27FC236}">
                    <a16:creationId xmlns:a16="http://schemas.microsoft.com/office/drawing/2014/main" id="{56FB633B-DBDC-64FC-EB20-DD4C0D1E4388}"/>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9321D375-F73D-A0B1-B37A-2B32E18BA4B5}"/>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55" name="Group 354">
              <a:extLst>
                <a:ext uri="{FF2B5EF4-FFF2-40B4-BE49-F238E27FC236}">
                  <a16:creationId xmlns:a16="http://schemas.microsoft.com/office/drawing/2014/main" id="{4E2E4179-546E-4586-4D54-A7444F803F5A}"/>
                </a:ext>
              </a:extLst>
            </p:cNvPr>
            <p:cNvGrpSpPr/>
            <p:nvPr/>
          </p:nvGrpSpPr>
          <p:grpSpPr>
            <a:xfrm>
              <a:off x="7075893" y="2035614"/>
              <a:ext cx="90993" cy="90993"/>
              <a:chOff x="3154974" y="4166954"/>
              <a:chExt cx="152400" cy="152400"/>
            </a:xfrm>
          </p:grpSpPr>
          <p:cxnSp>
            <p:nvCxnSpPr>
              <p:cNvPr id="356" name="Straight Connector 355">
                <a:extLst>
                  <a:ext uri="{FF2B5EF4-FFF2-40B4-BE49-F238E27FC236}">
                    <a16:creationId xmlns:a16="http://schemas.microsoft.com/office/drawing/2014/main" id="{9DBE3DE3-D322-4730-081D-8795C66CFC45}"/>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8B799514-E7CC-D379-FA55-21E366743F92}"/>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58" name="Group 357">
              <a:extLst>
                <a:ext uri="{FF2B5EF4-FFF2-40B4-BE49-F238E27FC236}">
                  <a16:creationId xmlns:a16="http://schemas.microsoft.com/office/drawing/2014/main" id="{A86DB9EA-E808-FFA3-8B34-43B0B0BE9A36}"/>
                </a:ext>
              </a:extLst>
            </p:cNvPr>
            <p:cNvGrpSpPr/>
            <p:nvPr/>
          </p:nvGrpSpPr>
          <p:grpSpPr>
            <a:xfrm>
              <a:off x="7052521" y="2035614"/>
              <a:ext cx="90993" cy="90993"/>
              <a:chOff x="3154974" y="4166954"/>
              <a:chExt cx="152400" cy="152400"/>
            </a:xfrm>
          </p:grpSpPr>
          <p:cxnSp>
            <p:nvCxnSpPr>
              <p:cNvPr id="359" name="Straight Connector 358">
                <a:extLst>
                  <a:ext uri="{FF2B5EF4-FFF2-40B4-BE49-F238E27FC236}">
                    <a16:creationId xmlns:a16="http://schemas.microsoft.com/office/drawing/2014/main" id="{CC67CD4C-16AB-34A9-2873-746C11301B70}"/>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7C22BB1F-8B2F-91B3-F8AD-F921EE4E4C71}"/>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61" name="Group 360">
              <a:extLst>
                <a:ext uri="{FF2B5EF4-FFF2-40B4-BE49-F238E27FC236}">
                  <a16:creationId xmlns:a16="http://schemas.microsoft.com/office/drawing/2014/main" id="{0B965B82-CF53-E404-DBC3-E82377FD120D}"/>
                </a:ext>
              </a:extLst>
            </p:cNvPr>
            <p:cNvGrpSpPr/>
            <p:nvPr/>
          </p:nvGrpSpPr>
          <p:grpSpPr>
            <a:xfrm>
              <a:off x="6596676" y="1939759"/>
              <a:ext cx="90993" cy="90993"/>
              <a:chOff x="3154974" y="4166954"/>
              <a:chExt cx="152400" cy="152400"/>
            </a:xfrm>
          </p:grpSpPr>
          <p:cxnSp>
            <p:nvCxnSpPr>
              <p:cNvPr id="362" name="Straight Connector 361">
                <a:extLst>
                  <a:ext uri="{FF2B5EF4-FFF2-40B4-BE49-F238E27FC236}">
                    <a16:creationId xmlns:a16="http://schemas.microsoft.com/office/drawing/2014/main" id="{CCC6C258-51F6-118E-294D-C448FF878151}"/>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FC51F104-CC2F-DC69-EF3B-8F60D79065B4}"/>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64" name="Group 363">
              <a:extLst>
                <a:ext uri="{FF2B5EF4-FFF2-40B4-BE49-F238E27FC236}">
                  <a16:creationId xmlns:a16="http://schemas.microsoft.com/office/drawing/2014/main" id="{49A21FB1-4188-E3E5-A6E0-C9F470ECBB9E}"/>
                </a:ext>
              </a:extLst>
            </p:cNvPr>
            <p:cNvGrpSpPr/>
            <p:nvPr/>
          </p:nvGrpSpPr>
          <p:grpSpPr>
            <a:xfrm>
              <a:off x="6583466" y="1939759"/>
              <a:ext cx="90993" cy="90993"/>
              <a:chOff x="3154974" y="4166954"/>
              <a:chExt cx="152400" cy="152400"/>
            </a:xfrm>
          </p:grpSpPr>
          <p:cxnSp>
            <p:nvCxnSpPr>
              <p:cNvPr id="365" name="Straight Connector 364">
                <a:extLst>
                  <a:ext uri="{FF2B5EF4-FFF2-40B4-BE49-F238E27FC236}">
                    <a16:creationId xmlns:a16="http://schemas.microsoft.com/office/drawing/2014/main" id="{9A7CD377-2E56-AFCC-8B11-32BD69659847}"/>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7F0D34D6-C6AC-6674-141C-9B05EEA615C8}"/>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37ABFB84-C214-4E6A-A0D7-BAD931D8A662}"/>
                </a:ext>
              </a:extLst>
            </p:cNvPr>
            <p:cNvGrpSpPr/>
            <p:nvPr/>
          </p:nvGrpSpPr>
          <p:grpSpPr>
            <a:xfrm>
              <a:off x="5481151" y="1806723"/>
              <a:ext cx="90993" cy="90993"/>
              <a:chOff x="3154974" y="4166954"/>
              <a:chExt cx="152400" cy="152400"/>
            </a:xfrm>
          </p:grpSpPr>
          <p:cxnSp>
            <p:nvCxnSpPr>
              <p:cNvPr id="368" name="Straight Connector 367">
                <a:extLst>
                  <a:ext uri="{FF2B5EF4-FFF2-40B4-BE49-F238E27FC236}">
                    <a16:creationId xmlns:a16="http://schemas.microsoft.com/office/drawing/2014/main" id="{0F4D0280-C305-91AD-7D30-6E3B9F90FA15}"/>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DC117C61-451A-4829-BC18-934656C173EF}"/>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E4859025-4DB7-E91E-E689-7B23D556A0AB}"/>
                </a:ext>
              </a:extLst>
            </p:cNvPr>
            <p:cNvGrpSpPr/>
            <p:nvPr/>
          </p:nvGrpSpPr>
          <p:grpSpPr>
            <a:xfrm>
              <a:off x="4978145" y="1743668"/>
              <a:ext cx="90993" cy="90993"/>
              <a:chOff x="3154974" y="4166954"/>
              <a:chExt cx="152400" cy="152400"/>
            </a:xfrm>
          </p:grpSpPr>
          <p:cxnSp>
            <p:nvCxnSpPr>
              <p:cNvPr id="371" name="Straight Connector 370">
                <a:extLst>
                  <a:ext uri="{FF2B5EF4-FFF2-40B4-BE49-F238E27FC236}">
                    <a16:creationId xmlns:a16="http://schemas.microsoft.com/office/drawing/2014/main" id="{60DC1B4F-6091-9816-E6D2-A8BD852D395E}"/>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BD9C2C97-D992-258B-C11D-BB998304BB9D}"/>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73" name="Group 372">
              <a:extLst>
                <a:ext uri="{FF2B5EF4-FFF2-40B4-BE49-F238E27FC236}">
                  <a16:creationId xmlns:a16="http://schemas.microsoft.com/office/drawing/2014/main" id="{66E9394F-F392-7A99-C6A0-A57E8FB98AE9}"/>
                </a:ext>
              </a:extLst>
            </p:cNvPr>
            <p:cNvGrpSpPr/>
            <p:nvPr/>
          </p:nvGrpSpPr>
          <p:grpSpPr>
            <a:xfrm>
              <a:off x="3278387" y="1600200"/>
              <a:ext cx="90993" cy="90993"/>
              <a:chOff x="3154974" y="4166954"/>
              <a:chExt cx="152400" cy="152400"/>
            </a:xfrm>
          </p:grpSpPr>
          <p:cxnSp>
            <p:nvCxnSpPr>
              <p:cNvPr id="374" name="Straight Connector 373">
                <a:extLst>
                  <a:ext uri="{FF2B5EF4-FFF2-40B4-BE49-F238E27FC236}">
                    <a16:creationId xmlns:a16="http://schemas.microsoft.com/office/drawing/2014/main" id="{CE2783B1-BCC4-58A4-2A42-CA84CFD4BFEC}"/>
                  </a:ext>
                </a:extLst>
              </p:cNvPr>
              <p:cNvCxnSpPr>
                <a:cxnSpLocks/>
              </p:cNvCxnSpPr>
              <p:nvPr/>
            </p:nvCxnSpPr>
            <p:spPr bwMode="auto">
              <a:xfrm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5A7DAD01-73D8-F796-94B2-9975321C8841}"/>
                  </a:ext>
                </a:extLst>
              </p:cNvPr>
              <p:cNvCxnSpPr>
                <a:cxnSpLocks/>
              </p:cNvCxnSpPr>
              <p:nvPr/>
            </p:nvCxnSpPr>
            <p:spPr bwMode="auto">
              <a:xfrm rot="16200000" flipV="1">
                <a:off x="3231174" y="4166954"/>
                <a:ext cx="0" cy="152400"/>
              </a:xfrm>
              <a:prstGeom prst="line">
                <a:avLst/>
              </a:prstGeom>
              <a:noFill/>
              <a:ln w="28575" cap="flat" cmpd="sng" algn="ctr">
                <a:solidFill>
                  <a:schemeClr val="accent4"/>
                </a:solidFill>
                <a:prstDash val="solid"/>
                <a:round/>
                <a:headEnd type="none" w="med" len="med"/>
                <a:tailEnd type="none" w="med" len="med"/>
              </a:ln>
              <a:effectLst/>
            </p:spPr>
          </p:cxnSp>
        </p:grpSp>
      </p:grpSp>
      <p:grpSp>
        <p:nvGrpSpPr>
          <p:cNvPr id="514" name="Group 513">
            <a:extLst>
              <a:ext uri="{FF2B5EF4-FFF2-40B4-BE49-F238E27FC236}">
                <a16:creationId xmlns:a16="http://schemas.microsoft.com/office/drawing/2014/main" id="{B9F86E5C-3DCD-21F7-F5E6-4525EFA0B7CD}"/>
              </a:ext>
            </a:extLst>
          </p:cNvPr>
          <p:cNvGrpSpPr/>
          <p:nvPr/>
        </p:nvGrpSpPr>
        <p:grpSpPr>
          <a:xfrm>
            <a:off x="2685360" y="1533021"/>
            <a:ext cx="8376172" cy="702761"/>
            <a:chOff x="2685360" y="1533021"/>
            <a:chExt cx="8376172" cy="702761"/>
          </a:xfrm>
        </p:grpSpPr>
        <p:grpSp>
          <p:nvGrpSpPr>
            <p:cNvPr id="377" name="Group 376">
              <a:extLst>
                <a:ext uri="{FF2B5EF4-FFF2-40B4-BE49-F238E27FC236}">
                  <a16:creationId xmlns:a16="http://schemas.microsoft.com/office/drawing/2014/main" id="{E917E92B-61FC-1087-EF26-914FBA7864B6}"/>
                </a:ext>
              </a:extLst>
            </p:cNvPr>
            <p:cNvGrpSpPr/>
            <p:nvPr/>
          </p:nvGrpSpPr>
          <p:grpSpPr>
            <a:xfrm>
              <a:off x="2727960" y="1579880"/>
              <a:ext cx="7239008" cy="655902"/>
              <a:chOff x="2727960" y="1579880"/>
              <a:chExt cx="7239008" cy="655902"/>
            </a:xfrm>
          </p:grpSpPr>
          <p:sp>
            <p:nvSpPr>
              <p:cNvPr id="376" name="Freeform: Shape 375">
                <a:extLst>
                  <a:ext uri="{FF2B5EF4-FFF2-40B4-BE49-F238E27FC236}">
                    <a16:creationId xmlns:a16="http://schemas.microsoft.com/office/drawing/2014/main" id="{E6FAAD4B-FE6C-1883-E9FD-9ED289BA75E3}"/>
                  </a:ext>
                </a:extLst>
              </p:cNvPr>
              <p:cNvSpPr/>
              <p:nvPr/>
            </p:nvSpPr>
            <p:spPr bwMode="auto">
              <a:xfrm>
                <a:off x="2727960" y="1579880"/>
                <a:ext cx="7193280" cy="609600"/>
              </a:xfrm>
              <a:custGeom>
                <a:avLst/>
                <a:gdLst>
                  <a:gd name="connsiteX0" fmla="*/ 7193280 w 7193280"/>
                  <a:gd name="connsiteY0" fmla="*/ 609600 h 609600"/>
                  <a:gd name="connsiteX1" fmla="*/ 5095240 w 7193280"/>
                  <a:gd name="connsiteY1" fmla="*/ 609600 h 609600"/>
                  <a:gd name="connsiteX2" fmla="*/ 5095240 w 7193280"/>
                  <a:gd name="connsiteY2" fmla="*/ 533400 h 609600"/>
                  <a:gd name="connsiteX3" fmla="*/ 4663440 w 7193280"/>
                  <a:gd name="connsiteY3" fmla="*/ 533400 h 609600"/>
                  <a:gd name="connsiteX4" fmla="*/ 4663440 w 7193280"/>
                  <a:gd name="connsiteY4" fmla="*/ 487680 h 609600"/>
                  <a:gd name="connsiteX5" fmla="*/ 4485640 w 7193280"/>
                  <a:gd name="connsiteY5" fmla="*/ 487680 h 609600"/>
                  <a:gd name="connsiteX6" fmla="*/ 4485640 w 7193280"/>
                  <a:gd name="connsiteY6" fmla="*/ 462280 h 609600"/>
                  <a:gd name="connsiteX7" fmla="*/ 4445000 w 7193280"/>
                  <a:gd name="connsiteY7" fmla="*/ 462280 h 609600"/>
                  <a:gd name="connsiteX8" fmla="*/ 4445000 w 7193280"/>
                  <a:gd name="connsiteY8" fmla="*/ 426720 h 609600"/>
                  <a:gd name="connsiteX9" fmla="*/ 4445000 w 7193280"/>
                  <a:gd name="connsiteY9" fmla="*/ 426720 h 609600"/>
                  <a:gd name="connsiteX10" fmla="*/ 4399280 w 7193280"/>
                  <a:gd name="connsiteY10" fmla="*/ 426720 h 609600"/>
                  <a:gd name="connsiteX11" fmla="*/ 4399280 w 7193280"/>
                  <a:gd name="connsiteY11" fmla="*/ 375920 h 609600"/>
                  <a:gd name="connsiteX12" fmla="*/ 4135120 w 7193280"/>
                  <a:gd name="connsiteY12" fmla="*/ 375920 h 609600"/>
                  <a:gd name="connsiteX13" fmla="*/ 4135120 w 7193280"/>
                  <a:gd name="connsiteY13" fmla="*/ 355600 h 609600"/>
                  <a:gd name="connsiteX14" fmla="*/ 4099560 w 7193280"/>
                  <a:gd name="connsiteY14" fmla="*/ 355600 h 609600"/>
                  <a:gd name="connsiteX15" fmla="*/ 4099560 w 7193280"/>
                  <a:gd name="connsiteY15" fmla="*/ 320040 h 609600"/>
                  <a:gd name="connsiteX16" fmla="*/ 3876040 w 7193280"/>
                  <a:gd name="connsiteY16" fmla="*/ 320040 h 609600"/>
                  <a:gd name="connsiteX17" fmla="*/ 3876040 w 7193280"/>
                  <a:gd name="connsiteY17" fmla="*/ 294640 h 609600"/>
                  <a:gd name="connsiteX18" fmla="*/ 3845560 w 7193280"/>
                  <a:gd name="connsiteY18" fmla="*/ 294640 h 609600"/>
                  <a:gd name="connsiteX19" fmla="*/ 3845560 w 7193280"/>
                  <a:gd name="connsiteY19" fmla="*/ 264160 h 609600"/>
                  <a:gd name="connsiteX20" fmla="*/ 3378200 w 7193280"/>
                  <a:gd name="connsiteY20" fmla="*/ 264160 h 609600"/>
                  <a:gd name="connsiteX21" fmla="*/ 3378200 w 7193280"/>
                  <a:gd name="connsiteY21" fmla="*/ 264160 h 609600"/>
                  <a:gd name="connsiteX22" fmla="*/ 3378200 w 7193280"/>
                  <a:gd name="connsiteY22" fmla="*/ 233680 h 609600"/>
                  <a:gd name="connsiteX23" fmla="*/ 3302000 w 7193280"/>
                  <a:gd name="connsiteY23" fmla="*/ 233680 h 609600"/>
                  <a:gd name="connsiteX24" fmla="*/ 3302000 w 7193280"/>
                  <a:gd name="connsiteY24" fmla="*/ 233680 h 609600"/>
                  <a:gd name="connsiteX25" fmla="*/ 3302000 w 7193280"/>
                  <a:gd name="connsiteY25" fmla="*/ 187960 h 609600"/>
                  <a:gd name="connsiteX26" fmla="*/ 2758440 w 7193280"/>
                  <a:gd name="connsiteY26" fmla="*/ 187960 h 609600"/>
                  <a:gd name="connsiteX27" fmla="*/ 2758440 w 7193280"/>
                  <a:gd name="connsiteY27" fmla="*/ 162560 h 609600"/>
                  <a:gd name="connsiteX28" fmla="*/ 2494280 w 7193280"/>
                  <a:gd name="connsiteY28" fmla="*/ 162560 h 609600"/>
                  <a:gd name="connsiteX29" fmla="*/ 2494280 w 7193280"/>
                  <a:gd name="connsiteY29" fmla="*/ 147320 h 609600"/>
                  <a:gd name="connsiteX30" fmla="*/ 2138680 w 7193280"/>
                  <a:gd name="connsiteY30" fmla="*/ 147320 h 609600"/>
                  <a:gd name="connsiteX31" fmla="*/ 2138680 w 7193280"/>
                  <a:gd name="connsiteY31" fmla="*/ 127000 h 609600"/>
                  <a:gd name="connsiteX32" fmla="*/ 1651000 w 7193280"/>
                  <a:gd name="connsiteY32" fmla="*/ 127000 h 609600"/>
                  <a:gd name="connsiteX33" fmla="*/ 1651000 w 7193280"/>
                  <a:gd name="connsiteY33" fmla="*/ 127000 h 609600"/>
                  <a:gd name="connsiteX34" fmla="*/ 1651000 w 7193280"/>
                  <a:gd name="connsiteY34" fmla="*/ 76200 h 609600"/>
                  <a:gd name="connsiteX35" fmla="*/ 1605280 w 7193280"/>
                  <a:gd name="connsiteY35" fmla="*/ 76200 h 609600"/>
                  <a:gd name="connsiteX36" fmla="*/ 1605280 w 7193280"/>
                  <a:gd name="connsiteY36" fmla="*/ 55880 h 609600"/>
                  <a:gd name="connsiteX37" fmla="*/ 1071880 w 7193280"/>
                  <a:gd name="connsiteY37" fmla="*/ 55880 h 609600"/>
                  <a:gd name="connsiteX38" fmla="*/ 1071880 w 7193280"/>
                  <a:gd name="connsiteY38" fmla="*/ 35560 h 609600"/>
                  <a:gd name="connsiteX39" fmla="*/ 589280 w 7193280"/>
                  <a:gd name="connsiteY39" fmla="*/ 35560 h 609600"/>
                  <a:gd name="connsiteX40" fmla="*/ 589280 w 7193280"/>
                  <a:gd name="connsiteY40" fmla="*/ 0 h 609600"/>
                  <a:gd name="connsiteX41" fmla="*/ 0 w 7193280"/>
                  <a:gd name="connsiteY41"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93280" h="609600">
                    <a:moveTo>
                      <a:pt x="7193280" y="609600"/>
                    </a:moveTo>
                    <a:lnTo>
                      <a:pt x="5095240" y="609600"/>
                    </a:lnTo>
                    <a:lnTo>
                      <a:pt x="5095240" y="533400"/>
                    </a:lnTo>
                    <a:lnTo>
                      <a:pt x="4663440" y="533400"/>
                    </a:lnTo>
                    <a:lnTo>
                      <a:pt x="4663440" y="487680"/>
                    </a:lnTo>
                    <a:lnTo>
                      <a:pt x="4485640" y="487680"/>
                    </a:lnTo>
                    <a:lnTo>
                      <a:pt x="4485640" y="462280"/>
                    </a:lnTo>
                    <a:lnTo>
                      <a:pt x="4445000" y="462280"/>
                    </a:lnTo>
                    <a:lnTo>
                      <a:pt x="4445000" y="426720"/>
                    </a:lnTo>
                    <a:lnTo>
                      <a:pt x="4445000" y="426720"/>
                    </a:lnTo>
                    <a:lnTo>
                      <a:pt x="4399280" y="426720"/>
                    </a:lnTo>
                    <a:lnTo>
                      <a:pt x="4399280" y="375920"/>
                    </a:lnTo>
                    <a:lnTo>
                      <a:pt x="4135120" y="375920"/>
                    </a:lnTo>
                    <a:lnTo>
                      <a:pt x="4135120" y="355600"/>
                    </a:lnTo>
                    <a:lnTo>
                      <a:pt x="4099560" y="355600"/>
                    </a:lnTo>
                    <a:lnTo>
                      <a:pt x="4099560" y="320040"/>
                    </a:lnTo>
                    <a:lnTo>
                      <a:pt x="3876040" y="320040"/>
                    </a:lnTo>
                    <a:lnTo>
                      <a:pt x="3876040" y="294640"/>
                    </a:lnTo>
                    <a:lnTo>
                      <a:pt x="3845560" y="294640"/>
                    </a:lnTo>
                    <a:lnTo>
                      <a:pt x="3845560" y="264160"/>
                    </a:lnTo>
                    <a:lnTo>
                      <a:pt x="3378200" y="264160"/>
                    </a:lnTo>
                    <a:lnTo>
                      <a:pt x="3378200" y="264160"/>
                    </a:lnTo>
                    <a:lnTo>
                      <a:pt x="3378200" y="233680"/>
                    </a:lnTo>
                    <a:lnTo>
                      <a:pt x="3302000" y="233680"/>
                    </a:lnTo>
                    <a:lnTo>
                      <a:pt x="3302000" y="233680"/>
                    </a:lnTo>
                    <a:lnTo>
                      <a:pt x="3302000" y="187960"/>
                    </a:lnTo>
                    <a:lnTo>
                      <a:pt x="2758440" y="187960"/>
                    </a:lnTo>
                    <a:lnTo>
                      <a:pt x="2758440" y="162560"/>
                    </a:lnTo>
                    <a:lnTo>
                      <a:pt x="2494280" y="162560"/>
                    </a:lnTo>
                    <a:lnTo>
                      <a:pt x="2494280" y="147320"/>
                    </a:lnTo>
                    <a:lnTo>
                      <a:pt x="2138680" y="147320"/>
                    </a:lnTo>
                    <a:lnTo>
                      <a:pt x="2138680" y="127000"/>
                    </a:lnTo>
                    <a:lnTo>
                      <a:pt x="1651000" y="127000"/>
                    </a:lnTo>
                    <a:lnTo>
                      <a:pt x="1651000" y="127000"/>
                    </a:lnTo>
                    <a:lnTo>
                      <a:pt x="1651000" y="76200"/>
                    </a:lnTo>
                    <a:lnTo>
                      <a:pt x="1605280" y="76200"/>
                    </a:lnTo>
                    <a:lnTo>
                      <a:pt x="1605280" y="55880"/>
                    </a:lnTo>
                    <a:lnTo>
                      <a:pt x="1071880" y="55880"/>
                    </a:lnTo>
                    <a:lnTo>
                      <a:pt x="1071880" y="35560"/>
                    </a:lnTo>
                    <a:lnTo>
                      <a:pt x="589280" y="35560"/>
                    </a:lnTo>
                    <a:lnTo>
                      <a:pt x="589280" y="0"/>
                    </a:lnTo>
                    <a:lnTo>
                      <a:pt x="0" y="0"/>
                    </a:lnTo>
                  </a:path>
                </a:pathLst>
              </a:custGeom>
              <a:noFill/>
              <a:ln w="28575">
                <a:solidFill>
                  <a:schemeClr val="accent2"/>
                </a:solidFill>
                <a:miter lim="800000"/>
                <a:headEnd/>
                <a:tailEnd/>
              </a:ln>
            </p:spPr>
            <p:txBody>
              <a:bodyPr rtlCol="0" anchor="ctr"/>
              <a:lstStyle/>
              <a:p>
                <a:pPr algn="ctr"/>
                <a:endParaRPr lang="en-US" dirty="0"/>
              </a:p>
            </p:txBody>
          </p:sp>
          <p:grpSp>
            <p:nvGrpSpPr>
              <p:cNvPr id="378" name="Group 377">
                <a:extLst>
                  <a:ext uri="{FF2B5EF4-FFF2-40B4-BE49-F238E27FC236}">
                    <a16:creationId xmlns:a16="http://schemas.microsoft.com/office/drawing/2014/main" id="{0C2CC5CE-109F-5CD9-D0C2-AC63A2641DE5}"/>
                  </a:ext>
                </a:extLst>
              </p:cNvPr>
              <p:cNvGrpSpPr/>
              <p:nvPr/>
            </p:nvGrpSpPr>
            <p:grpSpPr>
              <a:xfrm>
                <a:off x="9875975" y="2144789"/>
                <a:ext cx="90993" cy="90993"/>
                <a:chOff x="3154974" y="4166954"/>
                <a:chExt cx="152400" cy="152400"/>
              </a:xfrm>
            </p:grpSpPr>
            <p:cxnSp>
              <p:nvCxnSpPr>
                <p:cNvPr id="379" name="Straight Connector 378">
                  <a:extLst>
                    <a:ext uri="{FF2B5EF4-FFF2-40B4-BE49-F238E27FC236}">
                      <a16:creationId xmlns:a16="http://schemas.microsoft.com/office/drawing/2014/main" id="{E9082B71-E286-69C2-95B1-7AD39AEB02FC}"/>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0CBF6070-ECDA-17CD-0A5C-BC600C051120}"/>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381" name="Group 380">
                <a:extLst>
                  <a:ext uri="{FF2B5EF4-FFF2-40B4-BE49-F238E27FC236}">
                    <a16:creationId xmlns:a16="http://schemas.microsoft.com/office/drawing/2014/main" id="{833D5061-0FDF-CA42-D9E7-9E2E216844F0}"/>
                  </a:ext>
                </a:extLst>
              </p:cNvPr>
              <p:cNvGrpSpPr/>
              <p:nvPr/>
            </p:nvGrpSpPr>
            <p:grpSpPr>
              <a:xfrm>
                <a:off x="9453359" y="2144789"/>
                <a:ext cx="90993" cy="90993"/>
                <a:chOff x="3154974" y="4166954"/>
                <a:chExt cx="152400" cy="152400"/>
              </a:xfrm>
            </p:grpSpPr>
            <p:cxnSp>
              <p:nvCxnSpPr>
                <p:cNvPr id="382" name="Straight Connector 381">
                  <a:extLst>
                    <a:ext uri="{FF2B5EF4-FFF2-40B4-BE49-F238E27FC236}">
                      <a16:creationId xmlns:a16="http://schemas.microsoft.com/office/drawing/2014/main" id="{D18BC933-01DF-F3F7-C83A-B579589C7D34}"/>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D7E44B5C-8D0B-B481-63EC-942109F8070A}"/>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384" name="Group 383">
                <a:extLst>
                  <a:ext uri="{FF2B5EF4-FFF2-40B4-BE49-F238E27FC236}">
                    <a16:creationId xmlns:a16="http://schemas.microsoft.com/office/drawing/2014/main" id="{E1CEB6C6-A551-8873-1777-12FDBC0488B9}"/>
                  </a:ext>
                </a:extLst>
              </p:cNvPr>
              <p:cNvGrpSpPr/>
              <p:nvPr/>
            </p:nvGrpSpPr>
            <p:grpSpPr>
              <a:xfrm>
                <a:off x="9415648" y="2144789"/>
                <a:ext cx="90993" cy="90993"/>
                <a:chOff x="3154974" y="4166954"/>
                <a:chExt cx="152400" cy="152400"/>
              </a:xfrm>
            </p:grpSpPr>
            <p:cxnSp>
              <p:nvCxnSpPr>
                <p:cNvPr id="385" name="Straight Connector 384">
                  <a:extLst>
                    <a:ext uri="{FF2B5EF4-FFF2-40B4-BE49-F238E27FC236}">
                      <a16:creationId xmlns:a16="http://schemas.microsoft.com/office/drawing/2014/main" id="{C22B64A6-2731-AAB8-FA2D-31766261042E}"/>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F4D82BB8-EA88-24A8-81A8-DE6C655CA6FF}"/>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387" name="Group 386">
                <a:extLst>
                  <a:ext uri="{FF2B5EF4-FFF2-40B4-BE49-F238E27FC236}">
                    <a16:creationId xmlns:a16="http://schemas.microsoft.com/office/drawing/2014/main" id="{F6E488A4-BAD6-76CC-BE25-CD5CF03B9B2B}"/>
                  </a:ext>
                </a:extLst>
              </p:cNvPr>
              <p:cNvGrpSpPr/>
              <p:nvPr/>
            </p:nvGrpSpPr>
            <p:grpSpPr>
              <a:xfrm>
                <a:off x="9365537" y="2144789"/>
                <a:ext cx="90993" cy="90993"/>
                <a:chOff x="3154974" y="4166954"/>
                <a:chExt cx="152400" cy="152400"/>
              </a:xfrm>
            </p:grpSpPr>
            <p:cxnSp>
              <p:nvCxnSpPr>
                <p:cNvPr id="388" name="Straight Connector 387">
                  <a:extLst>
                    <a:ext uri="{FF2B5EF4-FFF2-40B4-BE49-F238E27FC236}">
                      <a16:creationId xmlns:a16="http://schemas.microsoft.com/office/drawing/2014/main" id="{B90971DE-4D55-F2BA-6801-2DE45288B985}"/>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A34E492C-CAC7-45BD-DDB2-5D10CBF5987F}"/>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390" name="Group 389">
                <a:extLst>
                  <a:ext uri="{FF2B5EF4-FFF2-40B4-BE49-F238E27FC236}">
                    <a16:creationId xmlns:a16="http://schemas.microsoft.com/office/drawing/2014/main" id="{2D07395B-D5E8-839A-6E96-B78B855DCF79}"/>
                  </a:ext>
                </a:extLst>
              </p:cNvPr>
              <p:cNvGrpSpPr/>
              <p:nvPr/>
            </p:nvGrpSpPr>
            <p:grpSpPr>
              <a:xfrm>
                <a:off x="9338283" y="2144789"/>
                <a:ext cx="90993" cy="90993"/>
                <a:chOff x="3154974" y="4166954"/>
                <a:chExt cx="152400" cy="152400"/>
              </a:xfrm>
            </p:grpSpPr>
            <p:cxnSp>
              <p:nvCxnSpPr>
                <p:cNvPr id="391" name="Straight Connector 390">
                  <a:extLst>
                    <a:ext uri="{FF2B5EF4-FFF2-40B4-BE49-F238E27FC236}">
                      <a16:creationId xmlns:a16="http://schemas.microsoft.com/office/drawing/2014/main" id="{67431422-9476-5F2D-8568-28D02B6821D4}"/>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C0A9B389-8F43-EE2E-6FCC-3A10CAA981CF}"/>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393" name="Group 392">
                <a:extLst>
                  <a:ext uri="{FF2B5EF4-FFF2-40B4-BE49-F238E27FC236}">
                    <a16:creationId xmlns:a16="http://schemas.microsoft.com/office/drawing/2014/main" id="{451B2447-9A10-67B4-342A-82B5C9E595C4}"/>
                  </a:ext>
                </a:extLst>
              </p:cNvPr>
              <p:cNvGrpSpPr/>
              <p:nvPr/>
            </p:nvGrpSpPr>
            <p:grpSpPr>
              <a:xfrm>
                <a:off x="9311724" y="2144789"/>
                <a:ext cx="90993" cy="90993"/>
                <a:chOff x="3154974" y="4166954"/>
                <a:chExt cx="152400" cy="152400"/>
              </a:xfrm>
            </p:grpSpPr>
            <p:cxnSp>
              <p:nvCxnSpPr>
                <p:cNvPr id="394" name="Straight Connector 393">
                  <a:extLst>
                    <a:ext uri="{FF2B5EF4-FFF2-40B4-BE49-F238E27FC236}">
                      <a16:creationId xmlns:a16="http://schemas.microsoft.com/office/drawing/2014/main" id="{7ADDD465-5338-3F0C-B19E-2EEC02EB48F2}"/>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D7671910-52A4-CCEB-58E1-1C9786E7BE30}"/>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396" name="Group 395">
                <a:extLst>
                  <a:ext uri="{FF2B5EF4-FFF2-40B4-BE49-F238E27FC236}">
                    <a16:creationId xmlns:a16="http://schemas.microsoft.com/office/drawing/2014/main" id="{84A921C5-AC96-5384-D5F4-FBF8DA2D8F68}"/>
                  </a:ext>
                </a:extLst>
              </p:cNvPr>
              <p:cNvGrpSpPr/>
              <p:nvPr/>
            </p:nvGrpSpPr>
            <p:grpSpPr>
              <a:xfrm>
                <a:off x="9271222" y="2144789"/>
                <a:ext cx="90993" cy="90993"/>
                <a:chOff x="3154974" y="4166954"/>
                <a:chExt cx="152400" cy="152400"/>
              </a:xfrm>
            </p:grpSpPr>
            <p:cxnSp>
              <p:nvCxnSpPr>
                <p:cNvPr id="397" name="Straight Connector 396">
                  <a:extLst>
                    <a:ext uri="{FF2B5EF4-FFF2-40B4-BE49-F238E27FC236}">
                      <a16:creationId xmlns:a16="http://schemas.microsoft.com/office/drawing/2014/main" id="{F4B34EE7-6C02-02A4-2642-285FF8644268}"/>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6E044B79-B7E9-6F94-C16D-2EB618A26154}"/>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399" name="Group 398">
                <a:extLst>
                  <a:ext uri="{FF2B5EF4-FFF2-40B4-BE49-F238E27FC236}">
                    <a16:creationId xmlns:a16="http://schemas.microsoft.com/office/drawing/2014/main" id="{4980B082-4E6D-2575-D6B8-CA567DAA558C}"/>
                  </a:ext>
                </a:extLst>
              </p:cNvPr>
              <p:cNvGrpSpPr/>
              <p:nvPr/>
            </p:nvGrpSpPr>
            <p:grpSpPr>
              <a:xfrm>
                <a:off x="8992124" y="2144789"/>
                <a:ext cx="90993" cy="90993"/>
                <a:chOff x="3154974" y="4166954"/>
                <a:chExt cx="152400" cy="152400"/>
              </a:xfrm>
            </p:grpSpPr>
            <p:cxnSp>
              <p:nvCxnSpPr>
                <p:cNvPr id="400" name="Straight Connector 399">
                  <a:extLst>
                    <a:ext uri="{FF2B5EF4-FFF2-40B4-BE49-F238E27FC236}">
                      <a16:creationId xmlns:a16="http://schemas.microsoft.com/office/drawing/2014/main" id="{82712D56-815B-028D-D21E-FE13716D9275}"/>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F0099165-15C9-E119-9E4A-8A6F8C5A8F6F}"/>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02" name="Group 401">
                <a:extLst>
                  <a:ext uri="{FF2B5EF4-FFF2-40B4-BE49-F238E27FC236}">
                    <a16:creationId xmlns:a16="http://schemas.microsoft.com/office/drawing/2014/main" id="{A57A3A7C-7E66-24B6-BBE8-F0876C14A9B8}"/>
                  </a:ext>
                </a:extLst>
              </p:cNvPr>
              <p:cNvGrpSpPr/>
              <p:nvPr/>
            </p:nvGrpSpPr>
            <p:grpSpPr>
              <a:xfrm>
                <a:off x="8934962" y="2144789"/>
                <a:ext cx="90993" cy="90993"/>
                <a:chOff x="3154974" y="4166954"/>
                <a:chExt cx="152400" cy="152400"/>
              </a:xfrm>
            </p:grpSpPr>
            <p:cxnSp>
              <p:nvCxnSpPr>
                <p:cNvPr id="403" name="Straight Connector 402">
                  <a:extLst>
                    <a:ext uri="{FF2B5EF4-FFF2-40B4-BE49-F238E27FC236}">
                      <a16:creationId xmlns:a16="http://schemas.microsoft.com/office/drawing/2014/main" id="{6F82142E-A7EE-6F7E-5848-68F0C8D3F8A2}"/>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CE659979-AD56-FCC8-9521-10C8FFD012F0}"/>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05" name="Group 404">
                <a:extLst>
                  <a:ext uri="{FF2B5EF4-FFF2-40B4-BE49-F238E27FC236}">
                    <a16:creationId xmlns:a16="http://schemas.microsoft.com/office/drawing/2014/main" id="{21F338EE-A9C4-7524-F8BE-82BC432CFBCC}"/>
                  </a:ext>
                </a:extLst>
              </p:cNvPr>
              <p:cNvGrpSpPr/>
              <p:nvPr/>
            </p:nvGrpSpPr>
            <p:grpSpPr>
              <a:xfrm>
                <a:off x="8829285" y="2144789"/>
                <a:ext cx="90993" cy="90993"/>
                <a:chOff x="3154974" y="4166954"/>
                <a:chExt cx="152400" cy="152400"/>
              </a:xfrm>
            </p:grpSpPr>
            <p:cxnSp>
              <p:nvCxnSpPr>
                <p:cNvPr id="406" name="Straight Connector 405">
                  <a:extLst>
                    <a:ext uri="{FF2B5EF4-FFF2-40B4-BE49-F238E27FC236}">
                      <a16:creationId xmlns:a16="http://schemas.microsoft.com/office/drawing/2014/main" id="{E4F034A5-0860-393E-88BB-4DF5983558EC}"/>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C89129D6-6FFA-1448-2B1F-002C4A3FE11F}"/>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08" name="Group 407">
                <a:extLst>
                  <a:ext uri="{FF2B5EF4-FFF2-40B4-BE49-F238E27FC236}">
                    <a16:creationId xmlns:a16="http://schemas.microsoft.com/office/drawing/2014/main" id="{6A283DF3-0414-EB47-2F6E-C027896D9A26}"/>
                  </a:ext>
                </a:extLst>
              </p:cNvPr>
              <p:cNvGrpSpPr/>
              <p:nvPr/>
            </p:nvGrpSpPr>
            <p:grpSpPr>
              <a:xfrm>
                <a:off x="8768149" y="2144789"/>
                <a:ext cx="90993" cy="90993"/>
                <a:chOff x="3154974" y="4166954"/>
                <a:chExt cx="152400" cy="152400"/>
              </a:xfrm>
            </p:grpSpPr>
            <p:cxnSp>
              <p:nvCxnSpPr>
                <p:cNvPr id="409" name="Straight Connector 408">
                  <a:extLst>
                    <a:ext uri="{FF2B5EF4-FFF2-40B4-BE49-F238E27FC236}">
                      <a16:creationId xmlns:a16="http://schemas.microsoft.com/office/drawing/2014/main" id="{B5EAB27D-0D47-3A9C-7C65-F662A964318D}"/>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EC094396-CC02-12E3-F9B2-BD2F33E9BF3E}"/>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11" name="Group 410">
                <a:extLst>
                  <a:ext uri="{FF2B5EF4-FFF2-40B4-BE49-F238E27FC236}">
                    <a16:creationId xmlns:a16="http://schemas.microsoft.com/office/drawing/2014/main" id="{5B191541-0B3D-79A2-8FAD-65A6349999D0}"/>
                  </a:ext>
                </a:extLst>
              </p:cNvPr>
              <p:cNvGrpSpPr/>
              <p:nvPr/>
            </p:nvGrpSpPr>
            <p:grpSpPr>
              <a:xfrm>
                <a:off x="8431494" y="2144789"/>
                <a:ext cx="90993" cy="90993"/>
                <a:chOff x="3154974" y="4166954"/>
                <a:chExt cx="152400" cy="152400"/>
              </a:xfrm>
            </p:grpSpPr>
            <p:cxnSp>
              <p:nvCxnSpPr>
                <p:cNvPr id="412" name="Straight Connector 411">
                  <a:extLst>
                    <a:ext uri="{FF2B5EF4-FFF2-40B4-BE49-F238E27FC236}">
                      <a16:creationId xmlns:a16="http://schemas.microsoft.com/office/drawing/2014/main" id="{2D21477F-B112-8168-509D-82E48092EDFA}"/>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80CFE60C-0B86-A4CA-5EC0-4C5ABE81F164}"/>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14" name="Group 413">
                <a:extLst>
                  <a:ext uri="{FF2B5EF4-FFF2-40B4-BE49-F238E27FC236}">
                    <a16:creationId xmlns:a16="http://schemas.microsoft.com/office/drawing/2014/main" id="{6721ECAA-42A8-E4B6-55E4-F7565E8AC090}"/>
                  </a:ext>
                </a:extLst>
              </p:cNvPr>
              <p:cNvGrpSpPr/>
              <p:nvPr/>
            </p:nvGrpSpPr>
            <p:grpSpPr>
              <a:xfrm>
                <a:off x="8390069" y="2144789"/>
                <a:ext cx="90993" cy="90993"/>
                <a:chOff x="3154974" y="4166954"/>
                <a:chExt cx="152400" cy="152400"/>
              </a:xfrm>
            </p:grpSpPr>
            <p:cxnSp>
              <p:nvCxnSpPr>
                <p:cNvPr id="415" name="Straight Connector 414">
                  <a:extLst>
                    <a:ext uri="{FF2B5EF4-FFF2-40B4-BE49-F238E27FC236}">
                      <a16:creationId xmlns:a16="http://schemas.microsoft.com/office/drawing/2014/main" id="{C56F4D7C-1095-A427-9A04-C58B3BDA4808}"/>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E6AFDE1A-55BA-2A96-1BB5-0CC58671111F}"/>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17" name="Group 416">
                <a:extLst>
                  <a:ext uri="{FF2B5EF4-FFF2-40B4-BE49-F238E27FC236}">
                    <a16:creationId xmlns:a16="http://schemas.microsoft.com/office/drawing/2014/main" id="{84C01FB0-716F-32C2-1AAC-9FF7B4F9BFA4}"/>
                  </a:ext>
                </a:extLst>
              </p:cNvPr>
              <p:cNvGrpSpPr/>
              <p:nvPr/>
            </p:nvGrpSpPr>
            <p:grpSpPr>
              <a:xfrm>
                <a:off x="8302129" y="2144789"/>
                <a:ext cx="90993" cy="90993"/>
                <a:chOff x="3154974" y="4166954"/>
                <a:chExt cx="152400" cy="152400"/>
              </a:xfrm>
            </p:grpSpPr>
            <p:cxnSp>
              <p:nvCxnSpPr>
                <p:cNvPr id="418" name="Straight Connector 417">
                  <a:extLst>
                    <a:ext uri="{FF2B5EF4-FFF2-40B4-BE49-F238E27FC236}">
                      <a16:creationId xmlns:a16="http://schemas.microsoft.com/office/drawing/2014/main" id="{2CE0CA4F-1BE9-01DE-93F8-5C2AB68B1A7A}"/>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261D43CC-1EF6-6B35-A098-1D903D8A9F43}"/>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20" name="Group 419">
                <a:extLst>
                  <a:ext uri="{FF2B5EF4-FFF2-40B4-BE49-F238E27FC236}">
                    <a16:creationId xmlns:a16="http://schemas.microsoft.com/office/drawing/2014/main" id="{ED2ADBF8-C591-79DC-18B0-911DACA7599F}"/>
                  </a:ext>
                </a:extLst>
              </p:cNvPr>
              <p:cNvGrpSpPr/>
              <p:nvPr/>
            </p:nvGrpSpPr>
            <p:grpSpPr>
              <a:xfrm>
                <a:off x="8280834" y="2144789"/>
                <a:ext cx="90993" cy="90993"/>
                <a:chOff x="3154974" y="4166954"/>
                <a:chExt cx="152400" cy="152400"/>
              </a:xfrm>
            </p:grpSpPr>
            <p:cxnSp>
              <p:nvCxnSpPr>
                <p:cNvPr id="421" name="Straight Connector 420">
                  <a:extLst>
                    <a:ext uri="{FF2B5EF4-FFF2-40B4-BE49-F238E27FC236}">
                      <a16:creationId xmlns:a16="http://schemas.microsoft.com/office/drawing/2014/main" id="{46F8DE17-3A99-D146-FCD5-AAC1EDE1538F}"/>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AC543B14-2D11-D8C5-63BB-274156FD19E0}"/>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23" name="Group 422">
                <a:extLst>
                  <a:ext uri="{FF2B5EF4-FFF2-40B4-BE49-F238E27FC236}">
                    <a16:creationId xmlns:a16="http://schemas.microsoft.com/office/drawing/2014/main" id="{4CDCD7C7-8F57-DB52-C0B1-69A9A539D937}"/>
                  </a:ext>
                </a:extLst>
              </p:cNvPr>
              <p:cNvGrpSpPr/>
              <p:nvPr/>
            </p:nvGrpSpPr>
            <p:grpSpPr>
              <a:xfrm>
                <a:off x="8254915" y="2144789"/>
                <a:ext cx="90993" cy="90993"/>
                <a:chOff x="3154974" y="4166954"/>
                <a:chExt cx="152400" cy="152400"/>
              </a:xfrm>
            </p:grpSpPr>
            <p:cxnSp>
              <p:nvCxnSpPr>
                <p:cNvPr id="424" name="Straight Connector 423">
                  <a:extLst>
                    <a:ext uri="{FF2B5EF4-FFF2-40B4-BE49-F238E27FC236}">
                      <a16:creationId xmlns:a16="http://schemas.microsoft.com/office/drawing/2014/main" id="{164DFD2E-65DD-33C2-137A-77FF3BB3B9A2}"/>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ABFE6798-55DD-ADD7-DE15-DC3250957402}"/>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76C2A433-6160-E1FA-2930-12561393F674}"/>
                  </a:ext>
                </a:extLst>
              </p:cNvPr>
              <p:cNvGrpSpPr/>
              <p:nvPr/>
            </p:nvGrpSpPr>
            <p:grpSpPr>
              <a:xfrm>
                <a:off x="8240333" y="2144789"/>
                <a:ext cx="90993" cy="90993"/>
                <a:chOff x="3154974" y="4166954"/>
                <a:chExt cx="152400" cy="152400"/>
              </a:xfrm>
            </p:grpSpPr>
            <p:cxnSp>
              <p:nvCxnSpPr>
                <p:cNvPr id="427" name="Straight Connector 426">
                  <a:extLst>
                    <a:ext uri="{FF2B5EF4-FFF2-40B4-BE49-F238E27FC236}">
                      <a16:creationId xmlns:a16="http://schemas.microsoft.com/office/drawing/2014/main" id="{70C6F26A-5D82-3BE3-D8D5-E5F99EDA9136}"/>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891C64F9-3247-0CD6-3145-74AFDC37346E}"/>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29" name="Group 428">
                <a:extLst>
                  <a:ext uri="{FF2B5EF4-FFF2-40B4-BE49-F238E27FC236}">
                    <a16:creationId xmlns:a16="http://schemas.microsoft.com/office/drawing/2014/main" id="{8CAEDDED-A094-7D92-49C7-79FE57F29C58}"/>
                  </a:ext>
                </a:extLst>
              </p:cNvPr>
              <p:cNvGrpSpPr/>
              <p:nvPr/>
            </p:nvGrpSpPr>
            <p:grpSpPr>
              <a:xfrm>
                <a:off x="8211908" y="2144789"/>
                <a:ext cx="90993" cy="90993"/>
                <a:chOff x="3154974" y="4166954"/>
                <a:chExt cx="152400" cy="152400"/>
              </a:xfrm>
            </p:grpSpPr>
            <p:cxnSp>
              <p:nvCxnSpPr>
                <p:cNvPr id="430" name="Straight Connector 429">
                  <a:extLst>
                    <a:ext uri="{FF2B5EF4-FFF2-40B4-BE49-F238E27FC236}">
                      <a16:creationId xmlns:a16="http://schemas.microsoft.com/office/drawing/2014/main" id="{2CC81401-6E4D-1985-289E-88ABD3A4E1CE}"/>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B2290D2A-410C-0677-4DB9-8BEDF8F96BAF}"/>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42E7D00B-6C01-7FAE-5A6B-39A3908D3F44}"/>
                  </a:ext>
                </a:extLst>
              </p:cNvPr>
              <p:cNvGrpSpPr/>
              <p:nvPr/>
            </p:nvGrpSpPr>
            <p:grpSpPr>
              <a:xfrm>
                <a:off x="8186588" y="2144789"/>
                <a:ext cx="90993" cy="90993"/>
                <a:chOff x="3154974" y="4166954"/>
                <a:chExt cx="152400" cy="152400"/>
              </a:xfrm>
            </p:grpSpPr>
            <p:cxnSp>
              <p:nvCxnSpPr>
                <p:cNvPr id="433" name="Straight Connector 432">
                  <a:extLst>
                    <a:ext uri="{FF2B5EF4-FFF2-40B4-BE49-F238E27FC236}">
                      <a16:creationId xmlns:a16="http://schemas.microsoft.com/office/drawing/2014/main" id="{B5427DC0-97AE-392D-993C-43BD3B328DCC}"/>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44941089-88C4-3C12-9033-7C00DEF7C438}"/>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6E7F87EA-9A04-0345-A0FE-0090C746B2FD}"/>
                  </a:ext>
                </a:extLst>
              </p:cNvPr>
              <p:cNvGrpSpPr/>
              <p:nvPr/>
            </p:nvGrpSpPr>
            <p:grpSpPr>
              <a:xfrm>
                <a:off x="7953637" y="2144789"/>
                <a:ext cx="90993" cy="90993"/>
                <a:chOff x="3154974" y="4166954"/>
                <a:chExt cx="152400" cy="152400"/>
              </a:xfrm>
            </p:grpSpPr>
            <p:cxnSp>
              <p:nvCxnSpPr>
                <p:cNvPr id="436" name="Straight Connector 435">
                  <a:extLst>
                    <a:ext uri="{FF2B5EF4-FFF2-40B4-BE49-F238E27FC236}">
                      <a16:creationId xmlns:a16="http://schemas.microsoft.com/office/drawing/2014/main" id="{8E119856-FA23-690D-3655-7CC924FC6FC1}"/>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5488CDEE-00D9-1369-4C54-D37ADBF660F7}"/>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38" name="Group 437">
                <a:extLst>
                  <a:ext uri="{FF2B5EF4-FFF2-40B4-BE49-F238E27FC236}">
                    <a16:creationId xmlns:a16="http://schemas.microsoft.com/office/drawing/2014/main" id="{7D84F66F-0505-1B7D-D330-3B653F828566}"/>
                  </a:ext>
                </a:extLst>
              </p:cNvPr>
              <p:cNvGrpSpPr/>
              <p:nvPr/>
            </p:nvGrpSpPr>
            <p:grpSpPr>
              <a:xfrm>
                <a:off x="7873663" y="2144789"/>
                <a:ext cx="90993" cy="90993"/>
                <a:chOff x="3154974" y="4166954"/>
                <a:chExt cx="152400" cy="152400"/>
              </a:xfrm>
            </p:grpSpPr>
            <p:cxnSp>
              <p:nvCxnSpPr>
                <p:cNvPr id="439" name="Straight Connector 438">
                  <a:extLst>
                    <a:ext uri="{FF2B5EF4-FFF2-40B4-BE49-F238E27FC236}">
                      <a16:creationId xmlns:a16="http://schemas.microsoft.com/office/drawing/2014/main" id="{51250198-EBCA-22F1-A228-3C2B61FF93AF}"/>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0CF703E8-7994-DBA2-A8D0-06FDF020FA94}"/>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41" name="Group 440">
                <a:extLst>
                  <a:ext uri="{FF2B5EF4-FFF2-40B4-BE49-F238E27FC236}">
                    <a16:creationId xmlns:a16="http://schemas.microsoft.com/office/drawing/2014/main" id="{65B6F4C5-7004-C51F-81EB-752DE0E676AD}"/>
                  </a:ext>
                </a:extLst>
              </p:cNvPr>
              <p:cNvGrpSpPr/>
              <p:nvPr/>
            </p:nvGrpSpPr>
            <p:grpSpPr>
              <a:xfrm>
                <a:off x="7820533" y="2144789"/>
                <a:ext cx="90993" cy="90993"/>
                <a:chOff x="3154974" y="4166954"/>
                <a:chExt cx="152400" cy="152400"/>
              </a:xfrm>
            </p:grpSpPr>
            <p:cxnSp>
              <p:nvCxnSpPr>
                <p:cNvPr id="442" name="Straight Connector 441">
                  <a:extLst>
                    <a:ext uri="{FF2B5EF4-FFF2-40B4-BE49-F238E27FC236}">
                      <a16:creationId xmlns:a16="http://schemas.microsoft.com/office/drawing/2014/main" id="{2A477672-5A79-C12B-FC83-0F72740BCA9C}"/>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31FA90F6-B030-6F81-6BC8-C0C2A4F9AB95}"/>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44" name="Group 443">
                <a:extLst>
                  <a:ext uri="{FF2B5EF4-FFF2-40B4-BE49-F238E27FC236}">
                    <a16:creationId xmlns:a16="http://schemas.microsoft.com/office/drawing/2014/main" id="{54FD79F1-7D6F-D320-E90C-65CD51177FAE}"/>
                  </a:ext>
                </a:extLst>
              </p:cNvPr>
              <p:cNvGrpSpPr/>
              <p:nvPr/>
            </p:nvGrpSpPr>
            <p:grpSpPr>
              <a:xfrm>
                <a:off x="7776735" y="2070252"/>
                <a:ext cx="90993" cy="90993"/>
                <a:chOff x="3154974" y="4166954"/>
                <a:chExt cx="152400" cy="152400"/>
              </a:xfrm>
            </p:grpSpPr>
            <p:cxnSp>
              <p:nvCxnSpPr>
                <p:cNvPr id="445" name="Straight Connector 444">
                  <a:extLst>
                    <a:ext uri="{FF2B5EF4-FFF2-40B4-BE49-F238E27FC236}">
                      <a16:creationId xmlns:a16="http://schemas.microsoft.com/office/drawing/2014/main" id="{617DA1DF-5470-D6CA-E7B5-3E9F6248FD28}"/>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89263260-288B-3FA4-257C-7534E7432A9A}"/>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47" name="Group 446">
                <a:extLst>
                  <a:ext uri="{FF2B5EF4-FFF2-40B4-BE49-F238E27FC236}">
                    <a16:creationId xmlns:a16="http://schemas.microsoft.com/office/drawing/2014/main" id="{169EB4DC-04F8-9805-8261-599937AE83B3}"/>
                  </a:ext>
                </a:extLst>
              </p:cNvPr>
              <p:cNvGrpSpPr/>
              <p:nvPr/>
            </p:nvGrpSpPr>
            <p:grpSpPr>
              <a:xfrm>
                <a:off x="7734399" y="2070252"/>
                <a:ext cx="90993" cy="90993"/>
                <a:chOff x="3154974" y="4166954"/>
                <a:chExt cx="152400" cy="152400"/>
              </a:xfrm>
            </p:grpSpPr>
            <p:cxnSp>
              <p:nvCxnSpPr>
                <p:cNvPr id="448" name="Straight Connector 447">
                  <a:extLst>
                    <a:ext uri="{FF2B5EF4-FFF2-40B4-BE49-F238E27FC236}">
                      <a16:creationId xmlns:a16="http://schemas.microsoft.com/office/drawing/2014/main" id="{88EF0EB4-715F-5511-485B-E670F538ADF5}"/>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702D3B9C-1EF9-8767-8EA9-A7F1D7BCFF7D}"/>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50" name="Group 449">
                <a:extLst>
                  <a:ext uri="{FF2B5EF4-FFF2-40B4-BE49-F238E27FC236}">
                    <a16:creationId xmlns:a16="http://schemas.microsoft.com/office/drawing/2014/main" id="{5F05BAF4-E058-539C-D113-D72FBB52C132}"/>
                  </a:ext>
                </a:extLst>
              </p:cNvPr>
              <p:cNvGrpSpPr/>
              <p:nvPr/>
            </p:nvGrpSpPr>
            <p:grpSpPr>
              <a:xfrm>
                <a:off x="7710799" y="2070252"/>
                <a:ext cx="90993" cy="90993"/>
                <a:chOff x="3154974" y="4166954"/>
                <a:chExt cx="152400" cy="152400"/>
              </a:xfrm>
            </p:grpSpPr>
            <p:cxnSp>
              <p:nvCxnSpPr>
                <p:cNvPr id="451" name="Straight Connector 450">
                  <a:extLst>
                    <a:ext uri="{FF2B5EF4-FFF2-40B4-BE49-F238E27FC236}">
                      <a16:creationId xmlns:a16="http://schemas.microsoft.com/office/drawing/2014/main" id="{C0820839-43E2-4753-55FF-0E89BCC4A989}"/>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95EF7D44-78B7-48FA-C136-055D23346480}"/>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53" name="Group 452">
                <a:extLst>
                  <a:ext uri="{FF2B5EF4-FFF2-40B4-BE49-F238E27FC236}">
                    <a16:creationId xmlns:a16="http://schemas.microsoft.com/office/drawing/2014/main" id="{23635AAC-BA40-62AE-2088-EDA113438C5D}"/>
                  </a:ext>
                </a:extLst>
              </p:cNvPr>
              <p:cNvGrpSpPr/>
              <p:nvPr/>
            </p:nvGrpSpPr>
            <p:grpSpPr>
              <a:xfrm>
                <a:off x="7683049" y="2070252"/>
                <a:ext cx="90993" cy="90993"/>
                <a:chOff x="3154974" y="4166954"/>
                <a:chExt cx="152400" cy="152400"/>
              </a:xfrm>
            </p:grpSpPr>
            <p:cxnSp>
              <p:nvCxnSpPr>
                <p:cNvPr id="454" name="Straight Connector 453">
                  <a:extLst>
                    <a:ext uri="{FF2B5EF4-FFF2-40B4-BE49-F238E27FC236}">
                      <a16:creationId xmlns:a16="http://schemas.microsoft.com/office/drawing/2014/main" id="{7A874965-244C-05E0-BA4A-7B79AF65A23E}"/>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EA7F4619-0A97-0586-792D-AD68385840D2}"/>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56" name="Group 455">
                <a:extLst>
                  <a:ext uri="{FF2B5EF4-FFF2-40B4-BE49-F238E27FC236}">
                    <a16:creationId xmlns:a16="http://schemas.microsoft.com/office/drawing/2014/main" id="{3F72CB43-E8E3-6373-5ECF-F1FE11F67F4B}"/>
                  </a:ext>
                </a:extLst>
              </p:cNvPr>
              <p:cNvGrpSpPr/>
              <p:nvPr/>
            </p:nvGrpSpPr>
            <p:grpSpPr>
              <a:xfrm>
                <a:off x="7658278" y="2070252"/>
                <a:ext cx="90993" cy="90993"/>
                <a:chOff x="3154974" y="4166954"/>
                <a:chExt cx="152400" cy="152400"/>
              </a:xfrm>
            </p:grpSpPr>
            <p:cxnSp>
              <p:nvCxnSpPr>
                <p:cNvPr id="457" name="Straight Connector 456">
                  <a:extLst>
                    <a:ext uri="{FF2B5EF4-FFF2-40B4-BE49-F238E27FC236}">
                      <a16:creationId xmlns:a16="http://schemas.microsoft.com/office/drawing/2014/main" id="{891B3F0C-D873-37F4-90C0-0FCCE4197DD4}"/>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FF5D2B2B-6F75-3D4D-CAD2-5513D72C8BAC}"/>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59" name="Group 458">
                <a:extLst>
                  <a:ext uri="{FF2B5EF4-FFF2-40B4-BE49-F238E27FC236}">
                    <a16:creationId xmlns:a16="http://schemas.microsoft.com/office/drawing/2014/main" id="{E15F2387-C66B-C04E-5FB5-7CC39D6DE68F}"/>
                  </a:ext>
                </a:extLst>
              </p:cNvPr>
              <p:cNvGrpSpPr/>
              <p:nvPr/>
            </p:nvGrpSpPr>
            <p:grpSpPr>
              <a:xfrm>
                <a:off x="7617302" y="2070252"/>
                <a:ext cx="90993" cy="90993"/>
                <a:chOff x="3154974" y="4166954"/>
                <a:chExt cx="152400" cy="152400"/>
              </a:xfrm>
            </p:grpSpPr>
            <p:cxnSp>
              <p:nvCxnSpPr>
                <p:cNvPr id="460" name="Straight Connector 459">
                  <a:extLst>
                    <a:ext uri="{FF2B5EF4-FFF2-40B4-BE49-F238E27FC236}">
                      <a16:creationId xmlns:a16="http://schemas.microsoft.com/office/drawing/2014/main" id="{428BD8BB-225C-D0B8-2029-632C8DAF37D0}"/>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20DC7F9B-6501-3EB4-AE18-667703044827}"/>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62" name="Group 461">
                <a:extLst>
                  <a:ext uri="{FF2B5EF4-FFF2-40B4-BE49-F238E27FC236}">
                    <a16:creationId xmlns:a16="http://schemas.microsoft.com/office/drawing/2014/main" id="{817C7CD9-FD1B-A08B-EF0C-6BB2738F0CBA}"/>
                  </a:ext>
                </a:extLst>
              </p:cNvPr>
              <p:cNvGrpSpPr/>
              <p:nvPr/>
            </p:nvGrpSpPr>
            <p:grpSpPr>
              <a:xfrm>
                <a:off x="7587727" y="2070252"/>
                <a:ext cx="90993" cy="90993"/>
                <a:chOff x="3154974" y="4166954"/>
                <a:chExt cx="152400" cy="152400"/>
              </a:xfrm>
            </p:grpSpPr>
            <p:cxnSp>
              <p:nvCxnSpPr>
                <p:cNvPr id="463" name="Straight Connector 462">
                  <a:extLst>
                    <a:ext uri="{FF2B5EF4-FFF2-40B4-BE49-F238E27FC236}">
                      <a16:creationId xmlns:a16="http://schemas.microsoft.com/office/drawing/2014/main" id="{0ABB4F14-959E-99BF-7215-F02A6505BFA3}"/>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4155E308-8B05-6BB0-E788-792C2970C237}"/>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65" name="Group 464">
                <a:extLst>
                  <a:ext uri="{FF2B5EF4-FFF2-40B4-BE49-F238E27FC236}">
                    <a16:creationId xmlns:a16="http://schemas.microsoft.com/office/drawing/2014/main" id="{3145FED0-B109-3BDC-BDC2-A943D8911B85}"/>
                  </a:ext>
                </a:extLst>
              </p:cNvPr>
              <p:cNvGrpSpPr/>
              <p:nvPr/>
            </p:nvGrpSpPr>
            <p:grpSpPr>
              <a:xfrm>
                <a:off x="7285213" y="2017306"/>
                <a:ext cx="90993" cy="90993"/>
                <a:chOff x="3154974" y="4166954"/>
                <a:chExt cx="152400" cy="152400"/>
              </a:xfrm>
            </p:grpSpPr>
            <p:cxnSp>
              <p:nvCxnSpPr>
                <p:cNvPr id="466" name="Straight Connector 465">
                  <a:extLst>
                    <a:ext uri="{FF2B5EF4-FFF2-40B4-BE49-F238E27FC236}">
                      <a16:creationId xmlns:a16="http://schemas.microsoft.com/office/drawing/2014/main" id="{13290DC4-6F77-733F-533F-735F608F693C}"/>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96ACEED4-CDDD-CB28-C122-5A60572E9FB9}"/>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68" name="Group 467">
                <a:extLst>
                  <a:ext uri="{FF2B5EF4-FFF2-40B4-BE49-F238E27FC236}">
                    <a16:creationId xmlns:a16="http://schemas.microsoft.com/office/drawing/2014/main" id="{79A4E954-E451-240A-AB1B-3D5A2F9DDFA6}"/>
                  </a:ext>
                </a:extLst>
              </p:cNvPr>
              <p:cNvGrpSpPr/>
              <p:nvPr/>
            </p:nvGrpSpPr>
            <p:grpSpPr>
              <a:xfrm>
                <a:off x="7240594" y="2017306"/>
                <a:ext cx="90993" cy="90993"/>
                <a:chOff x="3154974" y="4166954"/>
                <a:chExt cx="152400" cy="152400"/>
              </a:xfrm>
            </p:grpSpPr>
            <p:cxnSp>
              <p:nvCxnSpPr>
                <p:cNvPr id="469" name="Straight Connector 468">
                  <a:extLst>
                    <a:ext uri="{FF2B5EF4-FFF2-40B4-BE49-F238E27FC236}">
                      <a16:creationId xmlns:a16="http://schemas.microsoft.com/office/drawing/2014/main" id="{20B99F73-3783-F1CC-80FE-2BA4748C9F0A}"/>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BFB5B969-D3F8-791B-0938-76E0342B0AF0}"/>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71" name="Group 470">
                <a:extLst>
                  <a:ext uri="{FF2B5EF4-FFF2-40B4-BE49-F238E27FC236}">
                    <a16:creationId xmlns:a16="http://schemas.microsoft.com/office/drawing/2014/main" id="{B11654FA-AC5D-9662-4E51-D4763C7B315B}"/>
                  </a:ext>
                </a:extLst>
              </p:cNvPr>
              <p:cNvGrpSpPr/>
              <p:nvPr/>
            </p:nvGrpSpPr>
            <p:grpSpPr>
              <a:xfrm>
                <a:off x="7207638" y="2017306"/>
                <a:ext cx="90993" cy="90993"/>
                <a:chOff x="3154974" y="4166954"/>
                <a:chExt cx="152400" cy="152400"/>
              </a:xfrm>
            </p:grpSpPr>
            <p:cxnSp>
              <p:nvCxnSpPr>
                <p:cNvPr id="472" name="Straight Connector 471">
                  <a:extLst>
                    <a:ext uri="{FF2B5EF4-FFF2-40B4-BE49-F238E27FC236}">
                      <a16:creationId xmlns:a16="http://schemas.microsoft.com/office/drawing/2014/main" id="{D8135500-2661-CB91-B63A-46ECD0A12A28}"/>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BFDBD401-4962-C932-74FE-6CE229C7D455}"/>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74" name="Group 473">
                <a:extLst>
                  <a:ext uri="{FF2B5EF4-FFF2-40B4-BE49-F238E27FC236}">
                    <a16:creationId xmlns:a16="http://schemas.microsoft.com/office/drawing/2014/main" id="{F2866188-7C3B-4415-3CBD-494261C8F0B9}"/>
                  </a:ext>
                </a:extLst>
              </p:cNvPr>
              <p:cNvGrpSpPr/>
              <p:nvPr/>
            </p:nvGrpSpPr>
            <p:grpSpPr>
              <a:xfrm>
                <a:off x="7187478" y="2017306"/>
                <a:ext cx="90993" cy="90993"/>
                <a:chOff x="3154974" y="4166954"/>
                <a:chExt cx="152400" cy="152400"/>
              </a:xfrm>
            </p:grpSpPr>
            <p:cxnSp>
              <p:nvCxnSpPr>
                <p:cNvPr id="475" name="Straight Connector 474">
                  <a:extLst>
                    <a:ext uri="{FF2B5EF4-FFF2-40B4-BE49-F238E27FC236}">
                      <a16:creationId xmlns:a16="http://schemas.microsoft.com/office/drawing/2014/main" id="{1CE4C25B-865C-B3B8-CDD9-84AA37CD685B}"/>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38E0D127-63CD-B47F-6719-C71809307844}"/>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77" name="Group 476">
                <a:extLst>
                  <a:ext uri="{FF2B5EF4-FFF2-40B4-BE49-F238E27FC236}">
                    <a16:creationId xmlns:a16="http://schemas.microsoft.com/office/drawing/2014/main" id="{8615905B-31D8-DEDC-7399-25CCB273ED36}"/>
                  </a:ext>
                </a:extLst>
              </p:cNvPr>
              <p:cNvGrpSpPr/>
              <p:nvPr/>
            </p:nvGrpSpPr>
            <p:grpSpPr>
              <a:xfrm>
                <a:off x="7161995" y="2017306"/>
                <a:ext cx="90993" cy="90993"/>
                <a:chOff x="3154974" y="4166954"/>
                <a:chExt cx="152400" cy="152400"/>
              </a:xfrm>
            </p:grpSpPr>
            <p:cxnSp>
              <p:nvCxnSpPr>
                <p:cNvPr id="478" name="Straight Connector 477">
                  <a:extLst>
                    <a:ext uri="{FF2B5EF4-FFF2-40B4-BE49-F238E27FC236}">
                      <a16:creationId xmlns:a16="http://schemas.microsoft.com/office/drawing/2014/main" id="{2164533A-A614-1B80-6B57-EB76B90E0F07}"/>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5AC39906-316E-37D5-515B-4B2B24DD9254}"/>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80" name="Group 479">
                <a:extLst>
                  <a:ext uri="{FF2B5EF4-FFF2-40B4-BE49-F238E27FC236}">
                    <a16:creationId xmlns:a16="http://schemas.microsoft.com/office/drawing/2014/main" id="{2F88AEFB-8D16-9C0F-B11D-DB95634605A5}"/>
                  </a:ext>
                </a:extLst>
              </p:cNvPr>
              <p:cNvGrpSpPr/>
              <p:nvPr/>
            </p:nvGrpSpPr>
            <p:grpSpPr>
              <a:xfrm>
                <a:off x="7115712" y="1958279"/>
                <a:ext cx="90993" cy="90993"/>
                <a:chOff x="3154974" y="4166954"/>
                <a:chExt cx="152400" cy="152400"/>
              </a:xfrm>
            </p:grpSpPr>
            <p:cxnSp>
              <p:nvCxnSpPr>
                <p:cNvPr id="481" name="Straight Connector 480">
                  <a:extLst>
                    <a:ext uri="{FF2B5EF4-FFF2-40B4-BE49-F238E27FC236}">
                      <a16:creationId xmlns:a16="http://schemas.microsoft.com/office/drawing/2014/main" id="{6C5243A7-F323-18C5-400F-5897F15B5435}"/>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1E40B56F-3327-6CF6-E05D-919C5D6E7736}"/>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83" name="Group 482">
                <a:extLst>
                  <a:ext uri="{FF2B5EF4-FFF2-40B4-BE49-F238E27FC236}">
                    <a16:creationId xmlns:a16="http://schemas.microsoft.com/office/drawing/2014/main" id="{AE58F45B-3F8E-DA49-75DA-3F84EF6F4477}"/>
                  </a:ext>
                </a:extLst>
              </p:cNvPr>
              <p:cNvGrpSpPr/>
              <p:nvPr/>
            </p:nvGrpSpPr>
            <p:grpSpPr>
              <a:xfrm>
                <a:off x="7096503" y="1932873"/>
                <a:ext cx="90993" cy="90993"/>
                <a:chOff x="3154974" y="4166954"/>
                <a:chExt cx="152400" cy="152400"/>
              </a:xfrm>
            </p:grpSpPr>
            <p:cxnSp>
              <p:nvCxnSpPr>
                <p:cNvPr id="484" name="Straight Connector 483">
                  <a:extLst>
                    <a:ext uri="{FF2B5EF4-FFF2-40B4-BE49-F238E27FC236}">
                      <a16:creationId xmlns:a16="http://schemas.microsoft.com/office/drawing/2014/main" id="{67C0BF8F-2BC6-C69B-BF54-B75D4B342A78}"/>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525C52A0-3E56-2956-0FEA-5F0E01A8DEFE}"/>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86" name="Group 485">
                <a:extLst>
                  <a:ext uri="{FF2B5EF4-FFF2-40B4-BE49-F238E27FC236}">
                    <a16:creationId xmlns:a16="http://schemas.microsoft.com/office/drawing/2014/main" id="{85C26D04-BDFE-C3A2-4555-14C6A6C0C52E}"/>
                  </a:ext>
                </a:extLst>
              </p:cNvPr>
              <p:cNvGrpSpPr/>
              <p:nvPr/>
            </p:nvGrpSpPr>
            <p:grpSpPr>
              <a:xfrm>
                <a:off x="7065219" y="1925965"/>
                <a:ext cx="90993" cy="90993"/>
                <a:chOff x="3154974" y="4166954"/>
                <a:chExt cx="152400" cy="152400"/>
              </a:xfrm>
            </p:grpSpPr>
            <p:cxnSp>
              <p:nvCxnSpPr>
                <p:cNvPr id="487" name="Straight Connector 486">
                  <a:extLst>
                    <a:ext uri="{FF2B5EF4-FFF2-40B4-BE49-F238E27FC236}">
                      <a16:creationId xmlns:a16="http://schemas.microsoft.com/office/drawing/2014/main" id="{350BF409-8C8F-C2F7-2B20-F9A5E5126D91}"/>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E489DFFC-502C-0C25-E74D-82189287152B}"/>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89" name="Group 488">
                <a:extLst>
                  <a:ext uri="{FF2B5EF4-FFF2-40B4-BE49-F238E27FC236}">
                    <a16:creationId xmlns:a16="http://schemas.microsoft.com/office/drawing/2014/main" id="{89A8C2B7-7BD8-3A6A-27D4-0FC0D829720D}"/>
                  </a:ext>
                </a:extLst>
              </p:cNvPr>
              <p:cNvGrpSpPr/>
              <p:nvPr/>
            </p:nvGrpSpPr>
            <p:grpSpPr>
              <a:xfrm>
                <a:off x="6697045" y="1858668"/>
                <a:ext cx="90993" cy="90993"/>
                <a:chOff x="3154974" y="4166954"/>
                <a:chExt cx="152400" cy="152400"/>
              </a:xfrm>
            </p:grpSpPr>
            <p:cxnSp>
              <p:nvCxnSpPr>
                <p:cNvPr id="490" name="Straight Connector 489">
                  <a:extLst>
                    <a:ext uri="{FF2B5EF4-FFF2-40B4-BE49-F238E27FC236}">
                      <a16:creationId xmlns:a16="http://schemas.microsoft.com/office/drawing/2014/main" id="{5BEDE14B-20CE-04CF-A842-FC52FDC5F827}"/>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F377380D-8260-BFEF-969D-8BA5737E47BA}"/>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92" name="Group 491">
                <a:extLst>
                  <a:ext uri="{FF2B5EF4-FFF2-40B4-BE49-F238E27FC236}">
                    <a16:creationId xmlns:a16="http://schemas.microsoft.com/office/drawing/2014/main" id="{11DBD31C-21F0-7E68-611E-B7C29F92B656}"/>
                  </a:ext>
                </a:extLst>
              </p:cNvPr>
              <p:cNvGrpSpPr/>
              <p:nvPr/>
            </p:nvGrpSpPr>
            <p:grpSpPr>
              <a:xfrm>
                <a:off x="6636826" y="1858668"/>
                <a:ext cx="90993" cy="90993"/>
                <a:chOff x="3154974" y="4166954"/>
                <a:chExt cx="152400" cy="152400"/>
              </a:xfrm>
            </p:grpSpPr>
            <p:cxnSp>
              <p:nvCxnSpPr>
                <p:cNvPr id="493" name="Straight Connector 492">
                  <a:extLst>
                    <a:ext uri="{FF2B5EF4-FFF2-40B4-BE49-F238E27FC236}">
                      <a16:creationId xmlns:a16="http://schemas.microsoft.com/office/drawing/2014/main" id="{59BEAE1D-06BF-88E3-8F41-44FD5C2B7B06}"/>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3C77E960-D7AA-6F54-C04C-F74483A57BFE}"/>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95" name="Group 494">
                <a:extLst>
                  <a:ext uri="{FF2B5EF4-FFF2-40B4-BE49-F238E27FC236}">
                    <a16:creationId xmlns:a16="http://schemas.microsoft.com/office/drawing/2014/main" id="{D9F2901C-FEF3-2CB3-3193-662CD5F49ECE}"/>
                  </a:ext>
                </a:extLst>
              </p:cNvPr>
              <p:cNvGrpSpPr/>
              <p:nvPr/>
            </p:nvGrpSpPr>
            <p:grpSpPr>
              <a:xfrm>
                <a:off x="7049913" y="1923566"/>
                <a:ext cx="90993" cy="90993"/>
                <a:chOff x="3154974" y="4166954"/>
                <a:chExt cx="152400" cy="152400"/>
              </a:xfrm>
            </p:grpSpPr>
            <p:cxnSp>
              <p:nvCxnSpPr>
                <p:cNvPr id="496" name="Straight Connector 495">
                  <a:extLst>
                    <a:ext uri="{FF2B5EF4-FFF2-40B4-BE49-F238E27FC236}">
                      <a16:creationId xmlns:a16="http://schemas.microsoft.com/office/drawing/2014/main" id="{5ED59E68-47B0-5224-6C68-2C400AC45D44}"/>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2ADBCD64-6B54-E50B-677D-307E53C6B071}"/>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98" name="Group 497">
                <a:extLst>
                  <a:ext uri="{FF2B5EF4-FFF2-40B4-BE49-F238E27FC236}">
                    <a16:creationId xmlns:a16="http://schemas.microsoft.com/office/drawing/2014/main" id="{4DA619D3-7A56-DE0F-C02B-58470A67C9A4}"/>
                  </a:ext>
                </a:extLst>
              </p:cNvPr>
              <p:cNvGrpSpPr/>
              <p:nvPr/>
            </p:nvGrpSpPr>
            <p:grpSpPr>
              <a:xfrm>
                <a:off x="6044774" y="1765486"/>
                <a:ext cx="90993" cy="90993"/>
                <a:chOff x="3154974" y="4166954"/>
                <a:chExt cx="152400" cy="152400"/>
              </a:xfrm>
            </p:grpSpPr>
            <p:cxnSp>
              <p:nvCxnSpPr>
                <p:cNvPr id="499" name="Straight Connector 498">
                  <a:extLst>
                    <a:ext uri="{FF2B5EF4-FFF2-40B4-BE49-F238E27FC236}">
                      <a16:creationId xmlns:a16="http://schemas.microsoft.com/office/drawing/2014/main" id="{341A670F-05F9-8BE5-CFC6-2006EA6C9BBE}"/>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C927FC38-32CB-92A2-A611-A4A7CC03AA81}"/>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501" name="Group 500">
                <a:extLst>
                  <a:ext uri="{FF2B5EF4-FFF2-40B4-BE49-F238E27FC236}">
                    <a16:creationId xmlns:a16="http://schemas.microsoft.com/office/drawing/2014/main" id="{9072DCBE-2392-B681-E5E7-60D66314E1AD}"/>
                  </a:ext>
                </a:extLst>
              </p:cNvPr>
              <p:cNvGrpSpPr/>
              <p:nvPr/>
            </p:nvGrpSpPr>
            <p:grpSpPr>
              <a:xfrm>
                <a:off x="6008287" y="1759823"/>
                <a:ext cx="90993" cy="90993"/>
                <a:chOff x="3154974" y="4166954"/>
                <a:chExt cx="152400" cy="152400"/>
              </a:xfrm>
            </p:grpSpPr>
            <p:cxnSp>
              <p:nvCxnSpPr>
                <p:cNvPr id="502" name="Straight Connector 501">
                  <a:extLst>
                    <a:ext uri="{FF2B5EF4-FFF2-40B4-BE49-F238E27FC236}">
                      <a16:creationId xmlns:a16="http://schemas.microsoft.com/office/drawing/2014/main" id="{C02D27A0-3CCC-DC23-3F8C-CE2982A3EAC8}"/>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EE9BE16E-8C5B-1B31-8664-F5296205B34E}"/>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504" name="Group 503">
                <a:extLst>
                  <a:ext uri="{FF2B5EF4-FFF2-40B4-BE49-F238E27FC236}">
                    <a16:creationId xmlns:a16="http://schemas.microsoft.com/office/drawing/2014/main" id="{79A41333-5093-5D97-9753-E79D1588662A}"/>
                  </a:ext>
                </a:extLst>
              </p:cNvPr>
              <p:cNvGrpSpPr/>
              <p:nvPr/>
            </p:nvGrpSpPr>
            <p:grpSpPr>
              <a:xfrm>
                <a:off x="5524893" y="1727425"/>
                <a:ext cx="90993" cy="90993"/>
                <a:chOff x="3154974" y="4166954"/>
                <a:chExt cx="152400" cy="152400"/>
              </a:xfrm>
            </p:grpSpPr>
            <p:cxnSp>
              <p:nvCxnSpPr>
                <p:cNvPr id="505" name="Straight Connector 504">
                  <a:extLst>
                    <a:ext uri="{FF2B5EF4-FFF2-40B4-BE49-F238E27FC236}">
                      <a16:creationId xmlns:a16="http://schemas.microsoft.com/office/drawing/2014/main" id="{886C735E-8567-B075-AD2D-532CE0718B17}"/>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826BA1ED-C04E-7B20-1DF4-DFD452406E16}"/>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507" name="Group 506">
                <a:extLst>
                  <a:ext uri="{FF2B5EF4-FFF2-40B4-BE49-F238E27FC236}">
                    <a16:creationId xmlns:a16="http://schemas.microsoft.com/office/drawing/2014/main" id="{8240393A-68E0-22BE-0B4B-B99B42172A8B}"/>
                  </a:ext>
                </a:extLst>
              </p:cNvPr>
              <p:cNvGrpSpPr/>
              <p:nvPr/>
            </p:nvGrpSpPr>
            <p:grpSpPr>
              <a:xfrm>
                <a:off x="5457720" y="1725650"/>
                <a:ext cx="90993" cy="90993"/>
                <a:chOff x="3154974" y="4166954"/>
                <a:chExt cx="152400" cy="152400"/>
              </a:xfrm>
            </p:grpSpPr>
            <p:cxnSp>
              <p:nvCxnSpPr>
                <p:cNvPr id="508" name="Straight Connector 507">
                  <a:extLst>
                    <a:ext uri="{FF2B5EF4-FFF2-40B4-BE49-F238E27FC236}">
                      <a16:creationId xmlns:a16="http://schemas.microsoft.com/office/drawing/2014/main" id="{7315B84F-3D26-7512-C978-A6548BE71C2A}"/>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A5030F1B-4E50-2023-D054-C537E4909517}"/>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nvGrpSpPr>
              <p:cNvPr id="510" name="Group 509">
                <a:extLst>
                  <a:ext uri="{FF2B5EF4-FFF2-40B4-BE49-F238E27FC236}">
                    <a16:creationId xmlns:a16="http://schemas.microsoft.com/office/drawing/2014/main" id="{46BCBA05-81F4-253B-A98C-9A0CE9A68D62}"/>
                  </a:ext>
                </a:extLst>
              </p:cNvPr>
              <p:cNvGrpSpPr/>
              <p:nvPr/>
            </p:nvGrpSpPr>
            <p:grpSpPr>
              <a:xfrm>
                <a:off x="5380717" y="1712924"/>
                <a:ext cx="90993" cy="90993"/>
                <a:chOff x="3154974" y="4166954"/>
                <a:chExt cx="152400" cy="152400"/>
              </a:xfrm>
            </p:grpSpPr>
            <p:cxnSp>
              <p:nvCxnSpPr>
                <p:cNvPr id="511" name="Straight Connector 510">
                  <a:extLst>
                    <a:ext uri="{FF2B5EF4-FFF2-40B4-BE49-F238E27FC236}">
                      <a16:creationId xmlns:a16="http://schemas.microsoft.com/office/drawing/2014/main" id="{31621744-AE56-ED2B-7042-C3692EF0D06F}"/>
                    </a:ext>
                  </a:extLst>
                </p:cNvPr>
                <p:cNvCxnSpPr>
                  <a:cxnSpLocks/>
                </p:cNvCxnSpPr>
                <p:nvPr/>
              </p:nvCxnSpPr>
              <p:spPr bwMode="auto">
                <a:xfrm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11B06DCB-BB1B-3F68-477A-F3136F3F7F6B}"/>
                    </a:ext>
                  </a:extLst>
                </p:cNvPr>
                <p:cNvCxnSpPr>
                  <a:cxnSpLocks/>
                </p:cNvCxnSpPr>
                <p:nvPr/>
              </p:nvCxnSpPr>
              <p:spPr bwMode="auto">
                <a:xfrm rot="16200000" flipV="1">
                  <a:off x="3231174" y="4166954"/>
                  <a:ext cx="0" cy="152400"/>
                </a:xfrm>
                <a:prstGeom prst="line">
                  <a:avLst/>
                </a:prstGeom>
                <a:noFill/>
                <a:ln w="28575" cap="flat" cmpd="sng" algn="ctr">
                  <a:solidFill>
                    <a:schemeClr val="accent2"/>
                  </a:solidFill>
                  <a:prstDash val="solid"/>
                  <a:round/>
                  <a:headEnd type="none" w="med" len="med"/>
                  <a:tailEnd type="none" w="med" len="med"/>
                </a:ln>
                <a:effectLst/>
              </p:spPr>
            </p:cxnSp>
          </p:grpSp>
        </p:grpSp>
        <p:sp>
          <p:nvSpPr>
            <p:cNvPr id="513" name="Freeform: Shape 512">
              <a:extLst>
                <a:ext uri="{FF2B5EF4-FFF2-40B4-BE49-F238E27FC236}">
                  <a16:creationId xmlns:a16="http://schemas.microsoft.com/office/drawing/2014/main" id="{5644B48C-C898-51F8-81A7-77045E33ECDD}"/>
                </a:ext>
              </a:extLst>
            </p:cNvPr>
            <p:cNvSpPr/>
            <p:nvPr/>
          </p:nvSpPr>
          <p:spPr bwMode="auto">
            <a:xfrm>
              <a:off x="2728382" y="1574800"/>
              <a:ext cx="8282517" cy="501650"/>
            </a:xfrm>
            <a:custGeom>
              <a:avLst/>
              <a:gdLst>
                <a:gd name="connsiteX0" fmla="*/ 8280400 w 8280400"/>
                <a:gd name="connsiteY0" fmla="*/ 482600 h 482600"/>
                <a:gd name="connsiteX1" fmla="*/ 5486400 w 8280400"/>
                <a:gd name="connsiteY1" fmla="*/ 482600 h 482600"/>
                <a:gd name="connsiteX2" fmla="*/ 5486400 w 8280400"/>
                <a:gd name="connsiteY2" fmla="*/ 406400 h 482600"/>
                <a:gd name="connsiteX3" fmla="*/ 5441950 w 8280400"/>
                <a:gd name="connsiteY3" fmla="*/ 406400 h 482600"/>
                <a:gd name="connsiteX4" fmla="*/ 5441950 w 8280400"/>
                <a:gd name="connsiteY4" fmla="*/ 349250 h 482600"/>
                <a:gd name="connsiteX5" fmla="*/ 5048250 w 8280400"/>
                <a:gd name="connsiteY5" fmla="*/ 349250 h 482600"/>
                <a:gd name="connsiteX6" fmla="*/ 5048250 w 8280400"/>
                <a:gd name="connsiteY6" fmla="*/ 304800 h 482600"/>
                <a:gd name="connsiteX7" fmla="*/ 4508500 w 8280400"/>
                <a:gd name="connsiteY7" fmla="*/ 304800 h 482600"/>
                <a:gd name="connsiteX8" fmla="*/ 4508500 w 8280400"/>
                <a:gd name="connsiteY8" fmla="*/ 273050 h 482600"/>
                <a:gd name="connsiteX9" fmla="*/ 3949700 w 8280400"/>
                <a:gd name="connsiteY9" fmla="*/ 273050 h 482600"/>
                <a:gd name="connsiteX10" fmla="*/ 3949700 w 8280400"/>
                <a:gd name="connsiteY10" fmla="*/ 234950 h 482600"/>
                <a:gd name="connsiteX11" fmla="*/ 3860800 w 8280400"/>
                <a:gd name="connsiteY11" fmla="*/ 234950 h 482600"/>
                <a:gd name="connsiteX12" fmla="*/ 3860800 w 8280400"/>
                <a:gd name="connsiteY12" fmla="*/ 209550 h 482600"/>
                <a:gd name="connsiteX13" fmla="*/ 3086100 w 8280400"/>
                <a:gd name="connsiteY13" fmla="*/ 209550 h 482600"/>
                <a:gd name="connsiteX14" fmla="*/ 3086100 w 8280400"/>
                <a:gd name="connsiteY14" fmla="*/ 171450 h 482600"/>
                <a:gd name="connsiteX15" fmla="*/ 2451100 w 8280400"/>
                <a:gd name="connsiteY15" fmla="*/ 171450 h 482600"/>
                <a:gd name="connsiteX16" fmla="*/ 2463800 w 8280400"/>
                <a:gd name="connsiteY16" fmla="*/ 171450 h 482600"/>
                <a:gd name="connsiteX17" fmla="*/ 2336800 w 8280400"/>
                <a:gd name="connsiteY17" fmla="*/ 171450 h 482600"/>
                <a:gd name="connsiteX18" fmla="*/ 2336800 w 8280400"/>
                <a:gd name="connsiteY18" fmla="*/ 139700 h 482600"/>
                <a:gd name="connsiteX19" fmla="*/ 1651000 w 8280400"/>
                <a:gd name="connsiteY19" fmla="*/ 139700 h 482600"/>
                <a:gd name="connsiteX20" fmla="*/ 1651000 w 8280400"/>
                <a:gd name="connsiteY20" fmla="*/ 69850 h 482600"/>
                <a:gd name="connsiteX21" fmla="*/ 1162050 w 8280400"/>
                <a:gd name="connsiteY21" fmla="*/ 146050 h 482600"/>
                <a:gd name="connsiteX22" fmla="*/ 1162050 w 8280400"/>
                <a:gd name="connsiteY22" fmla="*/ 114300 h 482600"/>
                <a:gd name="connsiteX23" fmla="*/ 1079500 w 8280400"/>
                <a:gd name="connsiteY23" fmla="*/ 114300 h 482600"/>
                <a:gd name="connsiteX24" fmla="*/ 1079500 w 8280400"/>
                <a:gd name="connsiteY24" fmla="*/ 82550 h 482600"/>
                <a:gd name="connsiteX25" fmla="*/ 1079500 w 8280400"/>
                <a:gd name="connsiteY25" fmla="*/ 82550 h 482600"/>
                <a:gd name="connsiteX26" fmla="*/ 1054100 w 8280400"/>
                <a:gd name="connsiteY26" fmla="*/ 57150 h 482600"/>
                <a:gd name="connsiteX27" fmla="*/ 666750 w 8280400"/>
                <a:gd name="connsiteY27" fmla="*/ 57150 h 482600"/>
                <a:gd name="connsiteX28" fmla="*/ 666750 w 8280400"/>
                <a:gd name="connsiteY28" fmla="*/ 57150 h 482600"/>
                <a:gd name="connsiteX29" fmla="*/ 273050 w 8280400"/>
                <a:gd name="connsiteY29" fmla="*/ 57150 h 482600"/>
                <a:gd name="connsiteX30" fmla="*/ 273050 w 8280400"/>
                <a:gd name="connsiteY30" fmla="*/ 0 h 482600"/>
                <a:gd name="connsiteX31" fmla="*/ 165100 w 8280400"/>
                <a:gd name="connsiteY31" fmla="*/ 0 h 482600"/>
                <a:gd name="connsiteX32" fmla="*/ 165100 w 8280400"/>
                <a:gd name="connsiteY32" fmla="*/ 0 h 482600"/>
                <a:gd name="connsiteX33" fmla="*/ 0 w 8280400"/>
                <a:gd name="connsiteY33" fmla="*/ 0 h 482600"/>
                <a:gd name="connsiteX0" fmla="*/ 8280400 w 8280400"/>
                <a:gd name="connsiteY0" fmla="*/ 539750 h 539750"/>
                <a:gd name="connsiteX1" fmla="*/ 5486400 w 8280400"/>
                <a:gd name="connsiteY1" fmla="*/ 539750 h 539750"/>
                <a:gd name="connsiteX2" fmla="*/ 5486400 w 8280400"/>
                <a:gd name="connsiteY2" fmla="*/ 463550 h 539750"/>
                <a:gd name="connsiteX3" fmla="*/ 5441950 w 8280400"/>
                <a:gd name="connsiteY3" fmla="*/ 463550 h 539750"/>
                <a:gd name="connsiteX4" fmla="*/ 5441950 w 8280400"/>
                <a:gd name="connsiteY4" fmla="*/ 406400 h 539750"/>
                <a:gd name="connsiteX5" fmla="*/ 5048250 w 8280400"/>
                <a:gd name="connsiteY5" fmla="*/ 406400 h 539750"/>
                <a:gd name="connsiteX6" fmla="*/ 5048250 w 8280400"/>
                <a:gd name="connsiteY6" fmla="*/ 361950 h 539750"/>
                <a:gd name="connsiteX7" fmla="*/ 4508500 w 8280400"/>
                <a:gd name="connsiteY7" fmla="*/ 361950 h 539750"/>
                <a:gd name="connsiteX8" fmla="*/ 4508500 w 8280400"/>
                <a:gd name="connsiteY8" fmla="*/ 330200 h 539750"/>
                <a:gd name="connsiteX9" fmla="*/ 3949700 w 8280400"/>
                <a:gd name="connsiteY9" fmla="*/ 330200 h 539750"/>
                <a:gd name="connsiteX10" fmla="*/ 3949700 w 8280400"/>
                <a:gd name="connsiteY10" fmla="*/ 292100 h 539750"/>
                <a:gd name="connsiteX11" fmla="*/ 3860800 w 8280400"/>
                <a:gd name="connsiteY11" fmla="*/ 292100 h 539750"/>
                <a:gd name="connsiteX12" fmla="*/ 3860800 w 8280400"/>
                <a:gd name="connsiteY12" fmla="*/ 266700 h 539750"/>
                <a:gd name="connsiteX13" fmla="*/ 3086100 w 8280400"/>
                <a:gd name="connsiteY13" fmla="*/ 266700 h 539750"/>
                <a:gd name="connsiteX14" fmla="*/ 3086100 w 8280400"/>
                <a:gd name="connsiteY14" fmla="*/ 228600 h 539750"/>
                <a:gd name="connsiteX15" fmla="*/ 2451100 w 8280400"/>
                <a:gd name="connsiteY15" fmla="*/ 228600 h 539750"/>
                <a:gd name="connsiteX16" fmla="*/ 2463800 w 8280400"/>
                <a:gd name="connsiteY16" fmla="*/ 228600 h 539750"/>
                <a:gd name="connsiteX17" fmla="*/ 2336800 w 8280400"/>
                <a:gd name="connsiteY17" fmla="*/ 228600 h 539750"/>
                <a:gd name="connsiteX18" fmla="*/ 2336800 w 8280400"/>
                <a:gd name="connsiteY18" fmla="*/ 196850 h 539750"/>
                <a:gd name="connsiteX19" fmla="*/ 1651000 w 8280400"/>
                <a:gd name="connsiteY19" fmla="*/ 196850 h 539750"/>
                <a:gd name="connsiteX20" fmla="*/ 1651000 w 8280400"/>
                <a:gd name="connsiteY20" fmla="*/ 127000 h 539750"/>
                <a:gd name="connsiteX21" fmla="*/ 1162050 w 8280400"/>
                <a:gd name="connsiteY21" fmla="*/ 203200 h 539750"/>
                <a:gd name="connsiteX22" fmla="*/ 1162050 w 8280400"/>
                <a:gd name="connsiteY22" fmla="*/ 171450 h 539750"/>
                <a:gd name="connsiteX23" fmla="*/ 1079500 w 8280400"/>
                <a:gd name="connsiteY23" fmla="*/ 171450 h 539750"/>
                <a:gd name="connsiteX24" fmla="*/ 1079500 w 8280400"/>
                <a:gd name="connsiteY24" fmla="*/ 139700 h 539750"/>
                <a:gd name="connsiteX25" fmla="*/ 1079500 w 8280400"/>
                <a:gd name="connsiteY25" fmla="*/ 139700 h 539750"/>
                <a:gd name="connsiteX26" fmla="*/ 1054100 w 8280400"/>
                <a:gd name="connsiteY26" fmla="*/ 114300 h 539750"/>
                <a:gd name="connsiteX27" fmla="*/ 666750 w 8280400"/>
                <a:gd name="connsiteY27" fmla="*/ 114300 h 539750"/>
                <a:gd name="connsiteX28" fmla="*/ 666750 w 8280400"/>
                <a:gd name="connsiteY28" fmla="*/ 114300 h 539750"/>
                <a:gd name="connsiteX29" fmla="*/ 273050 w 8280400"/>
                <a:gd name="connsiteY29" fmla="*/ 114300 h 539750"/>
                <a:gd name="connsiteX30" fmla="*/ 273050 w 8280400"/>
                <a:gd name="connsiteY30" fmla="*/ 57150 h 539750"/>
                <a:gd name="connsiteX31" fmla="*/ 165100 w 8280400"/>
                <a:gd name="connsiteY31" fmla="*/ 57150 h 539750"/>
                <a:gd name="connsiteX32" fmla="*/ 162983 w 8280400"/>
                <a:gd name="connsiteY32" fmla="*/ 0 h 539750"/>
                <a:gd name="connsiteX33" fmla="*/ 0 w 8280400"/>
                <a:gd name="connsiteY33" fmla="*/ 57150 h 539750"/>
                <a:gd name="connsiteX0" fmla="*/ 8280400 w 8280400"/>
                <a:gd name="connsiteY0" fmla="*/ 539750 h 539750"/>
                <a:gd name="connsiteX1" fmla="*/ 5486400 w 8280400"/>
                <a:gd name="connsiteY1" fmla="*/ 539750 h 539750"/>
                <a:gd name="connsiteX2" fmla="*/ 5486400 w 8280400"/>
                <a:gd name="connsiteY2" fmla="*/ 463550 h 539750"/>
                <a:gd name="connsiteX3" fmla="*/ 5441950 w 8280400"/>
                <a:gd name="connsiteY3" fmla="*/ 463550 h 539750"/>
                <a:gd name="connsiteX4" fmla="*/ 5441950 w 8280400"/>
                <a:gd name="connsiteY4" fmla="*/ 406400 h 539750"/>
                <a:gd name="connsiteX5" fmla="*/ 5048250 w 8280400"/>
                <a:gd name="connsiteY5" fmla="*/ 406400 h 539750"/>
                <a:gd name="connsiteX6" fmla="*/ 5048250 w 8280400"/>
                <a:gd name="connsiteY6" fmla="*/ 361950 h 539750"/>
                <a:gd name="connsiteX7" fmla="*/ 4508500 w 8280400"/>
                <a:gd name="connsiteY7" fmla="*/ 361950 h 539750"/>
                <a:gd name="connsiteX8" fmla="*/ 4508500 w 8280400"/>
                <a:gd name="connsiteY8" fmla="*/ 330200 h 539750"/>
                <a:gd name="connsiteX9" fmla="*/ 3949700 w 8280400"/>
                <a:gd name="connsiteY9" fmla="*/ 330200 h 539750"/>
                <a:gd name="connsiteX10" fmla="*/ 3949700 w 8280400"/>
                <a:gd name="connsiteY10" fmla="*/ 292100 h 539750"/>
                <a:gd name="connsiteX11" fmla="*/ 3860800 w 8280400"/>
                <a:gd name="connsiteY11" fmla="*/ 292100 h 539750"/>
                <a:gd name="connsiteX12" fmla="*/ 3860800 w 8280400"/>
                <a:gd name="connsiteY12" fmla="*/ 266700 h 539750"/>
                <a:gd name="connsiteX13" fmla="*/ 3086100 w 8280400"/>
                <a:gd name="connsiteY13" fmla="*/ 266700 h 539750"/>
                <a:gd name="connsiteX14" fmla="*/ 3086100 w 8280400"/>
                <a:gd name="connsiteY14" fmla="*/ 228600 h 539750"/>
                <a:gd name="connsiteX15" fmla="*/ 2451100 w 8280400"/>
                <a:gd name="connsiteY15" fmla="*/ 228600 h 539750"/>
                <a:gd name="connsiteX16" fmla="*/ 2463800 w 8280400"/>
                <a:gd name="connsiteY16" fmla="*/ 228600 h 539750"/>
                <a:gd name="connsiteX17" fmla="*/ 2336800 w 8280400"/>
                <a:gd name="connsiteY17" fmla="*/ 228600 h 539750"/>
                <a:gd name="connsiteX18" fmla="*/ 2336800 w 8280400"/>
                <a:gd name="connsiteY18" fmla="*/ 196850 h 539750"/>
                <a:gd name="connsiteX19" fmla="*/ 1651000 w 8280400"/>
                <a:gd name="connsiteY19" fmla="*/ 196850 h 539750"/>
                <a:gd name="connsiteX20" fmla="*/ 1651000 w 8280400"/>
                <a:gd name="connsiteY20" fmla="*/ 127000 h 539750"/>
                <a:gd name="connsiteX21" fmla="*/ 1162050 w 8280400"/>
                <a:gd name="connsiteY21" fmla="*/ 203200 h 539750"/>
                <a:gd name="connsiteX22" fmla="*/ 1162050 w 8280400"/>
                <a:gd name="connsiteY22" fmla="*/ 171450 h 539750"/>
                <a:gd name="connsiteX23" fmla="*/ 1079500 w 8280400"/>
                <a:gd name="connsiteY23" fmla="*/ 171450 h 539750"/>
                <a:gd name="connsiteX24" fmla="*/ 1079500 w 8280400"/>
                <a:gd name="connsiteY24" fmla="*/ 139700 h 539750"/>
                <a:gd name="connsiteX25" fmla="*/ 1079500 w 8280400"/>
                <a:gd name="connsiteY25" fmla="*/ 139700 h 539750"/>
                <a:gd name="connsiteX26" fmla="*/ 1054100 w 8280400"/>
                <a:gd name="connsiteY26" fmla="*/ 114300 h 539750"/>
                <a:gd name="connsiteX27" fmla="*/ 666750 w 8280400"/>
                <a:gd name="connsiteY27" fmla="*/ 114300 h 539750"/>
                <a:gd name="connsiteX28" fmla="*/ 666750 w 8280400"/>
                <a:gd name="connsiteY28" fmla="*/ 114300 h 539750"/>
                <a:gd name="connsiteX29" fmla="*/ 273050 w 8280400"/>
                <a:gd name="connsiteY29" fmla="*/ 114300 h 539750"/>
                <a:gd name="connsiteX30" fmla="*/ 273050 w 8280400"/>
                <a:gd name="connsiteY30" fmla="*/ 57150 h 539750"/>
                <a:gd name="connsiteX31" fmla="*/ 171450 w 8280400"/>
                <a:gd name="connsiteY31" fmla="*/ 71967 h 539750"/>
                <a:gd name="connsiteX32" fmla="*/ 162983 w 8280400"/>
                <a:gd name="connsiteY32" fmla="*/ 0 h 539750"/>
                <a:gd name="connsiteX33" fmla="*/ 0 w 8280400"/>
                <a:gd name="connsiteY33" fmla="*/ 57150 h 539750"/>
                <a:gd name="connsiteX0" fmla="*/ 8280400 w 8280400"/>
                <a:gd name="connsiteY0" fmla="*/ 495300 h 495300"/>
                <a:gd name="connsiteX1" fmla="*/ 5486400 w 8280400"/>
                <a:gd name="connsiteY1" fmla="*/ 495300 h 495300"/>
                <a:gd name="connsiteX2" fmla="*/ 5486400 w 8280400"/>
                <a:gd name="connsiteY2" fmla="*/ 419100 h 495300"/>
                <a:gd name="connsiteX3" fmla="*/ 5441950 w 8280400"/>
                <a:gd name="connsiteY3" fmla="*/ 419100 h 495300"/>
                <a:gd name="connsiteX4" fmla="*/ 5441950 w 8280400"/>
                <a:gd name="connsiteY4" fmla="*/ 361950 h 495300"/>
                <a:gd name="connsiteX5" fmla="*/ 5048250 w 8280400"/>
                <a:gd name="connsiteY5" fmla="*/ 361950 h 495300"/>
                <a:gd name="connsiteX6" fmla="*/ 5048250 w 8280400"/>
                <a:gd name="connsiteY6" fmla="*/ 317500 h 495300"/>
                <a:gd name="connsiteX7" fmla="*/ 4508500 w 8280400"/>
                <a:gd name="connsiteY7" fmla="*/ 317500 h 495300"/>
                <a:gd name="connsiteX8" fmla="*/ 4508500 w 8280400"/>
                <a:gd name="connsiteY8" fmla="*/ 285750 h 495300"/>
                <a:gd name="connsiteX9" fmla="*/ 3949700 w 8280400"/>
                <a:gd name="connsiteY9" fmla="*/ 285750 h 495300"/>
                <a:gd name="connsiteX10" fmla="*/ 3949700 w 8280400"/>
                <a:gd name="connsiteY10" fmla="*/ 247650 h 495300"/>
                <a:gd name="connsiteX11" fmla="*/ 3860800 w 8280400"/>
                <a:gd name="connsiteY11" fmla="*/ 247650 h 495300"/>
                <a:gd name="connsiteX12" fmla="*/ 3860800 w 8280400"/>
                <a:gd name="connsiteY12" fmla="*/ 222250 h 495300"/>
                <a:gd name="connsiteX13" fmla="*/ 3086100 w 8280400"/>
                <a:gd name="connsiteY13" fmla="*/ 222250 h 495300"/>
                <a:gd name="connsiteX14" fmla="*/ 3086100 w 8280400"/>
                <a:gd name="connsiteY14" fmla="*/ 184150 h 495300"/>
                <a:gd name="connsiteX15" fmla="*/ 2451100 w 8280400"/>
                <a:gd name="connsiteY15" fmla="*/ 184150 h 495300"/>
                <a:gd name="connsiteX16" fmla="*/ 2463800 w 8280400"/>
                <a:gd name="connsiteY16" fmla="*/ 184150 h 495300"/>
                <a:gd name="connsiteX17" fmla="*/ 2336800 w 8280400"/>
                <a:gd name="connsiteY17" fmla="*/ 184150 h 495300"/>
                <a:gd name="connsiteX18" fmla="*/ 2336800 w 8280400"/>
                <a:gd name="connsiteY18" fmla="*/ 152400 h 495300"/>
                <a:gd name="connsiteX19" fmla="*/ 1651000 w 8280400"/>
                <a:gd name="connsiteY19" fmla="*/ 152400 h 495300"/>
                <a:gd name="connsiteX20" fmla="*/ 1651000 w 8280400"/>
                <a:gd name="connsiteY20" fmla="*/ 82550 h 495300"/>
                <a:gd name="connsiteX21" fmla="*/ 1162050 w 8280400"/>
                <a:gd name="connsiteY21" fmla="*/ 158750 h 495300"/>
                <a:gd name="connsiteX22" fmla="*/ 1162050 w 8280400"/>
                <a:gd name="connsiteY22" fmla="*/ 127000 h 495300"/>
                <a:gd name="connsiteX23" fmla="*/ 1079500 w 8280400"/>
                <a:gd name="connsiteY23" fmla="*/ 127000 h 495300"/>
                <a:gd name="connsiteX24" fmla="*/ 1079500 w 8280400"/>
                <a:gd name="connsiteY24" fmla="*/ 95250 h 495300"/>
                <a:gd name="connsiteX25" fmla="*/ 1079500 w 8280400"/>
                <a:gd name="connsiteY25" fmla="*/ 95250 h 495300"/>
                <a:gd name="connsiteX26" fmla="*/ 1054100 w 8280400"/>
                <a:gd name="connsiteY26" fmla="*/ 69850 h 495300"/>
                <a:gd name="connsiteX27" fmla="*/ 666750 w 8280400"/>
                <a:gd name="connsiteY27" fmla="*/ 69850 h 495300"/>
                <a:gd name="connsiteX28" fmla="*/ 666750 w 8280400"/>
                <a:gd name="connsiteY28" fmla="*/ 69850 h 495300"/>
                <a:gd name="connsiteX29" fmla="*/ 273050 w 8280400"/>
                <a:gd name="connsiteY29" fmla="*/ 69850 h 495300"/>
                <a:gd name="connsiteX30" fmla="*/ 273050 w 8280400"/>
                <a:gd name="connsiteY30" fmla="*/ 12700 h 495300"/>
                <a:gd name="connsiteX31" fmla="*/ 171450 w 8280400"/>
                <a:gd name="connsiteY31" fmla="*/ 27517 h 495300"/>
                <a:gd name="connsiteX32" fmla="*/ 179916 w 8280400"/>
                <a:gd name="connsiteY32" fmla="*/ 0 h 495300"/>
                <a:gd name="connsiteX33" fmla="*/ 0 w 8280400"/>
                <a:gd name="connsiteY33" fmla="*/ 12700 h 49530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3217 w 8282517"/>
                <a:gd name="connsiteY15" fmla="*/ 190500 h 501650"/>
                <a:gd name="connsiteX16" fmla="*/ 2465917 w 8282517"/>
                <a:gd name="connsiteY16" fmla="*/ 1905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53117 w 8282517"/>
                <a:gd name="connsiteY20" fmla="*/ 88900 h 501650"/>
                <a:gd name="connsiteX21" fmla="*/ 1164167 w 8282517"/>
                <a:gd name="connsiteY21" fmla="*/ 165100 h 501650"/>
                <a:gd name="connsiteX22" fmla="*/ 1164167 w 8282517"/>
                <a:gd name="connsiteY22" fmla="*/ 133350 h 501650"/>
                <a:gd name="connsiteX23" fmla="*/ 1081617 w 8282517"/>
                <a:gd name="connsiteY23" fmla="*/ 133350 h 501650"/>
                <a:gd name="connsiteX24" fmla="*/ 1081617 w 8282517"/>
                <a:gd name="connsiteY24" fmla="*/ 101600 h 501650"/>
                <a:gd name="connsiteX25" fmla="*/ 1081617 w 8282517"/>
                <a:gd name="connsiteY25" fmla="*/ 101600 h 501650"/>
                <a:gd name="connsiteX26" fmla="*/ 1056217 w 8282517"/>
                <a:gd name="connsiteY26" fmla="*/ 76200 h 501650"/>
                <a:gd name="connsiteX27" fmla="*/ 668867 w 8282517"/>
                <a:gd name="connsiteY27" fmla="*/ 76200 h 501650"/>
                <a:gd name="connsiteX28" fmla="*/ 668867 w 8282517"/>
                <a:gd name="connsiteY28" fmla="*/ 76200 h 501650"/>
                <a:gd name="connsiteX29" fmla="*/ 275167 w 8282517"/>
                <a:gd name="connsiteY29" fmla="*/ 76200 h 501650"/>
                <a:gd name="connsiteX30" fmla="*/ 275167 w 8282517"/>
                <a:gd name="connsiteY30" fmla="*/ 19050 h 501650"/>
                <a:gd name="connsiteX31" fmla="*/ 173567 w 8282517"/>
                <a:gd name="connsiteY31" fmla="*/ 33867 h 501650"/>
                <a:gd name="connsiteX32" fmla="*/ 182033 w 8282517"/>
                <a:gd name="connsiteY32" fmla="*/ 6350 h 501650"/>
                <a:gd name="connsiteX33" fmla="*/ 0 w 8282517"/>
                <a:gd name="connsiteY33" fmla="*/ 0 h 501650"/>
                <a:gd name="connsiteX0" fmla="*/ 8282517 w 8282517"/>
                <a:gd name="connsiteY0" fmla="*/ 505883 h 505883"/>
                <a:gd name="connsiteX1" fmla="*/ 5488517 w 8282517"/>
                <a:gd name="connsiteY1" fmla="*/ 505883 h 505883"/>
                <a:gd name="connsiteX2" fmla="*/ 5488517 w 8282517"/>
                <a:gd name="connsiteY2" fmla="*/ 429683 h 505883"/>
                <a:gd name="connsiteX3" fmla="*/ 5444067 w 8282517"/>
                <a:gd name="connsiteY3" fmla="*/ 429683 h 505883"/>
                <a:gd name="connsiteX4" fmla="*/ 5444067 w 8282517"/>
                <a:gd name="connsiteY4" fmla="*/ 372533 h 505883"/>
                <a:gd name="connsiteX5" fmla="*/ 5050367 w 8282517"/>
                <a:gd name="connsiteY5" fmla="*/ 372533 h 505883"/>
                <a:gd name="connsiteX6" fmla="*/ 5050367 w 8282517"/>
                <a:gd name="connsiteY6" fmla="*/ 328083 h 505883"/>
                <a:gd name="connsiteX7" fmla="*/ 4510617 w 8282517"/>
                <a:gd name="connsiteY7" fmla="*/ 328083 h 505883"/>
                <a:gd name="connsiteX8" fmla="*/ 4510617 w 8282517"/>
                <a:gd name="connsiteY8" fmla="*/ 296333 h 505883"/>
                <a:gd name="connsiteX9" fmla="*/ 3951817 w 8282517"/>
                <a:gd name="connsiteY9" fmla="*/ 296333 h 505883"/>
                <a:gd name="connsiteX10" fmla="*/ 3951817 w 8282517"/>
                <a:gd name="connsiteY10" fmla="*/ 258233 h 505883"/>
                <a:gd name="connsiteX11" fmla="*/ 3862917 w 8282517"/>
                <a:gd name="connsiteY11" fmla="*/ 258233 h 505883"/>
                <a:gd name="connsiteX12" fmla="*/ 3862917 w 8282517"/>
                <a:gd name="connsiteY12" fmla="*/ 232833 h 505883"/>
                <a:gd name="connsiteX13" fmla="*/ 3088217 w 8282517"/>
                <a:gd name="connsiteY13" fmla="*/ 232833 h 505883"/>
                <a:gd name="connsiteX14" fmla="*/ 3088217 w 8282517"/>
                <a:gd name="connsiteY14" fmla="*/ 194733 h 505883"/>
                <a:gd name="connsiteX15" fmla="*/ 2453217 w 8282517"/>
                <a:gd name="connsiteY15" fmla="*/ 194733 h 505883"/>
                <a:gd name="connsiteX16" fmla="*/ 2465917 w 8282517"/>
                <a:gd name="connsiteY16" fmla="*/ 194733 h 505883"/>
                <a:gd name="connsiteX17" fmla="*/ 2338917 w 8282517"/>
                <a:gd name="connsiteY17" fmla="*/ 194733 h 505883"/>
                <a:gd name="connsiteX18" fmla="*/ 2338917 w 8282517"/>
                <a:gd name="connsiteY18" fmla="*/ 162983 h 505883"/>
                <a:gd name="connsiteX19" fmla="*/ 1653117 w 8282517"/>
                <a:gd name="connsiteY19" fmla="*/ 162983 h 505883"/>
                <a:gd name="connsiteX20" fmla="*/ 1653117 w 8282517"/>
                <a:gd name="connsiteY20" fmla="*/ 93133 h 505883"/>
                <a:gd name="connsiteX21" fmla="*/ 1164167 w 8282517"/>
                <a:gd name="connsiteY21" fmla="*/ 169333 h 505883"/>
                <a:gd name="connsiteX22" fmla="*/ 1164167 w 8282517"/>
                <a:gd name="connsiteY22" fmla="*/ 137583 h 505883"/>
                <a:gd name="connsiteX23" fmla="*/ 1081617 w 8282517"/>
                <a:gd name="connsiteY23" fmla="*/ 137583 h 505883"/>
                <a:gd name="connsiteX24" fmla="*/ 1081617 w 8282517"/>
                <a:gd name="connsiteY24" fmla="*/ 105833 h 505883"/>
                <a:gd name="connsiteX25" fmla="*/ 1081617 w 8282517"/>
                <a:gd name="connsiteY25" fmla="*/ 105833 h 505883"/>
                <a:gd name="connsiteX26" fmla="*/ 1056217 w 8282517"/>
                <a:gd name="connsiteY26" fmla="*/ 80433 h 505883"/>
                <a:gd name="connsiteX27" fmla="*/ 668867 w 8282517"/>
                <a:gd name="connsiteY27" fmla="*/ 80433 h 505883"/>
                <a:gd name="connsiteX28" fmla="*/ 668867 w 8282517"/>
                <a:gd name="connsiteY28" fmla="*/ 80433 h 505883"/>
                <a:gd name="connsiteX29" fmla="*/ 275167 w 8282517"/>
                <a:gd name="connsiteY29" fmla="*/ 80433 h 505883"/>
                <a:gd name="connsiteX30" fmla="*/ 275167 w 8282517"/>
                <a:gd name="connsiteY30" fmla="*/ 23283 h 505883"/>
                <a:gd name="connsiteX31" fmla="*/ 173567 w 8282517"/>
                <a:gd name="connsiteY31" fmla="*/ 38100 h 505883"/>
                <a:gd name="connsiteX32" fmla="*/ 179916 w 8282517"/>
                <a:gd name="connsiteY32" fmla="*/ 0 h 505883"/>
                <a:gd name="connsiteX33" fmla="*/ 0 w 8282517"/>
                <a:gd name="connsiteY33" fmla="*/ 4233 h 505883"/>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3217 w 8282517"/>
                <a:gd name="connsiteY15" fmla="*/ 190500 h 501650"/>
                <a:gd name="connsiteX16" fmla="*/ 2465917 w 8282517"/>
                <a:gd name="connsiteY16" fmla="*/ 1905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53117 w 8282517"/>
                <a:gd name="connsiteY20" fmla="*/ 88900 h 501650"/>
                <a:gd name="connsiteX21" fmla="*/ 1164167 w 8282517"/>
                <a:gd name="connsiteY21" fmla="*/ 165100 h 501650"/>
                <a:gd name="connsiteX22" fmla="*/ 1164167 w 8282517"/>
                <a:gd name="connsiteY22" fmla="*/ 133350 h 501650"/>
                <a:gd name="connsiteX23" fmla="*/ 1081617 w 8282517"/>
                <a:gd name="connsiteY23" fmla="*/ 133350 h 501650"/>
                <a:gd name="connsiteX24" fmla="*/ 1081617 w 8282517"/>
                <a:gd name="connsiteY24" fmla="*/ 101600 h 501650"/>
                <a:gd name="connsiteX25" fmla="*/ 1081617 w 8282517"/>
                <a:gd name="connsiteY25" fmla="*/ 101600 h 501650"/>
                <a:gd name="connsiteX26" fmla="*/ 1056217 w 8282517"/>
                <a:gd name="connsiteY26" fmla="*/ 76200 h 501650"/>
                <a:gd name="connsiteX27" fmla="*/ 668867 w 8282517"/>
                <a:gd name="connsiteY27" fmla="*/ 76200 h 501650"/>
                <a:gd name="connsiteX28" fmla="*/ 668867 w 8282517"/>
                <a:gd name="connsiteY28" fmla="*/ 76200 h 501650"/>
                <a:gd name="connsiteX29" fmla="*/ 275167 w 8282517"/>
                <a:gd name="connsiteY29" fmla="*/ 76200 h 501650"/>
                <a:gd name="connsiteX30" fmla="*/ 275167 w 8282517"/>
                <a:gd name="connsiteY30" fmla="*/ 190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3217 w 8282517"/>
                <a:gd name="connsiteY15" fmla="*/ 190500 h 501650"/>
                <a:gd name="connsiteX16" fmla="*/ 2465917 w 8282517"/>
                <a:gd name="connsiteY16" fmla="*/ 1905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53117 w 8282517"/>
                <a:gd name="connsiteY20" fmla="*/ 88900 h 501650"/>
                <a:gd name="connsiteX21" fmla="*/ 1164167 w 8282517"/>
                <a:gd name="connsiteY21" fmla="*/ 165100 h 501650"/>
                <a:gd name="connsiteX22" fmla="*/ 1164167 w 8282517"/>
                <a:gd name="connsiteY22" fmla="*/ 133350 h 501650"/>
                <a:gd name="connsiteX23" fmla="*/ 1081617 w 8282517"/>
                <a:gd name="connsiteY23" fmla="*/ 133350 h 501650"/>
                <a:gd name="connsiteX24" fmla="*/ 1081617 w 8282517"/>
                <a:gd name="connsiteY24" fmla="*/ 101600 h 501650"/>
                <a:gd name="connsiteX25" fmla="*/ 1081617 w 8282517"/>
                <a:gd name="connsiteY25" fmla="*/ 101600 h 501650"/>
                <a:gd name="connsiteX26" fmla="*/ 1056217 w 8282517"/>
                <a:gd name="connsiteY26" fmla="*/ 76200 h 501650"/>
                <a:gd name="connsiteX27" fmla="*/ 668867 w 8282517"/>
                <a:gd name="connsiteY27" fmla="*/ 76200 h 501650"/>
                <a:gd name="connsiteX28" fmla="*/ 668867 w 8282517"/>
                <a:gd name="connsiteY28" fmla="*/ 76200 h 501650"/>
                <a:gd name="connsiteX29" fmla="*/ 275167 w 8282517"/>
                <a:gd name="connsiteY29" fmla="*/ 76200 h 501650"/>
                <a:gd name="connsiteX30" fmla="*/ 275167 w 8282517"/>
                <a:gd name="connsiteY30" fmla="*/ 190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3217 w 8282517"/>
                <a:gd name="connsiteY15" fmla="*/ 190500 h 501650"/>
                <a:gd name="connsiteX16" fmla="*/ 2465917 w 8282517"/>
                <a:gd name="connsiteY16" fmla="*/ 1905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53117 w 8282517"/>
                <a:gd name="connsiteY20" fmla="*/ 88900 h 501650"/>
                <a:gd name="connsiteX21" fmla="*/ 1164167 w 8282517"/>
                <a:gd name="connsiteY21" fmla="*/ 165100 h 501650"/>
                <a:gd name="connsiteX22" fmla="*/ 1164167 w 8282517"/>
                <a:gd name="connsiteY22" fmla="*/ 133350 h 501650"/>
                <a:gd name="connsiteX23" fmla="*/ 1081617 w 8282517"/>
                <a:gd name="connsiteY23" fmla="*/ 133350 h 501650"/>
                <a:gd name="connsiteX24" fmla="*/ 1081617 w 8282517"/>
                <a:gd name="connsiteY24" fmla="*/ 101600 h 501650"/>
                <a:gd name="connsiteX25" fmla="*/ 1081617 w 8282517"/>
                <a:gd name="connsiteY25" fmla="*/ 101600 h 501650"/>
                <a:gd name="connsiteX26" fmla="*/ 1056217 w 8282517"/>
                <a:gd name="connsiteY26" fmla="*/ 76200 h 501650"/>
                <a:gd name="connsiteX27" fmla="*/ 668867 w 8282517"/>
                <a:gd name="connsiteY27" fmla="*/ 76200 h 501650"/>
                <a:gd name="connsiteX28" fmla="*/ 668867 w 8282517"/>
                <a:gd name="connsiteY28" fmla="*/ 76200 h 501650"/>
                <a:gd name="connsiteX29" fmla="*/ 275167 w 8282517"/>
                <a:gd name="connsiteY29" fmla="*/ 76200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3217 w 8282517"/>
                <a:gd name="connsiteY15" fmla="*/ 190500 h 501650"/>
                <a:gd name="connsiteX16" fmla="*/ 2465917 w 8282517"/>
                <a:gd name="connsiteY16" fmla="*/ 1905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53117 w 8282517"/>
                <a:gd name="connsiteY20" fmla="*/ 88900 h 501650"/>
                <a:gd name="connsiteX21" fmla="*/ 1164167 w 8282517"/>
                <a:gd name="connsiteY21" fmla="*/ 165100 h 501650"/>
                <a:gd name="connsiteX22" fmla="*/ 1164167 w 8282517"/>
                <a:gd name="connsiteY22" fmla="*/ 133350 h 501650"/>
                <a:gd name="connsiteX23" fmla="*/ 1081617 w 8282517"/>
                <a:gd name="connsiteY23" fmla="*/ 133350 h 501650"/>
                <a:gd name="connsiteX24" fmla="*/ 1081617 w 8282517"/>
                <a:gd name="connsiteY24" fmla="*/ 101600 h 501650"/>
                <a:gd name="connsiteX25" fmla="*/ 1081617 w 8282517"/>
                <a:gd name="connsiteY25" fmla="*/ 101600 h 501650"/>
                <a:gd name="connsiteX26" fmla="*/ 1056217 w 8282517"/>
                <a:gd name="connsiteY26" fmla="*/ 76200 h 501650"/>
                <a:gd name="connsiteX27" fmla="*/ 668867 w 8282517"/>
                <a:gd name="connsiteY27" fmla="*/ 76200 h 501650"/>
                <a:gd name="connsiteX28" fmla="*/ 675217 w 8282517"/>
                <a:gd name="connsiteY28" fmla="*/ 31750 h 501650"/>
                <a:gd name="connsiteX29" fmla="*/ 275167 w 8282517"/>
                <a:gd name="connsiteY29" fmla="*/ 76200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3217 w 8282517"/>
                <a:gd name="connsiteY15" fmla="*/ 190500 h 501650"/>
                <a:gd name="connsiteX16" fmla="*/ 2465917 w 8282517"/>
                <a:gd name="connsiteY16" fmla="*/ 1905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53117 w 8282517"/>
                <a:gd name="connsiteY20" fmla="*/ 88900 h 501650"/>
                <a:gd name="connsiteX21" fmla="*/ 1164167 w 8282517"/>
                <a:gd name="connsiteY21" fmla="*/ 165100 h 501650"/>
                <a:gd name="connsiteX22" fmla="*/ 1164167 w 8282517"/>
                <a:gd name="connsiteY22" fmla="*/ 133350 h 501650"/>
                <a:gd name="connsiteX23" fmla="*/ 1081617 w 8282517"/>
                <a:gd name="connsiteY23" fmla="*/ 133350 h 501650"/>
                <a:gd name="connsiteX24" fmla="*/ 1081617 w 8282517"/>
                <a:gd name="connsiteY24" fmla="*/ 101600 h 501650"/>
                <a:gd name="connsiteX25" fmla="*/ 1081617 w 8282517"/>
                <a:gd name="connsiteY25" fmla="*/ 101600 h 501650"/>
                <a:gd name="connsiteX26" fmla="*/ 1056217 w 8282517"/>
                <a:gd name="connsiteY26" fmla="*/ 76200 h 501650"/>
                <a:gd name="connsiteX27" fmla="*/ 685801 w 8282517"/>
                <a:gd name="connsiteY27" fmla="*/ 91017 h 501650"/>
                <a:gd name="connsiteX28" fmla="*/ 675217 w 8282517"/>
                <a:gd name="connsiteY28" fmla="*/ 31750 h 501650"/>
                <a:gd name="connsiteX29" fmla="*/ 275167 w 8282517"/>
                <a:gd name="connsiteY29" fmla="*/ 76200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3217 w 8282517"/>
                <a:gd name="connsiteY15" fmla="*/ 190500 h 501650"/>
                <a:gd name="connsiteX16" fmla="*/ 2465917 w 8282517"/>
                <a:gd name="connsiteY16" fmla="*/ 1905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53117 w 8282517"/>
                <a:gd name="connsiteY20" fmla="*/ 88900 h 501650"/>
                <a:gd name="connsiteX21" fmla="*/ 1164167 w 8282517"/>
                <a:gd name="connsiteY21" fmla="*/ 165100 h 501650"/>
                <a:gd name="connsiteX22" fmla="*/ 1164167 w 8282517"/>
                <a:gd name="connsiteY22" fmla="*/ 133350 h 501650"/>
                <a:gd name="connsiteX23" fmla="*/ 1081617 w 8282517"/>
                <a:gd name="connsiteY23" fmla="*/ 133350 h 501650"/>
                <a:gd name="connsiteX24" fmla="*/ 1081617 w 8282517"/>
                <a:gd name="connsiteY24" fmla="*/ 101600 h 501650"/>
                <a:gd name="connsiteX25" fmla="*/ 1081617 w 8282517"/>
                <a:gd name="connsiteY25" fmla="*/ 101600 h 501650"/>
                <a:gd name="connsiteX26" fmla="*/ 1056217 w 8282517"/>
                <a:gd name="connsiteY26" fmla="*/ 76200 h 501650"/>
                <a:gd name="connsiteX27" fmla="*/ 685801 w 8282517"/>
                <a:gd name="connsiteY27" fmla="*/ 91017 h 501650"/>
                <a:gd name="connsiteX28" fmla="*/ 677334 w 8282517"/>
                <a:gd name="connsiteY28" fmla="*/ 61384 h 501650"/>
                <a:gd name="connsiteX29" fmla="*/ 275167 w 8282517"/>
                <a:gd name="connsiteY29" fmla="*/ 76200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3217 w 8282517"/>
                <a:gd name="connsiteY15" fmla="*/ 190500 h 501650"/>
                <a:gd name="connsiteX16" fmla="*/ 2465917 w 8282517"/>
                <a:gd name="connsiteY16" fmla="*/ 1905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53117 w 8282517"/>
                <a:gd name="connsiteY20" fmla="*/ 88900 h 501650"/>
                <a:gd name="connsiteX21" fmla="*/ 1164167 w 8282517"/>
                <a:gd name="connsiteY21" fmla="*/ 165100 h 501650"/>
                <a:gd name="connsiteX22" fmla="*/ 1164167 w 8282517"/>
                <a:gd name="connsiteY22" fmla="*/ 133350 h 501650"/>
                <a:gd name="connsiteX23" fmla="*/ 1081617 w 8282517"/>
                <a:gd name="connsiteY23" fmla="*/ 133350 h 501650"/>
                <a:gd name="connsiteX24" fmla="*/ 1081617 w 8282517"/>
                <a:gd name="connsiteY24" fmla="*/ 101600 h 501650"/>
                <a:gd name="connsiteX25" fmla="*/ 1081617 w 8282517"/>
                <a:gd name="connsiteY25" fmla="*/ 101600 h 501650"/>
                <a:gd name="connsiteX26" fmla="*/ 1056217 w 8282517"/>
                <a:gd name="connsiteY26" fmla="*/ 76200 h 501650"/>
                <a:gd name="connsiteX27" fmla="*/ 685801 w 8282517"/>
                <a:gd name="connsiteY27" fmla="*/ 91017 h 501650"/>
                <a:gd name="connsiteX28" fmla="*/ 677334 w 8282517"/>
                <a:gd name="connsiteY28" fmla="*/ 61384 h 501650"/>
                <a:gd name="connsiteX29" fmla="*/ 277283 w 8282517"/>
                <a:gd name="connsiteY29" fmla="*/ 65617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3217 w 8282517"/>
                <a:gd name="connsiteY15" fmla="*/ 190500 h 501650"/>
                <a:gd name="connsiteX16" fmla="*/ 2465917 w 8282517"/>
                <a:gd name="connsiteY16" fmla="*/ 1905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53117 w 8282517"/>
                <a:gd name="connsiteY20" fmla="*/ 88900 h 501650"/>
                <a:gd name="connsiteX21" fmla="*/ 1164167 w 8282517"/>
                <a:gd name="connsiteY21" fmla="*/ 165100 h 501650"/>
                <a:gd name="connsiteX22" fmla="*/ 1164167 w 8282517"/>
                <a:gd name="connsiteY22" fmla="*/ 133350 h 501650"/>
                <a:gd name="connsiteX23" fmla="*/ 1081617 w 8282517"/>
                <a:gd name="connsiteY23" fmla="*/ 133350 h 501650"/>
                <a:gd name="connsiteX24" fmla="*/ 1081617 w 8282517"/>
                <a:gd name="connsiteY24" fmla="*/ 101600 h 501650"/>
                <a:gd name="connsiteX25" fmla="*/ 1081617 w 8282517"/>
                <a:gd name="connsiteY25" fmla="*/ 101600 h 501650"/>
                <a:gd name="connsiteX26" fmla="*/ 1056217 w 8282517"/>
                <a:gd name="connsiteY26" fmla="*/ 76200 h 501650"/>
                <a:gd name="connsiteX27" fmla="*/ 677334 w 8282517"/>
                <a:gd name="connsiteY27" fmla="*/ 88900 h 501650"/>
                <a:gd name="connsiteX28" fmla="*/ 677334 w 8282517"/>
                <a:gd name="connsiteY28" fmla="*/ 61384 h 501650"/>
                <a:gd name="connsiteX29" fmla="*/ 277283 w 8282517"/>
                <a:gd name="connsiteY29" fmla="*/ 65617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3217 w 8282517"/>
                <a:gd name="connsiteY15" fmla="*/ 190500 h 501650"/>
                <a:gd name="connsiteX16" fmla="*/ 2465917 w 8282517"/>
                <a:gd name="connsiteY16" fmla="*/ 1905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53117 w 8282517"/>
                <a:gd name="connsiteY20" fmla="*/ 88900 h 501650"/>
                <a:gd name="connsiteX21" fmla="*/ 1164167 w 8282517"/>
                <a:gd name="connsiteY21" fmla="*/ 165100 h 501650"/>
                <a:gd name="connsiteX22" fmla="*/ 1164167 w 8282517"/>
                <a:gd name="connsiteY22" fmla="*/ 133350 h 501650"/>
                <a:gd name="connsiteX23" fmla="*/ 1081617 w 8282517"/>
                <a:gd name="connsiteY23" fmla="*/ 133350 h 501650"/>
                <a:gd name="connsiteX24" fmla="*/ 1081617 w 8282517"/>
                <a:gd name="connsiteY24" fmla="*/ 101600 h 501650"/>
                <a:gd name="connsiteX25" fmla="*/ 1058334 w 8282517"/>
                <a:gd name="connsiteY25" fmla="*/ 103717 h 501650"/>
                <a:gd name="connsiteX26" fmla="*/ 1056217 w 8282517"/>
                <a:gd name="connsiteY26" fmla="*/ 76200 h 501650"/>
                <a:gd name="connsiteX27" fmla="*/ 677334 w 8282517"/>
                <a:gd name="connsiteY27" fmla="*/ 88900 h 501650"/>
                <a:gd name="connsiteX28" fmla="*/ 677334 w 8282517"/>
                <a:gd name="connsiteY28" fmla="*/ 61384 h 501650"/>
                <a:gd name="connsiteX29" fmla="*/ 277283 w 8282517"/>
                <a:gd name="connsiteY29" fmla="*/ 65617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3217 w 8282517"/>
                <a:gd name="connsiteY15" fmla="*/ 190500 h 501650"/>
                <a:gd name="connsiteX16" fmla="*/ 2465917 w 8282517"/>
                <a:gd name="connsiteY16" fmla="*/ 1905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53117 w 8282517"/>
                <a:gd name="connsiteY20" fmla="*/ 88900 h 501650"/>
                <a:gd name="connsiteX21" fmla="*/ 1164167 w 8282517"/>
                <a:gd name="connsiteY21" fmla="*/ 165100 h 501650"/>
                <a:gd name="connsiteX22" fmla="*/ 1164167 w 8282517"/>
                <a:gd name="connsiteY22" fmla="*/ 133350 h 501650"/>
                <a:gd name="connsiteX23" fmla="*/ 1081617 w 8282517"/>
                <a:gd name="connsiteY23" fmla="*/ 133350 h 501650"/>
                <a:gd name="connsiteX24" fmla="*/ 1081617 w 8282517"/>
                <a:gd name="connsiteY24" fmla="*/ 101600 h 501650"/>
                <a:gd name="connsiteX25" fmla="*/ 1058334 w 8282517"/>
                <a:gd name="connsiteY25" fmla="*/ 103717 h 501650"/>
                <a:gd name="connsiteX26" fmla="*/ 1056217 w 8282517"/>
                <a:gd name="connsiteY26" fmla="*/ 82550 h 501650"/>
                <a:gd name="connsiteX27" fmla="*/ 677334 w 8282517"/>
                <a:gd name="connsiteY27" fmla="*/ 88900 h 501650"/>
                <a:gd name="connsiteX28" fmla="*/ 677334 w 8282517"/>
                <a:gd name="connsiteY28" fmla="*/ 61384 h 501650"/>
                <a:gd name="connsiteX29" fmla="*/ 277283 w 8282517"/>
                <a:gd name="connsiteY29" fmla="*/ 65617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3217 w 8282517"/>
                <a:gd name="connsiteY15" fmla="*/ 190500 h 501650"/>
                <a:gd name="connsiteX16" fmla="*/ 2465917 w 8282517"/>
                <a:gd name="connsiteY16" fmla="*/ 1905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48884 w 8282517"/>
                <a:gd name="connsiteY20" fmla="*/ 160866 h 501650"/>
                <a:gd name="connsiteX21" fmla="*/ 1164167 w 8282517"/>
                <a:gd name="connsiteY21" fmla="*/ 165100 h 501650"/>
                <a:gd name="connsiteX22" fmla="*/ 1164167 w 8282517"/>
                <a:gd name="connsiteY22" fmla="*/ 133350 h 501650"/>
                <a:gd name="connsiteX23" fmla="*/ 1081617 w 8282517"/>
                <a:gd name="connsiteY23" fmla="*/ 133350 h 501650"/>
                <a:gd name="connsiteX24" fmla="*/ 1081617 w 8282517"/>
                <a:gd name="connsiteY24" fmla="*/ 101600 h 501650"/>
                <a:gd name="connsiteX25" fmla="*/ 1058334 w 8282517"/>
                <a:gd name="connsiteY25" fmla="*/ 103717 h 501650"/>
                <a:gd name="connsiteX26" fmla="*/ 1056217 w 8282517"/>
                <a:gd name="connsiteY26" fmla="*/ 82550 h 501650"/>
                <a:gd name="connsiteX27" fmla="*/ 677334 w 8282517"/>
                <a:gd name="connsiteY27" fmla="*/ 88900 h 501650"/>
                <a:gd name="connsiteX28" fmla="*/ 677334 w 8282517"/>
                <a:gd name="connsiteY28" fmla="*/ 61384 h 501650"/>
                <a:gd name="connsiteX29" fmla="*/ 277283 w 8282517"/>
                <a:gd name="connsiteY29" fmla="*/ 65617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3217 w 8282517"/>
                <a:gd name="connsiteY15" fmla="*/ 190500 h 501650"/>
                <a:gd name="connsiteX16" fmla="*/ 2465917 w 8282517"/>
                <a:gd name="connsiteY16" fmla="*/ 1905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48884 w 8282517"/>
                <a:gd name="connsiteY20" fmla="*/ 160866 h 501650"/>
                <a:gd name="connsiteX21" fmla="*/ 1164167 w 8282517"/>
                <a:gd name="connsiteY21" fmla="*/ 162984 h 501650"/>
                <a:gd name="connsiteX22" fmla="*/ 1164167 w 8282517"/>
                <a:gd name="connsiteY22" fmla="*/ 133350 h 501650"/>
                <a:gd name="connsiteX23" fmla="*/ 1081617 w 8282517"/>
                <a:gd name="connsiteY23" fmla="*/ 133350 h 501650"/>
                <a:gd name="connsiteX24" fmla="*/ 1081617 w 8282517"/>
                <a:gd name="connsiteY24" fmla="*/ 101600 h 501650"/>
                <a:gd name="connsiteX25" fmla="*/ 1058334 w 8282517"/>
                <a:gd name="connsiteY25" fmla="*/ 103717 h 501650"/>
                <a:gd name="connsiteX26" fmla="*/ 1056217 w 8282517"/>
                <a:gd name="connsiteY26" fmla="*/ 82550 h 501650"/>
                <a:gd name="connsiteX27" fmla="*/ 677334 w 8282517"/>
                <a:gd name="connsiteY27" fmla="*/ 88900 h 501650"/>
                <a:gd name="connsiteX28" fmla="*/ 677334 w 8282517"/>
                <a:gd name="connsiteY28" fmla="*/ 61384 h 501650"/>
                <a:gd name="connsiteX29" fmla="*/ 277283 w 8282517"/>
                <a:gd name="connsiteY29" fmla="*/ 65617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3217 w 8282517"/>
                <a:gd name="connsiteY15" fmla="*/ 190500 h 501650"/>
                <a:gd name="connsiteX16" fmla="*/ 2465917 w 8282517"/>
                <a:gd name="connsiteY16" fmla="*/ 1905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48884 w 8282517"/>
                <a:gd name="connsiteY20" fmla="*/ 160866 h 501650"/>
                <a:gd name="connsiteX21" fmla="*/ 1157817 w 8282517"/>
                <a:gd name="connsiteY21" fmla="*/ 162984 h 501650"/>
                <a:gd name="connsiteX22" fmla="*/ 1164167 w 8282517"/>
                <a:gd name="connsiteY22" fmla="*/ 133350 h 501650"/>
                <a:gd name="connsiteX23" fmla="*/ 1081617 w 8282517"/>
                <a:gd name="connsiteY23" fmla="*/ 133350 h 501650"/>
                <a:gd name="connsiteX24" fmla="*/ 1081617 w 8282517"/>
                <a:gd name="connsiteY24" fmla="*/ 101600 h 501650"/>
                <a:gd name="connsiteX25" fmla="*/ 1058334 w 8282517"/>
                <a:gd name="connsiteY25" fmla="*/ 103717 h 501650"/>
                <a:gd name="connsiteX26" fmla="*/ 1056217 w 8282517"/>
                <a:gd name="connsiteY26" fmla="*/ 82550 h 501650"/>
                <a:gd name="connsiteX27" fmla="*/ 677334 w 8282517"/>
                <a:gd name="connsiteY27" fmla="*/ 88900 h 501650"/>
                <a:gd name="connsiteX28" fmla="*/ 677334 w 8282517"/>
                <a:gd name="connsiteY28" fmla="*/ 61384 h 501650"/>
                <a:gd name="connsiteX29" fmla="*/ 277283 w 8282517"/>
                <a:gd name="connsiteY29" fmla="*/ 65617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3217 w 8282517"/>
                <a:gd name="connsiteY15" fmla="*/ 190500 h 501650"/>
                <a:gd name="connsiteX16" fmla="*/ 2465917 w 8282517"/>
                <a:gd name="connsiteY16" fmla="*/ 1905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48884 w 8282517"/>
                <a:gd name="connsiteY20" fmla="*/ 160866 h 501650"/>
                <a:gd name="connsiteX21" fmla="*/ 1157817 w 8282517"/>
                <a:gd name="connsiteY21" fmla="*/ 162984 h 501650"/>
                <a:gd name="connsiteX22" fmla="*/ 1157817 w 8282517"/>
                <a:gd name="connsiteY22" fmla="*/ 135467 h 501650"/>
                <a:gd name="connsiteX23" fmla="*/ 1081617 w 8282517"/>
                <a:gd name="connsiteY23" fmla="*/ 133350 h 501650"/>
                <a:gd name="connsiteX24" fmla="*/ 1081617 w 8282517"/>
                <a:gd name="connsiteY24" fmla="*/ 101600 h 501650"/>
                <a:gd name="connsiteX25" fmla="*/ 1058334 w 8282517"/>
                <a:gd name="connsiteY25" fmla="*/ 103717 h 501650"/>
                <a:gd name="connsiteX26" fmla="*/ 1056217 w 8282517"/>
                <a:gd name="connsiteY26" fmla="*/ 82550 h 501650"/>
                <a:gd name="connsiteX27" fmla="*/ 677334 w 8282517"/>
                <a:gd name="connsiteY27" fmla="*/ 88900 h 501650"/>
                <a:gd name="connsiteX28" fmla="*/ 677334 w 8282517"/>
                <a:gd name="connsiteY28" fmla="*/ 61384 h 501650"/>
                <a:gd name="connsiteX29" fmla="*/ 277283 w 8282517"/>
                <a:gd name="connsiteY29" fmla="*/ 65617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3217 w 8282517"/>
                <a:gd name="connsiteY15" fmla="*/ 190500 h 501650"/>
                <a:gd name="connsiteX16" fmla="*/ 2453217 w 8282517"/>
                <a:gd name="connsiteY16" fmla="*/ 1524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48884 w 8282517"/>
                <a:gd name="connsiteY20" fmla="*/ 160866 h 501650"/>
                <a:gd name="connsiteX21" fmla="*/ 1157817 w 8282517"/>
                <a:gd name="connsiteY21" fmla="*/ 162984 h 501650"/>
                <a:gd name="connsiteX22" fmla="*/ 1157817 w 8282517"/>
                <a:gd name="connsiteY22" fmla="*/ 135467 h 501650"/>
                <a:gd name="connsiteX23" fmla="*/ 1081617 w 8282517"/>
                <a:gd name="connsiteY23" fmla="*/ 133350 h 501650"/>
                <a:gd name="connsiteX24" fmla="*/ 1081617 w 8282517"/>
                <a:gd name="connsiteY24" fmla="*/ 101600 h 501650"/>
                <a:gd name="connsiteX25" fmla="*/ 1058334 w 8282517"/>
                <a:gd name="connsiteY25" fmla="*/ 103717 h 501650"/>
                <a:gd name="connsiteX26" fmla="*/ 1056217 w 8282517"/>
                <a:gd name="connsiteY26" fmla="*/ 82550 h 501650"/>
                <a:gd name="connsiteX27" fmla="*/ 677334 w 8282517"/>
                <a:gd name="connsiteY27" fmla="*/ 88900 h 501650"/>
                <a:gd name="connsiteX28" fmla="*/ 677334 w 8282517"/>
                <a:gd name="connsiteY28" fmla="*/ 61384 h 501650"/>
                <a:gd name="connsiteX29" fmla="*/ 277283 w 8282517"/>
                <a:gd name="connsiteY29" fmla="*/ 65617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5333 w 8282517"/>
                <a:gd name="connsiteY15" fmla="*/ 209550 h 501650"/>
                <a:gd name="connsiteX16" fmla="*/ 2453217 w 8282517"/>
                <a:gd name="connsiteY16" fmla="*/ 1524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48884 w 8282517"/>
                <a:gd name="connsiteY20" fmla="*/ 160866 h 501650"/>
                <a:gd name="connsiteX21" fmla="*/ 1157817 w 8282517"/>
                <a:gd name="connsiteY21" fmla="*/ 162984 h 501650"/>
                <a:gd name="connsiteX22" fmla="*/ 1157817 w 8282517"/>
                <a:gd name="connsiteY22" fmla="*/ 135467 h 501650"/>
                <a:gd name="connsiteX23" fmla="*/ 1081617 w 8282517"/>
                <a:gd name="connsiteY23" fmla="*/ 133350 h 501650"/>
                <a:gd name="connsiteX24" fmla="*/ 1081617 w 8282517"/>
                <a:gd name="connsiteY24" fmla="*/ 101600 h 501650"/>
                <a:gd name="connsiteX25" fmla="*/ 1058334 w 8282517"/>
                <a:gd name="connsiteY25" fmla="*/ 103717 h 501650"/>
                <a:gd name="connsiteX26" fmla="*/ 1056217 w 8282517"/>
                <a:gd name="connsiteY26" fmla="*/ 82550 h 501650"/>
                <a:gd name="connsiteX27" fmla="*/ 677334 w 8282517"/>
                <a:gd name="connsiteY27" fmla="*/ 88900 h 501650"/>
                <a:gd name="connsiteX28" fmla="*/ 677334 w 8282517"/>
                <a:gd name="connsiteY28" fmla="*/ 61384 h 501650"/>
                <a:gd name="connsiteX29" fmla="*/ 277283 w 8282517"/>
                <a:gd name="connsiteY29" fmla="*/ 65617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5333 w 8282517"/>
                <a:gd name="connsiteY15" fmla="*/ 209550 h 501650"/>
                <a:gd name="connsiteX16" fmla="*/ 2461683 w 8282517"/>
                <a:gd name="connsiteY16" fmla="*/ 177800 h 501650"/>
                <a:gd name="connsiteX17" fmla="*/ 2338917 w 8282517"/>
                <a:gd name="connsiteY17" fmla="*/ 190500 h 501650"/>
                <a:gd name="connsiteX18" fmla="*/ 2338917 w 8282517"/>
                <a:gd name="connsiteY18" fmla="*/ 158750 h 501650"/>
                <a:gd name="connsiteX19" fmla="*/ 1653117 w 8282517"/>
                <a:gd name="connsiteY19" fmla="*/ 158750 h 501650"/>
                <a:gd name="connsiteX20" fmla="*/ 1648884 w 8282517"/>
                <a:gd name="connsiteY20" fmla="*/ 160866 h 501650"/>
                <a:gd name="connsiteX21" fmla="*/ 1157817 w 8282517"/>
                <a:gd name="connsiteY21" fmla="*/ 162984 h 501650"/>
                <a:gd name="connsiteX22" fmla="*/ 1157817 w 8282517"/>
                <a:gd name="connsiteY22" fmla="*/ 135467 h 501650"/>
                <a:gd name="connsiteX23" fmla="*/ 1081617 w 8282517"/>
                <a:gd name="connsiteY23" fmla="*/ 133350 h 501650"/>
                <a:gd name="connsiteX24" fmla="*/ 1081617 w 8282517"/>
                <a:gd name="connsiteY24" fmla="*/ 101600 h 501650"/>
                <a:gd name="connsiteX25" fmla="*/ 1058334 w 8282517"/>
                <a:gd name="connsiteY25" fmla="*/ 103717 h 501650"/>
                <a:gd name="connsiteX26" fmla="*/ 1056217 w 8282517"/>
                <a:gd name="connsiteY26" fmla="*/ 82550 h 501650"/>
                <a:gd name="connsiteX27" fmla="*/ 677334 w 8282517"/>
                <a:gd name="connsiteY27" fmla="*/ 88900 h 501650"/>
                <a:gd name="connsiteX28" fmla="*/ 677334 w 8282517"/>
                <a:gd name="connsiteY28" fmla="*/ 61384 h 501650"/>
                <a:gd name="connsiteX29" fmla="*/ 277283 w 8282517"/>
                <a:gd name="connsiteY29" fmla="*/ 65617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88217 w 8282517"/>
                <a:gd name="connsiteY14" fmla="*/ 190500 h 501650"/>
                <a:gd name="connsiteX15" fmla="*/ 2455333 w 8282517"/>
                <a:gd name="connsiteY15" fmla="*/ 209550 h 501650"/>
                <a:gd name="connsiteX16" fmla="*/ 2461683 w 8282517"/>
                <a:gd name="connsiteY16" fmla="*/ 177800 h 501650"/>
                <a:gd name="connsiteX17" fmla="*/ 2338917 w 8282517"/>
                <a:gd name="connsiteY17" fmla="*/ 179917 h 501650"/>
                <a:gd name="connsiteX18" fmla="*/ 2338917 w 8282517"/>
                <a:gd name="connsiteY18" fmla="*/ 158750 h 501650"/>
                <a:gd name="connsiteX19" fmla="*/ 1653117 w 8282517"/>
                <a:gd name="connsiteY19" fmla="*/ 158750 h 501650"/>
                <a:gd name="connsiteX20" fmla="*/ 1648884 w 8282517"/>
                <a:gd name="connsiteY20" fmla="*/ 160866 h 501650"/>
                <a:gd name="connsiteX21" fmla="*/ 1157817 w 8282517"/>
                <a:gd name="connsiteY21" fmla="*/ 162984 h 501650"/>
                <a:gd name="connsiteX22" fmla="*/ 1157817 w 8282517"/>
                <a:gd name="connsiteY22" fmla="*/ 135467 h 501650"/>
                <a:gd name="connsiteX23" fmla="*/ 1081617 w 8282517"/>
                <a:gd name="connsiteY23" fmla="*/ 133350 h 501650"/>
                <a:gd name="connsiteX24" fmla="*/ 1081617 w 8282517"/>
                <a:gd name="connsiteY24" fmla="*/ 101600 h 501650"/>
                <a:gd name="connsiteX25" fmla="*/ 1058334 w 8282517"/>
                <a:gd name="connsiteY25" fmla="*/ 103717 h 501650"/>
                <a:gd name="connsiteX26" fmla="*/ 1056217 w 8282517"/>
                <a:gd name="connsiteY26" fmla="*/ 82550 h 501650"/>
                <a:gd name="connsiteX27" fmla="*/ 677334 w 8282517"/>
                <a:gd name="connsiteY27" fmla="*/ 88900 h 501650"/>
                <a:gd name="connsiteX28" fmla="*/ 677334 w 8282517"/>
                <a:gd name="connsiteY28" fmla="*/ 61384 h 501650"/>
                <a:gd name="connsiteX29" fmla="*/ 277283 w 8282517"/>
                <a:gd name="connsiteY29" fmla="*/ 65617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90334 w 8282517"/>
                <a:gd name="connsiteY14" fmla="*/ 196850 h 501650"/>
                <a:gd name="connsiteX15" fmla="*/ 2455333 w 8282517"/>
                <a:gd name="connsiteY15" fmla="*/ 209550 h 501650"/>
                <a:gd name="connsiteX16" fmla="*/ 2461683 w 8282517"/>
                <a:gd name="connsiteY16" fmla="*/ 177800 h 501650"/>
                <a:gd name="connsiteX17" fmla="*/ 2338917 w 8282517"/>
                <a:gd name="connsiteY17" fmla="*/ 179917 h 501650"/>
                <a:gd name="connsiteX18" fmla="*/ 2338917 w 8282517"/>
                <a:gd name="connsiteY18" fmla="*/ 158750 h 501650"/>
                <a:gd name="connsiteX19" fmla="*/ 1653117 w 8282517"/>
                <a:gd name="connsiteY19" fmla="*/ 158750 h 501650"/>
                <a:gd name="connsiteX20" fmla="*/ 1648884 w 8282517"/>
                <a:gd name="connsiteY20" fmla="*/ 160866 h 501650"/>
                <a:gd name="connsiteX21" fmla="*/ 1157817 w 8282517"/>
                <a:gd name="connsiteY21" fmla="*/ 162984 h 501650"/>
                <a:gd name="connsiteX22" fmla="*/ 1157817 w 8282517"/>
                <a:gd name="connsiteY22" fmla="*/ 135467 h 501650"/>
                <a:gd name="connsiteX23" fmla="*/ 1081617 w 8282517"/>
                <a:gd name="connsiteY23" fmla="*/ 133350 h 501650"/>
                <a:gd name="connsiteX24" fmla="*/ 1081617 w 8282517"/>
                <a:gd name="connsiteY24" fmla="*/ 101600 h 501650"/>
                <a:gd name="connsiteX25" fmla="*/ 1058334 w 8282517"/>
                <a:gd name="connsiteY25" fmla="*/ 103717 h 501650"/>
                <a:gd name="connsiteX26" fmla="*/ 1056217 w 8282517"/>
                <a:gd name="connsiteY26" fmla="*/ 82550 h 501650"/>
                <a:gd name="connsiteX27" fmla="*/ 677334 w 8282517"/>
                <a:gd name="connsiteY27" fmla="*/ 88900 h 501650"/>
                <a:gd name="connsiteX28" fmla="*/ 677334 w 8282517"/>
                <a:gd name="connsiteY28" fmla="*/ 61384 h 501650"/>
                <a:gd name="connsiteX29" fmla="*/ 277283 w 8282517"/>
                <a:gd name="connsiteY29" fmla="*/ 65617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90334 w 8282517"/>
                <a:gd name="connsiteY14" fmla="*/ 207433 h 501650"/>
                <a:gd name="connsiteX15" fmla="*/ 2455333 w 8282517"/>
                <a:gd name="connsiteY15" fmla="*/ 209550 h 501650"/>
                <a:gd name="connsiteX16" fmla="*/ 2461683 w 8282517"/>
                <a:gd name="connsiteY16" fmla="*/ 177800 h 501650"/>
                <a:gd name="connsiteX17" fmla="*/ 2338917 w 8282517"/>
                <a:gd name="connsiteY17" fmla="*/ 179917 h 501650"/>
                <a:gd name="connsiteX18" fmla="*/ 2338917 w 8282517"/>
                <a:gd name="connsiteY18" fmla="*/ 158750 h 501650"/>
                <a:gd name="connsiteX19" fmla="*/ 1653117 w 8282517"/>
                <a:gd name="connsiteY19" fmla="*/ 158750 h 501650"/>
                <a:gd name="connsiteX20" fmla="*/ 1648884 w 8282517"/>
                <a:gd name="connsiteY20" fmla="*/ 160866 h 501650"/>
                <a:gd name="connsiteX21" fmla="*/ 1157817 w 8282517"/>
                <a:gd name="connsiteY21" fmla="*/ 162984 h 501650"/>
                <a:gd name="connsiteX22" fmla="*/ 1157817 w 8282517"/>
                <a:gd name="connsiteY22" fmla="*/ 135467 h 501650"/>
                <a:gd name="connsiteX23" fmla="*/ 1081617 w 8282517"/>
                <a:gd name="connsiteY23" fmla="*/ 133350 h 501650"/>
                <a:gd name="connsiteX24" fmla="*/ 1081617 w 8282517"/>
                <a:gd name="connsiteY24" fmla="*/ 101600 h 501650"/>
                <a:gd name="connsiteX25" fmla="*/ 1058334 w 8282517"/>
                <a:gd name="connsiteY25" fmla="*/ 103717 h 501650"/>
                <a:gd name="connsiteX26" fmla="*/ 1056217 w 8282517"/>
                <a:gd name="connsiteY26" fmla="*/ 82550 h 501650"/>
                <a:gd name="connsiteX27" fmla="*/ 677334 w 8282517"/>
                <a:gd name="connsiteY27" fmla="*/ 88900 h 501650"/>
                <a:gd name="connsiteX28" fmla="*/ 677334 w 8282517"/>
                <a:gd name="connsiteY28" fmla="*/ 61384 h 501650"/>
                <a:gd name="connsiteX29" fmla="*/ 277283 w 8282517"/>
                <a:gd name="connsiteY29" fmla="*/ 65617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 name="connsiteX0" fmla="*/ 8282517 w 8282517"/>
                <a:gd name="connsiteY0" fmla="*/ 501650 h 501650"/>
                <a:gd name="connsiteX1" fmla="*/ 5488517 w 8282517"/>
                <a:gd name="connsiteY1" fmla="*/ 501650 h 501650"/>
                <a:gd name="connsiteX2" fmla="*/ 5488517 w 8282517"/>
                <a:gd name="connsiteY2" fmla="*/ 425450 h 501650"/>
                <a:gd name="connsiteX3" fmla="*/ 5444067 w 8282517"/>
                <a:gd name="connsiteY3" fmla="*/ 425450 h 501650"/>
                <a:gd name="connsiteX4" fmla="*/ 5444067 w 8282517"/>
                <a:gd name="connsiteY4" fmla="*/ 368300 h 501650"/>
                <a:gd name="connsiteX5" fmla="*/ 5050367 w 8282517"/>
                <a:gd name="connsiteY5" fmla="*/ 368300 h 501650"/>
                <a:gd name="connsiteX6" fmla="*/ 5050367 w 8282517"/>
                <a:gd name="connsiteY6" fmla="*/ 323850 h 501650"/>
                <a:gd name="connsiteX7" fmla="*/ 4510617 w 8282517"/>
                <a:gd name="connsiteY7" fmla="*/ 323850 h 501650"/>
                <a:gd name="connsiteX8" fmla="*/ 4510617 w 8282517"/>
                <a:gd name="connsiteY8" fmla="*/ 292100 h 501650"/>
                <a:gd name="connsiteX9" fmla="*/ 3951817 w 8282517"/>
                <a:gd name="connsiteY9" fmla="*/ 292100 h 501650"/>
                <a:gd name="connsiteX10" fmla="*/ 3951817 w 8282517"/>
                <a:gd name="connsiteY10" fmla="*/ 254000 h 501650"/>
                <a:gd name="connsiteX11" fmla="*/ 3862917 w 8282517"/>
                <a:gd name="connsiteY11" fmla="*/ 254000 h 501650"/>
                <a:gd name="connsiteX12" fmla="*/ 3862917 w 8282517"/>
                <a:gd name="connsiteY12" fmla="*/ 228600 h 501650"/>
                <a:gd name="connsiteX13" fmla="*/ 3088217 w 8282517"/>
                <a:gd name="connsiteY13" fmla="*/ 228600 h 501650"/>
                <a:gd name="connsiteX14" fmla="*/ 3090334 w 8282517"/>
                <a:gd name="connsiteY14" fmla="*/ 207433 h 501650"/>
                <a:gd name="connsiteX15" fmla="*/ 2461683 w 8282517"/>
                <a:gd name="connsiteY15" fmla="*/ 209550 h 501650"/>
                <a:gd name="connsiteX16" fmla="*/ 2461683 w 8282517"/>
                <a:gd name="connsiteY16" fmla="*/ 177800 h 501650"/>
                <a:gd name="connsiteX17" fmla="*/ 2338917 w 8282517"/>
                <a:gd name="connsiteY17" fmla="*/ 179917 h 501650"/>
                <a:gd name="connsiteX18" fmla="*/ 2338917 w 8282517"/>
                <a:gd name="connsiteY18" fmla="*/ 158750 h 501650"/>
                <a:gd name="connsiteX19" fmla="*/ 1653117 w 8282517"/>
                <a:gd name="connsiteY19" fmla="*/ 158750 h 501650"/>
                <a:gd name="connsiteX20" fmla="*/ 1648884 w 8282517"/>
                <a:gd name="connsiteY20" fmla="*/ 160866 h 501650"/>
                <a:gd name="connsiteX21" fmla="*/ 1157817 w 8282517"/>
                <a:gd name="connsiteY21" fmla="*/ 162984 h 501650"/>
                <a:gd name="connsiteX22" fmla="*/ 1157817 w 8282517"/>
                <a:gd name="connsiteY22" fmla="*/ 135467 h 501650"/>
                <a:gd name="connsiteX23" fmla="*/ 1081617 w 8282517"/>
                <a:gd name="connsiteY23" fmla="*/ 133350 h 501650"/>
                <a:gd name="connsiteX24" fmla="*/ 1081617 w 8282517"/>
                <a:gd name="connsiteY24" fmla="*/ 101600 h 501650"/>
                <a:gd name="connsiteX25" fmla="*/ 1058334 w 8282517"/>
                <a:gd name="connsiteY25" fmla="*/ 103717 h 501650"/>
                <a:gd name="connsiteX26" fmla="*/ 1056217 w 8282517"/>
                <a:gd name="connsiteY26" fmla="*/ 82550 h 501650"/>
                <a:gd name="connsiteX27" fmla="*/ 677334 w 8282517"/>
                <a:gd name="connsiteY27" fmla="*/ 88900 h 501650"/>
                <a:gd name="connsiteX28" fmla="*/ 677334 w 8282517"/>
                <a:gd name="connsiteY28" fmla="*/ 61384 h 501650"/>
                <a:gd name="connsiteX29" fmla="*/ 277283 w 8282517"/>
                <a:gd name="connsiteY29" fmla="*/ 65617 h 501650"/>
                <a:gd name="connsiteX30" fmla="*/ 277284 w 8282517"/>
                <a:gd name="connsiteY30" fmla="*/ 31750 h 501650"/>
                <a:gd name="connsiteX31" fmla="*/ 173567 w 8282517"/>
                <a:gd name="connsiteY31" fmla="*/ 33867 h 501650"/>
                <a:gd name="connsiteX32" fmla="*/ 177799 w 8282517"/>
                <a:gd name="connsiteY32" fmla="*/ 0 h 501650"/>
                <a:gd name="connsiteX33" fmla="*/ 0 w 8282517"/>
                <a:gd name="connsiteY33" fmla="*/ 0 h 50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282517" h="501650">
                  <a:moveTo>
                    <a:pt x="8282517" y="501650"/>
                  </a:moveTo>
                  <a:lnTo>
                    <a:pt x="5488517" y="501650"/>
                  </a:lnTo>
                  <a:lnTo>
                    <a:pt x="5488517" y="425450"/>
                  </a:lnTo>
                  <a:lnTo>
                    <a:pt x="5444067" y="425450"/>
                  </a:lnTo>
                  <a:lnTo>
                    <a:pt x="5444067" y="368300"/>
                  </a:lnTo>
                  <a:lnTo>
                    <a:pt x="5050367" y="368300"/>
                  </a:lnTo>
                  <a:lnTo>
                    <a:pt x="5050367" y="323850"/>
                  </a:lnTo>
                  <a:lnTo>
                    <a:pt x="4510617" y="323850"/>
                  </a:lnTo>
                  <a:lnTo>
                    <a:pt x="4510617" y="292100"/>
                  </a:lnTo>
                  <a:lnTo>
                    <a:pt x="3951817" y="292100"/>
                  </a:lnTo>
                  <a:lnTo>
                    <a:pt x="3951817" y="254000"/>
                  </a:lnTo>
                  <a:lnTo>
                    <a:pt x="3862917" y="254000"/>
                  </a:lnTo>
                  <a:lnTo>
                    <a:pt x="3862917" y="228600"/>
                  </a:lnTo>
                  <a:lnTo>
                    <a:pt x="3088217" y="228600"/>
                  </a:lnTo>
                  <a:lnTo>
                    <a:pt x="3090334" y="207433"/>
                  </a:lnTo>
                  <a:lnTo>
                    <a:pt x="2461683" y="209550"/>
                  </a:lnTo>
                  <a:cubicBezTo>
                    <a:pt x="2460978" y="190500"/>
                    <a:pt x="2462388" y="196850"/>
                    <a:pt x="2461683" y="177800"/>
                  </a:cubicBezTo>
                  <a:lnTo>
                    <a:pt x="2338917" y="179917"/>
                  </a:lnTo>
                  <a:lnTo>
                    <a:pt x="2338917" y="158750"/>
                  </a:lnTo>
                  <a:lnTo>
                    <a:pt x="1653117" y="158750"/>
                  </a:lnTo>
                  <a:lnTo>
                    <a:pt x="1648884" y="160866"/>
                  </a:lnTo>
                  <a:lnTo>
                    <a:pt x="1157817" y="162984"/>
                  </a:lnTo>
                  <a:lnTo>
                    <a:pt x="1157817" y="135467"/>
                  </a:lnTo>
                  <a:lnTo>
                    <a:pt x="1081617" y="133350"/>
                  </a:lnTo>
                  <a:lnTo>
                    <a:pt x="1081617" y="101600"/>
                  </a:lnTo>
                  <a:lnTo>
                    <a:pt x="1058334" y="103717"/>
                  </a:lnTo>
                  <a:lnTo>
                    <a:pt x="1056217" y="82550"/>
                  </a:lnTo>
                  <a:lnTo>
                    <a:pt x="677334" y="88900"/>
                  </a:lnTo>
                  <a:lnTo>
                    <a:pt x="677334" y="61384"/>
                  </a:lnTo>
                  <a:lnTo>
                    <a:pt x="277283" y="65617"/>
                  </a:lnTo>
                  <a:cubicBezTo>
                    <a:pt x="277283" y="54328"/>
                    <a:pt x="277284" y="43039"/>
                    <a:pt x="277284" y="31750"/>
                  </a:cubicBezTo>
                  <a:lnTo>
                    <a:pt x="173567" y="33867"/>
                  </a:lnTo>
                  <a:cubicBezTo>
                    <a:pt x="172861" y="14817"/>
                    <a:pt x="178505" y="19050"/>
                    <a:pt x="177799" y="0"/>
                  </a:cubicBez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515" name="Group 514">
              <a:extLst>
                <a:ext uri="{FF2B5EF4-FFF2-40B4-BE49-F238E27FC236}">
                  <a16:creationId xmlns:a16="http://schemas.microsoft.com/office/drawing/2014/main" id="{E289E952-D0F6-2678-3142-00A6ABC94E8C}"/>
                </a:ext>
              </a:extLst>
            </p:cNvPr>
            <p:cNvGrpSpPr/>
            <p:nvPr/>
          </p:nvGrpSpPr>
          <p:grpSpPr>
            <a:xfrm>
              <a:off x="5952545" y="1758420"/>
              <a:ext cx="90993" cy="90993"/>
              <a:chOff x="3154974" y="4166954"/>
              <a:chExt cx="152400" cy="152400"/>
            </a:xfrm>
          </p:grpSpPr>
          <p:cxnSp>
            <p:nvCxnSpPr>
              <p:cNvPr id="516" name="Straight Connector 515">
                <a:extLst>
                  <a:ext uri="{FF2B5EF4-FFF2-40B4-BE49-F238E27FC236}">
                    <a16:creationId xmlns:a16="http://schemas.microsoft.com/office/drawing/2014/main" id="{CD530046-CC5A-4013-779A-F68133FB2126}"/>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71BF4FDC-4E63-6171-56ED-15E6203052C2}"/>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8" name="Group 517">
              <a:extLst>
                <a:ext uri="{FF2B5EF4-FFF2-40B4-BE49-F238E27FC236}">
                  <a16:creationId xmlns:a16="http://schemas.microsoft.com/office/drawing/2014/main" id="{CDE1A7D1-41C5-89DB-B253-FBCF705D4F68}"/>
                </a:ext>
              </a:extLst>
            </p:cNvPr>
            <p:cNvGrpSpPr/>
            <p:nvPr/>
          </p:nvGrpSpPr>
          <p:grpSpPr>
            <a:xfrm>
              <a:off x="6596928" y="1784776"/>
              <a:ext cx="90993" cy="90993"/>
              <a:chOff x="3154974" y="4166954"/>
              <a:chExt cx="152400" cy="152400"/>
            </a:xfrm>
          </p:grpSpPr>
          <p:cxnSp>
            <p:nvCxnSpPr>
              <p:cNvPr id="519" name="Straight Connector 518">
                <a:extLst>
                  <a:ext uri="{FF2B5EF4-FFF2-40B4-BE49-F238E27FC236}">
                    <a16:creationId xmlns:a16="http://schemas.microsoft.com/office/drawing/2014/main" id="{0D75DF54-2DFE-EF4E-A911-6486B22E89E4}"/>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6D206874-B959-38CF-20FE-161BC9C6025A}"/>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1" name="Group 520">
              <a:extLst>
                <a:ext uri="{FF2B5EF4-FFF2-40B4-BE49-F238E27FC236}">
                  <a16:creationId xmlns:a16="http://schemas.microsoft.com/office/drawing/2014/main" id="{F964F1B4-C139-49A6-97D8-D90071EC5556}"/>
                </a:ext>
              </a:extLst>
            </p:cNvPr>
            <p:cNvGrpSpPr/>
            <p:nvPr/>
          </p:nvGrpSpPr>
          <p:grpSpPr>
            <a:xfrm>
              <a:off x="6628186" y="1791856"/>
              <a:ext cx="90993" cy="90993"/>
              <a:chOff x="3154974" y="4166954"/>
              <a:chExt cx="152400" cy="152400"/>
            </a:xfrm>
          </p:grpSpPr>
          <p:cxnSp>
            <p:nvCxnSpPr>
              <p:cNvPr id="522" name="Straight Connector 521">
                <a:extLst>
                  <a:ext uri="{FF2B5EF4-FFF2-40B4-BE49-F238E27FC236}">
                    <a16:creationId xmlns:a16="http://schemas.microsoft.com/office/drawing/2014/main" id="{73AC5645-15BB-335E-274C-77EC84965374}"/>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91B13CB9-5293-AF46-F86A-0A8B2B189907}"/>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4" name="Group 523">
              <a:extLst>
                <a:ext uri="{FF2B5EF4-FFF2-40B4-BE49-F238E27FC236}">
                  <a16:creationId xmlns:a16="http://schemas.microsoft.com/office/drawing/2014/main" id="{FCF3AE90-E152-D40E-2E14-5DD8C6B6640E}"/>
                </a:ext>
              </a:extLst>
            </p:cNvPr>
            <p:cNvGrpSpPr/>
            <p:nvPr/>
          </p:nvGrpSpPr>
          <p:grpSpPr>
            <a:xfrm>
              <a:off x="6775306" y="1810544"/>
              <a:ext cx="90993" cy="90993"/>
              <a:chOff x="3154974" y="4166954"/>
              <a:chExt cx="152400" cy="152400"/>
            </a:xfrm>
          </p:grpSpPr>
          <p:cxnSp>
            <p:nvCxnSpPr>
              <p:cNvPr id="525" name="Straight Connector 524">
                <a:extLst>
                  <a:ext uri="{FF2B5EF4-FFF2-40B4-BE49-F238E27FC236}">
                    <a16:creationId xmlns:a16="http://schemas.microsoft.com/office/drawing/2014/main" id="{76FC7A2B-C2E8-4791-D30A-2ADF903633FD}"/>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4CFEEBB7-652D-EA0D-CBE4-88FAFA91E730}"/>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7" name="Group 526">
              <a:extLst>
                <a:ext uri="{FF2B5EF4-FFF2-40B4-BE49-F238E27FC236}">
                  <a16:creationId xmlns:a16="http://schemas.microsoft.com/office/drawing/2014/main" id="{D44C60B3-B17E-0C40-D1C4-7BEA657FE952}"/>
                </a:ext>
              </a:extLst>
            </p:cNvPr>
            <p:cNvGrpSpPr/>
            <p:nvPr/>
          </p:nvGrpSpPr>
          <p:grpSpPr>
            <a:xfrm>
              <a:off x="7075112" y="1810420"/>
              <a:ext cx="90993" cy="90993"/>
              <a:chOff x="3154974" y="4166954"/>
              <a:chExt cx="152400" cy="152400"/>
            </a:xfrm>
          </p:grpSpPr>
          <p:cxnSp>
            <p:nvCxnSpPr>
              <p:cNvPr id="528" name="Straight Connector 527">
                <a:extLst>
                  <a:ext uri="{FF2B5EF4-FFF2-40B4-BE49-F238E27FC236}">
                    <a16:creationId xmlns:a16="http://schemas.microsoft.com/office/drawing/2014/main" id="{0660F5AE-E8D2-E584-A1E5-51EC0B0BDA45}"/>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856565B6-A611-F900-26A1-5ADFE912B358}"/>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0" name="Group 529">
              <a:extLst>
                <a:ext uri="{FF2B5EF4-FFF2-40B4-BE49-F238E27FC236}">
                  <a16:creationId xmlns:a16="http://schemas.microsoft.com/office/drawing/2014/main" id="{28A6B934-230F-713F-6C7C-58C9DE6B9420}"/>
                </a:ext>
              </a:extLst>
            </p:cNvPr>
            <p:cNvGrpSpPr/>
            <p:nvPr/>
          </p:nvGrpSpPr>
          <p:grpSpPr>
            <a:xfrm>
              <a:off x="7101053" y="1810420"/>
              <a:ext cx="90993" cy="90993"/>
              <a:chOff x="3154974" y="4166954"/>
              <a:chExt cx="152400" cy="152400"/>
            </a:xfrm>
          </p:grpSpPr>
          <p:cxnSp>
            <p:nvCxnSpPr>
              <p:cNvPr id="531" name="Straight Connector 530">
                <a:extLst>
                  <a:ext uri="{FF2B5EF4-FFF2-40B4-BE49-F238E27FC236}">
                    <a16:creationId xmlns:a16="http://schemas.microsoft.com/office/drawing/2014/main" id="{7CB11282-2728-4E63-6214-FB8CB865EFA9}"/>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16450D19-6A78-4897-E2B1-16697A5939E8}"/>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3" name="Group 532">
              <a:extLst>
                <a:ext uri="{FF2B5EF4-FFF2-40B4-BE49-F238E27FC236}">
                  <a16:creationId xmlns:a16="http://schemas.microsoft.com/office/drawing/2014/main" id="{E8E8761A-DE60-2B89-6AB7-CBE8F7069D07}"/>
                </a:ext>
              </a:extLst>
            </p:cNvPr>
            <p:cNvGrpSpPr/>
            <p:nvPr/>
          </p:nvGrpSpPr>
          <p:grpSpPr>
            <a:xfrm>
              <a:off x="7131181" y="1810420"/>
              <a:ext cx="90993" cy="90993"/>
              <a:chOff x="3154974" y="4166954"/>
              <a:chExt cx="152400" cy="152400"/>
            </a:xfrm>
          </p:grpSpPr>
          <p:cxnSp>
            <p:nvCxnSpPr>
              <p:cNvPr id="534" name="Straight Connector 533">
                <a:extLst>
                  <a:ext uri="{FF2B5EF4-FFF2-40B4-BE49-F238E27FC236}">
                    <a16:creationId xmlns:a16="http://schemas.microsoft.com/office/drawing/2014/main" id="{84B58A56-5D61-710D-2F5E-DBEC4AE0AA0A}"/>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95E144E5-0554-B800-6A22-9EB723E1D282}"/>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6" name="Group 535">
              <a:extLst>
                <a:ext uri="{FF2B5EF4-FFF2-40B4-BE49-F238E27FC236}">
                  <a16:creationId xmlns:a16="http://schemas.microsoft.com/office/drawing/2014/main" id="{A3235B2C-6722-10A4-CF58-7B5709D1B5D1}"/>
                </a:ext>
              </a:extLst>
            </p:cNvPr>
            <p:cNvGrpSpPr/>
            <p:nvPr/>
          </p:nvGrpSpPr>
          <p:grpSpPr>
            <a:xfrm>
              <a:off x="7161996" y="1810420"/>
              <a:ext cx="90993" cy="90993"/>
              <a:chOff x="3154974" y="4166954"/>
              <a:chExt cx="152400" cy="152400"/>
            </a:xfrm>
          </p:grpSpPr>
          <p:cxnSp>
            <p:nvCxnSpPr>
              <p:cNvPr id="537" name="Straight Connector 536">
                <a:extLst>
                  <a:ext uri="{FF2B5EF4-FFF2-40B4-BE49-F238E27FC236}">
                    <a16:creationId xmlns:a16="http://schemas.microsoft.com/office/drawing/2014/main" id="{92BCD488-7529-1756-136A-A779D26B15CD}"/>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770FAB82-F432-69E5-F900-8CE19D1F4014}"/>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9" name="Group 538">
              <a:extLst>
                <a:ext uri="{FF2B5EF4-FFF2-40B4-BE49-F238E27FC236}">
                  <a16:creationId xmlns:a16="http://schemas.microsoft.com/office/drawing/2014/main" id="{C7003992-E8F8-5124-DB5B-1948312C3A4D}"/>
                </a:ext>
              </a:extLst>
            </p:cNvPr>
            <p:cNvGrpSpPr/>
            <p:nvPr/>
          </p:nvGrpSpPr>
          <p:grpSpPr>
            <a:xfrm>
              <a:off x="7189882" y="1848876"/>
              <a:ext cx="90993" cy="90993"/>
              <a:chOff x="3154974" y="4166954"/>
              <a:chExt cx="152400" cy="152400"/>
            </a:xfrm>
          </p:grpSpPr>
          <p:cxnSp>
            <p:nvCxnSpPr>
              <p:cNvPr id="540" name="Straight Connector 539">
                <a:extLst>
                  <a:ext uri="{FF2B5EF4-FFF2-40B4-BE49-F238E27FC236}">
                    <a16:creationId xmlns:a16="http://schemas.microsoft.com/office/drawing/2014/main" id="{3E246C6D-EDAB-B981-EDE4-B913D6092D31}"/>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E902C74D-5385-F574-7713-6853C4E8AF86}"/>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2" name="Group 541">
              <a:extLst>
                <a:ext uri="{FF2B5EF4-FFF2-40B4-BE49-F238E27FC236}">
                  <a16:creationId xmlns:a16="http://schemas.microsoft.com/office/drawing/2014/main" id="{92521A6F-4A84-8473-1BC8-FDEEA8B816E0}"/>
                </a:ext>
              </a:extLst>
            </p:cNvPr>
            <p:cNvGrpSpPr/>
            <p:nvPr/>
          </p:nvGrpSpPr>
          <p:grpSpPr>
            <a:xfrm>
              <a:off x="7221036" y="1848876"/>
              <a:ext cx="90993" cy="90993"/>
              <a:chOff x="3154974" y="4166954"/>
              <a:chExt cx="152400" cy="152400"/>
            </a:xfrm>
          </p:grpSpPr>
          <p:cxnSp>
            <p:nvCxnSpPr>
              <p:cNvPr id="543" name="Straight Connector 542">
                <a:extLst>
                  <a:ext uri="{FF2B5EF4-FFF2-40B4-BE49-F238E27FC236}">
                    <a16:creationId xmlns:a16="http://schemas.microsoft.com/office/drawing/2014/main" id="{C301790A-76A0-D25A-F5A5-4A262A24B1D6}"/>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2FE05BDD-EC9C-BC8B-D82D-350A77721F21}"/>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5" name="Group 544">
              <a:extLst>
                <a:ext uri="{FF2B5EF4-FFF2-40B4-BE49-F238E27FC236}">
                  <a16:creationId xmlns:a16="http://schemas.microsoft.com/office/drawing/2014/main" id="{73BBFFA5-7944-C49E-44CE-5006EA0A2465}"/>
                </a:ext>
              </a:extLst>
            </p:cNvPr>
            <p:cNvGrpSpPr/>
            <p:nvPr/>
          </p:nvGrpSpPr>
          <p:grpSpPr>
            <a:xfrm>
              <a:off x="7250619" y="1848876"/>
              <a:ext cx="90993" cy="90993"/>
              <a:chOff x="3154974" y="4166954"/>
              <a:chExt cx="152400" cy="152400"/>
            </a:xfrm>
          </p:grpSpPr>
          <p:cxnSp>
            <p:nvCxnSpPr>
              <p:cNvPr id="546" name="Straight Connector 545">
                <a:extLst>
                  <a:ext uri="{FF2B5EF4-FFF2-40B4-BE49-F238E27FC236}">
                    <a16:creationId xmlns:a16="http://schemas.microsoft.com/office/drawing/2014/main" id="{4A42C93C-56BB-7F49-7B38-7A314D7844C1}"/>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1B87C0EF-3C83-E5DF-33E3-CD8A9EB42996}"/>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8" name="Group 547">
              <a:extLst>
                <a:ext uri="{FF2B5EF4-FFF2-40B4-BE49-F238E27FC236}">
                  <a16:creationId xmlns:a16="http://schemas.microsoft.com/office/drawing/2014/main" id="{FD728352-FFC1-CE04-3E8A-9DD6F70AFB1D}"/>
                </a:ext>
              </a:extLst>
            </p:cNvPr>
            <p:cNvGrpSpPr/>
            <p:nvPr/>
          </p:nvGrpSpPr>
          <p:grpSpPr>
            <a:xfrm>
              <a:off x="7270057" y="1848876"/>
              <a:ext cx="90993" cy="90993"/>
              <a:chOff x="3154974" y="4166954"/>
              <a:chExt cx="152400" cy="152400"/>
            </a:xfrm>
          </p:grpSpPr>
          <p:cxnSp>
            <p:nvCxnSpPr>
              <p:cNvPr id="549" name="Straight Connector 548">
                <a:extLst>
                  <a:ext uri="{FF2B5EF4-FFF2-40B4-BE49-F238E27FC236}">
                    <a16:creationId xmlns:a16="http://schemas.microsoft.com/office/drawing/2014/main" id="{55B63703-D4D4-8920-B5A9-AE374B3FF1D3}"/>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BC64113B-7858-583E-D2FE-04D576E9552C}"/>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1" name="Group 550">
              <a:extLst>
                <a:ext uri="{FF2B5EF4-FFF2-40B4-BE49-F238E27FC236}">
                  <a16:creationId xmlns:a16="http://schemas.microsoft.com/office/drawing/2014/main" id="{79C5ED92-CF51-DDBB-E3A1-EAF78DA93C70}"/>
                </a:ext>
              </a:extLst>
            </p:cNvPr>
            <p:cNvGrpSpPr/>
            <p:nvPr/>
          </p:nvGrpSpPr>
          <p:grpSpPr>
            <a:xfrm>
              <a:off x="7311745" y="1848876"/>
              <a:ext cx="90993" cy="90993"/>
              <a:chOff x="3154974" y="4166954"/>
              <a:chExt cx="152400" cy="152400"/>
            </a:xfrm>
          </p:grpSpPr>
          <p:cxnSp>
            <p:nvCxnSpPr>
              <p:cNvPr id="552" name="Straight Connector 551">
                <a:extLst>
                  <a:ext uri="{FF2B5EF4-FFF2-40B4-BE49-F238E27FC236}">
                    <a16:creationId xmlns:a16="http://schemas.microsoft.com/office/drawing/2014/main" id="{A9065638-4705-CAFF-B5FB-47C87E8F7894}"/>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ADCAFA25-43F6-E2A3-7103-34FB8E5160A5}"/>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4" name="Group 553">
              <a:extLst>
                <a:ext uri="{FF2B5EF4-FFF2-40B4-BE49-F238E27FC236}">
                  <a16:creationId xmlns:a16="http://schemas.microsoft.com/office/drawing/2014/main" id="{E519535B-BA38-784D-4087-ED15E12738DD}"/>
                </a:ext>
              </a:extLst>
            </p:cNvPr>
            <p:cNvGrpSpPr/>
            <p:nvPr/>
          </p:nvGrpSpPr>
          <p:grpSpPr>
            <a:xfrm>
              <a:off x="2685360" y="1533021"/>
              <a:ext cx="90993" cy="90993"/>
              <a:chOff x="3154974" y="4166954"/>
              <a:chExt cx="152400" cy="152400"/>
            </a:xfrm>
          </p:grpSpPr>
          <p:cxnSp>
            <p:nvCxnSpPr>
              <p:cNvPr id="555" name="Straight Connector 554">
                <a:extLst>
                  <a:ext uri="{FF2B5EF4-FFF2-40B4-BE49-F238E27FC236}">
                    <a16:creationId xmlns:a16="http://schemas.microsoft.com/office/drawing/2014/main" id="{FD086449-9324-6A55-D7FB-821CACCEE988}"/>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1CF55403-32F9-E40C-8105-D47DEA79B21C}"/>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7" name="Group 556">
              <a:extLst>
                <a:ext uri="{FF2B5EF4-FFF2-40B4-BE49-F238E27FC236}">
                  <a16:creationId xmlns:a16="http://schemas.microsoft.com/office/drawing/2014/main" id="{2668C242-3CA2-6DE2-DEB7-353DA8937591}"/>
                </a:ext>
              </a:extLst>
            </p:cNvPr>
            <p:cNvGrpSpPr/>
            <p:nvPr/>
          </p:nvGrpSpPr>
          <p:grpSpPr>
            <a:xfrm>
              <a:off x="7624019" y="1847092"/>
              <a:ext cx="90993" cy="90993"/>
              <a:chOff x="3154974" y="4166954"/>
              <a:chExt cx="152400" cy="152400"/>
            </a:xfrm>
          </p:grpSpPr>
          <p:cxnSp>
            <p:nvCxnSpPr>
              <p:cNvPr id="558" name="Straight Connector 557">
                <a:extLst>
                  <a:ext uri="{FF2B5EF4-FFF2-40B4-BE49-F238E27FC236}">
                    <a16:creationId xmlns:a16="http://schemas.microsoft.com/office/drawing/2014/main" id="{374D21B2-BEED-9B24-3300-77F9272E83DD}"/>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FA0F84BE-F3D6-E58C-D148-5A2C89EBB868}"/>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0" name="Group 559">
              <a:extLst>
                <a:ext uri="{FF2B5EF4-FFF2-40B4-BE49-F238E27FC236}">
                  <a16:creationId xmlns:a16="http://schemas.microsoft.com/office/drawing/2014/main" id="{61E54745-9613-CD92-1E18-A71639ED9F22}"/>
                </a:ext>
              </a:extLst>
            </p:cNvPr>
            <p:cNvGrpSpPr/>
            <p:nvPr/>
          </p:nvGrpSpPr>
          <p:grpSpPr>
            <a:xfrm>
              <a:off x="7652195" y="1847092"/>
              <a:ext cx="90993" cy="90993"/>
              <a:chOff x="3154974" y="4166954"/>
              <a:chExt cx="152400" cy="152400"/>
            </a:xfrm>
          </p:grpSpPr>
          <p:cxnSp>
            <p:nvCxnSpPr>
              <p:cNvPr id="561" name="Straight Connector 560">
                <a:extLst>
                  <a:ext uri="{FF2B5EF4-FFF2-40B4-BE49-F238E27FC236}">
                    <a16:creationId xmlns:a16="http://schemas.microsoft.com/office/drawing/2014/main" id="{B20E5F27-97B1-9209-EBA8-DB6F92B909A8}"/>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B18B1438-1AFD-A74A-A6B3-D62943FCFB6F}"/>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3" name="Group 562">
              <a:extLst>
                <a:ext uri="{FF2B5EF4-FFF2-40B4-BE49-F238E27FC236}">
                  <a16:creationId xmlns:a16="http://schemas.microsoft.com/office/drawing/2014/main" id="{B3449897-609A-5ED1-073F-40E1A87EA01D}"/>
                </a:ext>
              </a:extLst>
            </p:cNvPr>
            <p:cNvGrpSpPr/>
            <p:nvPr/>
          </p:nvGrpSpPr>
          <p:grpSpPr>
            <a:xfrm>
              <a:off x="7673673" y="1847092"/>
              <a:ext cx="90993" cy="90993"/>
              <a:chOff x="3154974" y="4166954"/>
              <a:chExt cx="152400" cy="152400"/>
            </a:xfrm>
          </p:grpSpPr>
          <p:cxnSp>
            <p:nvCxnSpPr>
              <p:cNvPr id="564" name="Straight Connector 563">
                <a:extLst>
                  <a:ext uri="{FF2B5EF4-FFF2-40B4-BE49-F238E27FC236}">
                    <a16:creationId xmlns:a16="http://schemas.microsoft.com/office/drawing/2014/main" id="{6BC2CF8B-751A-EE19-9EE5-0F5952F206FF}"/>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41C7028A-FE83-1315-2F7C-D423A578D29D}"/>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6" name="Group 565">
              <a:extLst>
                <a:ext uri="{FF2B5EF4-FFF2-40B4-BE49-F238E27FC236}">
                  <a16:creationId xmlns:a16="http://schemas.microsoft.com/office/drawing/2014/main" id="{A88B19AD-0CF2-5B16-0FD3-D16EA02054EE}"/>
                </a:ext>
              </a:extLst>
            </p:cNvPr>
            <p:cNvGrpSpPr/>
            <p:nvPr/>
          </p:nvGrpSpPr>
          <p:grpSpPr>
            <a:xfrm>
              <a:off x="7697402" y="1847092"/>
              <a:ext cx="90993" cy="90993"/>
              <a:chOff x="3154974" y="4166954"/>
              <a:chExt cx="152400" cy="152400"/>
            </a:xfrm>
          </p:grpSpPr>
          <p:cxnSp>
            <p:nvCxnSpPr>
              <p:cNvPr id="567" name="Straight Connector 566">
                <a:extLst>
                  <a:ext uri="{FF2B5EF4-FFF2-40B4-BE49-F238E27FC236}">
                    <a16:creationId xmlns:a16="http://schemas.microsoft.com/office/drawing/2014/main" id="{C30529C2-333D-7136-C012-0F45EC8CADA5}"/>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4B9CAEA9-412D-1A63-572F-8C000A875C2A}"/>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9" name="Group 568">
              <a:extLst>
                <a:ext uri="{FF2B5EF4-FFF2-40B4-BE49-F238E27FC236}">
                  <a16:creationId xmlns:a16="http://schemas.microsoft.com/office/drawing/2014/main" id="{AA3A6D13-C42B-BB39-62AC-A91123F67885}"/>
                </a:ext>
              </a:extLst>
            </p:cNvPr>
            <p:cNvGrpSpPr/>
            <p:nvPr/>
          </p:nvGrpSpPr>
          <p:grpSpPr>
            <a:xfrm>
              <a:off x="7684310" y="1869046"/>
              <a:ext cx="90993" cy="90993"/>
              <a:chOff x="3154974" y="4166954"/>
              <a:chExt cx="152400" cy="152400"/>
            </a:xfrm>
          </p:grpSpPr>
          <p:cxnSp>
            <p:nvCxnSpPr>
              <p:cNvPr id="570" name="Straight Connector 569">
                <a:extLst>
                  <a:ext uri="{FF2B5EF4-FFF2-40B4-BE49-F238E27FC236}">
                    <a16:creationId xmlns:a16="http://schemas.microsoft.com/office/drawing/2014/main" id="{A8F985CA-613D-5BC3-4259-FCEB190BF7D9}"/>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F4CDC367-5710-C0AD-20B0-D1CACCEB2246}"/>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2" name="Group 571">
              <a:extLst>
                <a:ext uri="{FF2B5EF4-FFF2-40B4-BE49-F238E27FC236}">
                  <a16:creationId xmlns:a16="http://schemas.microsoft.com/office/drawing/2014/main" id="{9BB06F43-0DD0-7CDF-28EE-4139178DFA74}"/>
                </a:ext>
              </a:extLst>
            </p:cNvPr>
            <p:cNvGrpSpPr/>
            <p:nvPr/>
          </p:nvGrpSpPr>
          <p:grpSpPr>
            <a:xfrm>
              <a:off x="7707306" y="1869046"/>
              <a:ext cx="90993" cy="90993"/>
              <a:chOff x="3154974" y="4166954"/>
              <a:chExt cx="152400" cy="152400"/>
            </a:xfrm>
          </p:grpSpPr>
          <p:cxnSp>
            <p:nvCxnSpPr>
              <p:cNvPr id="573" name="Straight Connector 572">
                <a:extLst>
                  <a:ext uri="{FF2B5EF4-FFF2-40B4-BE49-F238E27FC236}">
                    <a16:creationId xmlns:a16="http://schemas.microsoft.com/office/drawing/2014/main" id="{54C3317E-EF6B-0935-E9AA-46F7CEFA740C}"/>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8621CEE1-0F71-596A-7702-B54800B527BA}"/>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5" name="Group 574">
              <a:extLst>
                <a:ext uri="{FF2B5EF4-FFF2-40B4-BE49-F238E27FC236}">
                  <a16:creationId xmlns:a16="http://schemas.microsoft.com/office/drawing/2014/main" id="{04F0D174-B7FD-FCF2-DE43-93E75C3E84BC}"/>
                </a:ext>
              </a:extLst>
            </p:cNvPr>
            <p:cNvGrpSpPr/>
            <p:nvPr/>
          </p:nvGrpSpPr>
          <p:grpSpPr>
            <a:xfrm>
              <a:off x="7721732" y="1903133"/>
              <a:ext cx="90993" cy="90993"/>
              <a:chOff x="3154974" y="4166954"/>
              <a:chExt cx="152400" cy="152400"/>
            </a:xfrm>
          </p:grpSpPr>
          <p:cxnSp>
            <p:nvCxnSpPr>
              <p:cNvPr id="576" name="Straight Connector 575">
                <a:extLst>
                  <a:ext uri="{FF2B5EF4-FFF2-40B4-BE49-F238E27FC236}">
                    <a16:creationId xmlns:a16="http://schemas.microsoft.com/office/drawing/2014/main" id="{6528C77C-7353-12DD-5E7F-22C4050F011B}"/>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0264C1FC-5073-7B27-0B6A-7E90F3544364}"/>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8" name="Group 577">
              <a:extLst>
                <a:ext uri="{FF2B5EF4-FFF2-40B4-BE49-F238E27FC236}">
                  <a16:creationId xmlns:a16="http://schemas.microsoft.com/office/drawing/2014/main" id="{4D880A6C-EBFB-D09A-A391-189F17D6F33A}"/>
                </a:ext>
              </a:extLst>
            </p:cNvPr>
            <p:cNvGrpSpPr/>
            <p:nvPr/>
          </p:nvGrpSpPr>
          <p:grpSpPr>
            <a:xfrm>
              <a:off x="7752351" y="1903133"/>
              <a:ext cx="90993" cy="90993"/>
              <a:chOff x="3154974" y="4166954"/>
              <a:chExt cx="152400" cy="152400"/>
            </a:xfrm>
          </p:grpSpPr>
          <p:cxnSp>
            <p:nvCxnSpPr>
              <p:cNvPr id="579" name="Straight Connector 578">
                <a:extLst>
                  <a:ext uri="{FF2B5EF4-FFF2-40B4-BE49-F238E27FC236}">
                    <a16:creationId xmlns:a16="http://schemas.microsoft.com/office/drawing/2014/main" id="{A1D99846-BDDA-D949-3DAB-B9C843AD569F}"/>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9FEF81A7-D842-F60F-6C6F-79EF2C64CDF7}"/>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1" name="Group 580">
              <a:extLst>
                <a:ext uri="{FF2B5EF4-FFF2-40B4-BE49-F238E27FC236}">
                  <a16:creationId xmlns:a16="http://schemas.microsoft.com/office/drawing/2014/main" id="{951142BD-C522-3DD1-BF8E-3AC6B62C55D9}"/>
                </a:ext>
              </a:extLst>
            </p:cNvPr>
            <p:cNvGrpSpPr/>
            <p:nvPr/>
          </p:nvGrpSpPr>
          <p:grpSpPr>
            <a:xfrm>
              <a:off x="7772144" y="1903133"/>
              <a:ext cx="90993" cy="90993"/>
              <a:chOff x="3154974" y="4166954"/>
              <a:chExt cx="152400" cy="152400"/>
            </a:xfrm>
          </p:grpSpPr>
          <p:cxnSp>
            <p:nvCxnSpPr>
              <p:cNvPr id="582" name="Straight Connector 581">
                <a:extLst>
                  <a:ext uri="{FF2B5EF4-FFF2-40B4-BE49-F238E27FC236}">
                    <a16:creationId xmlns:a16="http://schemas.microsoft.com/office/drawing/2014/main" id="{BBDB241B-A84F-1651-8E25-EA1FFAD17717}"/>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03D5DAC6-98F4-0587-6DCA-D310CB8AC266}"/>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4" name="Group 583">
              <a:extLst>
                <a:ext uri="{FF2B5EF4-FFF2-40B4-BE49-F238E27FC236}">
                  <a16:creationId xmlns:a16="http://schemas.microsoft.com/office/drawing/2014/main" id="{1497B74F-5851-9208-8046-070194A3D58D}"/>
                </a:ext>
              </a:extLst>
            </p:cNvPr>
            <p:cNvGrpSpPr/>
            <p:nvPr/>
          </p:nvGrpSpPr>
          <p:grpSpPr>
            <a:xfrm>
              <a:off x="7883002" y="1903133"/>
              <a:ext cx="90993" cy="90993"/>
              <a:chOff x="3154974" y="4166954"/>
              <a:chExt cx="152400" cy="152400"/>
            </a:xfrm>
          </p:grpSpPr>
          <p:cxnSp>
            <p:nvCxnSpPr>
              <p:cNvPr id="585" name="Straight Connector 584">
                <a:extLst>
                  <a:ext uri="{FF2B5EF4-FFF2-40B4-BE49-F238E27FC236}">
                    <a16:creationId xmlns:a16="http://schemas.microsoft.com/office/drawing/2014/main" id="{F650AB1C-EC58-C357-674A-3A4D693467A3}"/>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8E0C777A-F98C-3735-15CE-A74A92072330}"/>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7" name="Group 586">
              <a:extLst>
                <a:ext uri="{FF2B5EF4-FFF2-40B4-BE49-F238E27FC236}">
                  <a16:creationId xmlns:a16="http://schemas.microsoft.com/office/drawing/2014/main" id="{9E43B25A-329F-C73A-D2CA-82379A4F33D4}"/>
                </a:ext>
              </a:extLst>
            </p:cNvPr>
            <p:cNvGrpSpPr/>
            <p:nvPr/>
          </p:nvGrpSpPr>
          <p:grpSpPr>
            <a:xfrm>
              <a:off x="8127309" y="1909103"/>
              <a:ext cx="90993" cy="90993"/>
              <a:chOff x="3154974" y="4166954"/>
              <a:chExt cx="152400" cy="152400"/>
            </a:xfrm>
          </p:grpSpPr>
          <p:cxnSp>
            <p:nvCxnSpPr>
              <p:cNvPr id="588" name="Straight Connector 587">
                <a:extLst>
                  <a:ext uri="{FF2B5EF4-FFF2-40B4-BE49-F238E27FC236}">
                    <a16:creationId xmlns:a16="http://schemas.microsoft.com/office/drawing/2014/main" id="{3011C57B-7236-FDBE-A292-B8AA2F2C74A5}"/>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32A11B57-4FE7-36B9-C868-F17743DD9CD7}"/>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0" name="Group 589">
              <a:extLst>
                <a:ext uri="{FF2B5EF4-FFF2-40B4-BE49-F238E27FC236}">
                  <a16:creationId xmlns:a16="http://schemas.microsoft.com/office/drawing/2014/main" id="{A30A7471-F3A0-92D1-724A-DD4CD30568F4}"/>
                </a:ext>
              </a:extLst>
            </p:cNvPr>
            <p:cNvGrpSpPr/>
            <p:nvPr/>
          </p:nvGrpSpPr>
          <p:grpSpPr>
            <a:xfrm>
              <a:off x="8130471" y="1963825"/>
              <a:ext cx="90993" cy="90993"/>
              <a:chOff x="3154974" y="4166954"/>
              <a:chExt cx="152400" cy="152400"/>
            </a:xfrm>
          </p:grpSpPr>
          <p:cxnSp>
            <p:nvCxnSpPr>
              <p:cNvPr id="591" name="Straight Connector 590">
                <a:extLst>
                  <a:ext uri="{FF2B5EF4-FFF2-40B4-BE49-F238E27FC236}">
                    <a16:creationId xmlns:a16="http://schemas.microsoft.com/office/drawing/2014/main" id="{7D81550A-E276-B94B-AF44-213CE8D3FF3E}"/>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89B08E5C-F45E-0893-26AE-8ADD85F98FF2}"/>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3" name="Group 592">
              <a:extLst>
                <a:ext uri="{FF2B5EF4-FFF2-40B4-BE49-F238E27FC236}">
                  <a16:creationId xmlns:a16="http://schemas.microsoft.com/office/drawing/2014/main" id="{C9B54ABC-76F6-664D-7A9C-E893AF44BCF3}"/>
                </a:ext>
              </a:extLst>
            </p:cNvPr>
            <p:cNvGrpSpPr/>
            <p:nvPr/>
          </p:nvGrpSpPr>
          <p:grpSpPr>
            <a:xfrm>
              <a:off x="8174023" y="1969062"/>
              <a:ext cx="90993" cy="90993"/>
              <a:chOff x="3154974" y="4166954"/>
              <a:chExt cx="152400" cy="152400"/>
            </a:xfrm>
          </p:grpSpPr>
          <p:cxnSp>
            <p:nvCxnSpPr>
              <p:cNvPr id="594" name="Straight Connector 593">
                <a:extLst>
                  <a:ext uri="{FF2B5EF4-FFF2-40B4-BE49-F238E27FC236}">
                    <a16:creationId xmlns:a16="http://schemas.microsoft.com/office/drawing/2014/main" id="{08E2DEFA-6DC7-18A7-F6EE-CC1F43EE7E1F}"/>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2B4DAD3D-A21D-F0DF-A57E-6786BBD1EB47}"/>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6" name="Group 595">
              <a:extLst>
                <a:ext uri="{FF2B5EF4-FFF2-40B4-BE49-F238E27FC236}">
                  <a16:creationId xmlns:a16="http://schemas.microsoft.com/office/drawing/2014/main" id="{8B71673C-6050-DD67-70E3-82DBD5B5A53D}"/>
                </a:ext>
              </a:extLst>
            </p:cNvPr>
            <p:cNvGrpSpPr/>
            <p:nvPr/>
          </p:nvGrpSpPr>
          <p:grpSpPr>
            <a:xfrm>
              <a:off x="8177835" y="2028792"/>
              <a:ext cx="90993" cy="90993"/>
              <a:chOff x="3154974" y="4166954"/>
              <a:chExt cx="152400" cy="152400"/>
            </a:xfrm>
          </p:grpSpPr>
          <p:cxnSp>
            <p:nvCxnSpPr>
              <p:cNvPr id="597" name="Straight Connector 596">
                <a:extLst>
                  <a:ext uri="{FF2B5EF4-FFF2-40B4-BE49-F238E27FC236}">
                    <a16:creationId xmlns:a16="http://schemas.microsoft.com/office/drawing/2014/main" id="{E4AC04CA-3397-C573-E3C2-7B7C88F7D551}"/>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D581EB46-EE6C-6C61-48FF-6535A813635F}"/>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9" name="Group 598">
              <a:extLst>
                <a:ext uri="{FF2B5EF4-FFF2-40B4-BE49-F238E27FC236}">
                  <a16:creationId xmlns:a16="http://schemas.microsoft.com/office/drawing/2014/main" id="{E08BD3D5-C933-27E0-B9F7-600C5F365A11}"/>
                </a:ext>
              </a:extLst>
            </p:cNvPr>
            <p:cNvGrpSpPr/>
            <p:nvPr/>
          </p:nvGrpSpPr>
          <p:grpSpPr>
            <a:xfrm>
              <a:off x="8202573" y="2027409"/>
              <a:ext cx="90993" cy="90993"/>
              <a:chOff x="3154974" y="4166954"/>
              <a:chExt cx="152400" cy="152400"/>
            </a:xfrm>
          </p:grpSpPr>
          <p:cxnSp>
            <p:nvCxnSpPr>
              <p:cNvPr id="600" name="Straight Connector 599">
                <a:extLst>
                  <a:ext uri="{FF2B5EF4-FFF2-40B4-BE49-F238E27FC236}">
                    <a16:creationId xmlns:a16="http://schemas.microsoft.com/office/drawing/2014/main" id="{310DB157-A796-DAC1-46ED-9CF7D9844C82}"/>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DAF82A5E-466D-949E-B389-9576C455E7D4}"/>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2" name="Group 601">
              <a:extLst>
                <a:ext uri="{FF2B5EF4-FFF2-40B4-BE49-F238E27FC236}">
                  <a16:creationId xmlns:a16="http://schemas.microsoft.com/office/drawing/2014/main" id="{7EC0BD78-803A-34AB-797B-454829996E1B}"/>
                </a:ext>
              </a:extLst>
            </p:cNvPr>
            <p:cNvGrpSpPr/>
            <p:nvPr/>
          </p:nvGrpSpPr>
          <p:grpSpPr>
            <a:xfrm>
              <a:off x="8225199" y="2027409"/>
              <a:ext cx="90993" cy="90993"/>
              <a:chOff x="3154974" y="4166954"/>
              <a:chExt cx="152400" cy="152400"/>
            </a:xfrm>
          </p:grpSpPr>
          <p:cxnSp>
            <p:nvCxnSpPr>
              <p:cNvPr id="603" name="Straight Connector 602">
                <a:extLst>
                  <a:ext uri="{FF2B5EF4-FFF2-40B4-BE49-F238E27FC236}">
                    <a16:creationId xmlns:a16="http://schemas.microsoft.com/office/drawing/2014/main" id="{580A4C54-20A6-4558-67B6-3B9FE5AA848B}"/>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CCC09453-3C73-BB22-0CA7-A87C27418D01}"/>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5" name="Group 604">
              <a:extLst>
                <a:ext uri="{FF2B5EF4-FFF2-40B4-BE49-F238E27FC236}">
                  <a16:creationId xmlns:a16="http://schemas.microsoft.com/office/drawing/2014/main" id="{2A28E071-AF78-AB3D-9704-79F3ED7C7769}"/>
                </a:ext>
              </a:extLst>
            </p:cNvPr>
            <p:cNvGrpSpPr/>
            <p:nvPr/>
          </p:nvGrpSpPr>
          <p:grpSpPr>
            <a:xfrm>
              <a:off x="8253173" y="2027409"/>
              <a:ext cx="90993" cy="90993"/>
              <a:chOff x="3154974" y="4166954"/>
              <a:chExt cx="152400" cy="152400"/>
            </a:xfrm>
          </p:grpSpPr>
          <p:cxnSp>
            <p:nvCxnSpPr>
              <p:cNvPr id="606" name="Straight Connector 605">
                <a:extLst>
                  <a:ext uri="{FF2B5EF4-FFF2-40B4-BE49-F238E27FC236}">
                    <a16:creationId xmlns:a16="http://schemas.microsoft.com/office/drawing/2014/main" id="{FC99FE34-3980-BCED-AAE7-7CA4522AD3B0}"/>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45B42C6C-D032-74F6-0563-0BC51E80C70A}"/>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8" name="Group 607">
              <a:extLst>
                <a:ext uri="{FF2B5EF4-FFF2-40B4-BE49-F238E27FC236}">
                  <a16:creationId xmlns:a16="http://schemas.microsoft.com/office/drawing/2014/main" id="{707B23A6-3EDD-4DD9-73F1-A645D84F3680}"/>
                </a:ext>
              </a:extLst>
            </p:cNvPr>
            <p:cNvGrpSpPr/>
            <p:nvPr/>
          </p:nvGrpSpPr>
          <p:grpSpPr>
            <a:xfrm>
              <a:off x="8282154" y="2027409"/>
              <a:ext cx="90993" cy="90993"/>
              <a:chOff x="3154974" y="4166954"/>
              <a:chExt cx="152400" cy="152400"/>
            </a:xfrm>
          </p:grpSpPr>
          <p:cxnSp>
            <p:nvCxnSpPr>
              <p:cNvPr id="609" name="Straight Connector 608">
                <a:extLst>
                  <a:ext uri="{FF2B5EF4-FFF2-40B4-BE49-F238E27FC236}">
                    <a16:creationId xmlns:a16="http://schemas.microsoft.com/office/drawing/2014/main" id="{308971FB-4D4A-4006-2B1E-9009D5614AF4}"/>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755AB4B8-B090-FF50-3D9A-BC265898557D}"/>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1" name="Group 610">
              <a:extLst>
                <a:ext uri="{FF2B5EF4-FFF2-40B4-BE49-F238E27FC236}">
                  <a16:creationId xmlns:a16="http://schemas.microsoft.com/office/drawing/2014/main" id="{BE967D7F-9CBF-1E9B-B6AF-8E35DD7A20BE}"/>
                </a:ext>
              </a:extLst>
            </p:cNvPr>
            <p:cNvGrpSpPr/>
            <p:nvPr/>
          </p:nvGrpSpPr>
          <p:grpSpPr>
            <a:xfrm>
              <a:off x="8310121" y="2027409"/>
              <a:ext cx="90993" cy="90993"/>
              <a:chOff x="3154974" y="4166954"/>
              <a:chExt cx="152400" cy="152400"/>
            </a:xfrm>
          </p:grpSpPr>
          <p:cxnSp>
            <p:nvCxnSpPr>
              <p:cNvPr id="612" name="Straight Connector 611">
                <a:extLst>
                  <a:ext uri="{FF2B5EF4-FFF2-40B4-BE49-F238E27FC236}">
                    <a16:creationId xmlns:a16="http://schemas.microsoft.com/office/drawing/2014/main" id="{2CF5CC99-6ED2-26B2-602D-1E4BCA705EBF}"/>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4F6ADC0F-54E6-A076-657B-FD7445001EEA}"/>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4" name="Group 613">
              <a:extLst>
                <a:ext uri="{FF2B5EF4-FFF2-40B4-BE49-F238E27FC236}">
                  <a16:creationId xmlns:a16="http://schemas.microsoft.com/office/drawing/2014/main" id="{42286EC4-9894-D20B-05C1-F1024466503B}"/>
                </a:ext>
              </a:extLst>
            </p:cNvPr>
            <p:cNvGrpSpPr/>
            <p:nvPr/>
          </p:nvGrpSpPr>
          <p:grpSpPr>
            <a:xfrm>
              <a:off x="8404057" y="2029779"/>
              <a:ext cx="90993" cy="90993"/>
              <a:chOff x="3154974" y="4166954"/>
              <a:chExt cx="152400" cy="152400"/>
            </a:xfrm>
          </p:grpSpPr>
          <p:cxnSp>
            <p:nvCxnSpPr>
              <p:cNvPr id="615" name="Straight Connector 614">
                <a:extLst>
                  <a:ext uri="{FF2B5EF4-FFF2-40B4-BE49-F238E27FC236}">
                    <a16:creationId xmlns:a16="http://schemas.microsoft.com/office/drawing/2014/main" id="{F41E3345-72B6-11EF-A7BE-5A245451B253}"/>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B9A0403E-0CB1-2A0E-BF81-4E03689114CD}"/>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7" name="Group 616">
              <a:extLst>
                <a:ext uri="{FF2B5EF4-FFF2-40B4-BE49-F238E27FC236}">
                  <a16:creationId xmlns:a16="http://schemas.microsoft.com/office/drawing/2014/main" id="{C08D5DDD-9892-0BC6-56E9-145680A711EB}"/>
                </a:ext>
              </a:extLst>
            </p:cNvPr>
            <p:cNvGrpSpPr/>
            <p:nvPr/>
          </p:nvGrpSpPr>
          <p:grpSpPr>
            <a:xfrm>
              <a:off x="8484759" y="2035232"/>
              <a:ext cx="90993" cy="90993"/>
              <a:chOff x="3154974" y="4166954"/>
              <a:chExt cx="152400" cy="152400"/>
            </a:xfrm>
          </p:grpSpPr>
          <p:cxnSp>
            <p:nvCxnSpPr>
              <p:cNvPr id="618" name="Straight Connector 617">
                <a:extLst>
                  <a:ext uri="{FF2B5EF4-FFF2-40B4-BE49-F238E27FC236}">
                    <a16:creationId xmlns:a16="http://schemas.microsoft.com/office/drawing/2014/main" id="{729BFC49-87B4-C03E-CDC5-1F4C22E7A647}"/>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D76484B8-581F-3E7E-E5C3-6398EDC9B0CE}"/>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0" name="Group 619">
              <a:extLst>
                <a:ext uri="{FF2B5EF4-FFF2-40B4-BE49-F238E27FC236}">
                  <a16:creationId xmlns:a16="http://schemas.microsoft.com/office/drawing/2014/main" id="{6B7C13DC-54AB-5364-60E4-9DBD37AEE1FF}"/>
                </a:ext>
              </a:extLst>
            </p:cNvPr>
            <p:cNvGrpSpPr/>
            <p:nvPr/>
          </p:nvGrpSpPr>
          <p:grpSpPr>
            <a:xfrm>
              <a:off x="8768012" y="2033966"/>
              <a:ext cx="90993" cy="90993"/>
              <a:chOff x="3154974" y="4166954"/>
              <a:chExt cx="152400" cy="152400"/>
            </a:xfrm>
          </p:grpSpPr>
          <p:cxnSp>
            <p:nvCxnSpPr>
              <p:cNvPr id="621" name="Straight Connector 620">
                <a:extLst>
                  <a:ext uri="{FF2B5EF4-FFF2-40B4-BE49-F238E27FC236}">
                    <a16:creationId xmlns:a16="http://schemas.microsoft.com/office/drawing/2014/main" id="{1814A869-3959-AB33-BC1E-E49AEED2BF4C}"/>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F82F80A2-66AC-0E51-DF7C-5517D2E205B5}"/>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3" name="Group 622">
              <a:extLst>
                <a:ext uri="{FF2B5EF4-FFF2-40B4-BE49-F238E27FC236}">
                  <a16:creationId xmlns:a16="http://schemas.microsoft.com/office/drawing/2014/main" id="{C76C0985-C16B-347C-C3AF-924596BBE0E6}"/>
                </a:ext>
              </a:extLst>
            </p:cNvPr>
            <p:cNvGrpSpPr/>
            <p:nvPr/>
          </p:nvGrpSpPr>
          <p:grpSpPr>
            <a:xfrm>
              <a:off x="8789839" y="2034629"/>
              <a:ext cx="90993" cy="90993"/>
              <a:chOff x="3154974" y="4166954"/>
              <a:chExt cx="152400" cy="152400"/>
            </a:xfrm>
          </p:grpSpPr>
          <p:cxnSp>
            <p:nvCxnSpPr>
              <p:cNvPr id="624" name="Straight Connector 623">
                <a:extLst>
                  <a:ext uri="{FF2B5EF4-FFF2-40B4-BE49-F238E27FC236}">
                    <a16:creationId xmlns:a16="http://schemas.microsoft.com/office/drawing/2014/main" id="{E86619DC-363F-AFE6-67D2-30355547E337}"/>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D076B73A-7F78-9C3B-6266-0EA69A749648}"/>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6" name="Group 625">
              <a:extLst>
                <a:ext uri="{FF2B5EF4-FFF2-40B4-BE49-F238E27FC236}">
                  <a16:creationId xmlns:a16="http://schemas.microsoft.com/office/drawing/2014/main" id="{25FFC453-20B0-3852-AC47-D15774455715}"/>
                </a:ext>
              </a:extLst>
            </p:cNvPr>
            <p:cNvGrpSpPr/>
            <p:nvPr/>
          </p:nvGrpSpPr>
          <p:grpSpPr>
            <a:xfrm>
              <a:off x="8810721" y="2031776"/>
              <a:ext cx="90993" cy="90993"/>
              <a:chOff x="3154974" y="4166954"/>
              <a:chExt cx="152400" cy="152400"/>
            </a:xfrm>
          </p:grpSpPr>
          <p:cxnSp>
            <p:nvCxnSpPr>
              <p:cNvPr id="627" name="Straight Connector 626">
                <a:extLst>
                  <a:ext uri="{FF2B5EF4-FFF2-40B4-BE49-F238E27FC236}">
                    <a16:creationId xmlns:a16="http://schemas.microsoft.com/office/drawing/2014/main" id="{3CC82EC3-C586-81CC-6BE7-0CD80445D567}"/>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19AAB39A-AE74-0A4A-8177-3F8A3C2B6580}"/>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9" name="Group 628">
              <a:extLst>
                <a:ext uri="{FF2B5EF4-FFF2-40B4-BE49-F238E27FC236}">
                  <a16:creationId xmlns:a16="http://schemas.microsoft.com/office/drawing/2014/main" id="{5C2BEC0A-3A7A-1C80-8530-05F4A297F0A2}"/>
                </a:ext>
              </a:extLst>
            </p:cNvPr>
            <p:cNvGrpSpPr/>
            <p:nvPr/>
          </p:nvGrpSpPr>
          <p:grpSpPr>
            <a:xfrm>
              <a:off x="8860872" y="2028337"/>
              <a:ext cx="90993" cy="90993"/>
              <a:chOff x="3154974" y="4166954"/>
              <a:chExt cx="152400" cy="152400"/>
            </a:xfrm>
          </p:grpSpPr>
          <p:cxnSp>
            <p:nvCxnSpPr>
              <p:cNvPr id="630" name="Straight Connector 629">
                <a:extLst>
                  <a:ext uri="{FF2B5EF4-FFF2-40B4-BE49-F238E27FC236}">
                    <a16:creationId xmlns:a16="http://schemas.microsoft.com/office/drawing/2014/main" id="{7C1C0E88-24B2-268A-3824-E813EAA97407}"/>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2AB51E01-81F8-79DC-D6BC-72222CB73177}"/>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2" name="Group 631">
              <a:extLst>
                <a:ext uri="{FF2B5EF4-FFF2-40B4-BE49-F238E27FC236}">
                  <a16:creationId xmlns:a16="http://schemas.microsoft.com/office/drawing/2014/main" id="{C6662E58-BB80-208B-FB85-4742E4145A80}"/>
                </a:ext>
              </a:extLst>
            </p:cNvPr>
            <p:cNvGrpSpPr/>
            <p:nvPr/>
          </p:nvGrpSpPr>
          <p:grpSpPr>
            <a:xfrm>
              <a:off x="8903856" y="2026391"/>
              <a:ext cx="90993" cy="90993"/>
              <a:chOff x="3154974" y="4166954"/>
              <a:chExt cx="152400" cy="152400"/>
            </a:xfrm>
          </p:grpSpPr>
          <p:cxnSp>
            <p:nvCxnSpPr>
              <p:cNvPr id="633" name="Straight Connector 632">
                <a:extLst>
                  <a:ext uri="{FF2B5EF4-FFF2-40B4-BE49-F238E27FC236}">
                    <a16:creationId xmlns:a16="http://schemas.microsoft.com/office/drawing/2014/main" id="{86DF3A8A-2E33-1E13-A2C1-6C894EFB2EA2}"/>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39CFDCEB-B119-91D7-749A-B0E66930C757}"/>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5" name="Group 634">
              <a:extLst>
                <a:ext uri="{FF2B5EF4-FFF2-40B4-BE49-F238E27FC236}">
                  <a16:creationId xmlns:a16="http://schemas.microsoft.com/office/drawing/2014/main" id="{BEC2C98A-39F6-E211-4B9B-AEAD9D6CA2A8}"/>
                </a:ext>
              </a:extLst>
            </p:cNvPr>
            <p:cNvGrpSpPr/>
            <p:nvPr/>
          </p:nvGrpSpPr>
          <p:grpSpPr>
            <a:xfrm>
              <a:off x="8984093" y="2028043"/>
              <a:ext cx="90993" cy="90993"/>
              <a:chOff x="3154974" y="4166954"/>
              <a:chExt cx="152400" cy="152400"/>
            </a:xfrm>
          </p:grpSpPr>
          <p:cxnSp>
            <p:nvCxnSpPr>
              <p:cNvPr id="636" name="Straight Connector 635">
                <a:extLst>
                  <a:ext uri="{FF2B5EF4-FFF2-40B4-BE49-F238E27FC236}">
                    <a16:creationId xmlns:a16="http://schemas.microsoft.com/office/drawing/2014/main" id="{82018A42-6AB4-346C-AEC4-A64FC9916391}"/>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89862F72-949E-3BBC-685A-7A740F60C8AC}"/>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8" name="Group 637">
              <a:extLst>
                <a:ext uri="{FF2B5EF4-FFF2-40B4-BE49-F238E27FC236}">
                  <a16:creationId xmlns:a16="http://schemas.microsoft.com/office/drawing/2014/main" id="{4DCD3DD9-CEDD-BB1F-3572-90EC9B880E86}"/>
                </a:ext>
              </a:extLst>
            </p:cNvPr>
            <p:cNvGrpSpPr/>
            <p:nvPr/>
          </p:nvGrpSpPr>
          <p:grpSpPr>
            <a:xfrm>
              <a:off x="9238279" y="2034942"/>
              <a:ext cx="90993" cy="90993"/>
              <a:chOff x="3154974" y="4166954"/>
              <a:chExt cx="152400" cy="152400"/>
            </a:xfrm>
          </p:grpSpPr>
          <p:cxnSp>
            <p:nvCxnSpPr>
              <p:cNvPr id="639" name="Straight Connector 638">
                <a:extLst>
                  <a:ext uri="{FF2B5EF4-FFF2-40B4-BE49-F238E27FC236}">
                    <a16:creationId xmlns:a16="http://schemas.microsoft.com/office/drawing/2014/main" id="{FA3626F7-EB08-353B-C1D2-8353A8AB287D}"/>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B8122C8F-81F0-481B-5C9F-FC1ED17727D5}"/>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1" name="Group 640">
              <a:extLst>
                <a:ext uri="{FF2B5EF4-FFF2-40B4-BE49-F238E27FC236}">
                  <a16:creationId xmlns:a16="http://schemas.microsoft.com/office/drawing/2014/main" id="{4759CF6A-3D26-20A4-9E54-6AF20C77D585}"/>
                </a:ext>
              </a:extLst>
            </p:cNvPr>
            <p:cNvGrpSpPr/>
            <p:nvPr/>
          </p:nvGrpSpPr>
          <p:grpSpPr>
            <a:xfrm>
              <a:off x="9322953" y="2032550"/>
              <a:ext cx="90993" cy="90993"/>
              <a:chOff x="3154974" y="4166954"/>
              <a:chExt cx="152400" cy="152400"/>
            </a:xfrm>
          </p:grpSpPr>
          <p:cxnSp>
            <p:nvCxnSpPr>
              <p:cNvPr id="642" name="Straight Connector 641">
                <a:extLst>
                  <a:ext uri="{FF2B5EF4-FFF2-40B4-BE49-F238E27FC236}">
                    <a16:creationId xmlns:a16="http://schemas.microsoft.com/office/drawing/2014/main" id="{2AE4AB74-E66F-7CEF-4A95-80E1745FF84F}"/>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D3F0F7F3-4FCD-0047-A872-0EA4A0F9EA78}"/>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4" name="Group 643">
              <a:extLst>
                <a:ext uri="{FF2B5EF4-FFF2-40B4-BE49-F238E27FC236}">
                  <a16:creationId xmlns:a16="http://schemas.microsoft.com/office/drawing/2014/main" id="{8316908E-15A2-7828-F195-6EDABCE4F0F3}"/>
                </a:ext>
              </a:extLst>
            </p:cNvPr>
            <p:cNvGrpSpPr/>
            <p:nvPr/>
          </p:nvGrpSpPr>
          <p:grpSpPr>
            <a:xfrm>
              <a:off x="9353163" y="2032354"/>
              <a:ext cx="90993" cy="90993"/>
              <a:chOff x="3154974" y="4166954"/>
              <a:chExt cx="152400" cy="152400"/>
            </a:xfrm>
          </p:grpSpPr>
          <p:cxnSp>
            <p:nvCxnSpPr>
              <p:cNvPr id="645" name="Straight Connector 644">
                <a:extLst>
                  <a:ext uri="{FF2B5EF4-FFF2-40B4-BE49-F238E27FC236}">
                    <a16:creationId xmlns:a16="http://schemas.microsoft.com/office/drawing/2014/main" id="{EDE49D11-486D-0A09-1209-074F841AE4BB}"/>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71788D7F-5C9D-A55A-5D91-DBF864556E1A}"/>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7" name="Group 646">
              <a:extLst>
                <a:ext uri="{FF2B5EF4-FFF2-40B4-BE49-F238E27FC236}">
                  <a16:creationId xmlns:a16="http://schemas.microsoft.com/office/drawing/2014/main" id="{5ABFDC5B-76B3-1E4F-6FD5-C1FC4F4342F3}"/>
                </a:ext>
              </a:extLst>
            </p:cNvPr>
            <p:cNvGrpSpPr/>
            <p:nvPr/>
          </p:nvGrpSpPr>
          <p:grpSpPr>
            <a:xfrm>
              <a:off x="9427122" y="2029491"/>
              <a:ext cx="90993" cy="90993"/>
              <a:chOff x="3154974" y="4166954"/>
              <a:chExt cx="152400" cy="152400"/>
            </a:xfrm>
          </p:grpSpPr>
          <p:cxnSp>
            <p:nvCxnSpPr>
              <p:cNvPr id="648" name="Straight Connector 647">
                <a:extLst>
                  <a:ext uri="{FF2B5EF4-FFF2-40B4-BE49-F238E27FC236}">
                    <a16:creationId xmlns:a16="http://schemas.microsoft.com/office/drawing/2014/main" id="{527AC0F1-7C5E-E5E2-45CE-A5A650D85840}"/>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26169172-5C27-70C1-9C64-4D4F281E3A33}"/>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0" name="Group 649">
              <a:extLst>
                <a:ext uri="{FF2B5EF4-FFF2-40B4-BE49-F238E27FC236}">
                  <a16:creationId xmlns:a16="http://schemas.microsoft.com/office/drawing/2014/main" id="{81911CEB-508E-DDF9-1CCE-02A672C6256D}"/>
                </a:ext>
              </a:extLst>
            </p:cNvPr>
            <p:cNvGrpSpPr/>
            <p:nvPr/>
          </p:nvGrpSpPr>
          <p:grpSpPr>
            <a:xfrm>
              <a:off x="9905833" y="2030752"/>
              <a:ext cx="90993" cy="90993"/>
              <a:chOff x="3154974" y="4166954"/>
              <a:chExt cx="152400" cy="152400"/>
            </a:xfrm>
          </p:grpSpPr>
          <p:cxnSp>
            <p:nvCxnSpPr>
              <p:cNvPr id="651" name="Straight Connector 650">
                <a:extLst>
                  <a:ext uri="{FF2B5EF4-FFF2-40B4-BE49-F238E27FC236}">
                    <a16:creationId xmlns:a16="http://schemas.microsoft.com/office/drawing/2014/main" id="{6EC5CFAB-43A7-516D-FE1F-6A6555F53056}"/>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D514FE26-D53B-E696-C14B-3C05C5C2CDFD}"/>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3" name="Group 652">
              <a:extLst>
                <a:ext uri="{FF2B5EF4-FFF2-40B4-BE49-F238E27FC236}">
                  <a16:creationId xmlns:a16="http://schemas.microsoft.com/office/drawing/2014/main" id="{5264FEC0-37D2-B5B7-B998-40A283CC3115}"/>
                </a:ext>
              </a:extLst>
            </p:cNvPr>
            <p:cNvGrpSpPr/>
            <p:nvPr/>
          </p:nvGrpSpPr>
          <p:grpSpPr>
            <a:xfrm>
              <a:off x="10970539" y="2030752"/>
              <a:ext cx="90993" cy="90993"/>
              <a:chOff x="3154974" y="4166954"/>
              <a:chExt cx="152400" cy="152400"/>
            </a:xfrm>
          </p:grpSpPr>
          <p:cxnSp>
            <p:nvCxnSpPr>
              <p:cNvPr id="654" name="Straight Connector 653">
                <a:extLst>
                  <a:ext uri="{FF2B5EF4-FFF2-40B4-BE49-F238E27FC236}">
                    <a16:creationId xmlns:a16="http://schemas.microsoft.com/office/drawing/2014/main" id="{A188C06D-CB91-67F2-5039-3825430912DC}"/>
                  </a:ext>
                </a:extLst>
              </p:cNvPr>
              <p:cNvCxnSpPr>
                <a:cxnSpLocks/>
              </p:cNvCxnSpPr>
              <p:nvPr/>
            </p:nvCxnSpPr>
            <p:spPr bwMode="auto">
              <a:xfrm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E4CCBBE2-3170-1457-0C53-B1AEBDC71F0F}"/>
                  </a:ext>
                </a:extLst>
              </p:cNvPr>
              <p:cNvCxnSpPr>
                <a:cxnSpLocks/>
              </p:cNvCxnSpPr>
              <p:nvPr/>
            </p:nvCxnSpPr>
            <p:spPr bwMode="auto">
              <a:xfrm rot="16200000" flipV="1">
                <a:off x="3231174" y="4166954"/>
                <a:ext cx="0" cy="152400"/>
              </a:xfrm>
              <a:prstGeom prst="line">
                <a:avLst/>
              </a:prstGeom>
              <a:noFill/>
              <a:ln w="28575"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5017120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5" name="Group 194">
            <a:extLst>
              <a:ext uri="{FF2B5EF4-FFF2-40B4-BE49-F238E27FC236}">
                <a16:creationId xmlns:a16="http://schemas.microsoft.com/office/drawing/2014/main" id="{0BC3F6EE-10E6-4230-8749-476194A5E2F8}"/>
              </a:ext>
            </a:extLst>
          </p:cNvPr>
          <p:cNvGrpSpPr/>
          <p:nvPr/>
        </p:nvGrpSpPr>
        <p:grpSpPr>
          <a:xfrm>
            <a:off x="2759924" y="1618857"/>
            <a:ext cx="7099059" cy="374783"/>
            <a:chOff x="2759924" y="1618857"/>
            <a:chExt cx="7099059" cy="374783"/>
          </a:xfrm>
        </p:grpSpPr>
        <p:cxnSp>
          <p:nvCxnSpPr>
            <p:cNvPr id="85" name="Straight Connector 84">
              <a:extLst>
                <a:ext uri="{FF2B5EF4-FFF2-40B4-BE49-F238E27FC236}">
                  <a16:creationId xmlns:a16="http://schemas.microsoft.com/office/drawing/2014/main" id="{19F41157-4A49-43D5-AFAF-11B3BFDC20FA}"/>
                </a:ext>
              </a:extLst>
            </p:cNvPr>
            <p:cNvCxnSpPr/>
            <p:nvPr/>
          </p:nvCxnSpPr>
          <p:spPr bwMode="auto">
            <a:xfrm>
              <a:off x="2759924" y="1618857"/>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7F47A9CF-440C-4B46-9A9D-3F02A7115685}"/>
                </a:ext>
              </a:extLst>
            </p:cNvPr>
            <p:cNvCxnSpPr/>
            <p:nvPr/>
          </p:nvCxnSpPr>
          <p:spPr bwMode="auto">
            <a:xfrm>
              <a:off x="4033373" y="1656769"/>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8F983044-B90F-4800-8900-CE5B449F4C14}"/>
                </a:ext>
              </a:extLst>
            </p:cNvPr>
            <p:cNvCxnSpPr/>
            <p:nvPr/>
          </p:nvCxnSpPr>
          <p:spPr bwMode="auto">
            <a:xfrm>
              <a:off x="4541095" y="1656769"/>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FA5E4791-C4B9-4502-BB91-1D01FC0B153F}"/>
                </a:ext>
              </a:extLst>
            </p:cNvPr>
            <p:cNvCxnSpPr/>
            <p:nvPr/>
          </p:nvCxnSpPr>
          <p:spPr bwMode="auto">
            <a:xfrm>
              <a:off x="4254318" y="166096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4801641-D3E9-4362-9530-11A8AB359A09}"/>
                </a:ext>
              </a:extLst>
            </p:cNvPr>
            <p:cNvCxnSpPr/>
            <p:nvPr/>
          </p:nvCxnSpPr>
          <p:spPr bwMode="auto">
            <a:xfrm>
              <a:off x="6085529" y="1717806"/>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318C91D-2ECC-448F-A3E7-3493BF5B89C4}"/>
                </a:ext>
              </a:extLst>
            </p:cNvPr>
            <p:cNvCxnSpPr/>
            <p:nvPr/>
          </p:nvCxnSpPr>
          <p:spPr bwMode="auto">
            <a:xfrm>
              <a:off x="6477825" y="1748809"/>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A45E204B-BBDA-4AF9-884F-687A167FDC0A}"/>
                </a:ext>
              </a:extLst>
            </p:cNvPr>
            <p:cNvCxnSpPr/>
            <p:nvPr/>
          </p:nvCxnSpPr>
          <p:spPr bwMode="auto">
            <a:xfrm>
              <a:off x="6738153" y="1788068"/>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2B7E21F-C070-4B12-99E6-7217B72B576E}"/>
                </a:ext>
              </a:extLst>
            </p:cNvPr>
            <p:cNvCxnSpPr/>
            <p:nvPr/>
          </p:nvCxnSpPr>
          <p:spPr bwMode="auto">
            <a:xfrm>
              <a:off x="6768648" y="180565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7C881DD5-9A57-4067-9F7E-98F5AA145B8A}"/>
                </a:ext>
              </a:extLst>
            </p:cNvPr>
            <p:cNvCxnSpPr/>
            <p:nvPr/>
          </p:nvCxnSpPr>
          <p:spPr bwMode="auto">
            <a:xfrm>
              <a:off x="6943137" y="1810517"/>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E89F8E6-75DF-49AA-A46F-2CBAC323A1BA}"/>
                </a:ext>
              </a:extLst>
            </p:cNvPr>
            <p:cNvCxnSpPr/>
            <p:nvPr/>
          </p:nvCxnSpPr>
          <p:spPr bwMode="auto">
            <a:xfrm>
              <a:off x="6816766" y="180565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A5B8111-A063-498F-9E15-433A2E91F0BA}"/>
                </a:ext>
              </a:extLst>
            </p:cNvPr>
            <p:cNvCxnSpPr/>
            <p:nvPr/>
          </p:nvCxnSpPr>
          <p:spPr bwMode="auto">
            <a:xfrm>
              <a:off x="7097053" y="1820245"/>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9DE79DD-CB2C-4F7E-A153-7D50C3B323D2}"/>
                </a:ext>
              </a:extLst>
            </p:cNvPr>
            <p:cNvCxnSpPr/>
            <p:nvPr/>
          </p:nvCxnSpPr>
          <p:spPr bwMode="auto">
            <a:xfrm>
              <a:off x="6597238" y="1766136"/>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45922246-2CBC-4B44-B0A9-F89002D1319E}"/>
                </a:ext>
              </a:extLst>
            </p:cNvPr>
            <p:cNvCxnSpPr/>
            <p:nvPr/>
          </p:nvCxnSpPr>
          <p:spPr bwMode="auto">
            <a:xfrm>
              <a:off x="6535608" y="1752603"/>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CD81BAE9-1527-42A3-A0B4-70454376BA1E}"/>
                </a:ext>
              </a:extLst>
            </p:cNvPr>
            <p:cNvCxnSpPr/>
            <p:nvPr/>
          </p:nvCxnSpPr>
          <p:spPr bwMode="auto">
            <a:xfrm>
              <a:off x="6652389" y="1774098"/>
              <a:ext cx="0" cy="133144"/>
            </a:xfrm>
            <a:prstGeom prst="line">
              <a:avLst/>
            </a:prstGeom>
            <a:noFill/>
            <a:ln w="5715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1C799C7C-9C29-4A13-B55D-81C7BC7D8CFF}"/>
                </a:ext>
              </a:extLst>
            </p:cNvPr>
            <p:cNvCxnSpPr/>
            <p:nvPr/>
          </p:nvCxnSpPr>
          <p:spPr bwMode="auto">
            <a:xfrm>
              <a:off x="6892017" y="1805653"/>
              <a:ext cx="0" cy="133144"/>
            </a:xfrm>
            <a:prstGeom prst="line">
              <a:avLst/>
            </a:prstGeom>
            <a:noFill/>
            <a:ln w="571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BA13DB5-0D98-4D59-8E39-F995DBF3184C}"/>
                </a:ext>
              </a:extLst>
            </p:cNvPr>
            <p:cNvCxnSpPr/>
            <p:nvPr/>
          </p:nvCxnSpPr>
          <p:spPr bwMode="auto">
            <a:xfrm>
              <a:off x="7005761" y="1810667"/>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26EADA2-DBF1-4368-B68A-EE3FFF61DCEC}"/>
                </a:ext>
              </a:extLst>
            </p:cNvPr>
            <p:cNvCxnSpPr/>
            <p:nvPr/>
          </p:nvCxnSpPr>
          <p:spPr bwMode="auto">
            <a:xfrm>
              <a:off x="7058027" y="1810517"/>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2F0D4C9-1E3F-4DA5-A4F0-ADA5C5FB752B}"/>
                </a:ext>
              </a:extLst>
            </p:cNvPr>
            <p:cNvCxnSpPr/>
            <p:nvPr/>
          </p:nvCxnSpPr>
          <p:spPr bwMode="auto">
            <a:xfrm>
              <a:off x="6704627" y="1788068"/>
              <a:ext cx="0" cy="133144"/>
            </a:xfrm>
            <a:prstGeom prst="line">
              <a:avLst/>
            </a:prstGeom>
            <a:noFill/>
            <a:ln w="28575" cap="flat" cmpd="sng" algn="ctr">
              <a:solidFill>
                <a:schemeClr val="accent1"/>
              </a:solidFill>
              <a:prstDash val="solid"/>
              <a:round/>
              <a:headEnd type="none" w="med" len="med"/>
              <a:tailEnd type="none" w="med" len="med"/>
            </a:ln>
            <a:effectLst/>
          </p:spPr>
        </p:cxnSp>
        <p:grpSp>
          <p:nvGrpSpPr>
            <p:cNvPr id="6" name="Group 5">
              <a:extLst>
                <a:ext uri="{FF2B5EF4-FFF2-40B4-BE49-F238E27FC236}">
                  <a16:creationId xmlns:a16="http://schemas.microsoft.com/office/drawing/2014/main" id="{B785D637-EBDD-4D8A-9F0B-3910658AE679}"/>
                </a:ext>
              </a:extLst>
            </p:cNvPr>
            <p:cNvGrpSpPr/>
            <p:nvPr/>
          </p:nvGrpSpPr>
          <p:grpSpPr>
            <a:xfrm>
              <a:off x="7143648" y="1860496"/>
              <a:ext cx="2715335" cy="133144"/>
              <a:chOff x="7143648" y="1855632"/>
              <a:chExt cx="2715335" cy="133144"/>
            </a:xfrm>
          </p:grpSpPr>
          <p:cxnSp>
            <p:nvCxnSpPr>
              <p:cNvPr id="96" name="Straight Connector 95">
                <a:extLst>
                  <a:ext uri="{FF2B5EF4-FFF2-40B4-BE49-F238E27FC236}">
                    <a16:creationId xmlns:a16="http://schemas.microsoft.com/office/drawing/2014/main" id="{10320E86-A52F-4E6B-A0CA-A2C934D663F1}"/>
                  </a:ext>
                </a:extLst>
              </p:cNvPr>
              <p:cNvCxnSpPr>
                <a:cxnSpLocks/>
              </p:cNvCxnSpPr>
              <p:nvPr/>
            </p:nvCxnSpPr>
            <p:spPr bwMode="auto">
              <a:xfrm>
                <a:off x="7143648" y="1855632"/>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C0450E3-A233-45D1-AA4B-2210C835B7F6}"/>
                  </a:ext>
                </a:extLst>
              </p:cNvPr>
              <p:cNvCxnSpPr>
                <a:cxnSpLocks/>
              </p:cNvCxnSpPr>
              <p:nvPr/>
            </p:nvCxnSpPr>
            <p:spPr bwMode="auto">
              <a:xfrm>
                <a:off x="7351904" y="1855632"/>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C7D77CC-DDAA-47C1-BB9F-AEAFDD77084E}"/>
                  </a:ext>
                </a:extLst>
              </p:cNvPr>
              <p:cNvCxnSpPr>
                <a:cxnSpLocks/>
              </p:cNvCxnSpPr>
              <p:nvPr/>
            </p:nvCxnSpPr>
            <p:spPr bwMode="auto">
              <a:xfrm>
                <a:off x="7650334" y="1855632"/>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C5D52C7-72FA-41AE-9C96-46AED1008680}"/>
                  </a:ext>
                </a:extLst>
              </p:cNvPr>
              <p:cNvCxnSpPr>
                <a:cxnSpLocks/>
              </p:cNvCxnSpPr>
              <p:nvPr/>
            </p:nvCxnSpPr>
            <p:spPr bwMode="auto">
              <a:xfrm>
                <a:off x="7735839"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907D187-0398-41FA-9126-486766B532F2}"/>
                  </a:ext>
                </a:extLst>
              </p:cNvPr>
              <p:cNvCxnSpPr>
                <a:cxnSpLocks/>
              </p:cNvCxnSpPr>
              <p:nvPr/>
            </p:nvCxnSpPr>
            <p:spPr bwMode="auto">
              <a:xfrm>
                <a:off x="7571962"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A0ED832-A724-4CED-9FE0-297997FA8CBD}"/>
                  </a:ext>
                </a:extLst>
              </p:cNvPr>
              <p:cNvCxnSpPr>
                <a:cxnSpLocks/>
              </p:cNvCxnSpPr>
              <p:nvPr/>
            </p:nvCxnSpPr>
            <p:spPr bwMode="auto">
              <a:xfrm>
                <a:off x="8218957"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BA456302-8FAD-4996-9D0C-33CFC25FE44A}"/>
                  </a:ext>
                </a:extLst>
              </p:cNvPr>
              <p:cNvCxnSpPr>
                <a:cxnSpLocks/>
              </p:cNvCxnSpPr>
              <p:nvPr/>
            </p:nvCxnSpPr>
            <p:spPr bwMode="auto">
              <a:xfrm>
                <a:off x="8081252"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10404563-3AC3-48C4-96C5-5A4CC76F684B}"/>
                  </a:ext>
                </a:extLst>
              </p:cNvPr>
              <p:cNvCxnSpPr>
                <a:cxnSpLocks/>
              </p:cNvCxnSpPr>
              <p:nvPr/>
            </p:nvCxnSpPr>
            <p:spPr bwMode="auto">
              <a:xfrm>
                <a:off x="8061796"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56A162A2-016A-47D8-9337-5BC1B3F63B6B}"/>
                  </a:ext>
                </a:extLst>
              </p:cNvPr>
              <p:cNvCxnSpPr>
                <a:cxnSpLocks/>
              </p:cNvCxnSpPr>
              <p:nvPr/>
            </p:nvCxnSpPr>
            <p:spPr bwMode="auto">
              <a:xfrm>
                <a:off x="8512205"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CD91E4C2-2988-470E-9789-7199EC99F17B}"/>
                  </a:ext>
                </a:extLst>
              </p:cNvPr>
              <p:cNvCxnSpPr>
                <a:cxnSpLocks/>
              </p:cNvCxnSpPr>
              <p:nvPr/>
            </p:nvCxnSpPr>
            <p:spPr bwMode="auto">
              <a:xfrm>
                <a:off x="8316097" y="1855632"/>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5D35687F-D739-491E-9486-B8E4DF15513D}"/>
                  </a:ext>
                </a:extLst>
              </p:cNvPr>
              <p:cNvCxnSpPr>
                <a:cxnSpLocks/>
              </p:cNvCxnSpPr>
              <p:nvPr/>
            </p:nvCxnSpPr>
            <p:spPr bwMode="auto">
              <a:xfrm>
                <a:off x="7408133"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6219781-2CFA-4EED-AD56-1DDDD7EC7E99}"/>
                  </a:ext>
                </a:extLst>
              </p:cNvPr>
              <p:cNvCxnSpPr>
                <a:cxnSpLocks/>
              </p:cNvCxnSpPr>
              <p:nvPr/>
            </p:nvCxnSpPr>
            <p:spPr bwMode="auto">
              <a:xfrm>
                <a:off x="8641149"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FD3A805B-FCB7-4453-8268-DC2D15FEEBC7}"/>
                  </a:ext>
                </a:extLst>
              </p:cNvPr>
              <p:cNvCxnSpPr>
                <a:cxnSpLocks/>
              </p:cNvCxnSpPr>
              <p:nvPr/>
            </p:nvCxnSpPr>
            <p:spPr bwMode="auto">
              <a:xfrm>
                <a:off x="8562668"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A808F021-19FC-4359-9302-565881AB8A96}"/>
                  </a:ext>
                </a:extLst>
              </p:cNvPr>
              <p:cNvCxnSpPr>
                <a:cxnSpLocks/>
              </p:cNvCxnSpPr>
              <p:nvPr/>
            </p:nvCxnSpPr>
            <p:spPr bwMode="auto">
              <a:xfrm>
                <a:off x="7693386"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A99F1291-ED86-4FE7-93D4-F0F4E47F13F4}"/>
                  </a:ext>
                </a:extLst>
              </p:cNvPr>
              <p:cNvCxnSpPr>
                <a:cxnSpLocks/>
              </p:cNvCxnSpPr>
              <p:nvPr/>
            </p:nvCxnSpPr>
            <p:spPr bwMode="auto">
              <a:xfrm>
                <a:off x="8706307"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B0F9A24-352C-4AE5-B500-41F50CECB130}"/>
                  </a:ext>
                </a:extLst>
              </p:cNvPr>
              <p:cNvCxnSpPr>
                <a:cxnSpLocks/>
              </p:cNvCxnSpPr>
              <p:nvPr/>
            </p:nvCxnSpPr>
            <p:spPr bwMode="auto">
              <a:xfrm>
                <a:off x="8880957"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C507598A-09A1-4AB2-A9DC-2237295AA6D5}"/>
                  </a:ext>
                </a:extLst>
              </p:cNvPr>
              <p:cNvCxnSpPr>
                <a:cxnSpLocks/>
              </p:cNvCxnSpPr>
              <p:nvPr/>
            </p:nvCxnSpPr>
            <p:spPr bwMode="auto">
              <a:xfrm>
                <a:off x="7213119" y="1855632"/>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4359AC2D-CF4E-46CF-9B65-23D60EF69776}"/>
                  </a:ext>
                </a:extLst>
              </p:cNvPr>
              <p:cNvCxnSpPr>
                <a:cxnSpLocks/>
              </p:cNvCxnSpPr>
              <p:nvPr/>
            </p:nvCxnSpPr>
            <p:spPr bwMode="auto">
              <a:xfrm>
                <a:off x="8940042"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7EA15F95-9D66-429A-87E9-F865536EFF95}"/>
                  </a:ext>
                </a:extLst>
              </p:cNvPr>
              <p:cNvCxnSpPr>
                <a:cxnSpLocks/>
              </p:cNvCxnSpPr>
              <p:nvPr/>
            </p:nvCxnSpPr>
            <p:spPr bwMode="auto">
              <a:xfrm>
                <a:off x="9325923"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57E89E18-F302-47E4-B61A-BA098ABD159D}"/>
                  </a:ext>
                </a:extLst>
              </p:cNvPr>
              <p:cNvCxnSpPr>
                <a:cxnSpLocks/>
              </p:cNvCxnSpPr>
              <p:nvPr/>
            </p:nvCxnSpPr>
            <p:spPr bwMode="auto">
              <a:xfrm>
                <a:off x="8982157"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0F0803D-1A40-4A07-9E30-849E127EE837}"/>
                  </a:ext>
                </a:extLst>
              </p:cNvPr>
              <p:cNvCxnSpPr>
                <a:cxnSpLocks/>
              </p:cNvCxnSpPr>
              <p:nvPr/>
            </p:nvCxnSpPr>
            <p:spPr bwMode="auto">
              <a:xfrm>
                <a:off x="8603208"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1B5A431E-8BF4-452A-A7F8-EB86BA7751EF}"/>
                  </a:ext>
                </a:extLst>
              </p:cNvPr>
              <p:cNvCxnSpPr>
                <a:cxnSpLocks/>
              </p:cNvCxnSpPr>
              <p:nvPr/>
            </p:nvCxnSpPr>
            <p:spPr bwMode="auto">
              <a:xfrm>
                <a:off x="9201021"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AC9A87D6-E9A4-4B17-A4E6-1FD5DA8DFDAC}"/>
                  </a:ext>
                </a:extLst>
              </p:cNvPr>
              <p:cNvCxnSpPr>
                <a:cxnSpLocks/>
              </p:cNvCxnSpPr>
              <p:nvPr/>
            </p:nvCxnSpPr>
            <p:spPr bwMode="auto">
              <a:xfrm>
                <a:off x="7520794" y="1855632"/>
                <a:ext cx="0" cy="133144"/>
              </a:xfrm>
              <a:prstGeom prst="line">
                <a:avLst/>
              </a:prstGeom>
              <a:noFill/>
              <a:ln w="571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3A847D7-74C7-4B50-A6FC-9B3908C8E854}"/>
                  </a:ext>
                </a:extLst>
              </p:cNvPr>
              <p:cNvCxnSpPr>
                <a:cxnSpLocks/>
              </p:cNvCxnSpPr>
              <p:nvPr/>
            </p:nvCxnSpPr>
            <p:spPr bwMode="auto">
              <a:xfrm>
                <a:off x="9858983"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676D1631-AB71-4613-9720-6AE7BEAA198C}"/>
                  </a:ext>
                </a:extLst>
              </p:cNvPr>
              <p:cNvCxnSpPr>
                <a:cxnSpLocks/>
              </p:cNvCxnSpPr>
              <p:nvPr/>
            </p:nvCxnSpPr>
            <p:spPr bwMode="auto">
              <a:xfrm>
                <a:off x="9392911"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EA2D26E-C6FC-41A9-A751-8629BFA029F1}"/>
                  </a:ext>
                </a:extLst>
              </p:cNvPr>
              <p:cNvCxnSpPr>
                <a:cxnSpLocks/>
              </p:cNvCxnSpPr>
              <p:nvPr/>
            </p:nvCxnSpPr>
            <p:spPr bwMode="auto">
              <a:xfrm>
                <a:off x="8009371" y="185563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E3816506-8B80-439F-969B-B20FF8ADAE51}"/>
                  </a:ext>
                </a:extLst>
              </p:cNvPr>
              <p:cNvCxnSpPr>
                <a:cxnSpLocks/>
              </p:cNvCxnSpPr>
              <p:nvPr/>
            </p:nvCxnSpPr>
            <p:spPr bwMode="auto">
              <a:xfrm>
                <a:off x="7472667" y="1855632"/>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444080C6-B3E8-42A5-ACD9-65F1B8E3A57B}"/>
                  </a:ext>
                </a:extLst>
              </p:cNvPr>
              <p:cNvCxnSpPr>
                <a:cxnSpLocks/>
              </p:cNvCxnSpPr>
              <p:nvPr/>
            </p:nvCxnSpPr>
            <p:spPr bwMode="auto">
              <a:xfrm>
                <a:off x="7293242" y="1855632"/>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416BAAEC-BA61-4AC8-91C5-0DE9DECB75D9}"/>
                  </a:ext>
                </a:extLst>
              </p:cNvPr>
              <p:cNvCxnSpPr>
                <a:cxnSpLocks/>
              </p:cNvCxnSpPr>
              <p:nvPr/>
            </p:nvCxnSpPr>
            <p:spPr bwMode="auto">
              <a:xfrm>
                <a:off x="7806115" y="1855632"/>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68ED76E4-B0E5-404F-A8B7-EC5A07D0CAE9}"/>
                  </a:ext>
                </a:extLst>
              </p:cNvPr>
              <p:cNvCxnSpPr>
                <a:cxnSpLocks/>
              </p:cNvCxnSpPr>
              <p:nvPr/>
            </p:nvCxnSpPr>
            <p:spPr bwMode="auto">
              <a:xfrm>
                <a:off x="7894509" y="1855632"/>
                <a:ext cx="0" cy="133144"/>
              </a:xfrm>
              <a:prstGeom prst="line">
                <a:avLst/>
              </a:prstGeom>
              <a:noFill/>
              <a:ln w="57150"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18963696-0DC9-48A1-BE14-C2B10AD7C080}"/>
                  </a:ext>
                </a:extLst>
              </p:cNvPr>
              <p:cNvCxnSpPr>
                <a:cxnSpLocks/>
              </p:cNvCxnSpPr>
              <p:nvPr/>
            </p:nvCxnSpPr>
            <p:spPr bwMode="auto">
              <a:xfrm>
                <a:off x="7969795" y="1855632"/>
                <a:ext cx="0" cy="133144"/>
              </a:xfrm>
              <a:prstGeom prst="line">
                <a:avLst/>
              </a:prstGeom>
              <a:noFill/>
              <a:ln w="57150"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3678F9B7-8DAD-4A0F-AEAF-DE70CA934789}"/>
                  </a:ext>
                </a:extLst>
              </p:cNvPr>
              <p:cNvCxnSpPr>
                <a:cxnSpLocks/>
              </p:cNvCxnSpPr>
              <p:nvPr/>
            </p:nvCxnSpPr>
            <p:spPr bwMode="auto">
              <a:xfrm>
                <a:off x="8138446" y="1855632"/>
                <a:ext cx="0" cy="133144"/>
              </a:xfrm>
              <a:prstGeom prst="line">
                <a:avLst/>
              </a:prstGeom>
              <a:noFill/>
              <a:ln w="57150"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19411A49-E3CE-4A5F-97E0-F48D0F3B051A}"/>
                  </a:ext>
                </a:extLst>
              </p:cNvPr>
              <p:cNvCxnSpPr>
                <a:cxnSpLocks/>
              </p:cNvCxnSpPr>
              <p:nvPr/>
            </p:nvCxnSpPr>
            <p:spPr bwMode="auto">
              <a:xfrm>
                <a:off x="8363647" y="1855632"/>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9A610AF9-834F-4479-B6EF-BD730C90D00D}"/>
                  </a:ext>
                </a:extLst>
              </p:cNvPr>
              <p:cNvCxnSpPr>
                <a:cxnSpLocks/>
              </p:cNvCxnSpPr>
              <p:nvPr/>
            </p:nvCxnSpPr>
            <p:spPr bwMode="auto">
              <a:xfrm>
                <a:off x="8442190" y="1855632"/>
                <a:ext cx="0" cy="133144"/>
              </a:xfrm>
              <a:prstGeom prst="line">
                <a:avLst/>
              </a:prstGeom>
              <a:noFill/>
              <a:ln w="76200" cap="flat" cmpd="sng" algn="ctr">
                <a:solidFill>
                  <a:schemeClr val="accent1"/>
                </a:solidFill>
                <a:prstDash val="solid"/>
                <a:round/>
                <a:headEnd type="none" w="med" len="med"/>
                <a:tailEnd type="none" w="med" len="med"/>
              </a:ln>
              <a:effectLst/>
            </p:spPr>
          </p:cxnSp>
        </p:gr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(Cohort 1): OS</a:t>
            </a:r>
            <a:endParaRPr lang="en-US" altLang="en-US" dirty="0"/>
          </a:p>
        </p:txBody>
      </p:sp>
      <p:sp>
        <p:nvSpPr>
          <p:cNvPr id="2" name="Content Placeholder 1">
            <a:extLst>
              <a:ext uri="{FF2B5EF4-FFF2-40B4-BE49-F238E27FC236}">
                <a16:creationId xmlns:a16="http://schemas.microsoft.com/office/drawing/2014/main" id="{59C6DF47-4BD4-6D44-B057-BD6D61F47C41}"/>
              </a:ext>
            </a:extLst>
          </p:cNvPr>
          <p:cNvSpPr>
            <a:spLocks noGrp="1"/>
          </p:cNvSpPr>
          <p:nvPr>
            <p:ph idx="1"/>
          </p:nvPr>
        </p:nvSpPr>
        <p:spPr>
          <a:xfrm>
            <a:off x="604675" y="6055920"/>
            <a:ext cx="10877529" cy="347828"/>
          </a:xfrm>
        </p:spPr>
        <p:txBody>
          <a:bodyPr/>
          <a:lstStyle/>
          <a:p>
            <a:r>
              <a:rPr lang="en-US" sz="2000" dirty="0"/>
              <a:t>Median follow-up: 26.2 mo</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954DB164-FC75-E24D-9B8A-6DBED3A7F22D}"/>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Kahl.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Pan Pacific Lymphoma Conference 2022</a:t>
            </a:r>
            <a:r>
              <a:rPr lang="en-US" altLang="en-US" sz="1200" b="0" spc="-10" dirty="0">
                <a:solidFill>
                  <a:schemeClr val="bg2"/>
                </a:solidFill>
                <a:latin typeface="Calibri" panose="020F0502020204030204" pitchFamily="34" charset="0"/>
              </a:rPr>
              <a:t>. Tam. Lancet Oncol. 2022;[Epub].</a:t>
            </a:r>
            <a:endParaRPr lang="en-US" altLang="en-US" sz="1200" b="0" dirty="0">
              <a:solidFill>
                <a:schemeClr val="bg2"/>
              </a:solidFill>
              <a:latin typeface="Calibri" panose="020F0502020204030204" pitchFamily="34" charset="0"/>
            </a:endParaRPr>
          </a:p>
        </p:txBody>
      </p:sp>
      <p:sp>
        <p:nvSpPr>
          <p:cNvPr id="13" name="Freeform: Shape 12">
            <a:extLst>
              <a:ext uri="{FF2B5EF4-FFF2-40B4-BE49-F238E27FC236}">
                <a16:creationId xmlns:a16="http://schemas.microsoft.com/office/drawing/2014/main" id="{2400CFA0-12FB-4FC3-BDE0-2EBB923A07B0}"/>
              </a:ext>
            </a:extLst>
          </p:cNvPr>
          <p:cNvSpPr/>
          <p:nvPr/>
        </p:nvSpPr>
        <p:spPr bwMode="auto">
          <a:xfrm>
            <a:off x="2700997" y="1681089"/>
            <a:ext cx="7258929" cy="3186333"/>
          </a:xfrm>
          <a:custGeom>
            <a:avLst/>
            <a:gdLst>
              <a:gd name="connsiteX0" fmla="*/ 0 w 7258929"/>
              <a:gd name="connsiteY0" fmla="*/ 0 h 3186333"/>
              <a:gd name="connsiteX1" fmla="*/ 0 w 7258929"/>
              <a:gd name="connsiteY1" fmla="*/ 3186333 h 3186333"/>
              <a:gd name="connsiteX2" fmla="*/ 7258929 w 7258929"/>
              <a:gd name="connsiteY2" fmla="*/ 3186333 h 3186333"/>
            </a:gdLst>
            <a:ahLst/>
            <a:cxnLst>
              <a:cxn ang="0">
                <a:pos x="connsiteX0" y="connsiteY0"/>
              </a:cxn>
              <a:cxn ang="0">
                <a:pos x="connsiteX1" y="connsiteY1"/>
              </a:cxn>
              <a:cxn ang="0">
                <a:pos x="connsiteX2" y="connsiteY2"/>
              </a:cxn>
            </a:cxnLst>
            <a:rect l="l" t="t" r="r" b="b"/>
            <a:pathLst>
              <a:path w="7258929" h="3186333">
                <a:moveTo>
                  <a:pt x="0" y="0"/>
                </a:moveTo>
                <a:lnTo>
                  <a:pt x="0" y="3186333"/>
                </a:lnTo>
                <a:lnTo>
                  <a:pt x="7258929" y="3186333"/>
                </a:lnTo>
              </a:path>
            </a:pathLst>
          </a:custGeom>
          <a:noFill/>
          <a:ln w="28575">
            <a:solidFill>
              <a:schemeClr val="bg1"/>
            </a:solidFill>
            <a:miter lim="800000"/>
            <a:headEnd/>
            <a:tailEnd/>
          </a:ln>
        </p:spPr>
        <p:txBody>
          <a:bodyPr rtlCol="0" anchor="ctr"/>
          <a:lstStyle/>
          <a:p>
            <a:pPr algn="ctr"/>
            <a:endParaRPr lang="en-US" dirty="0"/>
          </a:p>
        </p:txBody>
      </p:sp>
      <p:grpSp>
        <p:nvGrpSpPr>
          <p:cNvPr id="14" name="Group 13">
            <a:extLst>
              <a:ext uri="{FF2B5EF4-FFF2-40B4-BE49-F238E27FC236}">
                <a16:creationId xmlns:a16="http://schemas.microsoft.com/office/drawing/2014/main" id="{75224462-343B-49A2-BEB8-52E324B01E1C}"/>
              </a:ext>
            </a:extLst>
          </p:cNvPr>
          <p:cNvGrpSpPr/>
          <p:nvPr/>
        </p:nvGrpSpPr>
        <p:grpSpPr>
          <a:xfrm>
            <a:off x="2616591" y="1695157"/>
            <a:ext cx="84406" cy="3172265"/>
            <a:chOff x="2597386" y="1695157"/>
            <a:chExt cx="103611" cy="3172265"/>
          </a:xfrm>
        </p:grpSpPr>
        <p:cxnSp>
          <p:nvCxnSpPr>
            <p:cNvPr id="15" name="Straight Connector 14">
              <a:extLst>
                <a:ext uri="{FF2B5EF4-FFF2-40B4-BE49-F238E27FC236}">
                  <a16:creationId xmlns:a16="http://schemas.microsoft.com/office/drawing/2014/main" id="{EA92A399-BADB-4832-B6B2-306E228331C5}"/>
                </a:ext>
              </a:extLst>
            </p:cNvPr>
            <p:cNvCxnSpPr>
              <a:cxnSpLocks/>
            </p:cNvCxnSpPr>
            <p:nvPr/>
          </p:nvCxnSpPr>
          <p:spPr bwMode="auto">
            <a:xfrm>
              <a:off x="2597386" y="1695157"/>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FB9C8BBE-76CB-4D12-AB5F-CD4191F36C09}"/>
                </a:ext>
              </a:extLst>
            </p:cNvPr>
            <p:cNvCxnSpPr>
              <a:cxnSpLocks/>
            </p:cNvCxnSpPr>
            <p:nvPr/>
          </p:nvCxnSpPr>
          <p:spPr bwMode="auto">
            <a:xfrm>
              <a:off x="2597386" y="2329610"/>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F276C1D-8F77-4FEA-B3EF-BBEEAB3728C8}"/>
                </a:ext>
              </a:extLst>
            </p:cNvPr>
            <p:cNvCxnSpPr>
              <a:cxnSpLocks/>
            </p:cNvCxnSpPr>
            <p:nvPr/>
          </p:nvCxnSpPr>
          <p:spPr bwMode="auto">
            <a:xfrm>
              <a:off x="2597386" y="2964063"/>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911E13A-2DB7-45BA-AA76-4A0ACFE12E34}"/>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4DBA283-7EDA-45D8-AB72-22B7BCF9DCDD}"/>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B01974C-E344-4E8B-AFF7-F5192BF104BA}"/>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E5209040-ACFA-4904-9A1F-2496F13A06A3}"/>
              </a:ext>
            </a:extLst>
          </p:cNvPr>
          <p:cNvGrpSpPr/>
          <p:nvPr/>
        </p:nvGrpSpPr>
        <p:grpSpPr>
          <a:xfrm>
            <a:off x="2700996" y="4868023"/>
            <a:ext cx="7258932" cy="93036"/>
            <a:chOff x="2700996" y="4868023"/>
            <a:chExt cx="7258932" cy="93036"/>
          </a:xfrm>
        </p:grpSpPr>
        <p:grpSp>
          <p:nvGrpSpPr>
            <p:cNvPr id="22" name="Group 21">
              <a:extLst>
                <a:ext uri="{FF2B5EF4-FFF2-40B4-BE49-F238E27FC236}">
                  <a16:creationId xmlns:a16="http://schemas.microsoft.com/office/drawing/2014/main" id="{079A7F42-CB34-4E92-82C7-FD835F1D3C4A}"/>
                </a:ext>
              </a:extLst>
            </p:cNvPr>
            <p:cNvGrpSpPr/>
            <p:nvPr/>
          </p:nvGrpSpPr>
          <p:grpSpPr>
            <a:xfrm rot="5400000">
              <a:off x="3954779" y="3619352"/>
              <a:ext cx="87924" cy="2595489"/>
              <a:chOff x="2597386" y="1695157"/>
              <a:chExt cx="103611" cy="3172265"/>
            </a:xfrm>
          </p:grpSpPr>
          <p:cxnSp>
            <p:nvCxnSpPr>
              <p:cNvPr id="34" name="Straight Connector 33">
                <a:extLst>
                  <a:ext uri="{FF2B5EF4-FFF2-40B4-BE49-F238E27FC236}">
                    <a16:creationId xmlns:a16="http://schemas.microsoft.com/office/drawing/2014/main" id="{F070CEFC-B909-4651-AC45-F715840F6D30}"/>
                  </a:ext>
                </a:extLst>
              </p:cNvPr>
              <p:cNvCxnSpPr>
                <a:cxnSpLocks/>
              </p:cNvCxnSpPr>
              <p:nvPr/>
            </p:nvCxnSpPr>
            <p:spPr bwMode="auto">
              <a:xfrm>
                <a:off x="2597386" y="1695157"/>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EA83FC1-8D8D-4506-9ED1-A184490AAA50}"/>
                  </a:ext>
                </a:extLst>
              </p:cNvPr>
              <p:cNvCxnSpPr>
                <a:cxnSpLocks/>
              </p:cNvCxnSpPr>
              <p:nvPr/>
            </p:nvCxnSpPr>
            <p:spPr bwMode="auto">
              <a:xfrm>
                <a:off x="2597386" y="2329610"/>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64A5BFA-5C96-4BE3-BC2F-3AB0FCF14A00}"/>
                  </a:ext>
                </a:extLst>
              </p:cNvPr>
              <p:cNvCxnSpPr>
                <a:cxnSpLocks/>
              </p:cNvCxnSpPr>
              <p:nvPr/>
            </p:nvCxnSpPr>
            <p:spPr bwMode="auto">
              <a:xfrm>
                <a:off x="2597386" y="2964063"/>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4EC558B-DC7A-445B-898F-C999275A5589}"/>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75BBF72-3502-4813-8324-A6C3E13FA80F}"/>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91976F1-9287-42E8-91B1-F4AC31EFA729}"/>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3400E2AF-BEC0-42D7-979D-C99EAF013631}"/>
                </a:ext>
              </a:extLst>
            </p:cNvPr>
            <p:cNvGrpSpPr/>
            <p:nvPr/>
          </p:nvGrpSpPr>
          <p:grpSpPr>
            <a:xfrm rot="5400000">
              <a:off x="7065146" y="3617801"/>
              <a:ext cx="87924" cy="2595489"/>
              <a:chOff x="2597386" y="1695157"/>
              <a:chExt cx="103611" cy="3172265"/>
            </a:xfrm>
          </p:grpSpPr>
          <p:cxnSp>
            <p:nvCxnSpPr>
              <p:cNvPr id="28" name="Straight Connector 27">
                <a:extLst>
                  <a:ext uri="{FF2B5EF4-FFF2-40B4-BE49-F238E27FC236}">
                    <a16:creationId xmlns:a16="http://schemas.microsoft.com/office/drawing/2014/main" id="{BE53CC61-8714-40A3-8E6E-2CAB3C9BE57A}"/>
                  </a:ext>
                </a:extLst>
              </p:cNvPr>
              <p:cNvCxnSpPr>
                <a:cxnSpLocks/>
              </p:cNvCxnSpPr>
              <p:nvPr/>
            </p:nvCxnSpPr>
            <p:spPr bwMode="auto">
              <a:xfrm>
                <a:off x="2597386" y="1695157"/>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4ABE728-0AF4-4556-AEC0-D34008ED0DB8}"/>
                  </a:ext>
                </a:extLst>
              </p:cNvPr>
              <p:cNvCxnSpPr>
                <a:cxnSpLocks/>
              </p:cNvCxnSpPr>
              <p:nvPr/>
            </p:nvCxnSpPr>
            <p:spPr bwMode="auto">
              <a:xfrm>
                <a:off x="2597386" y="2329610"/>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5414D40-1E0C-4304-9F2C-8E9D66E6B875}"/>
                  </a:ext>
                </a:extLst>
              </p:cNvPr>
              <p:cNvCxnSpPr>
                <a:cxnSpLocks/>
              </p:cNvCxnSpPr>
              <p:nvPr/>
            </p:nvCxnSpPr>
            <p:spPr bwMode="auto">
              <a:xfrm>
                <a:off x="2597386" y="2964063"/>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9F18973-F23C-46FA-A731-A7ACFCA17A2B}"/>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60B145B-DDB7-4336-B04A-F91E71F477A3}"/>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C23EF51-2B12-4DD3-A382-9A686B298FED}"/>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2C41CFE6-EA87-435E-B809-7D48C189213E}"/>
                </a:ext>
              </a:extLst>
            </p:cNvPr>
            <p:cNvGrpSpPr/>
            <p:nvPr/>
          </p:nvGrpSpPr>
          <p:grpSpPr>
            <a:xfrm rot="5400000">
              <a:off x="9396868" y="4392887"/>
              <a:ext cx="87924" cy="1038196"/>
              <a:chOff x="2597386" y="3598516"/>
              <a:chExt cx="103611" cy="1268906"/>
            </a:xfrm>
          </p:grpSpPr>
          <p:cxnSp>
            <p:nvCxnSpPr>
              <p:cNvPr id="25" name="Straight Connector 24">
                <a:extLst>
                  <a:ext uri="{FF2B5EF4-FFF2-40B4-BE49-F238E27FC236}">
                    <a16:creationId xmlns:a16="http://schemas.microsoft.com/office/drawing/2014/main" id="{1BA8BCF3-F28B-49D9-BD85-456C7EA88110}"/>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CDDE5C4-5247-467E-BC28-F9599801926A}"/>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953404C-392C-4E29-8F4F-7A68C1F19A82}"/>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0" name="TextBox 39">
            <a:extLst>
              <a:ext uri="{FF2B5EF4-FFF2-40B4-BE49-F238E27FC236}">
                <a16:creationId xmlns:a16="http://schemas.microsoft.com/office/drawing/2014/main" id="{C15B8162-00BD-48D1-AD37-1462553EA7F5}"/>
              </a:ext>
            </a:extLst>
          </p:cNvPr>
          <p:cNvSpPr txBox="1"/>
          <p:nvPr/>
        </p:nvSpPr>
        <p:spPr bwMode="auto">
          <a:xfrm>
            <a:off x="2123070" y="150562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1" name="TextBox 40">
            <a:extLst>
              <a:ext uri="{FF2B5EF4-FFF2-40B4-BE49-F238E27FC236}">
                <a16:creationId xmlns:a16="http://schemas.microsoft.com/office/drawing/2014/main" id="{4F7FFAF5-4F19-48D0-A963-A75B7129130D}"/>
              </a:ext>
            </a:extLst>
          </p:cNvPr>
          <p:cNvSpPr txBox="1"/>
          <p:nvPr/>
        </p:nvSpPr>
        <p:spPr bwMode="auto">
          <a:xfrm>
            <a:off x="2240090" y="21400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2" name="TextBox 41">
            <a:extLst>
              <a:ext uri="{FF2B5EF4-FFF2-40B4-BE49-F238E27FC236}">
                <a16:creationId xmlns:a16="http://schemas.microsoft.com/office/drawing/2014/main" id="{060565A5-4B4C-4AA4-A712-4B98A2927CF9}"/>
              </a:ext>
            </a:extLst>
          </p:cNvPr>
          <p:cNvSpPr txBox="1"/>
          <p:nvPr/>
        </p:nvSpPr>
        <p:spPr bwMode="auto">
          <a:xfrm>
            <a:off x="2240090" y="277939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3" name="TextBox 42">
            <a:extLst>
              <a:ext uri="{FF2B5EF4-FFF2-40B4-BE49-F238E27FC236}">
                <a16:creationId xmlns:a16="http://schemas.microsoft.com/office/drawing/2014/main" id="{8D142DCD-7437-4614-89D0-9A910857F8EB}"/>
              </a:ext>
            </a:extLst>
          </p:cNvPr>
          <p:cNvSpPr txBox="1"/>
          <p:nvPr/>
        </p:nvSpPr>
        <p:spPr bwMode="auto">
          <a:xfrm>
            <a:off x="2240090" y="34138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4" name="TextBox 43">
            <a:extLst>
              <a:ext uri="{FF2B5EF4-FFF2-40B4-BE49-F238E27FC236}">
                <a16:creationId xmlns:a16="http://schemas.microsoft.com/office/drawing/2014/main" id="{8ED0B08F-FA75-4ECB-A00A-B9A6846CFE33}"/>
              </a:ext>
            </a:extLst>
          </p:cNvPr>
          <p:cNvSpPr txBox="1"/>
          <p:nvPr/>
        </p:nvSpPr>
        <p:spPr bwMode="auto">
          <a:xfrm>
            <a:off x="2254158" y="40483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59E257EB-0124-46ED-9EA5-0ABAC18E18AA}"/>
              </a:ext>
            </a:extLst>
          </p:cNvPr>
          <p:cNvSpPr txBox="1"/>
          <p:nvPr/>
        </p:nvSpPr>
        <p:spPr bwMode="auto">
          <a:xfrm>
            <a:off x="2371177" y="468275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216ADED2-814D-4E2B-B3CF-23E1009D0ED6}"/>
              </a:ext>
            </a:extLst>
          </p:cNvPr>
          <p:cNvSpPr txBox="1"/>
          <p:nvPr/>
        </p:nvSpPr>
        <p:spPr bwMode="auto">
          <a:xfrm rot="16200000">
            <a:off x="1025042" y="3089589"/>
            <a:ext cx="1982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Probability (%)</a:t>
            </a:r>
          </a:p>
        </p:txBody>
      </p:sp>
      <p:sp>
        <p:nvSpPr>
          <p:cNvPr id="47" name="TextBox 46">
            <a:extLst>
              <a:ext uri="{FF2B5EF4-FFF2-40B4-BE49-F238E27FC236}">
                <a16:creationId xmlns:a16="http://schemas.microsoft.com/office/drawing/2014/main" id="{A5676E0C-919E-4667-A975-C8CED6ADCC5A}"/>
              </a:ext>
            </a:extLst>
          </p:cNvPr>
          <p:cNvSpPr txBox="1"/>
          <p:nvPr/>
        </p:nvSpPr>
        <p:spPr bwMode="auto">
          <a:xfrm>
            <a:off x="6045981" y="5189048"/>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48" name="TextBox 47">
            <a:extLst>
              <a:ext uri="{FF2B5EF4-FFF2-40B4-BE49-F238E27FC236}">
                <a16:creationId xmlns:a16="http://schemas.microsoft.com/office/drawing/2014/main" id="{9F1C6189-752E-4AB3-B685-A1874B2F33B5}"/>
              </a:ext>
            </a:extLst>
          </p:cNvPr>
          <p:cNvSpPr txBox="1"/>
          <p:nvPr/>
        </p:nvSpPr>
        <p:spPr bwMode="auto">
          <a:xfrm>
            <a:off x="2550153" y="493685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5F1970F0-4B1A-429F-BF0D-DCAEC58C21A8}"/>
              </a:ext>
            </a:extLst>
          </p:cNvPr>
          <p:cNvSpPr txBox="1"/>
          <p:nvPr/>
        </p:nvSpPr>
        <p:spPr bwMode="auto">
          <a:xfrm>
            <a:off x="3080435" y="493685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0" name="TextBox 49">
            <a:extLst>
              <a:ext uri="{FF2B5EF4-FFF2-40B4-BE49-F238E27FC236}">
                <a16:creationId xmlns:a16="http://schemas.microsoft.com/office/drawing/2014/main" id="{D182AC12-2B21-4070-ABF7-B5C016E86293}"/>
              </a:ext>
            </a:extLst>
          </p:cNvPr>
          <p:cNvSpPr txBox="1"/>
          <p:nvPr/>
        </p:nvSpPr>
        <p:spPr bwMode="auto">
          <a:xfrm>
            <a:off x="3581422" y="493685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1" name="TextBox 50">
            <a:extLst>
              <a:ext uri="{FF2B5EF4-FFF2-40B4-BE49-F238E27FC236}">
                <a16:creationId xmlns:a16="http://schemas.microsoft.com/office/drawing/2014/main" id="{0C42252B-BAB4-414E-B32A-20879420B857}"/>
              </a:ext>
            </a:extLst>
          </p:cNvPr>
          <p:cNvSpPr txBox="1"/>
          <p:nvPr/>
        </p:nvSpPr>
        <p:spPr bwMode="auto">
          <a:xfrm>
            <a:off x="4111704" y="493685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52" name="TextBox 51">
            <a:extLst>
              <a:ext uri="{FF2B5EF4-FFF2-40B4-BE49-F238E27FC236}">
                <a16:creationId xmlns:a16="http://schemas.microsoft.com/office/drawing/2014/main" id="{7A1BBB3F-794F-472F-8580-4DEB70A8C276}"/>
              </a:ext>
            </a:extLst>
          </p:cNvPr>
          <p:cNvSpPr txBox="1"/>
          <p:nvPr/>
        </p:nvSpPr>
        <p:spPr bwMode="auto">
          <a:xfrm>
            <a:off x="4565081"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3" name="TextBox 52">
            <a:extLst>
              <a:ext uri="{FF2B5EF4-FFF2-40B4-BE49-F238E27FC236}">
                <a16:creationId xmlns:a16="http://schemas.microsoft.com/office/drawing/2014/main" id="{3165EF76-A578-4F6D-9595-2072A5317006}"/>
              </a:ext>
            </a:extLst>
          </p:cNvPr>
          <p:cNvSpPr txBox="1"/>
          <p:nvPr/>
        </p:nvSpPr>
        <p:spPr bwMode="auto">
          <a:xfrm>
            <a:off x="5095363"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4" name="TextBox 53">
            <a:extLst>
              <a:ext uri="{FF2B5EF4-FFF2-40B4-BE49-F238E27FC236}">
                <a16:creationId xmlns:a16="http://schemas.microsoft.com/office/drawing/2014/main" id="{948191D6-08E1-44D3-9E08-87CCA66D66EC}"/>
              </a:ext>
            </a:extLst>
          </p:cNvPr>
          <p:cNvSpPr txBox="1"/>
          <p:nvPr/>
        </p:nvSpPr>
        <p:spPr bwMode="auto">
          <a:xfrm>
            <a:off x="5596350"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5" name="TextBox 54">
            <a:extLst>
              <a:ext uri="{FF2B5EF4-FFF2-40B4-BE49-F238E27FC236}">
                <a16:creationId xmlns:a16="http://schemas.microsoft.com/office/drawing/2014/main" id="{647D3E28-BD6B-4B48-8694-2EE9A65586B1}"/>
              </a:ext>
            </a:extLst>
          </p:cNvPr>
          <p:cNvSpPr txBox="1"/>
          <p:nvPr/>
        </p:nvSpPr>
        <p:spPr bwMode="auto">
          <a:xfrm>
            <a:off x="6126632"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56" name="TextBox 55">
            <a:extLst>
              <a:ext uri="{FF2B5EF4-FFF2-40B4-BE49-F238E27FC236}">
                <a16:creationId xmlns:a16="http://schemas.microsoft.com/office/drawing/2014/main" id="{295ED3B0-C0A3-4ADB-8B00-857002E4F6D3}"/>
              </a:ext>
            </a:extLst>
          </p:cNvPr>
          <p:cNvSpPr txBox="1"/>
          <p:nvPr/>
        </p:nvSpPr>
        <p:spPr bwMode="auto">
          <a:xfrm>
            <a:off x="6647525"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7" name="TextBox 56">
            <a:extLst>
              <a:ext uri="{FF2B5EF4-FFF2-40B4-BE49-F238E27FC236}">
                <a16:creationId xmlns:a16="http://schemas.microsoft.com/office/drawing/2014/main" id="{55550B5E-3379-432E-B011-2BCB324F8657}"/>
              </a:ext>
            </a:extLst>
          </p:cNvPr>
          <p:cNvSpPr txBox="1"/>
          <p:nvPr/>
        </p:nvSpPr>
        <p:spPr bwMode="auto">
          <a:xfrm>
            <a:off x="7148512"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58" name="TextBox 57">
            <a:extLst>
              <a:ext uri="{FF2B5EF4-FFF2-40B4-BE49-F238E27FC236}">
                <a16:creationId xmlns:a16="http://schemas.microsoft.com/office/drawing/2014/main" id="{F62D9402-0842-4AE1-ADB3-8E71C97050C0}"/>
              </a:ext>
            </a:extLst>
          </p:cNvPr>
          <p:cNvSpPr txBox="1"/>
          <p:nvPr/>
        </p:nvSpPr>
        <p:spPr bwMode="auto">
          <a:xfrm>
            <a:off x="7678794"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9" name="TextBox 58">
            <a:extLst>
              <a:ext uri="{FF2B5EF4-FFF2-40B4-BE49-F238E27FC236}">
                <a16:creationId xmlns:a16="http://schemas.microsoft.com/office/drawing/2014/main" id="{C9858207-424D-4086-97C7-41B4786A7B72}"/>
              </a:ext>
            </a:extLst>
          </p:cNvPr>
          <p:cNvSpPr txBox="1"/>
          <p:nvPr/>
        </p:nvSpPr>
        <p:spPr bwMode="auto">
          <a:xfrm>
            <a:off x="8190680"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60" name="TextBox 59">
            <a:extLst>
              <a:ext uri="{FF2B5EF4-FFF2-40B4-BE49-F238E27FC236}">
                <a16:creationId xmlns:a16="http://schemas.microsoft.com/office/drawing/2014/main" id="{50653EFB-52E7-4C07-84F4-1F05F878FEDA}"/>
              </a:ext>
            </a:extLst>
          </p:cNvPr>
          <p:cNvSpPr txBox="1"/>
          <p:nvPr/>
        </p:nvSpPr>
        <p:spPr bwMode="auto">
          <a:xfrm>
            <a:off x="8720962"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1" name="TextBox 60">
            <a:extLst>
              <a:ext uri="{FF2B5EF4-FFF2-40B4-BE49-F238E27FC236}">
                <a16:creationId xmlns:a16="http://schemas.microsoft.com/office/drawing/2014/main" id="{283E7B7A-F054-46BE-8A33-302E1ADA6713}"/>
              </a:ext>
            </a:extLst>
          </p:cNvPr>
          <p:cNvSpPr txBox="1"/>
          <p:nvPr/>
        </p:nvSpPr>
        <p:spPr bwMode="auto">
          <a:xfrm>
            <a:off x="9221949"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62" name="TextBox 61">
            <a:extLst>
              <a:ext uri="{FF2B5EF4-FFF2-40B4-BE49-F238E27FC236}">
                <a16:creationId xmlns:a16="http://schemas.microsoft.com/office/drawing/2014/main" id="{B476DD32-1AA3-480A-9D19-4E3284365710}"/>
              </a:ext>
            </a:extLst>
          </p:cNvPr>
          <p:cNvSpPr txBox="1"/>
          <p:nvPr/>
        </p:nvSpPr>
        <p:spPr bwMode="auto">
          <a:xfrm>
            <a:off x="9752231"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63" name="TextBox 62">
            <a:extLst>
              <a:ext uri="{FF2B5EF4-FFF2-40B4-BE49-F238E27FC236}">
                <a16:creationId xmlns:a16="http://schemas.microsoft.com/office/drawing/2014/main" id="{0E3AFC15-67BA-449D-B76B-C0BDE4C3BFC4}"/>
              </a:ext>
            </a:extLst>
          </p:cNvPr>
          <p:cNvSpPr txBox="1"/>
          <p:nvPr/>
        </p:nvSpPr>
        <p:spPr bwMode="auto">
          <a:xfrm>
            <a:off x="2424905" y="5453815"/>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241</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238</a:t>
            </a:r>
          </a:p>
        </p:txBody>
      </p:sp>
      <p:sp>
        <p:nvSpPr>
          <p:cNvPr id="64" name="TextBox 63">
            <a:extLst>
              <a:ext uri="{FF2B5EF4-FFF2-40B4-BE49-F238E27FC236}">
                <a16:creationId xmlns:a16="http://schemas.microsoft.com/office/drawing/2014/main" id="{004F0759-0481-4537-ACA3-B5FEC1A0468A}"/>
              </a:ext>
            </a:extLst>
          </p:cNvPr>
          <p:cNvSpPr txBox="1"/>
          <p:nvPr/>
        </p:nvSpPr>
        <p:spPr bwMode="auto">
          <a:xfrm>
            <a:off x="2955187" y="5453815"/>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238</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222</a:t>
            </a:r>
          </a:p>
        </p:txBody>
      </p:sp>
      <p:sp>
        <p:nvSpPr>
          <p:cNvPr id="65" name="TextBox 64">
            <a:extLst>
              <a:ext uri="{FF2B5EF4-FFF2-40B4-BE49-F238E27FC236}">
                <a16:creationId xmlns:a16="http://schemas.microsoft.com/office/drawing/2014/main" id="{DF0DC900-744D-4A9E-B3B6-F1898D8B31ED}"/>
              </a:ext>
            </a:extLst>
          </p:cNvPr>
          <p:cNvSpPr txBox="1"/>
          <p:nvPr/>
        </p:nvSpPr>
        <p:spPr bwMode="auto">
          <a:xfrm>
            <a:off x="3456174" y="5453815"/>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238</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217</a:t>
            </a:r>
          </a:p>
        </p:txBody>
      </p:sp>
      <p:sp>
        <p:nvSpPr>
          <p:cNvPr id="66" name="TextBox 65">
            <a:extLst>
              <a:ext uri="{FF2B5EF4-FFF2-40B4-BE49-F238E27FC236}">
                <a16:creationId xmlns:a16="http://schemas.microsoft.com/office/drawing/2014/main" id="{11E927B3-E6E7-41F5-A2BC-47D522D64B30}"/>
              </a:ext>
            </a:extLst>
          </p:cNvPr>
          <p:cNvSpPr txBox="1"/>
          <p:nvPr/>
        </p:nvSpPr>
        <p:spPr bwMode="auto">
          <a:xfrm>
            <a:off x="3986456" y="5453815"/>
            <a:ext cx="5357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235</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212</a:t>
            </a:r>
          </a:p>
        </p:txBody>
      </p:sp>
      <p:sp>
        <p:nvSpPr>
          <p:cNvPr id="67" name="TextBox 66">
            <a:extLst>
              <a:ext uri="{FF2B5EF4-FFF2-40B4-BE49-F238E27FC236}">
                <a16:creationId xmlns:a16="http://schemas.microsoft.com/office/drawing/2014/main" id="{197C3B3B-3A99-47E1-BBE4-E06F9BA9048C}"/>
              </a:ext>
            </a:extLst>
          </p:cNvPr>
          <p:cNvSpPr txBox="1"/>
          <p:nvPr/>
        </p:nvSpPr>
        <p:spPr bwMode="auto">
          <a:xfrm>
            <a:off x="4498342" y="5453815"/>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233</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210</a:t>
            </a:r>
          </a:p>
        </p:txBody>
      </p:sp>
      <p:sp>
        <p:nvSpPr>
          <p:cNvPr id="68" name="TextBox 67">
            <a:extLst>
              <a:ext uri="{FF2B5EF4-FFF2-40B4-BE49-F238E27FC236}">
                <a16:creationId xmlns:a16="http://schemas.microsoft.com/office/drawing/2014/main" id="{76D6965D-12C6-4AEA-BAD2-A72622E750E7}"/>
              </a:ext>
            </a:extLst>
          </p:cNvPr>
          <p:cNvSpPr txBox="1"/>
          <p:nvPr/>
        </p:nvSpPr>
        <p:spPr bwMode="auto">
          <a:xfrm>
            <a:off x="5028624" y="5453815"/>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231</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209</a:t>
            </a:r>
          </a:p>
        </p:txBody>
      </p:sp>
      <p:sp>
        <p:nvSpPr>
          <p:cNvPr id="69" name="TextBox 68">
            <a:extLst>
              <a:ext uri="{FF2B5EF4-FFF2-40B4-BE49-F238E27FC236}">
                <a16:creationId xmlns:a16="http://schemas.microsoft.com/office/drawing/2014/main" id="{864BB5E9-831F-4986-86EC-3FAB5FCEBC1E}"/>
              </a:ext>
            </a:extLst>
          </p:cNvPr>
          <p:cNvSpPr txBox="1"/>
          <p:nvPr/>
        </p:nvSpPr>
        <p:spPr bwMode="auto">
          <a:xfrm>
            <a:off x="5529611" y="5453815"/>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230</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208</a:t>
            </a:r>
          </a:p>
        </p:txBody>
      </p:sp>
      <p:sp>
        <p:nvSpPr>
          <p:cNvPr id="70" name="TextBox 69">
            <a:extLst>
              <a:ext uri="{FF2B5EF4-FFF2-40B4-BE49-F238E27FC236}">
                <a16:creationId xmlns:a16="http://schemas.microsoft.com/office/drawing/2014/main" id="{7B2263AF-AC84-47A5-A586-7B22F806D5F8}"/>
              </a:ext>
            </a:extLst>
          </p:cNvPr>
          <p:cNvSpPr txBox="1"/>
          <p:nvPr/>
        </p:nvSpPr>
        <p:spPr bwMode="auto">
          <a:xfrm>
            <a:off x="6059893" y="5453815"/>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228</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198</a:t>
            </a:r>
          </a:p>
        </p:txBody>
      </p:sp>
      <p:sp>
        <p:nvSpPr>
          <p:cNvPr id="71" name="TextBox 70">
            <a:extLst>
              <a:ext uri="{FF2B5EF4-FFF2-40B4-BE49-F238E27FC236}">
                <a16:creationId xmlns:a16="http://schemas.microsoft.com/office/drawing/2014/main" id="{39F26930-1678-4F9E-A056-8D24D683D9D9}"/>
              </a:ext>
            </a:extLst>
          </p:cNvPr>
          <p:cNvSpPr txBox="1"/>
          <p:nvPr/>
        </p:nvSpPr>
        <p:spPr bwMode="auto">
          <a:xfrm>
            <a:off x="6580785" y="5453815"/>
            <a:ext cx="5357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179</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141</a:t>
            </a:r>
          </a:p>
        </p:txBody>
      </p:sp>
      <p:sp>
        <p:nvSpPr>
          <p:cNvPr id="72" name="TextBox 71">
            <a:extLst>
              <a:ext uri="{FF2B5EF4-FFF2-40B4-BE49-F238E27FC236}">
                <a16:creationId xmlns:a16="http://schemas.microsoft.com/office/drawing/2014/main" id="{EFD62CCE-FE46-4A77-AEBC-54D1EB13F752}"/>
              </a:ext>
            </a:extLst>
          </p:cNvPr>
          <p:cNvSpPr txBox="1"/>
          <p:nvPr/>
        </p:nvSpPr>
        <p:spPr bwMode="auto">
          <a:xfrm>
            <a:off x="7140283" y="5453815"/>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97</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84</a:t>
            </a:r>
          </a:p>
        </p:txBody>
      </p:sp>
      <p:sp>
        <p:nvSpPr>
          <p:cNvPr id="73" name="TextBox 72">
            <a:extLst>
              <a:ext uri="{FF2B5EF4-FFF2-40B4-BE49-F238E27FC236}">
                <a16:creationId xmlns:a16="http://schemas.microsoft.com/office/drawing/2014/main" id="{D9F715E2-8020-434F-BE40-F454F9C4C7B2}"/>
              </a:ext>
            </a:extLst>
          </p:cNvPr>
          <p:cNvSpPr txBox="1"/>
          <p:nvPr/>
        </p:nvSpPr>
        <p:spPr bwMode="auto">
          <a:xfrm>
            <a:off x="7670565" y="5453815"/>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48</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41</a:t>
            </a:r>
          </a:p>
        </p:txBody>
      </p:sp>
      <p:sp>
        <p:nvSpPr>
          <p:cNvPr id="74" name="TextBox 73">
            <a:extLst>
              <a:ext uri="{FF2B5EF4-FFF2-40B4-BE49-F238E27FC236}">
                <a16:creationId xmlns:a16="http://schemas.microsoft.com/office/drawing/2014/main" id="{8CA965E5-8A84-4021-B109-3544E1CF4C83}"/>
              </a:ext>
            </a:extLst>
          </p:cNvPr>
          <p:cNvSpPr txBox="1"/>
          <p:nvPr/>
        </p:nvSpPr>
        <p:spPr bwMode="auto">
          <a:xfrm>
            <a:off x="8182451" y="5453815"/>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22</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16</a:t>
            </a:r>
          </a:p>
        </p:txBody>
      </p:sp>
      <p:sp>
        <p:nvSpPr>
          <p:cNvPr id="75" name="TextBox 74">
            <a:extLst>
              <a:ext uri="{FF2B5EF4-FFF2-40B4-BE49-F238E27FC236}">
                <a16:creationId xmlns:a16="http://schemas.microsoft.com/office/drawing/2014/main" id="{3B019F77-270B-48BC-8D73-5099DD05D674}"/>
              </a:ext>
            </a:extLst>
          </p:cNvPr>
          <p:cNvSpPr txBox="1"/>
          <p:nvPr/>
        </p:nvSpPr>
        <p:spPr bwMode="auto">
          <a:xfrm>
            <a:off x="8771242" y="5453815"/>
            <a:ext cx="3016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6</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a:t>
            </a:r>
          </a:p>
        </p:txBody>
      </p:sp>
      <p:sp>
        <p:nvSpPr>
          <p:cNvPr id="76" name="TextBox 75">
            <a:extLst>
              <a:ext uri="{FF2B5EF4-FFF2-40B4-BE49-F238E27FC236}">
                <a16:creationId xmlns:a16="http://schemas.microsoft.com/office/drawing/2014/main" id="{E8984D74-718F-45BE-B55B-1EA00F6C5B00}"/>
              </a:ext>
            </a:extLst>
          </p:cNvPr>
          <p:cNvSpPr txBox="1"/>
          <p:nvPr/>
        </p:nvSpPr>
        <p:spPr bwMode="auto">
          <a:xfrm>
            <a:off x="9272229" y="5453815"/>
            <a:ext cx="3016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0</a:t>
            </a:r>
          </a:p>
        </p:txBody>
      </p:sp>
      <p:sp>
        <p:nvSpPr>
          <p:cNvPr id="77" name="TextBox 76">
            <a:extLst>
              <a:ext uri="{FF2B5EF4-FFF2-40B4-BE49-F238E27FC236}">
                <a16:creationId xmlns:a16="http://schemas.microsoft.com/office/drawing/2014/main" id="{00B1E89D-DCB1-4328-B3A5-2A7B6811D0DB}"/>
              </a:ext>
            </a:extLst>
          </p:cNvPr>
          <p:cNvSpPr txBox="1"/>
          <p:nvPr/>
        </p:nvSpPr>
        <p:spPr bwMode="auto">
          <a:xfrm>
            <a:off x="9802511" y="545381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0</a:t>
            </a:r>
          </a:p>
        </p:txBody>
      </p:sp>
      <p:sp>
        <p:nvSpPr>
          <p:cNvPr id="78" name="TextBox 77">
            <a:extLst>
              <a:ext uri="{FF2B5EF4-FFF2-40B4-BE49-F238E27FC236}">
                <a16:creationId xmlns:a16="http://schemas.microsoft.com/office/drawing/2014/main" id="{F2563F2E-F4DC-45FC-8FD7-2EB4FEA6F2C8}"/>
              </a:ext>
            </a:extLst>
          </p:cNvPr>
          <p:cNvSpPr txBox="1"/>
          <p:nvPr/>
        </p:nvSpPr>
        <p:spPr bwMode="auto">
          <a:xfrm>
            <a:off x="3321547" y="3194944"/>
            <a:ext cx="13953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Zanubrutinib</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BR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Censored</a:t>
            </a:r>
          </a:p>
        </p:txBody>
      </p:sp>
      <p:cxnSp>
        <p:nvCxnSpPr>
          <p:cNvPr id="80" name="Straight Connector 79">
            <a:extLst>
              <a:ext uri="{FF2B5EF4-FFF2-40B4-BE49-F238E27FC236}">
                <a16:creationId xmlns:a16="http://schemas.microsoft.com/office/drawing/2014/main" id="{BB3B4AA6-5D86-451B-803D-B68A75AD8406}"/>
              </a:ext>
            </a:extLst>
          </p:cNvPr>
          <p:cNvCxnSpPr/>
          <p:nvPr/>
        </p:nvCxnSpPr>
        <p:spPr bwMode="auto">
          <a:xfrm>
            <a:off x="3058561" y="3381565"/>
            <a:ext cx="272928" cy="0"/>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4A8E75C-57B4-4C00-AE23-AB72ACD4501D}"/>
              </a:ext>
            </a:extLst>
          </p:cNvPr>
          <p:cNvCxnSpPr/>
          <p:nvPr/>
        </p:nvCxnSpPr>
        <p:spPr bwMode="auto">
          <a:xfrm>
            <a:off x="3055366" y="3656609"/>
            <a:ext cx="272928" cy="0"/>
          </a:xfrm>
          <a:prstGeom prst="line">
            <a:avLst/>
          </a:prstGeom>
          <a:noFill/>
          <a:ln w="28575" cap="flat" cmpd="sng" algn="ctr">
            <a:solidFill>
              <a:schemeClr val="accent3"/>
            </a:solidFill>
            <a:prstDash val="solid"/>
            <a:round/>
            <a:headEnd type="none" w="med" len="med"/>
            <a:tailEnd type="none" w="med" len="med"/>
          </a:ln>
          <a:effectLst/>
        </p:spPr>
      </p:cxnSp>
      <p:sp>
        <p:nvSpPr>
          <p:cNvPr id="3" name="Freeform: Shape 2">
            <a:extLst>
              <a:ext uri="{FF2B5EF4-FFF2-40B4-BE49-F238E27FC236}">
                <a16:creationId xmlns:a16="http://schemas.microsoft.com/office/drawing/2014/main" id="{00BE29EE-9ADE-4F69-96F2-243181F1F694}"/>
              </a:ext>
            </a:extLst>
          </p:cNvPr>
          <p:cNvSpPr/>
          <p:nvPr/>
        </p:nvSpPr>
        <p:spPr bwMode="auto">
          <a:xfrm>
            <a:off x="2689698" y="1687749"/>
            <a:ext cx="7174149" cy="248055"/>
          </a:xfrm>
          <a:custGeom>
            <a:avLst/>
            <a:gdLst>
              <a:gd name="connsiteX0" fmla="*/ 0 w 7174149"/>
              <a:gd name="connsiteY0" fmla="*/ 0 h 248055"/>
              <a:gd name="connsiteX1" fmla="*/ 184825 w 7174149"/>
              <a:gd name="connsiteY1" fmla="*/ 0 h 248055"/>
              <a:gd name="connsiteX2" fmla="*/ 175098 w 7174149"/>
              <a:gd name="connsiteY2" fmla="*/ 9727 h 248055"/>
              <a:gd name="connsiteX3" fmla="*/ 262647 w 7174149"/>
              <a:gd name="connsiteY3" fmla="*/ 9727 h 248055"/>
              <a:gd name="connsiteX4" fmla="*/ 262647 w 7174149"/>
              <a:gd name="connsiteY4" fmla="*/ 24319 h 248055"/>
              <a:gd name="connsiteX5" fmla="*/ 1318098 w 7174149"/>
              <a:gd name="connsiteY5" fmla="*/ 24319 h 248055"/>
              <a:gd name="connsiteX6" fmla="*/ 1318098 w 7174149"/>
              <a:gd name="connsiteY6" fmla="*/ 38911 h 248055"/>
              <a:gd name="connsiteX7" fmla="*/ 1916349 w 7174149"/>
              <a:gd name="connsiteY7" fmla="*/ 38911 h 248055"/>
              <a:gd name="connsiteX8" fmla="*/ 1916349 w 7174149"/>
              <a:gd name="connsiteY8" fmla="*/ 53502 h 248055"/>
              <a:gd name="connsiteX9" fmla="*/ 2193587 w 7174149"/>
              <a:gd name="connsiteY9" fmla="*/ 53502 h 248055"/>
              <a:gd name="connsiteX10" fmla="*/ 2193587 w 7174149"/>
              <a:gd name="connsiteY10" fmla="*/ 63230 h 248055"/>
              <a:gd name="connsiteX11" fmla="*/ 2534055 w 7174149"/>
              <a:gd name="connsiteY11" fmla="*/ 63230 h 248055"/>
              <a:gd name="connsiteX12" fmla="*/ 2534055 w 7174149"/>
              <a:gd name="connsiteY12" fmla="*/ 63230 h 248055"/>
              <a:gd name="connsiteX13" fmla="*/ 2699425 w 7174149"/>
              <a:gd name="connsiteY13" fmla="*/ 63230 h 248055"/>
              <a:gd name="connsiteX14" fmla="*/ 2699425 w 7174149"/>
              <a:gd name="connsiteY14" fmla="*/ 97277 h 248055"/>
              <a:gd name="connsiteX15" fmla="*/ 3560323 w 7174149"/>
              <a:gd name="connsiteY15" fmla="*/ 97277 h 248055"/>
              <a:gd name="connsiteX16" fmla="*/ 3560323 w 7174149"/>
              <a:gd name="connsiteY16" fmla="*/ 97277 h 248055"/>
              <a:gd name="connsiteX17" fmla="*/ 3750013 w 7174149"/>
              <a:gd name="connsiteY17" fmla="*/ 97277 h 248055"/>
              <a:gd name="connsiteX18" fmla="*/ 3750013 w 7174149"/>
              <a:gd name="connsiteY18" fmla="*/ 97277 h 248055"/>
              <a:gd name="connsiteX19" fmla="*/ 3750013 w 7174149"/>
              <a:gd name="connsiteY19" fmla="*/ 126460 h 248055"/>
              <a:gd name="connsiteX20" fmla="*/ 3895928 w 7174149"/>
              <a:gd name="connsiteY20" fmla="*/ 126460 h 248055"/>
              <a:gd name="connsiteX21" fmla="*/ 3895928 w 7174149"/>
              <a:gd name="connsiteY21" fmla="*/ 145915 h 248055"/>
              <a:gd name="connsiteX22" fmla="*/ 4022387 w 7174149"/>
              <a:gd name="connsiteY22" fmla="*/ 145915 h 248055"/>
              <a:gd name="connsiteX23" fmla="*/ 4022387 w 7174149"/>
              <a:gd name="connsiteY23" fmla="*/ 184825 h 248055"/>
              <a:gd name="connsiteX24" fmla="*/ 4236396 w 7174149"/>
              <a:gd name="connsiteY24" fmla="*/ 184825 h 248055"/>
              <a:gd name="connsiteX25" fmla="*/ 4236396 w 7174149"/>
              <a:gd name="connsiteY25" fmla="*/ 184825 h 248055"/>
              <a:gd name="connsiteX26" fmla="*/ 4435813 w 7174149"/>
              <a:gd name="connsiteY26" fmla="*/ 184825 h 248055"/>
              <a:gd name="connsiteX27" fmla="*/ 4435813 w 7174149"/>
              <a:gd name="connsiteY27" fmla="*/ 248055 h 248055"/>
              <a:gd name="connsiteX28" fmla="*/ 7174149 w 7174149"/>
              <a:gd name="connsiteY28" fmla="*/ 248055 h 248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174149" h="248055">
                <a:moveTo>
                  <a:pt x="0" y="0"/>
                </a:moveTo>
                <a:lnTo>
                  <a:pt x="184825" y="0"/>
                </a:lnTo>
                <a:lnTo>
                  <a:pt x="175098" y="9727"/>
                </a:lnTo>
                <a:lnTo>
                  <a:pt x="262647" y="9727"/>
                </a:lnTo>
                <a:lnTo>
                  <a:pt x="262647" y="24319"/>
                </a:lnTo>
                <a:lnTo>
                  <a:pt x="1318098" y="24319"/>
                </a:lnTo>
                <a:lnTo>
                  <a:pt x="1318098" y="38911"/>
                </a:lnTo>
                <a:lnTo>
                  <a:pt x="1916349" y="38911"/>
                </a:lnTo>
                <a:lnTo>
                  <a:pt x="1916349" y="53502"/>
                </a:lnTo>
                <a:lnTo>
                  <a:pt x="2193587" y="53502"/>
                </a:lnTo>
                <a:lnTo>
                  <a:pt x="2193587" y="63230"/>
                </a:lnTo>
                <a:lnTo>
                  <a:pt x="2534055" y="63230"/>
                </a:lnTo>
                <a:lnTo>
                  <a:pt x="2534055" y="63230"/>
                </a:lnTo>
                <a:lnTo>
                  <a:pt x="2699425" y="63230"/>
                </a:lnTo>
                <a:lnTo>
                  <a:pt x="2699425" y="97277"/>
                </a:lnTo>
                <a:lnTo>
                  <a:pt x="3560323" y="97277"/>
                </a:lnTo>
                <a:lnTo>
                  <a:pt x="3560323" y="97277"/>
                </a:lnTo>
                <a:lnTo>
                  <a:pt x="3750013" y="97277"/>
                </a:lnTo>
                <a:lnTo>
                  <a:pt x="3750013" y="97277"/>
                </a:lnTo>
                <a:lnTo>
                  <a:pt x="3750013" y="126460"/>
                </a:lnTo>
                <a:lnTo>
                  <a:pt x="3895928" y="126460"/>
                </a:lnTo>
                <a:lnTo>
                  <a:pt x="3895928" y="145915"/>
                </a:lnTo>
                <a:lnTo>
                  <a:pt x="4022387" y="145915"/>
                </a:lnTo>
                <a:lnTo>
                  <a:pt x="4022387" y="184825"/>
                </a:lnTo>
                <a:lnTo>
                  <a:pt x="4236396" y="184825"/>
                </a:lnTo>
                <a:lnTo>
                  <a:pt x="4236396" y="184825"/>
                </a:lnTo>
                <a:lnTo>
                  <a:pt x="4435813" y="184825"/>
                </a:lnTo>
                <a:lnTo>
                  <a:pt x="4435813" y="248055"/>
                </a:lnTo>
                <a:lnTo>
                  <a:pt x="7174149" y="248055"/>
                </a:lnTo>
              </a:path>
            </a:pathLst>
          </a:custGeom>
          <a:noFill/>
          <a:ln w="28575">
            <a:solidFill>
              <a:schemeClr val="accent1"/>
            </a:solidFill>
            <a:miter lim="800000"/>
            <a:headEnd/>
            <a:tailEnd/>
          </a:ln>
        </p:spPr>
        <p:txBody>
          <a:bodyPr rtlCol="0" anchor="ctr"/>
          <a:lstStyle/>
          <a:p>
            <a:pPr algn="ctr"/>
            <a:endParaRPr lang="en-US" dirty="0"/>
          </a:p>
        </p:txBody>
      </p:sp>
      <p:sp>
        <p:nvSpPr>
          <p:cNvPr id="4" name="Freeform: Shape 3">
            <a:extLst>
              <a:ext uri="{FF2B5EF4-FFF2-40B4-BE49-F238E27FC236}">
                <a16:creationId xmlns:a16="http://schemas.microsoft.com/office/drawing/2014/main" id="{5276B6DE-CD7B-4DEC-9238-30A8C9AE8F89}"/>
              </a:ext>
            </a:extLst>
          </p:cNvPr>
          <p:cNvSpPr/>
          <p:nvPr/>
        </p:nvSpPr>
        <p:spPr bwMode="auto">
          <a:xfrm>
            <a:off x="2709153" y="1682885"/>
            <a:ext cx="6716949" cy="1697477"/>
          </a:xfrm>
          <a:custGeom>
            <a:avLst/>
            <a:gdLst>
              <a:gd name="connsiteX0" fmla="*/ 0 w 6716949"/>
              <a:gd name="connsiteY0" fmla="*/ 0 h 1697477"/>
              <a:gd name="connsiteX1" fmla="*/ 97277 w 6716949"/>
              <a:gd name="connsiteY1" fmla="*/ 0 h 1697477"/>
              <a:gd name="connsiteX2" fmla="*/ 97277 w 6716949"/>
              <a:gd name="connsiteY2" fmla="*/ 29183 h 1697477"/>
              <a:gd name="connsiteX3" fmla="*/ 369651 w 6716949"/>
              <a:gd name="connsiteY3" fmla="*/ 29183 h 1697477"/>
              <a:gd name="connsiteX4" fmla="*/ 369651 w 6716949"/>
              <a:gd name="connsiteY4" fmla="*/ 53502 h 1697477"/>
              <a:gd name="connsiteX5" fmla="*/ 549613 w 6716949"/>
              <a:gd name="connsiteY5" fmla="*/ 53502 h 1697477"/>
              <a:gd name="connsiteX6" fmla="*/ 539885 w 6716949"/>
              <a:gd name="connsiteY6" fmla="*/ 63230 h 1697477"/>
              <a:gd name="connsiteX7" fmla="*/ 967902 w 6716949"/>
              <a:gd name="connsiteY7" fmla="*/ 63230 h 1697477"/>
              <a:gd name="connsiteX8" fmla="*/ 967902 w 6716949"/>
              <a:gd name="connsiteY8" fmla="*/ 77821 h 1697477"/>
              <a:gd name="connsiteX9" fmla="*/ 1123545 w 6716949"/>
              <a:gd name="connsiteY9" fmla="*/ 77821 h 1697477"/>
              <a:gd name="connsiteX10" fmla="*/ 1123545 w 6716949"/>
              <a:gd name="connsiteY10" fmla="*/ 97277 h 1697477"/>
              <a:gd name="connsiteX11" fmla="*/ 1313234 w 6716949"/>
              <a:gd name="connsiteY11" fmla="*/ 97277 h 1697477"/>
              <a:gd name="connsiteX12" fmla="*/ 1313234 w 6716949"/>
              <a:gd name="connsiteY12" fmla="*/ 116732 h 1697477"/>
              <a:gd name="connsiteX13" fmla="*/ 2889115 w 6716949"/>
              <a:gd name="connsiteY13" fmla="*/ 116732 h 1697477"/>
              <a:gd name="connsiteX14" fmla="*/ 2889115 w 6716949"/>
              <a:gd name="connsiteY14" fmla="*/ 131324 h 1697477"/>
              <a:gd name="connsiteX15" fmla="*/ 3287949 w 6716949"/>
              <a:gd name="connsiteY15" fmla="*/ 131324 h 1697477"/>
              <a:gd name="connsiteX16" fmla="*/ 3287949 w 6716949"/>
              <a:gd name="connsiteY16" fmla="*/ 141051 h 1697477"/>
              <a:gd name="connsiteX17" fmla="*/ 3482502 w 6716949"/>
              <a:gd name="connsiteY17" fmla="*/ 141051 h 1697477"/>
              <a:gd name="connsiteX18" fmla="*/ 3482502 w 6716949"/>
              <a:gd name="connsiteY18" fmla="*/ 155643 h 1697477"/>
              <a:gd name="connsiteX19" fmla="*/ 3696511 w 6716949"/>
              <a:gd name="connsiteY19" fmla="*/ 155643 h 1697477"/>
              <a:gd name="connsiteX20" fmla="*/ 3696511 w 6716949"/>
              <a:gd name="connsiteY20" fmla="*/ 184826 h 1697477"/>
              <a:gd name="connsiteX21" fmla="*/ 4406630 w 6716949"/>
              <a:gd name="connsiteY21" fmla="*/ 184826 h 1697477"/>
              <a:gd name="connsiteX22" fmla="*/ 4406630 w 6716949"/>
              <a:gd name="connsiteY22" fmla="*/ 223736 h 1697477"/>
              <a:gd name="connsiteX23" fmla="*/ 6527260 w 6716949"/>
              <a:gd name="connsiteY23" fmla="*/ 223736 h 1697477"/>
              <a:gd name="connsiteX24" fmla="*/ 6527260 w 6716949"/>
              <a:gd name="connsiteY24" fmla="*/ 1697477 h 1697477"/>
              <a:gd name="connsiteX25" fmla="*/ 6716949 w 6716949"/>
              <a:gd name="connsiteY25" fmla="*/ 1697477 h 169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716949" h="1697477">
                <a:moveTo>
                  <a:pt x="0" y="0"/>
                </a:moveTo>
                <a:lnTo>
                  <a:pt x="97277" y="0"/>
                </a:lnTo>
                <a:lnTo>
                  <a:pt x="97277" y="29183"/>
                </a:lnTo>
                <a:lnTo>
                  <a:pt x="369651" y="29183"/>
                </a:lnTo>
                <a:lnTo>
                  <a:pt x="369651" y="53502"/>
                </a:lnTo>
                <a:lnTo>
                  <a:pt x="549613" y="53502"/>
                </a:lnTo>
                <a:lnTo>
                  <a:pt x="539885" y="63230"/>
                </a:lnTo>
                <a:lnTo>
                  <a:pt x="967902" y="63230"/>
                </a:lnTo>
                <a:lnTo>
                  <a:pt x="967902" y="77821"/>
                </a:lnTo>
                <a:lnTo>
                  <a:pt x="1123545" y="77821"/>
                </a:lnTo>
                <a:lnTo>
                  <a:pt x="1123545" y="97277"/>
                </a:lnTo>
                <a:lnTo>
                  <a:pt x="1313234" y="97277"/>
                </a:lnTo>
                <a:lnTo>
                  <a:pt x="1313234" y="116732"/>
                </a:lnTo>
                <a:lnTo>
                  <a:pt x="2889115" y="116732"/>
                </a:lnTo>
                <a:lnTo>
                  <a:pt x="2889115" y="131324"/>
                </a:lnTo>
                <a:lnTo>
                  <a:pt x="3287949" y="131324"/>
                </a:lnTo>
                <a:lnTo>
                  <a:pt x="3287949" y="141051"/>
                </a:lnTo>
                <a:lnTo>
                  <a:pt x="3482502" y="141051"/>
                </a:lnTo>
                <a:lnTo>
                  <a:pt x="3482502" y="155643"/>
                </a:lnTo>
                <a:lnTo>
                  <a:pt x="3696511" y="155643"/>
                </a:lnTo>
                <a:lnTo>
                  <a:pt x="3696511" y="184826"/>
                </a:lnTo>
                <a:lnTo>
                  <a:pt x="4406630" y="184826"/>
                </a:lnTo>
                <a:lnTo>
                  <a:pt x="4406630" y="223736"/>
                </a:lnTo>
                <a:lnTo>
                  <a:pt x="6527260" y="223736"/>
                </a:lnTo>
                <a:lnTo>
                  <a:pt x="6527260" y="1697477"/>
                </a:lnTo>
                <a:lnTo>
                  <a:pt x="6716949" y="1697477"/>
                </a:lnTo>
              </a:path>
            </a:pathLst>
          </a:custGeom>
          <a:noFill/>
          <a:ln w="28575">
            <a:solidFill>
              <a:schemeClr val="accent3"/>
            </a:solidFill>
            <a:miter lim="800000"/>
            <a:headEnd/>
            <a:tailEnd/>
          </a:ln>
        </p:spPr>
        <p:txBody>
          <a:bodyPr rtlCol="0" anchor="ctr"/>
          <a:lstStyle/>
          <a:p>
            <a:pPr algn="ctr"/>
            <a:endParaRPr lang="en-US" dirty="0"/>
          </a:p>
        </p:txBody>
      </p:sp>
      <p:grpSp>
        <p:nvGrpSpPr>
          <p:cNvPr id="196" name="Group 195">
            <a:extLst>
              <a:ext uri="{FF2B5EF4-FFF2-40B4-BE49-F238E27FC236}">
                <a16:creationId xmlns:a16="http://schemas.microsoft.com/office/drawing/2014/main" id="{59B48414-D199-4F86-9A41-6AA6299B396F}"/>
              </a:ext>
            </a:extLst>
          </p:cNvPr>
          <p:cNvGrpSpPr/>
          <p:nvPr/>
        </p:nvGrpSpPr>
        <p:grpSpPr>
          <a:xfrm>
            <a:off x="2989235" y="1640333"/>
            <a:ext cx="6437809" cy="1804790"/>
            <a:chOff x="2989235" y="1640333"/>
            <a:chExt cx="6437809" cy="1804790"/>
          </a:xfrm>
        </p:grpSpPr>
        <p:cxnSp>
          <p:nvCxnSpPr>
            <p:cNvPr id="135" name="Straight Connector 134">
              <a:extLst>
                <a:ext uri="{FF2B5EF4-FFF2-40B4-BE49-F238E27FC236}">
                  <a16:creationId xmlns:a16="http://schemas.microsoft.com/office/drawing/2014/main" id="{B9B013A0-882D-4A36-800C-6CEE524723D9}"/>
                </a:ext>
              </a:extLst>
            </p:cNvPr>
            <p:cNvCxnSpPr/>
            <p:nvPr/>
          </p:nvCxnSpPr>
          <p:spPr bwMode="auto">
            <a:xfrm>
              <a:off x="2989235" y="1640333"/>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6A56F32B-92B0-4DBB-8902-BB239508AC57}"/>
                </a:ext>
              </a:extLst>
            </p:cNvPr>
            <p:cNvCxnSpPr/>
            <p:nvPr/>
          </p:nvCxnSpPr>
          <p:spPr bwMode="auto">
            <a:xfrm>
              <a:off x="3214825" y="1667695"/>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63F5549C-8227-4C7D-8139-CFB6517A85AD}"/>
                </a:ext>
              </a:extLst>
            </p:cNvPr>
            <p:cNvCxnSpPr/>
            <p:nvPr/>
          </p:nvCxnSpPr>
          <p:spPr bwMode="auto">
            <a:xfrm>
              <a:off x="3490910" y="167570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77CE076B-2B4F-4108-B68F-3D76A2E35B83}"/>
                </a:ext>
              </a:extLst>
            </p:cNvPr>
            <p:cNvCxnSpPr/>
            <p:nvPr/>
          </p:nvCxnSpPr>
          <p:spPr bwMode="auto">
            <a:xfrm>
              <a:off x="3065843" y="164120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EC2CFA13-9CD0-40A3-A6BE-80246E23FA9C}"/>
                </a:ext>
              </a:extLst>
            </p:cNvPr>
            <p:cNvCxnSpPr/>
            <p:nvPr/>
          </p:nvCxnSpPr>
          <p:spPr bwMode="auto">
            <a:xfrm>
              <a:off x="3728899" y="168915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3831977A-C1DA-47CB-9707-5EBCF65F3363}"/>
                </a:ext>
              </a:extLst>
            </p:cNvPr>
            <p:cNvCxnSpPr/>
            <p:nvPr/>
          </p:nvCxnSpPr>
          <p:spPr bwMode="auto">
            <a:xfrm>
              <a:off x="4067928" y="173221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9315C39F-328D-46DC-BB13-28A818401C40}"/>
                </a:ext>
              </a:extLst>
            </p:cNvPr>
            <p:cNvCxnSpPr/>
            <p:nvPr/>
          </p:nvCxnSpPr>
          <p:spPr bwMode="auto">
            <a:xfrm>
              <a:off x="6092584" y="1762477"/>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972204C8-1278-43AF-B088-0E7C9E5D6660}"/>
                </a:ext>
              </a:extLst>
            </p:cNvPr>
            <p:cNvCxnSpPr/>
            <p:nvPr/>
          </p:nvCxnSpPr>
          <p:spPr bwMode="auto">
            <a:xfrm>
              <a:off x="4661788" y="1729353"/>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06038DA-82AC-4DC1-8347-955FC71A1574}"/>
                </a:ext>
              </a:extLst>
            </p:cNvPr>
            <p:cNvCxnSpPr/>
            <p:nvPr/>
          </p:nvCxnSpPr>
          <p:spPr bwMode="auto">
            <a:xfrm>
              <a:off x="3907887" y="1722045"/>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E3EB710-ACE4-46AD-8117-FCC303BB1B1B}"/>
                </a:ext>
              </a:extLst>
            </p:cNvPr>
            <p:cNvCxnSpPr/>
            <p:nvPr/>
          </p:nvCxnSpPr>
          <p:spPr bwMode="auto">
            <a:xfrm>
              <a:off x="6257316" y="1778340"/>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5B433071-790B-4A5F-8018-0B28F62F1608}"/>
                </a:ext>
              </a:extLst>
            </p:cNvPr>
            <p:cNvCxnSpPr>
              <a:cxnSpLocks/>
            </p:cNvCxnSpPr>
            <p:nvPr/>
          </p:nvCxnSpPr>
          <p:spPr bwMode="auto">
            <a:xfrm>
              <a:off x="7295072" y="1852579"/>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176C3873-1F36-459E-A919-F26F708B4A53}"/>
                </a:ext>
              </a:extLst>
            </p:cNvPr>
            <p:cNvCxnSpPr/>
            <p:nvPr/>
          </p:nvCxnSpPr>
          <p:spPr bwMode="auto">
            <a:xfrm>
              <a:off x="6143426" y="1762477"/>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C2989517-E966-42DF-B292-EC0B035D0CFF}"/>
                </a:ext>
              </a:extLst>
            </p:cNvPr>
            <p:cNvCxnSpPr>
              <a:cxnSpLocks/>
            </p:cNvCxnSpPr>
            <p:nvPr/>
          </p:nvCxnSpPr>
          <p:spPr bwMode="auto">
            <a:xfrm>
              <a:off x="7955181" y="1852579"/>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EEB62C2-7DAA-4D33-9C1E-655188B93B99}"/>
                </a:ext>
              </a:extLst>
            </p:cNvPr>
            <p:cNvCxnSpPr>
              <a:cxnSpLocks/>
            </p:cNvCxnSpPr>
            <p:nvPr/>
          </p:nvCxnSpPr>
          <p:spPr bwMode="auto">
            <a:xfrm>
              <a:off x="7418154" y="1852579"/>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86EEF19E-8E51-4039-88ED-3E38D4FCE615}"/>
                </a:ext>
              </a:extLst>
            </p:cNvPr>
            <p:cNvCxnSpPr/>
            <p:nvPr/>
          </p:nvCxnSpPr>
          <p:spPr bwMode="auto">
            <a:xfrm>
              <a:off x="6209241" y="1778340"/>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C4F8FD8-959C-4842-A09B-94ACFCBC33E3}"/>
                </a:ext>
              </a:extLst>
            </p:cNvPr>
            <p:cNvCxnSpPr/>
            <p:nvPr/>
          </p:nvCxnSpPr>
          <p:spPr bwMode="auto">
            <a:xfrm>
              <a:off x="4716929" y="173322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EED005E5-117A-4726-92F4-A192105C7023}"/>
                </a:ext>
              </a:extLst>
            </p:cNvPr>
            <p:cNvCxnSpPr/>
            <p:nvPr/>
          </p:nvCxnSpPr>
          <p:spPr bwMode="auto">
            <a:xfrm>
              <a:off x="5142824" y="1737262"/>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9BB02EC-E862-491E-BD15-26734D2AF84E}"/>
                </a:ext>
              </a:extLst>
            </p:cNvPr>
            <p:cNvCxnSpPr/>
            <p:nvPr/>
          </p:nvCxnSpPr>
          <p:spPr bwMode="auto">
            <a:xfrm>
              <a:off x="6848609" y="1779143"/>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FFC0AC61-8ADD-46C6-899F-B381A6B111A0}"/>
                </a:ext>
              </a:extLst>
            </p:cNvPr>
            <p:cNvCxnSpPr>
              <a:cxnSpLocks/>
            </p:cNvCxnSpPr>
            <p:nvPr/>
          </p:nvCxnSpPr>
          <p:spPr bwMode="auto">
            <a:xfrm>
              <a:off x="7721247"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36006ED3-810D-4186-9ECF-496652870BCE}"/>
                </a:ext>
              </a:extLst>
            </p:cNvPr>
            <p:cNvCxnSpPr/>
            <p:nvPr/>
          </p:nvCxnSpPr>
          <p:spPr bwMode="auto">
            <a:xfrm>
              <a:off x="6768985" y="177472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C2BD3539-AF37-43DC-9218-44C8AF8F734D}"/>
                </a:ext>
              </a:extLst>
            </p:cNvPr>
            <p:cNvCxnSpPr>
              <a:cxnSpLocks/>
            </p:cNvCxnSpPr>
            <p:nvPr/>
          </p:nvCxnSpPr>
          <p:spPr bwMode="auto">
            <a:xfrm>
              <a:off x="7212061"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4E4C3520-38B3-4C72-8135-5721C70F8AF3}"/>
                </a:ext>
              </a:extLst>
            </p:cNvPr>
            <p:cNvCxnSpPr>
              <a:cxnSpLocks/>
            </p:cNvCxnSpPr>
            <p:nvPr/>
          </p:nvCxnSpPr>
          <p:spPr bwMode="auto">
            <a:xfrm>
              <a:off x="7178850"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A3CB296-FF7E-484C-BF93-0896A81D1750}"/>
                </a:ext>
              </a:extLst>
            </p:cNvPr>
            <p:cNvCxnSpPr/>
            <p:nvPr/>
          </p:nvCxnSpPr>
          <p:spPr bwMode="auto">
            <a:xfrm>
              <a:off x="6585888" y="1771050"/>
              <a:ext cx="0" cy="133144"/>
            </a:xfrm>
            <a:prstGeom prst="line">
              <a:avLst/>
            </a:prstGeom>
            <a:noFill/>
            <a:ln w="76200"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EEAE5821-8982-412F-A4FF-0223DC7A618A}"/>
                </a:ext>
              </a:extLst>
            </p:cNvPr>
            <p:cNvCxnSpPr>
              <a:cxnSpLocks/>
            </p:cNvCxnSpPr>
            <p:nvPr/>
          </p:nvCxnSpPr>
          <p:spPr bwMode="auto">
            <a:xfrm>
              <a:off x="8016228" y="1852579"/>
              <a:ext cx="0" cy="133144"/>
            </a:xfrm>
            <a:prstGeom prst="line">
              <a:avLst/>
            </a:prstGeom>
            <a:noFill/>
            <a:ln w="57150"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9F49019B-8B40-41D0-9B49-17E9D29E278C}"/>
                </a:ext>
              </a:extLst>
            </p:cNvPr>
            <p:cNvCxnSpPr>
              <a:cxnSpLocks/>
            </p:cNvCxnSpPr>
            <p:nvPr/>
          </p:nvCxnSpPr>
          <p:spPr bwMode="auto">
            <a:xfrm>
              <a:off x="7487259" y="1852579"/>
              <a:ext cx="0" cy="133144"/>
            </a:xfrm>
            <a:prstGeom prst="line">
              <a:avLst/>
            </a:prstGeom>
            <a:noFill/>
            <a:ln w="76200"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E9FD04CE-93A2-4573-BF6E-14A87EB57452}"/>
                </a:ext>
              </a:extLst>
            </p:cNvPr>
            <p:cNvCxnSpPr/>
            <p:nvPr/>
          </p:nvCxnSpPr>
          <p:spPr bwMode="auto">
            <a:xfrm>
              <a:off x="6637797" y="1771050"/>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AE1F79E3-D4A0-490D-94E3-C6AC6927F7AB}"/>
                </a:ext>
              </a:extLst>
            </p:cNvPr>
            <p:cNvCxnSpPr/>
            <p:nvPr/>
          </p:nvCxnSpPr>
          <p:spPr bwMode="auto">
            <a:xfrm>
              <a:off x="6798169" y="177591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9E0DA640-388A-47D5-97C5-48D63AC76491}"/>
                </a:ext>
              </a:extLst>
            </p:cNvPr>
            <p:cNvCxnSpPr>
              <a:cxnSpLocks/>
            </p:cNvCxnSpPr>
            <p:nvPr/>
          </p:nvCxnSpPr>
          <p:spPr bwMode="auto">
            <a:xfrm>
              <a:off x="7632510"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27644FB7-8815-4089-BE39-EBF1FC6B1291}"/>
                </a:ext>
              </a:extLst>
            </p:cNvPr>
            <p:cNvCxnSpPr>
              <a:cxnSpLocks/>
            </p:cNvCxnSpPr>
            <p:nvPr/>
          </p:nvCxnSpPr>
          <p:spPr bwMode="auto">
            <a:xfrm>
              <a:off x="8229286"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81E8903C-64D2-41ED-A12D-465EF5B6430C}"/>
                </a:ext>
              </a:extLst>
            </p:cNvPr>
            <p:cNvCxnSpPr>
              <a:cxnSpLocks/>
            </p:cNvCxnSpPr>
            <p:nvPr/>
          </p:nvCxnSpPr>
          <p:spPr bwMode="auto">
            <a:xfrm>
              <a:off x="7835416"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CF776979-EF4F-4543-B778-943DCB65194D}"/>
                </a:ext>
              </a:extLst>
            </p:cNvPr>
            <p:cNvCxnSpPr>
              <a:cxnSpLocks/>
            </p:cNvCxnSpPr>
            <p:nvPr/>
          </p:nvCxnSpPr>
          <p:spPr bwMode="auto">
            <a:xfrm>
              <a:off x="7777840" y="1852579"/>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B347CDF6-EA12-48D4-B371-8806BEAE7205}"/>
                </a:ext>
              </a:extLst>
            </p:cNvPr>
            <p:cNvCxnSpPr>
              <a:cxnSpLocks/>
            </p:cNvCxnSpPr>
            <p:nvPr/>
          </p:nvCxnSpPr>
          <p:spPr bwMode="auto">
            <a:xfrm>
              <a:off x="7368657"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85F8A70C-B191-4BE1-A4C1-90B8D65D0FB3}"/>
                </a:ext>
              </a:extLst>
            </p:cNvPr>
            <p:cNvCxnSpPr>
              <a:cxnSpLocks/>
            </p:cNvCxnSpPr>
            <p:nvPr/>
          </p:nvCxnSpPr>
          <p:spPr bwMode="auto">
            <a:xfrm>
              <a:off x="7685742"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FA0E5BF0-EFCF-4CC5-8624-CD6968BE0546}"/>
                </a:ext>
              </a:extLst>
            </p:cNvPr>
            <p:cNvCxnSpPr>
              <a:cxnSpLocks/>
            </p:cNvCxnSpPr>
            <p:nvPr/>
          </p:nvCxnSpPr>
          <p:spPr bwMode="auto">
            <a:xfrm>
              <a:off x="7911087"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4C73B77D-96C8-44A5-A186-DE0C3554711A}"/>
                </a:ext>
              </a:extLst>
            </p:cNvPr>
            <p:cNvCxnSpPr>
              <a:cxnSpLocks/>
            </p:cNvCxnSpPr>
            <p:nvPr/>
          </p:nvCxnSpPr>
          <p:spPr bwMode="auto">
            <a:xfrm>
              <a:off x="8073250"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EF48E187-3A09-49BE-87D5-7479A79BC6E1}"/>
                </a:ext>
              </a:extLst>
            </p:cNvPr>
            <p:cNvCxnSpPr>
              <a:cxnSpLocks/>
            </p:cNvCxnSpPr>
            <p:nvPr/>
          </p:nvCxnSpPr>
          <p:spPr bwMode="auto">
            <a:xfrm>
              <a:off x="8272922"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7112C174-E841-4F62-8485-268E7049ED76}"/>
                </a:ext>
              </a:extLst>
            </p:cNvPr>
            <p:cNvCxnSpPr>
              <a:cxnSpLocks/>
            </p:cNvCxnSpPr>
            <p:nvPr/>
          </p:nvCxnSpPr>
          <p:spPr bwMode="auto">
            <a:xfrm>
              <a:off x="8154573"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203ABFCD-AF73-45E6-A9EE-70EE5C117A91}"/>
                </a:ext>
              </a:extLst>
            </p:cNvPr>
            <p:cNvCxnSpPr/>
            <p:nvPr/>
          </p:nvCxnSpPr>
          <p:spPr bwMode="auto">
            <a:xfrm>
              <a:off x="6516844" y="1771050"/>
              <a:ext cx="0" cy="133144"/>
            </a:xfrm>
            <a:prstGeom prst="line">
              <a:avLst/>
            </a:prstGeom>
            <a:noFill/>
            <a:ln w="57150"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BC533EF4-8878-493E-9A58-CB4A1260728C}"/>
                </a:ext>
              </a:extLst>
            </p:cNvPr>
            <p:cNvCxnSpPr>
              <a:cxnSpLocks/>
            </p:cNvCxnSpPr>
            <p:nvPr/>
          </p:nvCxnSpPr>
          <p:spPr bwMode="auto">
            <a:xfrm>
              <a:off x="8471510"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8D95FFDF-6BE9-4906-95C6-C8B9436E8B82}"/>
                </a:ext>
              </a:extLst>
            </p:cNvPr>
            <p:cNvCxnSpPr>
              <a:cxnSpLocks/>
            </p:cNvCxnSpPr>
            <p:nvPr/>
          </p:nvCxnSpPr>
          <p:spPr bwMode="auto">
            <a:xfrm>
              <a:off x="8316097"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A492AC04-9129-490B-B4D7-38E4A0DBDE76}"/>
                </a:ext>
              </a:extLst>
            </p:cNvPr>
            <p:cNvCxnSpPr>
              <a:cxnSpLocks/>
            </p:cNvCxnSpPr>
            <p:nvPr/>
          </p:nvCxnSpPr>
          <p:spPr bwMode="auto">
            <a:xfrm>
              <a:off x="8678375"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CEC0A3A6-9812-436D-9C62-CBDB729A4E6F}"/>
                </a:ext>
              </a:extLst>
            </p:cNvPr>
            <p:cNvCxnSpPr>
              <a:cxnSpLocks/>
            </p:cNvCxnSpPr>
            <p:nvPr/>
          </p:nvCxnSpPr>
          <p:spPr bwMode="auto">
            <a:xfrm>
              <a:off x="8377211"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52E3B09A-BB4A-40FB-8825-FDCEB2D29368}"/>
                </a:ext>
              </a:extLst>
            </p:cNvPr>
            <p:cNvCxnSpPr>
              <a:cxnSpLocks/>
            </p:cNvCxnSpPr>
            <p:nvPr/>
          </p:nvCxnSpPr>
          <p:spPr bwMode="auto">
            <a:xfrm>
              <a:off x="8528620"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A8CD8448-3636-4226-B5A4-894CAAF0548A}"/>
                </a:ext>
              </a:extLst>
            </p:cNvPr>
            <p:cNvCxnSpPr>
              <a:cxnSpLocks/>
            </p:cNvCxnSpPr>
            <p:nvPr/>
          </p:nvCxnSpPr>
          <p:spPr bwMode="auto">
            <a:xfrm>
              <a:off x="8741825"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BAF6BC17-6897-4432-9285-00777C594847}"/>
                </a:ext>
              </a:extLst>
            </p:cNvPr>
            <p:cNvCxnSpPr>
              <a:cxnSpLocks/>
            </p:cNvCxnSpPr>
            <p:nvPr/>
          </p:nvCxnSpPr>
          <p:spPr bwMode="auto">
            <a:xfrm>
              <a:off x="8431163" y="1852579"/>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018DABF6-730B-44BC-BEF8-B09DBF3B78C3}"/>
                </a:ext>
              </a:extLst>
            </p:cNvPr>
            <p:cNvCxnSpPr/>
            <p:nvPr/>
          </p:nvCxnSpPr>
          <p:spPr bwMode="auto">
            <a:xfrm>
              <a:off x="6697228" y="1774008"/>
              <a:ext cx="0" cy="133144"/>
            </a:xfrm>
            <a:prstGeom prst="line">
              <a:avLst/>
            </a:prstGeom>
            <a:noFill/>
            <a:ln w="57150"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B54C64F3-5011-4EF2-9AAD-F4B9BB66DE9E}"/>
                </a:ext>
              </a:extLst>
            </p:cNvPr>
            <p:cNvCxnSpPr>
              <a:cxnSpLocks/>
            </p:cNvCxnSpPr>
            <p:nvPr/>
          </p:nvCxnSpPr>
          <p:spPr bwMode="auto">
            <a:xfrm>
              <a:off x="8770556"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B9B7EE39-173D-45AD-86D8-B64888642860}"/>
                </a:ext>
              </a:extLst>
            </p:cNvPr>
            <p:cNvCxnSpPr>
              <a:cxnSpLocks/>
            </p:cNvCxnSpPr>
            <p:nvPr/>
          </p:nvCxnSpPr>
          <p:spPr bwMode="auto">
            <a:xfrm>
              <a:off x="8903009"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2E7BF3D9-90C4-4338-BFE4-641AF5504F7A}"/>
                </a:ext>
              </a:extLst>
            </p:cNvPr>
            <p:cNvCxnSpPr>
              <a:cxnSpLocks/>
            </p:cNvCxnSpPr>
            <p:nvPr/>
          </p:nvCxnSpPr>
          <p:spPr bwMode="auto">
            <a:xfrm>
              <a:off x="8952778" y="18525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D63DF4D6-A05E-4C7C-8502-9E8405CF00EE}"/>
                </a:ext>
              </a:extLst>
            </p:cNvPr>
            <p:cNvCxnSpPr/>
            <p:nvPr/>
          </p:nvCxnSpPr>
          <p:spPr bwMode="auto">
            <a:xfrm>
              <a:off x="9427044" y="33119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C20CEBB3-132A-45BC-8162-AFF5D0872EAB}"/>
                </a:ext>
              </a:extLst>
            </p:cNvPr>
            <p:cNvCxnSpPr>
              <a:cxnSpLocks/>
            </p:cNvCxnSpPr>
            <p:nvPr/>
          </p:nvCxnSpPr>
          <p:spPr bwMode="auto">
            <a:xfrm>
              <a:off x="7570663" y="1852579"/>
              <a:ext cx="0" cy="133144"/>
            </a:xfrm>
            <a:prstGeom prst="line">
              <a:avLst/>
            </a:prstGeom>
            <a:noFill/>
            <a:ln w="76200" cap="flat" cmpd="sng" algn="ctr">
              <a:solidFill>
                <a:schemeClr val="accent3"/>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DEE4CF1C-23DC-4690-B958-DDB3B971B8DE}"/>
              </a:ext>
            </a:extLst>
          </p:cNvPr>
          <p:cNvGrpSpPr/>
          <p:nvPr/>
        </p:nvGrpSpPr>
        <p:grpSpPr>
          <a:xfrm>
            <a:off x="3084504" y="3833719"/>
            <a:ext cx="203237" cy="175040"/>
            <a:chOff x="4373822" y="2885151"/>
            <a:chExt cx="296715" cy="255549"/>
          </a:xfrm>
        </p:grpSpPr>
        <p:cxnSp>
          <p:nvCxnSpPr>
            <p:cNvPr id="200" name="Straight Connector 199">
              <a:extLst>
                <a:ext uri="{FF2B5EF4-FFF2-40B4-BE49-F238E27FC236}">
                  <a16:creationId xmlns:a16="http://schemas.microsoft.com/office/drawing/2014/main" id="{0BCD5E8E-A5E8-4060-90C2-CE1249840700}"/>
                </a:ext>
              </a:extLst>
            </p:cNvPr>
            <p:cNvCxnSpPr>
              <a:cxnSpLocks/>
            </p:cNvCxnSpPr>
            <p:nvPr/>
          </p:nvCxnSpPr>
          <p:spPr bwMode="auto">
            <a:xfrm>
              <a:off x="4522179" y="2885151"/>
              <a:ext cx="0" cy="255549"/>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BC76A2D-9780-46DA-9848-102C1BC3D6E0}"/>
                </a:ext>
              </a:extLst>
            </p:cNvPr>
            <p:cNvCxnSpPr>
              <a:cxnSpLocks/>
            </p:cNvCxnSpPr>
            <p:nvPr/>
          </p:nvCxnSpPr>
          <p:spPr bwMode="auto">
            <a:xfrm flipH="1">
              <a:off x="4373822" y="3012925"/>
              <a:ext cx="296715" cy="0"/>
            </a:xfrm>
            <a:prstGeom prst="line">
              <a:avLst/>
            </a:prstGeom>
            <a:noFill/>
            <a:ln w="28575" cap="flat" cmpd="sng" algn="ctr">
              <a:solidFill>
                <a:schemeClr val="bg1"/>
              </a:solidFill>
              <a:prstDash val="solid"/>
              <a:round/>
              <a:headEnd type="none" w="med" len="med"/>
              <a:tailEnd type="none" w="med" len="med"/>
            </a:ln>
            <a:effectLst/>
          </p:spPr>
        </p:cxnSp>
      </p:grpSp>
      <p:sp>
        <p:nvSpPr>
          <p:cNvPr id="198" name="TextBox 197">
            <a:extLst>
              <a:ext uri="{FF2B5EF4-FFF2-40B4-BE49-F238E27FC236}">
                <a16:creationId xmlns:a16="http://schemas.microsoft.com/office/drawing/2014/main" id="{DC5D1E29-33DE-4DCD-982E-AB2EEB3B595F}"/>
              </a:ext>
            </a:extLst>
          </p:cNvPr>
          <p:cNvSpPr txBox="1"/>
          <p:nvPr/>
        </p:nvSpPr>
        <p:spPr bwMode="auto">
          <a:xfrm>
            <a:off x="1096608" y="5449566"/>
            <a:ext cx="142263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dirty="0">
                <a:solidFill>
                  <a:schemeClr val="accent1"/>
                </a:solidFill>
                <a:latin typeface="Calibri" panose="020F0502020204030204" pitchFamily="34" charset="0"/>
              </a:rPr>
              <a:t>Zanubrutinib</a:t>
            </a:r>
          </a:p>
          <a:p>
            <a:pPr algn="r">
              <a:lnSpc>
                <a:spcPct val="100000"/>
              </a:lnSpc>
              <a:spcBef>
                <a:spcPts val="0"/>
              </a:spcBef>
              <a:spcAft>
                <a:spcPct val="0"/>
              </a:spcAft>
              <a:buClrTx/>
              <a:buFontTx/>
              <a:buNone/>
            </a:pPr>
            <a:r>
              <a:rPr lang="en-US" dirty="0">
                <a:solidFill>
                  <a:schemeClr val="accent3"/>
                </a:solidFill>
                <a:latin typeface="Calibri" panose="020F0502020204030204" pitchFamily="34" charset="0"/>
              </a:rPr>
              <a:t>BR</a:t>
            </a:r>
          </a:p>
        </p:txBody>
      </p:sp>
      <p:sp>
        <p:nvSpPr>
          <p:cNvPr id="5" name="TextBox 4">
            <a:extLst>
              <a:ext uri="{FF2B5EF4-FFF2-40B4-BE49-F238E27FC236}">
                <a16:creationId xmlns:a16="http://schemas.microsoft.com/office/drawing/2014/main" id="{37056506-2633-8496-E66E-5C40230B1D36}"/>
              </a:ext>
            </a:extLst>
          </p:cNvPr>
          <p:cNvSpPr txBox="1"/>
          <p:nvPr/>
        </p:nvSpPr>
        <p:spPr bwMode="auto">
          <a:xfrm>
            <a:off x="2759924" y="4479785"/>
            <a:ext cx="3656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HR: 1.07 (95% CI: 0.51-2.22;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.87)</a:t>
            </a:r>
          </a:p>
        </p:txBody>
      </p:sp>
    </p:spTree>
    <p:extLst>
      <p:ext uri="{BB962C8B-B14F-4D97-AF65-F5344CB8AC3E}">
        <p14:creationId xmlns:p14="http://schemas.microsoft.com/office/powerpoint/2010/main" val="10137149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(Cohort 1): Summary of AEs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A8EE494D-C4F1-684D-B5D7-0D77D31B86DA}"/>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Kahl.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Pan Pacific Lymphoma Conference 2022</a:t>
            </a:r>
            <a:r>
              <a:rPr lang="en-US" altLang="en-US" sz="1200" b="0" spc="-10" dirty="0">
                <a:solidFill>
                  <a:schemeClr val="bg2"/>
                </a:solidFill>
                <a:latin typeface="Calibri" panose="020F0502020204030204" pitchFamily="34" charset="0"/>
              </a:rPr>
              <a:t>. Tam. Lancet Oncol. 2022;[Epub].</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63C7F4C1-13D3-BA4B-857A-663B8F15774C}"/>
              </a:ext>
            </a:extLst>
          </p:cNvPr>
          <p:cNvGraphicFramePr>
            <a:graphicFrameLocks/>
          </p:cNvGraphicFramePr>
          <p:nvPr/>
        </p:nvGraphicFramePr>
        <p:xfrm>
          <a:off x="719138" y="1611057"/>
          <a:ext cx="10757982" cy="3266710"/>
        </p:xfrm>
        <a:graphic>
          <a:graphicData uri="http://schemas.openxmlformats.org/drawingml/2006/table">
            <a:tbl>
              <a:tblPr/>
              <a:tblGrid>
                <a:gridCol w="4428215">
                  <a:extLst>
                    <a:ext uri="{9D8B030D-6E8A-4147-A177-3AD203B41FA5}">
                      <a16:colId xmlns:a16="http://schemas.microsoft.com/office/drawing/2014/main" val="20000"/>
                    </a:ext>
                  </a:extLst>
                </a:gridCol>
                <a:gridCol w="2576812">
                  <a:extLst>
                    <a:ext uri="{9D8B030D-6E8A-4147-A177-3AD203B41FA5}">
                      <a16:colId xmlns:a16="http://schemas.microsoft.com/office/drawing/2014/main" val="20001"/>
                    </a:ext>
                  </a:extLst>
                </a:gridCol>
                <a:gridCol w="3752955">
                  <a:extLst>
                    <a:ext uri="{9D8B030D-6E8A-4147-A177-3AD203B41FA5}">
                      <a16:colId xmlns:a16="http://schemas.microsoft.com/office/drawing/2014/main" val="20002"/>
                    </a:ext>
                  </a:extLst>
                </a:gridCol>
              </a:tblGrid>
              <a:tr h="632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Zanubrutinib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Bendamustine + Rituximab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57655">
                <a:tc>
                  <a:txBody>
                    <a:bodyPr/>
                    <a:lstStyle/>
                    <a:p>
                      <a:pPr marL="115888" marR="0" indent="0" algn="l">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Any AE</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224 (93.3)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218 (96.0)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7655">
                <a:tc>
                  <a:txBody>
                    <a:bodyPr/>
                    <a:lstStyle/>
                    <a:p>
                      <a:pPr marL="115888" marR="0" indent="0" algn="l">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Grade ≥3 AE</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2000" b="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126 (52.5)</a:t>
                      </a:r>
                      <a:endPar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2000" b="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181 (79.7)</a:t>
                      </a:r>
                      <a:endPar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7655">
                <a:tc>
                  <a:txBody>
                    <a:bodyPr/>
                    <a:lstStyle/>
                    <a:p>
                      <a:pPr marL="115888" marR="0" indent="0" algn="l">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Serious AE</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2000" b="0" kern="1200" dirty="0">
                          <a:solidFill>
                            <a:schemeClr val="bg1"/>
                          </a:solidFill>
                          <a:effectLst/>
                          <a:latin typeface="Calibri" panose="020F0502020204030204" pitchFamily="34" charset="0"/>
                          <a:ea typeface="+mn-ea"/>
                          <a:cs typeface="Calibri" panose="020F0502020204030204" pitchFamily="34" charset="0"/>
                        </a:rPr>
                        <a:t>88 (36.7)</a:t>
                      </a:r>
                      <a:endPar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113 (49.8)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7655">
                <a:tc>
                  <a:txBody>
                    <a:bodyPr/>
                    <a:lstStyle/>
                    <a:p>
                      <a:pPr marL="115888" marR="0" indent="0" algn="l">
                        <a:lnSpc>
                          <a:spcPct val="107000"/>
                        </a:lnSpc>
                        <a:spcBef>
                          <a:spcPts val="0"/>
                        </a:spcBef>
                        <a:spcAft>
                          <a:spcPts val="0"/>
                        </a:spcAft>
                        <a:tabLst>
                          <a:tab pos="115888" algn="l"/>
                        </a:tabLs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Fatal AE</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 (4.6)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 (4.8)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8624378"/>
                  </a:ext>
                </a:extLst>
              </a:tr>
              <a:tr h="257655">
                <a:tc>
                  <a:txBody>
                    <a:bodyPr/>
                    <a:lstStyle/>
                    <a:p>
                      <a:pPr marL="115888" marR="0" indent="0" algn="l">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AE leading to dose reduction</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 (8.3)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85 (37.4)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5437285"/>
                  </a:ext>
                </a:extLst>
              </a:tr>
              <a:tr h="257655">
                <a:tc>
                  <a:txBody>
                    <a:bodyPr/>
                    <a:lstStyle/>
                    <a:p>
                      <a:pPr marL="115888" marR="0" indent="0" algn="l">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AE leading to missed dose</a:t>
                      </a:r>
                      <a:endParaRPr lang="en-US" sz="2000" b="0" baseline="300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92 (38.3)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NA</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3604564"/>
                  </a:ext>
                </a:extLst>
              </a:tr>
              <a:tr h="257655">
                <a:tc>
                  <a:txBody>
                    <a:bodyPr/>
                    <a:lstStyle/>
                    <a:p>
                      <a:pPr marL="115888" marR="0" indent="0" algn="l">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AE leading to discontinuation</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 (8.3)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31 (13.7)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3066500"/>
                  </a:ext>
                </a:extLst>
              </a:tr>
            </a:tbl>
          </a:graphicData>
        </a:graphic>
      </p:graphicFrame>
      <p:sp>
        <p:nvSpPr>
          <p:cNvPr id="2" name="TextBox 1">
            <a:extLst>
              <a:ext uri="{FF2B5EF4-FFF2-40B4-BE49-F238E27FC236}">
                <a16:creationId xmlns:a16="http://schemas.microsoft.com/office/drawing/2014/main" id="{D078F94C-8C2D-E949-A869-18B94350E0B6}"/>
              </a:ext>
            </a:extLst>
          </p:cNvPr>
          <p:cNvSpPr txBox="1"/>
          <p:nvPr/>
        </p:nvSpPr>
        <p:spPr bwMode="auto">
          <a:xfrm>
            <a:off x="604674" y="4940604"/>
            <a:ext cx="108724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*Safety assessed in patients who received ≥1 treatment dose; 1 patient in the zanubrutinib arm and 11 patients in the combination arm did not receive treatment.</a:t>
            </a:r>
          </a:p>
        </p:txBody>
      </p:sp>
    </p:spTree>
    <p:extLst>
      <p:ext uri="{BB962C8B-B14F-4D97-AF65-F5344CB8AC3E}">
        <p14:creationId xmlns:p14="http://schemas.microsoft.com/office/powerpoint/2010/main" val="4988153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(Cohort 1): Common AEs </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A8EE494D-C4F1-684D-B5D7-0D77D31B86DA}"/>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Kahl.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Pan Pacific Lymphoma Conference 2022</a:t>
            </a:r>
            <a:r>
              <a:rPr lang="en-US" altLang="en-US" sz="1200" b="0" spc="-10" dirty="0">
                <a:solidFill>
                  <a:schemeClr val="bg2"/>
                </a:solidFill>
                <a:latin typeface="Calibri" panose="020F0502020204030204" pitchFamily="34" charset="0"/>
              </a:rPr>
              <a:t>. Tam. Lancet Oncol. 2022;[Epub].</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63C7F4C1-13D3-BA4B-857A-663B8F15774C}"/>
              </a:ext>
            </a:extLst>
          </p:cNvPr>
          <p:cNvGraphicFramePr>
            <a:graphicFrameLocks/>
          </p:cNvGraphicFramePr>
          <p:nvPr>
            <p:extLst>
              <p:ext uri="{D42A27DB-BD31-4B8C-83A1-F6EECF244321}">
                <p14:modId xmlns:p14="http://schemas.microsoft.com/office/powerpoint/2010/main" val="762088544"/>
              </p:ext>
            </p:extLst>
          </p:nvPr>
        </p:nvGraphicFramePr>
        <p:xfrm>
          <a:off x="719138" y="1611057"/>
          <a:ext cx="10757982" cy="4416838"/>
        </p:xfrm>
        <a:graphic>
          <a:graphicData uri="http://schemas.openxmlformats.org/drawingml/2006/table">
            <a:tbl>
              <a:tblPr/>
              <a:tblGrid>
                <a:gridCol w="4397392">
                  <a:extLst>
                    <a:ext uri="{9D8B030D-6E8A-4147-A177-3AD203B41FA5}">
                      <a16:colId xmlns:a16="http://schemas.microsoft.com/office/drawing/2014/main" val="20000"/>
                    </a:ext>
                  </a:extLst>
                </a:gridCol>
                <a:gridCol w="1559638">
                  <a:extLst>
                    <a:ext uri="{9D8B030D-6E8A-4147-A177-3AD203B41FA5}">
                      <a16:colId xmlns:a16="http://schemas.microsoft.com/office/drawing/2014/main" val="20001"/>
                    </a:ext>
                  </a:extLst>
                </a:gridCol>
                <a:gridCol w="1296578">
                  <a:extLst>
                    <a:ext uri="{9D8B030D-6E8A-4147-A177-3AD203B41FA5}">
                      <a16:colId xmlns:a16="http://schemas.microsoft.com/office/drawing/2014/main" val="1312292988"/>
                    </a:ext>
                  </a:extLst>
                </a:gridCol>
                <a:gridCol w="1675631">
                  <a:extLst>
                    <a:ext uri="{9D8B030D-6E8A-4147-A177-3AD203B41FA5}">
                      <a16:colId xmlns:a16="http://schemas.microsoft.com/office/drawing/2014/main" val="20002"/>
                    </a:ext>
                  </a:extLst>
                </a:gridCol>
                <a:gridCol w="1828743">
                  <a:extLst>
                    <a:ext uri="{9D8B030D-6E8A-4147-A177-3AD203B41FA5}">
                      <a16:colId xmlns:a16="http://schemas.microsoft.com/office/drawing/2014/main" val="2964087804"/>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in ≥12%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Zanubrutinib (n = 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Bendamustine + Rituximab (n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Grade </a:t>
                      </a:r>
                      <a:r>
                        <a:rPr lang="en-US"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Any Grade</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Grade </a:t>
                      </a:r>
                      <a:r>
                        <a:rPr lang="en-US"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231931299"/>
                  </a:ext>
                </a:extLst>
              </a:tr>
              <a:tr h="0">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Contusion</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46 (19.2)</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 (3.5)</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Upper respiratory tract infection</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41 (17.1)</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(0.8)</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27 (11.9)</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(0.9)</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Neutropenia</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37 (15.4)</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27 (11.3)</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129 (56.8)</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116 (51.1)</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Diarrhea</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34 (14.2)</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30 (13.2)</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(1.8)</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8624378"/>
                  </a:ext>
                </a:extLst>
              </a:tr>
              <a:tr h="0">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Arthralgia</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32 (13.3)</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(0.8)</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 (8.8)</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(0.4)</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5437285"/>
                  </a:ext>
                </a:extLst>
              </a:tr>
              <a:tr h="0">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Fatigue</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28 (11.7)</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(1.3)</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36 (15.9)</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(0.9)</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3604564"/>
                  </a:ext>
                </a:extLst>
              </a:tr>
              <a:tr h="0">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Rash</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26 (10.8)</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44 (19.4)</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 (2.6)</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3066500"/>
                  </a:ext>
                </a:extLst>
              </a:tr>
              <a:tr h="0">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Constipation</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24 (10.0)</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(0.4)</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43 (18.9)</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0879630"/>
                  </a:ext>
                </a:extLst>
              </a:tr>
              <a:tr h="0">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Nausea</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24 (10.0)</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74 (32.6)</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(1.3)</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5934538"/>
                  </a:ext>
                </a:extLst>
              </a:tr>
              <a:tr h="0">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Pyrexia</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 (7.1)</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60 (26.4)</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 (3.5)</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81457268"/>
                  </a:ext>
                </a:extLst>
              </a:tr>
              <a:tr h="0">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Vomiting</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 (7.1)</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33 (14.5)</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(1.3)</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82882932"/>
                  </a:ext>
                </a:extLst>
              </a:tr>
              <a:tr h="0">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Anemia</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 (4.6)</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(0.4)</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43 (18.9)</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(1.8)</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1727228"/>
                  </a:ext>
                </a:extLst>
              </a:tr>
              <a:tr h="0">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Thrombocytopenia</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 (3.8)</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(1.7)</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31 (13.7)</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16 (7.0)</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4119965"/>
                  </a:ext>
                </a:extLst>
              </a:tr>
              <a:tr h="0">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Infusion-related rx due to amphotericin B infusion</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(0.4)</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43 (18.9)</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 (2.6)</a:t>
                      </a: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76233633"/>
                  </a:ext>
                </a:extLst>
              </a:tr>
            </a:tbl>
          </a:graphicData>
        </a:graphic>
      </p:graphicFrame>
      <p:sp>
        <p:nvSpPr>
          <p:cNvPr id="2" name="TextBox 1">
            <a:extLst>
              <a:ext uri="{FF2B5EF4-FFF2-40B4-BE49-F238E27FC236}">
                <a16:creationId xmlns:a16="http://schemas.microsoft.com/office/drawing/2014/main" id="{D078F94C-8C2D-E949-A869-18B94350E0B6}"/>
              </a:ext>
            </a:extLst>
          </p:cNvPr>
          <p:cNvSpPr txBox="1"/>
          <p:nvPr/>
        </p:nvSpPr>
        <p:spPr bwMode="auto">
          <a:xfrm>
            <a:off x="609759" y="6024245"/>
            <a:ext cx="108724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200" b="0" dirty="0">
                <a:solidFill>
                  <a:schemeClr val="bg1"/>
                </a:solidFill>
                <a:latin typeface="Calibri" panose="020F0502020204030204" pitchFamily="34" charset="0"/>
              </a:rPr>
              <a:t>*Safety was assessed in patients who received ≥1 treatment dose; 1 patient in the zanubrutinib arm and 11 patients in the combination arm did not receive treatment.</a:t>
            </a:r>
          </a:p>
        </p:txBody>
      </p:sp>
    </p:spTree>
    <p:extLst>
      <p:ext uri="{BB962C8B-B14F-4D97-AF65-F5344CB8AC3E}">
        <p14:creationId xmlns:p14="http://schemas.microsoft.com/office/powerpoint/2010/main" val="39906377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(Cohort 1): AEs of Interest</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A8EE494D-C4F1-684D-B5D7-0D77D31B86DA}"/>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Kahl.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Pan Pacific Lymphoma Conference 2022</a:t>
            </a:r>
            <a:r>
              <a:rPr lang="en-US" altLang="en-US" sz="1200" b="0" spc="-10" dirty="0">
                <a:solidFill>
                  <a:schemeClr val="bg2"/>
                </a:solidFill>
                <a:latin typeface="Calibri" panose="020F0502020204030204" pitchFamily="34" charset="0"/>
              </a:rPr>
              <a:t>. Tam. Lancet Oncol. 2022;[Epub].</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63C7F4C1-13D3-BA4B-857A-663B8F15774C}"/>
              </a:ext>
            </a:extLst>
          </p:cNvPr>
          <p:cNvGraphicFramePr>
            <a:graphicFrameLocks/>
          </p:cNvGraphicFramePr>
          <p:nvPr>
            <p:extLst>
              <p:ext uri="{D42A27DB-BD31-4B8C-83A1-F6EECF244321}">
                <p14:modId xmlns:p14="http://schemas.microsoft.com/office/powerpoint/2010/main" val="3590373000"/>
              </p:ext>
            </p:extLst>
          </p:nvPr>
        </p:nvGraphicFramePr>
        <p:xfrm>
          <a:off x="719138" y="1611057"/>
          <a:ext cx="10757983" cy="4337083"/>
        </p:xfrm>
        <a:graphic>
          <a:graphicData uri="http://schemas.openxmlformats.org/drawingml/2006/table">
            <a:tbl>
              <a:tblPr/>
              <a:tblGrid>
                <a:gridCol w="3443011">
                  <a:extLst>
                    <a:ext uri="{9D8B030D-6E8A-4147-A177-3AD203B41FA5}">
                      <a16:colId xmlns:a16="http://schemas.microsoft.com/office/drawing/2014/main" val="20000"/>
                    </a:ext>
                  </a:extLst>
                </a:gridCol>
                <a:gridCol w="1828743">
                  <a:extLst>
                    <a:ext uri="{9D8B030D-6E8A-4147-A177-3AD203B41FA5}">
                      <a16:colId xmlns:a16="http://schemas.microsoft.com/office/drawing/2014/main" val="20001"/>
                    </a:ext>
                  </a:extLst>
                </a:gridCol>
                <a:gridCol w="1828743">
                  <a:extLst>
                    <a:ext uri="{9D8B030D-6E8A-4147-A177-3AD203B41FA5}">
                      <a16:colId xmlns:a16="http://schemas.microsoft.com/office/drawing/2014/main" val="1312292988"/>
                    </a:ext>
                  </a:extLst>
                </a:gridCol>
                <a:gridCol w="1828743">
                  <a:extLst>
                    <a:ext uri="{9D8B030D-6E8A-4147-A177-3AD203B41FA5}">
                      <a16:colId xmlns:a16="http://schemas.microsoft.com/office/drawing/2014/main" val="20002"/>
                    </a:ext>
                  </a:extLst>
                </a:gridCol>
                <a:gridCol w="1828743">
                  <a:extLst>
                    <a:ext uri="{9D8B030D-6E8A-4147-A177-3AD203B41FA5}">
                      <a16:colId xmlns:a16="http://schemas.microsoft.com/office/drawing/2014/main" val="2964087804"/>
                    </a:ext>
                  </a:extLst>
                </a:gridCol>
              </a:tblGrid>
              <a:tr h="31609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Zanubrutinib (n = 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Bendamustine + Rituximab (n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31609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Grade </a:t>
                      </a:r>
                      <a:r>
                        <a:rPr lang="en-US"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Any Grade</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Grade </a:t>
                      </a:r>
                      <a:r>
                        <a:rPr lang="en-US" sz="16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9144" marR="9144"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231931299"/>
                  </a:ext>
                </a:extLst>
              </a:tr>
              <a:tr h="269568">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Anemia</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 (4.6)</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(0.4)</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44 (19.4)</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9568">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Neutropenia</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37 (15.8)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27 (11.7)</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129 (56.8)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116 (51.1)</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9568">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Thrombocytopenia</a:t>
                      </a:r>
                      <a:endParaRPr lang="en-US" sz="1600" b="0" baseline="300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 (4.6)</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(2.1)</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40 (17.6)</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18 (7.9)</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9568">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Arthralgia</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32 (13.3)</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(0.8)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 (8.8)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(0.4)</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8624378"/>
                  </a:ext>
                </a:extLst>
              </a:tr>
              <a:tr h="269568">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Atrial fibrillation</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 (3.3)</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(0.4)</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 (2.6)</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(1.3)</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5437285"/>
                  </a:ext>
                </a:extLst>
              </a:tr>
              <a:tr h="269568">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Bleeding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Major bleeding</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108 (45.0)</a:t>
                      </a:r>
                    </a:p>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 (5.0)</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 (3.8)</a:t>
                      </a:r>
                    </a:p>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 (3.8)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25 (11.0)</a:t>
                      </a:r>
                    </a:p>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(1.8)</a:t>
                      </a:r>
                    </a:p>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3604564"/>
                  </a:ext>
                </a:extLst>
              </a:tr>
              <a:tr h="269568">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Diarrhea</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34 (13.8)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(0.8)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31 (13.7)</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(2.2)</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5934538"/>
                  </a:ext>
                </a:extLst>
              </a:tr>
              <a:tr h="269568">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Hypertension</a:t>
                      </a:r>
                      <a:endParaRPr lang="en-US" sz="1600" b="0" baseline="300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34 (14.2)</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 (6.3)</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24 (10.5)</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 (4.8)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81457268"/>
                  </a:ext>
                </a:extLst>
              </a:tr>
              <a:tr h="269568">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Infections</a:t>
                      </a:r>
                      <a:endParaRPr lang="en-US" sz="1600" b="0" baseline="300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149 (62.1)</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39 (16.3)</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127 (55.9)</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43 (18.9)</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82882932"/>
                  </a:ext>
                </a:extLst>
              </a:tr>
              <a:tr h="269568">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Myalgia</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 (3.8)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(1.3)</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1727228"/>
                  </a:ext>
                </a:extLst>
              </a:tr>
              <a:tr h="269568">
                <a:tc>
                  <a:txBody>
                    <a:bodyPr/>
                    <a:lstStyle/>
                    <a:p>
                      <a:pPr marL="115888" marR="0" indent="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Other cancers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Dermatologic</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31 (12.9)</a:t>
                      </a:r>
                    </a:p>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16 (6.7)</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 (7.1)</a:t>
                      </a:r>
                    </a:p>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(0.8)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 (8.8)</a:t>
                      </a:r>
                    </a:p>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 (4.4)</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 (3.1)</a:t>
                      </a:r>
                    </a:p>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(0.9)</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4119965"/>
                  </a:ext>
                </a:extLst>
              </a:tr>
            </a:tbl>
          </a:graphicData>
        </a:graphic>
      </p:graphicFrame>
      <p:sp>
        <p:nvSpPr>
          <p:cNvPr id="2" name="TextBox 1">
            <a:extLst>
              <a:ext uri="{FF2B5EF4-FFF2-40B4-BE49-F238E27FC236}">
                <a16:creationId xmlns:a16="http://schemas.microsoft.com/office/drawing/2014/main" id="{D078F94C-8C2D-E949-A869-18B94350E0B6}"/>
              </a:ext>
            </a:extLst>
          </p:cNvPr>
          <p:cNvSpPr txBox="1"/>
          <p:nvPr/>
        </p:nvSpPr>
        <p:spPr bwMode="auto">
          <a:xfrm>
            <a:off x="601212" y="5991255"/>
            <a:ext cx="108724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200" b="0" dirty="0">
                <a:solidFill>
                  <a:schemeClr val="bg1"/>
                </a:solidFill>
                <a:latin typeface="Calibri" panose="020F0502020204030204" pitchFamily="34" charset="0"/>
              </a:rPr>
              <a:t>*Safety was assessed in patients who received ≥1 treatment dose; 1 patient in the zanubrutinib arm and 11 patients in the combination arm did not receive treatment.</a:t>
            </a:r>
          </a:p>
        </p:txBody>
      </p:sp>
    </p:spTree>
    <p:extLst>
      <p:ext uri="{BB962C8B-B14F-4D97-AF65-F5344CB8AC3E}">
        <p14:creationId xmlns:p14="http://schemas.microsoft.com/office/powerpoint/2010/main" val="35425649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(Cohort 2): </a:t>
            </a:r>
            <a:br>
              <a:rPr lang="en-US" dirty="0"/>
            </a:br>
            <a:r>
              <a:rPr lang="en-US" dirty="0"/>
              <a:t>IRC-Assessed PFS in Patients With del(17p)</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64208156-B92C-EF48-9C2A-EFEE32658C36}"/>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Tam. Lancet Oncol. 2022;[Epub].</a:t>
            </a:r>
            <a:endParaRPr lang="en-US" altLang="en-US" sz="1200" b="0" dirty="0">
              <a:solidFill>
                <a:schemeClr val="bg2"/>
              </a:solidFill>
              <a:latin typeface="Calibri" panose="020F0502020204030204" pitchFamily="34" charset="0"/>
            </a:endParaRPr>
          </a:p>
        </p:txBody>
      </p:sp>
      <p:pic>
        <p:nvPicPr>
          <p:cNvPr id="12" name="Picture 11">
            <a:extLst>
              <a:ext uri="{FF2B5EF4-FFF2-40B4-BE49-F238E27FC236}">
                <a16:creationId xmlns:a16="http://schemas.microsoft.com/office/drawing/2014/main" id="{A162B59F-3746-4747-B2F5-FAB6B04D8E0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2757012" y="1729753"/>
            <a:ext cx="6683818" cy="797041"/>
          </a:xfrm>
          <a:prstGeom prst="rect">
            <a:avLst/>
          </a:prstGeom>
        </p:spPr>
      </p:pic>
      <p:sp>
        <p:nvSpPr>
          <p:cNvPr id="68" name="Freeform: Shape 12">
            <a:extLst>
              <a:ext uri="{FF2B5EF4-FFF2-40B4-BE49-F238E27FC236}">
                <a16:creationId xmlns:a16="http://schemas.microsoft.com/office/drawing/2014/main" id="{B0C6552B-1AE3-104B-9A37-20DC29C2D55B}"/>
              </a:ext>
            </a:extLst>
          </p:cNvPr>
          <p:cNvSpPr/>
          <p:nvPr/>
        </p:nvSpPr>
        <p:spPr bwMode="auto">
          <a:xfrm>
            <a:off x="2700998" y="1681089"/>
            <a:ext cx="6795848" cy="3186333"/>
          </a:xfrm>
          <a:custGeom>
            <a:avLst/>
            <a:gdLst>
              <a:gd name="connsiteX0" fmla="*/ 0 w 7258929"/>
              <a:gd name="connsiteY0" fmla="*/ 0 h 3186333"/>
              <a:gd name="connsiteX1" fmla="*/ 0 w 7258929"/>
              <a:gd name="connsiteY1" fmla="*/ 3186333 h 3186333"/>
              <a:gd name="connsiteX2" fmla="*/ 7258929 w 7258929"/>
              <a:gd name="connsiteY2" fmla="*/ 3186333 h 3186333"/>
            </a:gdLst>
            <a:ahLst/>
            <a:cxnLst>
              <a:cxn ang="0">
                <a:pos x="connsiteX0" y="connsiteY0"/>
              </a:cxn>
              <a:cxn ang="0">
                <a:pos x="connsiteX1" y="connsiteY1"/>
              </a:cxn>
              <a:cxn ang="0">
                <a:pos x="connsiteX2" y="connsiteY2"/>
              </a:cxn>
            </a:cxnLst>
            <a:rect l="l" t="t" r="r" b="b"/>
            <a:pathLst>
              <a:path w="7258929" h="3186333">
                <a:moveTo>
                  <a:pt x="0" y="0"/>
                </a:moveTo>
                <a:lnTo>
                  <a:pt x="0" y="3186333"/>
                </a:lnTo>
                <a:lnTo>
                  <a:pt x="7258929" y="3186333"/>
                </a:lnTo>
              </a:path>
            </a:pathLst>
          </a:custGeom>
          <a:noFill/>
          <a:ln w="28575">
            <a:solidFill>
              <a:schemeClr val="bg1"/>
            </a:solidFill>
            <a:miter lim="800000"/>
            <a:headEnd/>
            <a:tailEnd/>
          </a:ln>
        </p:spPr>
        <p:txBody>
          <a:bodyPr rtlCol="0" anchor="ctr"/>
          <a:lstStyle/>
          <a:p>
            <a:pPr algn="ctr"/>
            <a:endParaRPr lang="en-US" dirty="0"/>
          </a:p>
        </p:txBody>
      </p:sp>
      <p:grpSp>
        <p:nvGrpSpPr>
          <p:cNvPr id="69" name="Group 68">
            <a:extLst>
              <a:ext uri="{FF2B5EF4-FFF2-40B4-BE49-F238E27FC236}">
                <a16:creationId xmlns:a16="http://schemas.microsoft.com/office/drawing/2014/main" id="{E2EF3A48-894E-384D-8F64-176A3BF01D10}"/>
              </a:ext>
            </a:extLst>
          </p:cNvPr>
          <p:cNvGrpSpPr/>
          <p:nvPr/>
        </p:nvGrpSpPr>
        <p:grpSpPr>
          <a:xfrm>
            <a:off x="2616591" y="1695157"/>
            <a:ext cx="84406" cy="3172265"/>
            <a:chOff x="2597386" y="1695157"/>
            <a:chExt cx="103611" cy="3172265"/>
          </a:xfrm>
        </p:grpSpPr>
        <p:cxnSp>
          <p:nvCxnSpPr>
            <p:cNvPr id="70" name="Straight Connector 69">
              <a:extLst>
                <a:ext uri="{FF2B5EF4-FFF2-40B4-BE49-F238E27FC236}">
                  <a16:creationId xmlns:a16="http://schemas.microsoft.com/office/drawing/2014/main" id="{E8E6242E-2A9C-6B45-BED5-62B0110AD124}"/>
                </a:ext>
              </a:extLst>
            </p:cNvPr>
            <p:cNvCxnSpPr>
              <a:cxnSpLocks/>
            </p:cNvCxnSpPr>
            <p:nvPr/>
          </p:nvCxnSpPr>
          <p:spPr bwMode="auto">
            <a:xfrm>
              <a:off x="2597386" y="1695157"/>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2DCFAC45-6F08-2046-BCEC-FD419DCE761C}"/>
                </a:ext>
              </a:extLst>
            </p:cNvPr>
            <p:cNvCxnSpPr>
              <a:cxnSpLocks/>
            </p:cNvCxnSpPr>
            <p:nvPr/>
          </p:nvCxnSpPr>
          <p:spPr bwMode="auto">
            <a:xfrm>
              <a:off x="2597386" y="2329610"/>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27A6E7D-2130-EC41-89F9-92091ED47DC3}"/>
                </a:ext>
              </a:extLst>
            </p:cNvPr>
            <p:cNvCxnSpPr>
              <a:cxnSpLocks/>
            </p:cNvCxnSpPr>
            <p:nvPr/>
          </p:nvCxnSpPr>
          <p:spPr bwMode="auto">
            <a:xfrm>
              <a:off x="2597386" y="2964063"/>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A62A2CE-3B8E-A64A-8CC5-B44A48383C24}"/>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F015FCAB-3982-6642-A9CC-37071C60D72C}"/>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0BB80879-A9A1-6143-9BE8-DD02B1F017C1}"/>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A958BCC1-0145-D44C-A31F-525D89DE292B}"/>
              </a:ext>
            </a:extLst>
          </p:cNvPr>
          <p:cNvGrpSpPr/>
          <p:nvPr/>
        </p:nvGrpSpPr>
        <p:grpSpPr>
          <a:xfrm>
            <a:off x="2700996" y="4868023"/>
            <a:ext cx="6739834" cy="93036"/>
            <a:chOff x="2700996" y="4868023"/>
            <a:chExt cx="6739834" cy="93036"/>
          </a:xfrm>
        </p:grpSpPr>
        <p:grpSp>
          <p:nvGrpSpPr>
            <p:cNvPr id="77" name="Group 76">
              <a:extLst>
                <a:ext uri="{FF2B5EF4-FFF2-40B4-BE49-F238E27FC236}">
                  <a16:creationId xmlns:a16="http://schemas.microsoft.com/office/drawing/2014/main" id="{7B7E9204-C583-3D48-A3F9-4530FEBCBE8B}"/>
                </a:ext>
              </a:extLst>
            </p:cNvPr>
            <p:cNvGrpSpPr/>
            <p:nvPr/>
          </p:nvGrpSpPr>
          <p:grpSpPr>
            <a:xfrm rot="5400000">
              <a:off x="3954779" y="3619352"/>
              <a:ext cx="87924" cy="2595489"/>
              <a:chOff x="2597386" y="1695157"/>
              <a:chExt cx="103611" cy="3172265"/>
            </a:xfrm>
          </p:grpSpPr>
          <p:cxnSp>
            <p:nvCxnSpPr>
              <p:cNvPr id="89" name="Straight Connector 88">
                <a:extLst>
                  <a:ext uri="{FF2B5EF4-FFF2-40B4-BE49-F238E27FC236}">
                    <a16:creationId xmlns:a16="http://schemas.microsoft.com/office/drawing/2014/main" id="{BB925432-83BE-5F4C-8EC1-DA1D3B1A9D8F}"/>
                  </a:ext>
                </a:extLst>
              </p:cNvPr>
              <p:cNvCxnSpPr>
                <a:cxnSpLocks/>
              </p:cNvCxnSpPr>
              <p:nvPr/>
            </p:nvCxnSpPr>
            <p:spPr bwMode="auto">
              <a:xfrm>
                <a:off x="2597386" y="1695157"/>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84E3F7F-9A5E-8442-BC60-D4AD6C3089DE}"/>
                  </a:ext>
                </a:extLst>
              </p:cNvPr>
              <p:cNvCxnSpPr>
                <a:cxnSpLocks/>
              </p:cNvCxnSpPr>
              <p:nvPr/>
            </p:nvCxnSpPr>
            <p:spPr bwMode="auto">
              <a:xfrm>
                <a:off x="2597386" y="2329610"/>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3C04A4C2-2ED5-634A-96B2-F20FD89B5388}"/>
                  </a:ext>
                </a:extLst>
              </p:cNvPr>
              <p:cNvCxnSpPr>
                <a:cxnSpLocks/>
              </p:cNvCxnSpPr>
              <p:nvPr/>
            </p:nvCxnSpPr>
            <p:spPr bwMode="auto">
              <a:xfrm>
                <a:off x="2597386" y="2964063"/>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F1D1986-2DC7-A442-A721-78FC1412DA81}"/>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B8BE9852-074F-C54A-A99D-737AF20A0640}"/>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2E3BE26-E329-9C4E-AD4D-FB55413F7C24}"/>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78" name="Group 77">
              <a:extLst>
                <a:ext uri="{FF2B5EF4-FFF2-40B4-BE49-F238E27FC236}">
                  <a16:creationId xmlns:a16="http://schemas.microsoft.com/office/drawing/2014/main" id="{E73B2E87-784F-7146-B39B-95F9A6F4AF3A}"/>
                </a:ext>
              </a:extLst>
            </p:cNvPr>
            <p:cNvGrpSpPr/>
            <p:nvPr/>
          </p:nvGrpSpPr>
          <p:grpSpPr>
            <a:xfrm rot="5400000">
              <a:off x="7065146" y="3617801"/>
              <a:ext cx="87924" cy="2595489"/>
              <a:chOff x="2597386" y="1695157"/>
              <a:chExt cx="103611" cy="3172265"/>
            </a:xfrm>
          </p:grpSpPr>
          <p:cxnSp>
            <p:nvCxnSpPr>
              <p:cNvPr id="83" name="Straight Connector 82">
                <a:extLst>
                  <a:ext uri="{FF2B5EF4-FFF2-40B4-BE49-F238E27FC236}">
                    <a16:creationId xmlns:a16="http://schemas.microsoft.com/office/drawing/2014/main" id="{2E7954B0-FE08-5346-91A9-FC20B94E15E6}"/>
                  </a:ext>
                </a:extLst>
              </p:cNvPr>
              <p:cNvCxnSpPr>
                <a:cxnSpLocks/>
              </p:cNvCxnSpPr>
              <p:nvPr/>
            </p:nvCxnSpPr>
            <p:spPr bwMode="auto">
              <a:xfrm>
                <a:off x="2597386" y="1695157"/>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DE484040-80D6-E444-8145-AD082D1F0813}"/>
                  </a:ext>
                </a:extLst>
              </p:cNvPr>
              <p:cNvCxnSpPr>
                <a:cxnSpLocks/>
              </p:cNvCxnSpPr>
              <p:nvPr/>
            </p:nvCxnSpPr>
            <p:spPr bwMode="auto">
              <a:xfrm>
                <a:off x="2597386" y="2329610"/>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5D0B80A9-DE8E-3845-9DA0-180D97182236}"/>
                  </a:ext>
                </a:extLst>
              </p:cNvPr>
              <p:cNvCxnSpPr>
                <a:cxnSpLocks/>
              </p:cNvCxnSpPr>
              <p:nvPr/>
            </p:nvCxnSpPr>
            <p:spPr bwMode="auto">
              <a:xfrm>
                <a:off x="2597386" y="2964063"/>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7F142D2-50DB-1442-AC22-7CB5AFB2AE3B}"/>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7D8F370-2E8C-9942-8D9D-B91EFEB5C704}"/>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B2CCAFE-828F-614A-AF45-67BBACD21577}"/>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9BE98994-EA3D-284B-8B5F-B55AC8B8B2AE}"/>
                </a:ext>
              </a:extLst>
            </p:cNvPr>
            <p:cNvGrpSpPr/>
            <p:nvPr/>
          </p:nvGrpSpPr>
          <p:grpSpPr>
            <a:xfrm rot="5400000">
              <a:off x="9137319" y="4652436"/>
              <a:ext cx="87924" cy="519098"/>
              <a:chOff x="2597386" y="4232969"/>
              <a:chExt cx="103611" cy="634453"/>
            </a:xfrm>
          </p:grpSpPr>
          <p:cxnSp>
            <p:nvCxnSpPr>
              <p:cNvPr id="81" name="Straight Connector 80">
                <a:extLst>
                  <a:ext uri="{FF2B5EF4-FFF2-40B4-BE49-F238E27FC236}">
                    <a16:creationId xmlns:a16="http://schemas.microsoft.com/office/drawing/2014/main" id="{B204D393-2463-654C-9E8D-613786803148}"/>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A6DDDB47-36CF-FD43-918F-B34C8A81AC64}"/>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sp>
        <p:nvSpPr>
          <p:cNvPr id="95" name="TextBox 94">
            <a:extLst>
              <a:ext uri="{FF2B5EF4-FFF2-40B4-BE49-F238E27FC236}">
                <a16:creationId xmlns:a16="http://schemas.microsoft.com/office/drawing/2014/main" id="{C1D5FA5B-FFF3-104A-9F9A-8D985296C24A}"/>
              </a:ext>
            </a:extLst>
          </p:cNvPr>
          <p:cNvSpPr txBox="1"/>
          <p:nvPr/>
        </p:nvSpPr>
        <p:spPr bwMode="auto">
          <a:xfrm>
            <a:off x="2123070" y="150562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96" name="TextBox 95">
            <a:extLst>
              <a:ext uri="{FF2B5EF4-FFF2-40B4-BE49-F238E27FC236}">
                <a16:creationId xmlns:a16="http://schemas.microsoft.com/office/drawing/2014/main" id="{00F9C3F6-5E5D-864A-8D35-012C360C0BD0}"/>
              </a:ext>
            </a:extLst>
          </p:cNvPr>
          <p:cNvSpPr txBox="1"/>
          <p:nvPr/>
        </p:nvSpPr>
        <p:spPr bwMode="auto">
          <a:xfrm>
            <a:off x="2240090" y="21400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97" name="TextBox 96">
            <a:extLst>
              <a:ext uri="{FF2B5EF4-FFF2-40B4-BE49-F238E27FC236}">
                <a16:creationId xmlns:a16="http://schemas.microsoft.com/office/drawing/2014/main" id="{E5B38EC4-055A-DC45-86C2-1A86CDA147D2}"/>
              </a:ext>
            </a:extLst>
          </p:cNvPr>
          <p:cNvSpPr txBox="1"/>
          <p:nvPr/>
        </p:nvSpPr>
        <p:spPr bwMode="auto">
          <a:xfrm>
            <a:off x="2240090" y="277939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98" name="TextBox 97">
            <a:extLst>
              <a:ext uri="{FF2B5EF4-FFF2-40B4-BE49-F238E27FC236}">
                <a16:creationId xmlns:a16="http://schemas.microsoft.com/office/drawing/2014/main" id="{8812E28A-4899-724B-8A67-A4500E64B658}"/>
              </a:ext>
            </a:extLst>
          </p:cNvPr>
          <p:cNvSpPr txBox="1"/>
          <p:nvPr/>
        </p:nvSpPr>
        <p:spPr bwMode="auto">
          <a:xfrm>
            <a:off x="2240090" y="34138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99" name="TextBox 98">
            <a:extLst>
              <a:ext uri="{FF2B5EF4-FFF2-40B4-BE49-F238E27FC236}">
                <a16:creationId xmlns:a16="http://schemas.microsoft.com/office/drawing/2014/main" id="{AB8C565B-FF20-1944-82D5-1F56A58E8F28}"/>
              </a:ext>
            </a:extLst>
          </p:cNvPr>
          <p:cNvSpPr txBox="1"/>
          <p:nvPr/>
        </p:nvSpPr>
        <p:spPr bwMode="auto">
          <a:xfrm>
            <a:off x="2254158" y="40483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00" name="TextBox 99">
            <a:extLst>
              <a:ext uri="{FF2B5EF4-FFF2-40B4-BE49-F238E27FC236}">
                <a16:creationId xmlns:a16="http://schemas.microsoft.com/office/drawing/2014/main" id="{91125604-4FB5-0646-BBD7-B66D3F5A2259}"/>
              </a:ext>
            </a:extLst>
          </p:cNvPr>
          <p:cNvSpPr txBox="1"/>
          <p:nvPr/>
        </p:nvSpPr>
        <p:spPr bwMode="auto">
          <a:xfrm>
            <a:off x="2371177" y="468275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1" name="TextBox 100">
            <a:extLst>
              <a:ext uri="{FF2B5EF4-FFF2-40B4-BE49-F238E27FC236}">
                <a16:creationId xmlns:a16="http://schemas.microsoft.com/office/drawing/2014/main" id="{F833DBB2-4464-7C49-8CEB-7ADB1A2072AD}"/>
              </a:ext>
            </a:extLst>
          </p:cNvPr>
          <p:cNvSpPr txBox="1"/>
          <p:nvPr/>
        </p:nvSpPr>
        <p:spPr bwMode="auto">
          <a:xfrm rot="16200000">
            <a:off x="1207783" y="3089589"/>
            <a:ext cx="16167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Probability</a:t>
            </a:r>
          </a:p>
        </p:txBody>
      </p:sp>
      <p:sp>
        <p:nvSpPr>
          <p:cNvPr id="102" name="TextBox 101">
            <a:extLst>
              <a:ext uri="{FF2B5EF4-FFF2-40B4-BE49-F238E27FC236}">
                <a16:creationId xmlns:a16="http://schemas.microsoft.com/office/drawing/2014/main" id="{23C7ED46-FFAA-7948-9D03-B5E2C08F29DB}"/>
              </a:ext>
            </a:extLst>
          </p:cNvPr>
          <p:cNvSpPr txBox="1"/>
          <p:nvPr/>
        </p:nvSpPr>
        <p:spPr bwMode="auto">
          <a:xfrm>
            <a:off x="6045981" y="5189048"/>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03" name="TextBox 102">
            <a:extLst>
              <a:ext uri="{FF2B5EF4-FFF2-40B4-BE49-F238E27FC236}">
                <a16:creationId xmlns:a16="http://schemas.microsoft.com/office/drawing/2014/main" id="{65593861-CC56-A446-B528-C8F185D89E77}"/>
              </a:ext>
            </a:extLst>
          </p:cNvPr>
          <p:cNvSpPr txBox="1"/>
          <p:nvPr/>
        </p:nvSpPr>
        <p:spPr bwMode="auto">
          <a:xfrm>
            <a:off x="2550153" y="493685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4" name="TextBox 103">
            <a:extLst>
              <a:ext uri="{FF2B5EF4-FFF2-40B4-BE49-F238E27FC236}">
                <a16:creationId xmlns:a16="http://schemas.microsoft.com/office/drawing/2014/main" id="{F16E9CFA-3627-AE44-8442-C99E0C690CD8}"/>
              </a:ext>
            </a:extLst>
          </p:cNvPr>
          <p:cNvSpPr txBox="1"/>
          <p:nvPr/>
        </p:nvSpPr>
        <p:spPr bwMode="auto">
          <a:xfrm>
            <a:off x="3080435" y="493685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05" name="TextBox 104">
            <a:extLst>
              <a:ext uri="{FF2B5EF4-FFF2-40B4-BE49-F238E27FC236}">
                <a16:creationId xmlns:a16="http://schemas.microsoft.com/office/drawing/2014/main" id="{FC188759-2705-0E48-99C8-E03B19EF2DC6}"/>
              </a:ext>
            </a:extLst>
          </p:cNvPr>
          <p:cNvSpPr txBox="1"/>
          <p:nvPr/>
        </p:nvSpPr>
        <p:spPr bwMode="auto">
          <a:xfrm>
            <a:off x="3581422" y="493685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06" name="TextBox 105">
            <a:extLst>
              <a:ext uri="{FF2B5EF4-FFF2-40B4-BE49-F238E27FC236}">
                <a16:creationId xmlns:a16="http://schemas.microsoft.com/office/drawing/2014/main" id="{F7408A7E-3CBB-DA41-8654-483762962F5C}"/>
              </a:ext>
            </a:extLst>
          </p:cNvPr>
          <p:cNvSpPr txBox="1"/>
          <p:nvPr/>
        </p:nvSpPr>
        <p:spPr bwMode="auto">
          <a:xfrm>
            <a:off x="4111704" y="493685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07" name="TextBox 106">
            <a:extLst>
              <a:ext uri="{FF2B5EF4-FFF2-40B4-BE49-F238E27FC236}">
                <a16:creationId xmlns:a16="http://schemas.microsoft.com/office/drawing/2014/main" id="{A2A19E45-0082-5648-B28A-5605F64C38C5}"/>
              </a:ext>
            </a:extLst>
          </p:cNvPr>
          <p:cNvSpPr txBox="1"/>
          <p:nvPr/>
        </p:nvSpPr>
        <p:spPr bwMode="auto">
          <a:xfrm>
            <a:off x="4565081"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08" name="TextBox 107">
            <a:extLst>
              <a:ext uri="{FF2B5EF4-FFF2-40B4-BE49-F238E27FC236}">
                <a16:creationId xmlns:a16="http://schemas.microsoft.com/office/drawing/2014/main" id="{25650336-4220-D74E-8AD0-57FCAA0AAB80}"/>
              </a:ext>
            </a:extLst>
          </p:cNvPr>
          <p:cNvSpPr txBox="1"/>
          <p:nvPr/>
        </p:nvSpPr>
        <p:spPr bwMode="auto">
          <a:xfrm>
            <a:off x="5095363"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09" name="TextBox 108">
            <a:extLst>
              <a:ext uri="{FF2B5EF4-FFF2-40B4-BE49-F238E27FC236}">
                <a16:creationId xmlns:a16="http://schemas.microsoft.com/office/drawing/2014/main" id="{30AC8C93-5ECC-844A-8893-A668EEA14C6D}"/>
              </a:ext>
            </a:extLst>
          </p:cNvPr>
          <p:cNvSpPr txBox="1"/>
          <p:nvPr/>
        </p:nvSpPr>
        <p:spPr bwMode="auto">
          <a:xfrm>
            <a:off x="5596350"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10" name="TextBox 109">
            <a:extLst>
              <a:ext uri="{FF2B5EF4-FFF2-40B4-BE49-F238E27FC236}">
                <a16:creationId xmlns:a16="http://schemas.microsoft.com/office/drawing/2014/main" id="{7F6D2F23-28F3-1F47-B365-67C864A21577}"/>
              </a:ext>
            </a:extLst>
          </p:cNvPr>
          <p:cNvSpPr txBox="1"/>
          <p:nvPr/>
        </p:nvSpPr>
        <p:spPr bwMode="auto">
          <a:xfrm>
            <a:off x="6126632"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111" name="TextBox 110">
            <a:extLst>
              <a:ext uri="{FF2B5EF4-FFF2-40B4-BE49-F238E27FC236}">
                <a16:creationId xmlns:a16="http://schemas.microsoft.com/office/drawing/2014/main" id="{E92ECC3E-20B7-8E40-8D16-D45AFA87D965}"/>
              </a:ext>
            </a:extLst>
          </p:cNvPr>
          <p:cNvSpPr txBox="1"/>
          <p:nvPr/>
        </p:nvSpPr>
        <p:spPr bwMode="auto">
          <a:xfrm>
            <a:off x="6647525"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12" name="TextBox 111">
            <a:extLst>
              <a:ext uri="{FF2B5EF4-FFF2-40B4-BE49-F238E27FC236}">
                <a16:creationId xmlns:a16="http://schemas.microsoft.com/office/drawing/2014/main" id="{9A0D07C2-32C2-4645-93B8-11D07EBF4D71}"/>
              </a:ext>
            </a:extLst>
          </p:cNvPr>
          <p:cNvSpPr txBox="1"/>
          <p:nvPr/>
        </p:nvSpPr>
        <p:spPr bwMode="auto">
          <a:xfrm>
            <a:off x="7148512"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113" name="TextBox 112">
            <a:extLst>
              <a:ext uri="{FF2B5EF4-FFF2-40B4-BE49-F238E27FC236}">
                <a16:creationId xmlns:a16="http://schemas.microsoft.com/office/drawing/2014/main" id="{BF873BA4-1F41-B543-8C0F-94B0468B4809}"/>
              </a:ext>
            </a:extLst>
          </p:cNvPr>
          <p:cNvSpPr txBox="1"/>
          <p:nvPr/>
        </p:nvSpPr>
        <p:spPr bwMode="auto">
          <a:xfrm>
            <a:off x="7678794"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14" name="TextBox 113">
            <a:extLst>
              <a:ext uri="{FF2B5EF4-FFF2-40B4-BE49-F238E27FC236}">
                <a16:creationId xmlns:a16="http://schemas.microsoft.com/office/drawing/2014/main" id="{93F71D6E-1F49-484B-AF4A-D22C36C36DC3}"/>
              </a:ext>
            </a:extLst>
          </p:cNvPr>
          <p:cNvSpPr txBox="1"/>
          <p:nvPr/>
        </p:nvSpPr>
        <p:spPr bwMode="auto">
          <a:xfrm>
            <a:off x="8190680"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115" name="TextBox 114">
            <a:extLst>
              <a:ext uri="{FF2B5EF4-FFF2-40B4-BE49-F238E27FC236}">
                <a16:creationId xmlns:a16="http://schemas.microsoft.com/office/drawing/2014/main" id="{733CD010-EFFB-A549-B0EE-645A3B8C48FD}"/>
              </a:ext>
            </a:extLst>
          </p:cNvPr>
          <p:cNvSpPr txBox="1"/>
          <p:nvPr/>
        </p:nvSpPr>
        <p:spPr bwMode="auto">
          <a:xfrm>
            <a:off x="8720962"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116" name="TextBox 115">
            <a:extLst>
              <a:ext uri="{FF2B5EF4-FFF2-40B4-BE49-F238E27FC236}">
                <a16:creationId xmlns:a16="http://schemas.microsoft.com/office/drawing/2014/main" id="{76EDC2D4-3C9C-A543-98C9-8940E46FB2F4}"/>
              </a:ext>
            </a:extLst>
          </p:cNvPr>
          <p:cNvSpPr txBox="1"/>
          <p:nvPr/>
        </p:nvSpPr>
        <p:spPr bwMode="auto">
          <a:xfrm>
            <a:off x="9221949" y="49368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118" name="TextBox 117">
            <a:extLst>
              <a:ext uri="{FF2B5EF4-FFF2-40B4-BE49-F238E27FC236}">
                <a16:creationId xmlns:a16="http://schemas.microsoft.com/office/drawing/2014/main" id="{40D70D1D-3965-EA47-9890-DEE1F955D93E}"/>
              </a:ext>
            </a:extLst>
          </p:cNvPr>
          <p:cNvSpPr txBox="1"/>
          <p:nvPr/>
        </p:nvSpPr>
        <p:spPr bwMode="auto">
          <a:xfrm>
            <a:off x="2418213" y="583643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accent1"/>
                </a:solidFill>
                <a:latin typeface="Calibri" panose="020F0502020204030204" pitchFamily="34" charset="0"/>
              </a:rPr>
              <a:t>110</a:t>
            </a:r>
          </a:p>
        </p:txBody>
      </p:sp>
      <p:sp>
        <p:nvSpPr>
          <p:cNvPr id="133" name="TextBox 132">
            <a:extLst>
              <a:ext uri="{FF2B5EF4-FFF2-40B4-BE49-F238E27FC236}">
                <a16:creationId xmlns:a16="http://schemas.microsoft.com/office/drawing/2014/main" id="{5BA14CFA-03DD-E344-90B8-E45BC539A5EA}"/>
              </a:ext>
            </a:extLst>
          </p:cNvPr>
          <p:cNvSpPr txBox="1"/>
          <p:nvPr/>
        </p:nvSpPr>
        <p:spPr bwMode="auto">
          <a:xfrm>
            <a:off x="3346616" y="4027281"/>
            <a:ext cx="10713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Censored</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95% CI</a:t>
            </a:r>
          </a:p>
        </p:txBody>
      </p:sp>
      <p:cxnSp>
        <p:nvCxnSpPr>
          <p:cNvPr id="134" name="Straight Connector 133">
            <a:extLst>
              <a:ext uri="{FF2B5EF4-FFF2-40B4-BE49-F238E27FC236}">
                <a16:creationId xmlns:a16="http://schemas.microsoft.com/office/drawing/2014/main" id="{4402F584-0AF0-3845-A3FB-859C023E9C44}"/>
              </a:ext>
            </a:extLst>
          </p:cNvPr>
          <p:cNvCxnSpPr/>
          <p:nvPr/>
        </p:nvCxnSpPr>
        <p:spPr bwMode="auto">
          <a:xfrm>
            <a:off x="3083630" y="4588662"/>
            <a:ext cx="272928" cy="0"/>
          </a:xfrm>
          <a:prstGeom prst="line">
            <a:avLst/>
          </a:prstGeom>
          <a:noFill/>
          <a:ln w="66675" cap="flat" cmpd="sng" algn="ctr">
            <a:solidFill>
              <a:schemeClr val="accent2">
                <a:lumMod val="20000"/>
                <a:lumOff val="80000"/>
              </a:schemeClr>
            </a:solidFill>
            <a:prstDash val="solid"/>
            <a:round/>
            <a:headEnd type="none" w="med" len="med"/>
            <a:tailEnd type="none" w="med" len="med"/>
          </a:ln>
          <a:effectLst/>
        </p:spPr>
      </p:cxnSp>
      <p:grpSp>
        <p:nvGrpSpPr>
          <p:cNvPr id="190" name="Group 189">
            <a:extLst>
              <a:ext uri="{FF2B5EF4-FFF2-40B4-BE49-F238E27FC236}">
                <a16:creationId xmlns:a16="http://schemas.microsoft.com/office/drawing/2014/main" id="{BA55DA76-8C12-AB42-AD73-AA6593F0F168}"/>
              </a:ext>
            </a:extLst>
          </p:cNvPr>
          <p:cNvGrpSpPr/>
          <p:nvPr/>
        </p:nvGrpSpPr>
        <p:grpSpPr>
          <a:xfrm>
            <a:off x="3109573" y="4138876"/>
            <a:ext cx="203237" cy="175040"/>
            <a:chOff x="4373822" y="2885151"/>
            <a:chExt cx="296715" cy="255549"/>
          </a:xfrm>
        </p:grpSpPr>
        <p:cxnSp>
          <p:nvCxnSpPr>
            <p:cNvPr id="191" name="Straight Connector 190">
              <a:extLst>
                <a:ext uri="{FF2B5EF4-FFF2-40B4-BE49-F238E27FC236}">
                  <a16:creationId xmlns:a16="http://schemas.microsoft.com/office/drawing/2014/main" id="{C325EF03-F29C-C747-8F2B-59DD235178DF}"/>
                </a:ext>
              </a:extLst>
            </p:cNvPr>
            <p:cNvCxnSpPr>
              <a:cxnSpLocks/>
            </p:cNvCxnSpPr>
            <p:nvPr/>
          </p:nvCxnSpPr>
          <p:spPr bwMode="auto">
            <a:xfrm>
              <a:off x="4522179" y="2885151"/>
              <a:ext cx="0" cy="255549"/>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30677541-2596-574F-9969-FAD71E93029D}"/>
                </a:ext>
              </a:extLst>
            </p:cNvPr>
            <p:cNvCxnSpPr>
              <a:cxnSpLocks/>
            </p:cNvCxnSpPr>
            <p:nvPr/>
          </p:nvCxnSpPr>
          <p:spPr bwMode="auto">
            <a:xfrm flipH="1">
              <a:off x="4373822" y="3012925"/>
              <a:ext cx="296715" cy="0"/>
            </a:xfrm>
            <a:prstGeom prst="line">
              <a:avLst/>
            </a:prstGeom>
            <a:noFill/>
            <a:ln w="28575" cap="flat" cmpd="sng" algn="ctr">
              <a:solidFill>
                <a:schemeClr val="accent1"/>
              </a:solidFill>
              <a:prstDash val="solid"/>
              <a:round/>
              <a:headEnd type="none" w="med" len="med"/>
              <a:tailEnd type="none" w="med" len="med"/>
            </a:ln>
            <a:effectLst/>
          </p:spPr>
        </p:cxnSp>
      </p:grpSp>
      <p:sp>
        <p:nvSpPr>
          <p:cNvPr id="193" name="TextBox 192">
            <a:extLst>
              <a:ext uri="{FF2B5EF4-FFF2-40B4-BE49-F238E27FC236}">
                <a16:creationId xmlns:a16="http://schemas.microsoft.com/office/drawing/2014/main" id="{32EBF74A-710A-6340-9FD7-1DE769A86E9F}"/>
              </a:ext>
            </a:extLst>
          </p:cNvPr>
          <p:cNvSpPr txBox="1"/>
          <p:nvPr/>
        </p:nvSpPr>
        <p:spPr bwMode="auto">
          <a:xfrm>
            <a:off x="911640" y="5831633"/>
            <a:ext cx="13953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accent1"/>
                </a:solidFill>
                <a:latin typeface="Calibri" panose="020F0502020204030204" pitchFamily="34" charset="0"/>
              </a:rPr>
              <a:t>Zanubrutinib</a:t>
            </a:r>
          </a:p>
        </p:txBody>
      </p:sp>
      <p:sp>
        <p:nvSpPr>
          <p:cNvPr id="194" name="TextBox 193">
            <a:extLst>
              <a:ext uri="{FF2B5EF4-FFF2-40B4-BE49-F238E27FC236}">
                <a16:creationId xmlns:a16="http://schemas.microsoft.com/office/drawing/2014/main" id="{7E26CDCB-EC1A-7248-B43A-AF8C851A9701}"/>
              </a:ext>
            </a:extLst>
          </p:cNvPr>
          <p:cNvSpPr txBox="1"/>
          <p:nvPr/>
        </p:nvSpPr>
        <p:spPr bwMode="auto">
          <a:xfrm>
            <a:off x="2967848" y="583643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accent1"/>
                </a:solidFill>
                <a:latin typeface="Calibri" panose="020F0502020204030204" pitchFamily="34" charset="0"/>
              </a:rPr>
              <a:t>109</a:t>
            </a:r>
          </a:p>
        </p:txBody>
      </p:sp>
      <p:sp>
        <p:nvSpPr>
          <p:cNvPr id="195" name="TextBox 194">
            <a:extLst>
              <a:ext uri="{FF2B5EF4-FFF2-40B4-BE49-F238E27FC236}">
                <a16:creationId xmlns:a16="http://schemas.microsoft.com/office/drawing/2014/main" id="{952D6AE4-BA96-1246-93C9-5932DBF1A450}"/>
              </a:ext>
            </a:extLst>
          </p:cNvPr>
          <p:cNvSpPr txBox="1"/>
          <p:nvPr/>
        </p:nvSpPr>
        <p:spPr bwMode="auto">
          <a:xfrm>
            <a:off x="3468852" y="583643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accent1"/>
                </a:solidFill>
                <a:latin typeface="Calibri" panose="020F0502020204030204" pitchFamily="34" charset="0"/>
              </a:rPr>
              <a:t>104</a:t>
            </a:r>
          </a:p>
        </p:txBody>
      </p:sp>
      <p:sp>
        <p:nvSpPr>
          <p:cNvPr id="196" name="TextBox 195">
            <a:extLst>
              <a:ext uri="{FF2B5EF4-FFF2-40B4-BE49-F238E27FC236}">
                <a16:creationId xmlns:a16="http://schemas.microsoft.com/office/drawing/2014/main" id="{390FF51B-3A4E-9E4B-B852-94271A76B5B6}"/>
              </a:ext>
            </a:extLst>
          </p:cNvPr>
          <p:cNvSpPr txBox="1"/>
          <p:nvPr/>
        </p:nvSpPr>
        <p:spPr bwMode="auto">
          <a:xfrm>
            <a:off x="3999032" y="583643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accent1"/>
                </a:solidFill>
                <a:latin typeface="Calibri" panose="020F0502020204030204" pitchFamily="34" charset="0"/>
              </a:rPr>
              <a:t>103</a:t>
            </a:r>
          </a:p>
        </p:txBody>
      </p:sp>
      <p:sp>
        <p:nvSpPr>
          <p:cNvPr id="197" name="TextBox 196">
            <a:extLst>
              <a:ext uri="{FF2B5EF4-FFF2-40B4-BE49-F238E27FC236}">
                <a16:creationId xmlns:a16="http://schemas.microsoft.com/office/drawing/2014/main" id="{B32261BA-D9C0-B948-98E4-FCBD60F5A631}"/>
              </a:ext>
            </a:extLst>
          </p:cNvPr>
          <p:cNvSpPr txBox="1"/>
          <p:nvPr/>
        </p:nvSpPr>
        <p:spPr bwMode="auto">
          <a:xfrm>
            <a:off x="4500038" y="583643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accent1"/>
                </a:solidFill>
                <a:latin typeface="Calibri" panose="020F0502020204030204" pitchFamily="34" charset="0"/>
              </a:rPr>
              <a:t>102</a:t>
            </a:r>
          </a:p>
        </p:txBody>
      </p:sp>
      <p:sp>
        <p:nvSpPr>
          <p:cNvPr id="198" name="TextBox 197">
            <a:extLst>
              <a:ext uri="{FF2B5EF4-FFF2-40B4-BE49-F238E27FC236}">
                <a16:creationId xmlns:a16="http://schemas.microsoft.com/office/drawing/2014/main" id="{EAC83B63-73C1-124C-90FA-D5EFD0B53928}"/>
              </a:ext>
            </a:extLst>
          </p:cNvPr>
          <p:cNvSpPr txBox="1"/>
          <p:nvPr/>
        </p:nvSpPr>
        <p:spPr bwMode="auto">
          <a:xfrm>
            <a:off x="5078852" y="58364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accent1"/>
                </a:solidFill>
                <a:latin typeface="Calibri" panose="020F0502020204030204" pitchFamily="34" charset="0"/>
              </a:rPr>
              <a:t>98</a:t>
            </a:r>
          </a:p>
        </p:txBody>
      </p:sp>
      <p:sp>
        <p:nvSpPr>
          <p:cNvPr id="199" name="TextBox 198">
            <a:extLst>
              <a:ext uri="{FF2B5EF4-FFF2-40B4-BE49-F238E27FC236}">
                <a16:creationId xmlns:a16="http://schemas.microsoft.com/office/drawing/2014/main" id="{FB9EEE1D-DB86-2146-8923-EE120DA9E3A0}"/>
              </a:ext>
            </a:extLst>
          </p:cNvPr>
          <p:cNvSpPr txBox="1"/>
          <p:nvPr/>
        </p:nvSpPr>
        <p:spPr bwMode="auto">
          <a:xfrm>
            <a:off x="5599020" y="58364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accent1"/>
                </a:solidFill>
                <a:latin typeface="Calibri" panose="020F0502020204030204" pitchFamily="34" charset="0"/>
              </a:rPr>
              <a:t>96</a:t>
            </a:r>
          </a:p>
        </p:txBody>
      </p:sp>
      <p:sp>
        <p:nvSpPr>
          <p:cNvPr id="200" name="TextBox 199">
            <a:extLst>
              <a:ext uri="{FF2B5EF4-FFF2-40B4-BE49-F238E27FC236}">
                <a16:creationId xmlns:a16="http://schemas.microsoft.com/office/drawing/2014/main" id="{AC0D1970-56D9-AF44-8E46-5567FAA4753B}"/>
              </a:ext>
            </a:extLst>
          </p:cNvPr>
          <p:cNvSpPr txBox="1"/>
          <p:nvPr/>
        </p:nvSpPr>
        <p:spPr bwMode="auto">
          <a:xfrm>
            <a:off x="6119191" y="58364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pPr>
            <a:r>
              <a:rPr lang="en-US" b="0" dirty="0">
                <a:solidFill>
                  <a:schemeClr val="accent1"/>
                </a:solidFill>
                <a:latin typeface="Calibri" panose="020F0502020204030204" pitchFamily="34" charset="0"/>
              </a:rPr>
              <a:t>96</a:t>
            </a:r>
          </a:p>
        </p:txBody>
      </p:sp>
      <p:sp>
        <p:nvSpPr>
          <p:cNvPr id="201" name="TextBox 200">
            <a:extLst>
              <a:ext uri="{FF2B5EF4-FFF2-40B4-BE49-F238E27FC236}">
                <a16:creationId xmlns:a16="http://schemas.microsoft.com/office/drawing/2014/main" id="{5557D89C-00FF-CD48-95AD-5111C54D5AF8}"/>
              </a:ext>
            </a:extLst>
          </p:cNvPr>
          <p:cNvSpPr txBox="1"/>
          <p:nvPr/>
        </p:nvSpPr>
        <p:spPr bwMode="auto">
          <a:xfrm>
            <a:off x="6639358" y="58364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accent1"/>
                </a:solidFill>
                <a:latin typeface="Calibri" panose="020F0502020204030204" pitchFamily="34" charset="0"/>
              </a:rPr>
              <a:t>86</a:t>
            </a:r>
          </a:p>
        </p:txBody>
      </p:sp>
      <p:sp>
        <p:nvSpPr>
          <p:cNvPr id="202" name="TextBox 201">
            <a:extLst>
              <a:ext uri="{FF2B5EF4-FFF2-40B4-BE49-F238E27FC236}">
                <a16:creationId xmlns:a16="http://schemas.microsoft.com/office/drawing/2014/main" id="{36078FDF-5E15-034D-9013-558A3E4A1F65}"/>
              </a:ext>
            </a:extLst>
          </p:cNvPr>
          <p:cNvSpPr txBox="1"/>
          <p:nvPr/>
        </p:nvSpPr>
        <p:spPr bwMode="auto">
          <a:xfrm>
            <a:off x="7169249" y="58364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accent1"/>
                </a:solidFill>
                <a:latin typeface="Calibri" panose="020F0502020204030204" pitchFamily="34" charset="0"/>
              </a:rPr>
              <a:t>74</a:t>
            </a:r>
          </a:p>
        </p:txBody>
      </p:sp>
      <p:sp>
        <p:nvSpPr>
          <p:cNvPr id="203" name="TextBox 202">
            <a:extLst>
              <a:ext uri="{FF2B5EF4-FFF2-40B4-BE49-F238E27FC236}">
                <a16:creationId xmlns:a16="http://schemas.microsoft.com/office/drawing/2014/main" id="{96D74F37-C4B9-8341-9E04-2BEBB0CC80B7}"/>
              </a:ext>
            </a:extLst>
          </p:cNvPr>
          <p:cNvSpPr txBox="1"/>
          <p:nvPr/>
        </p:nvSpPr>
        <p:spPr bwMode="auto">
          <a:xfrm>
            <a:off x="7699144" y="58364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accent1"/>
                </a:solidFill>
                <a:latin typeface="Calibri" panose="020F0502020204030204" pitchFamily="34" charset="0"/>
              </a:rPr>
              <a:t>37</a:t>
            </a:r>
          </a:p>
        </p:txBody>
      </p:sp>
      <p:sp>
        <p:nvSpPr>
          <p:cNvPr id="204" name="TextBox 203">
            <a:extLst>
              <a:ext uri="{FF2B5EF4-FFF2-40B4-BE49-F238E27FC236}">
                <a16:creationId xmlns:a16="http://schemas.microsoft.com/office/drawing/2014/main" id="{C17A7C6C-1840-3A41-B892-FD1586020AAD}"/>
              </a:ext>
            </a:extLst>
          </p:cNvPr>
          <p:cNvSpPr txBox="1"/>
          <p:nvPr/>
        </p:nvSpPr>
        <p:spPr bwMode="auto">
          <a:xfrm>
            <a:off x="8219313" y="58364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accent1"/>
                </a:solidFill>
                <a:latin typeface="Calibri" panose="020F0502020204030204" pitchFamily="34" charset="0"/>
              </a:rPr>
              <a:t>19</a:t>
            </a:r>
          </a:p>
        </p:txBody>
      </p:sp>
      <p:sp>
        <p:nvSpPr>
          <p:cNvPr id="205" name="TextBox 204">
            <a:extLst>
              <a:ext uri="{FF2B5EF4-FFF2-40B4-BE49-F238E27FC236}">
                <a16:creationId xmlns:a16="http://schemas.microsoft.com/office/drawing/2014/main" id="{E4B2B4D2-A5BA-3F43-B519-BC087AD523FC}"/>
              </a:ext>
            </a:extLst>
          </p:cNvPr>
          <p:cNvSpPr txBox="1"/>
          <p:nvPr/>
        </p:nvSpPr>
        <p:spPr bwMode="auto">
          <a:xfrm>
            <a:off x="8768664" y="583643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accent1"/>
                </a:solidFill>
                <a:latin typeface="Calibri" panose="020F0502020204030204" pitchFamily="34" charset="0"/>
              </a:rPr>
              <a:t>2</a:t>
            </a:r>
          </a:p>
        </p:txBody>
      </p:sp>
      <p:sp>
        <p:nvSpPr>
          <p:cNvPr id="206" name="TextBox 205">
            <a:extLst>
              <a:ext uri="{FF2B5EF4-FFF2-40B4-BE49-F238E27FC236}">
                <a16:creationId xmlns:a16="http://schemas.microsoft.com/office/drawing/2014/main" id="{EEA7E6D5-2935-6F42-840A-81D06A43E7B2}"/>
              </a:ext>
            </a:extLst>
          </p:cNvPr>
          <p:cNvSpPr txBox="1"/>
          <p:nvPr/>
        </p:nvSpPr>
        <p:spPr bwMode="auto">
          <a:xfrm>
            <a:off x="9298276" y="583643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accent1"/>
                </a:solidFill>
                <a:latin typeface="Calibri" panose="020F0502020204030204" pitchFamily="34" charset="0"/>
              </a:rPr>
              <a:t>0</a:t>
            </a:r>
          </a:p>
        </p:txBody>
      </p:sp>
    </p:spTree>
    <p:extLst>
      <p:ext uri="{BB962C8B-B14F-4D97-AF65-F5344CB8AC3E}">
        <p14:creationId xmlns:p14="http://schemas.microsoft.com/office/powerpoint/2010/main" val="32762879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CB50CB56-7A95-C241-AD5B-87049A13C891}"/>
              </a:ext>
            </a:extLst>
          </p:cNvPr>
          <p:cNvSpPr txBox="1">
            <a:spLocks/>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Randomized phase III trial</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GLOW: Ibrutinib + Venetoclax vs Chlorambucil + Obinutuzumab in Previously Untreated CLL</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28305" y="2548862"/>
            <a:ext cx="285890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Older (≥65 yr) or unfit (CIRS &gt;6 or CrCl &lt;70 mL/min) patients with previously untreated CLL without del(17p) or known </a:t>
            </a:r>
            <a:r>
              <a:rPr lang="en-GB" altLang="en-US" sz="1800" b="0" i="1" dirty="0">
                <a:solidFill>
                  <a:schemeClr val="bg1"/>
                </a:solidFill>
                <a:latin typeface="Calibri" panose="020F0502020204030204" pitchFamily="34" charset="0"/>
              </a:rPr>
              <a:t>TP53</a:t>
            </a:r>
            <a:r>
              <a:rPr lang="en-GB" altLang="en-US" sz="1800" b="0" dirty="0">
                <a:solidFill>
                  <a:schemeClr val="bg1"/>
                </a:solidFill>
                <a:latin typeface="Calibri" panose="020F0502020204030204" pitchFamily="34" charset="0"/>
              </a:rPr>
              <a:t> mutations; ECOG PS 0-2</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211)</a:t>
            </a:r>
            <a:endParaRPr lang="en-US" altLang="en-US" sz="1800" b="0" dirty="0">
              <a:solidFill>
                <a:schemeClr val="bg1"/>
              </a:solidFill>
              <a:latin typeface="Calibri" panose="020F050202020403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8701298" y="2876951"/>
            <a:ext cx="253841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Patients with confirmed PD and active disease requiring treatment eligible to receive single-agent Ibr</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295246" y="2469902"/>
            <a:ext cx="3790950" cy="85915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Ibr + Ven </a:t>
            </a:r>
            <a:r>
              <a:rPr lang="en-US" altLang="en-US" sz="1800" b="0" dirty="0">
                <a:solidFill>
                  <a:schemeClr val="tx1"/>
                </a:solidFill>
                <a:latin typeface="Calibri" panose="020F0502020204030204" pitchFamily="34" charset="0"/>
              </a:rPr>
              <a:t>for 12 cycles,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after 3 cycles of Ibr lead-in</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106)</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295246" y="3443517"/>
            <a:ext cx="3790950" cy="90374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Clb + O </a:t>
            </a:r>
            <a:r>
              <a:rPr lang="en-US" altLang="en-US" sz="1800" b="0" dirty="0">
                <a:solidFill>
                  <a:schemeClr val="tx1"/>
                </a:solidFill>
                <a:latin typeface="Calibri" panose="020F0502020204030204" pitchFamily="34" charset="0"/>
              </a:rPr>
              <a:t>for 6 cycles</a:t>
            </a:r>
            <a:endParaRPr lang="en-US" altLang="en-US" sz="18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105)</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8194465" y="339160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558646" y="3544009"/>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558646" y="2943933"/>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 name="Text Box 15">
            <a:extLst>
              <a:ext uri="{FF2B5EF4-FFF2-40B4-BE49-F238E27FC236}">
                <a16:creationId xmlns:a16="http://schemas.microsoft.com/office/drawing/2014/main" id="{9163677E-82F0-D045-A4A9-77835976CFEF}"/>
              </a:ext>
            </a:extLst>
          </p:cNvPr>
          <p:cNvSpPr txBox="1">
            <a:spLocks noChangeArrowheads="1"/>
          </p:cNvSpPr>
          <p:nvPr/>
        </p:nvSpPr>
        <p:spPr bwMode="auto">
          <a:xfrm>
            <a:off x="429685" y="635504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SOHO 2022. Abstr CLL-106.</a:t>
            </a:r>
            <a:endParaRPr lang="en-US" altLang="en-US" sz="1200" b="0" dirty="0">
              <a:solidFill>
                <a:schemeClr val="bg2"/>
              </a:solidFill>
              <a:latin typeface="Calibri" panose="020F0502020204030204" pitchFamily="34" charset="0"/>
            </a:endParaRPr>
          </a:p>
        </p:txBody>
      </p:sp>
      <p:cxnSp>
        <p:nvCxnSpPr>
          <p:cNvPr id="21" name="Straight Arrow Connector 20">
            <a:extLst>
              <a:ext uri="{FF2B5EF4-FFF2-40B4-BE49-F238E27FC236}">
                <a16:creationId xmlns:a16="http://schemas.microsoft.com/office/drawing/2014/main" id="{A3DFB5CD-9C5D-404B-A5F0-73388112FD93}"/>
              </a:ext>
            </a:extLst>
          </p:cNvPr>
          <p:cNvCxnSpPr>
            <a:cxnSpLocks/>
          </p:cNvCxnSpPr>
          <p:nvPr/>
        </p:nvCxnSpPr>
        <p:spPr bwMode="auto">
          <a:xfrm>
            <a:off x="3680143" y="2476064"/>
            <a:ext cx="0" cy="567515"/>
          </a:xfrm>
          <a:prstGeom prst="straightConnector1">
            <a:avLst/>
          </a:prstGeom>
          <a:noFill/>
          <a:ln w="28575"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B7923326-E644-F84D-8D3C-B75CA793C770}"/>
              </a:ext>
            </a:extLst>
          </p:cNvPr>
          <p:cNvSpPr txBox="1"/>
          <p:nvPr/>
        </p:nvSpPr>
        <p:spPr bwMode="auto">
          <a:xfrm>
            <a:off x="1526893" y="2031317"/>
            <a:ext cx="4306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IGHV status, presence of del(11q)</a:t>
            </a:r>
          </a:p>
        </p:txBody>
      </p:sp>
      <p:sp>
        <p:nvSpPr>
          <p:cNvPr id="23" name="Content Placeholder 18">
            <a:extLst>
              <a:ext uri="{FF2B5EF4-FFF2-40B4-BE49-F238E27FC236}">
                <a16:creationId xmlns:a16="http://schemas.microsoft.com/office/drawing/2014/main" id="{31C23B8E-2FA0-5F4F-A260-11B621FD450F}"/>
              </a:ext>
            </a:extLst>
          </p:cNvPr>
          <p:cNvSpPr txBox="1">
            <a:spLocks/>
          </p:cNvSpPr>
          <p:nvPr/>
        </p:nvSpPr>
        <p:spPr bwMode="auto">
          <a:xfrm>
            <a:off x="613356" y="5165802"/>
            <a:ext cx="5396975" cy="112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Primary endpoint: PFS by IRC</a:t>
            </a:r>
          </a:p>
          <a:p>
            <a:r>
              <a:rPr lang="en-US" sz="2200" b="0" kern="0" dirty="0"/>
              <a:t>Median follow-up: 34.1 mo</a:t>
            </a:r>
          </a:p>
        </p:txBody>
      </p:sp>
      <p:sp>
        <p:nvSpPr>
          <p:cNvPr id="24" name="Content Placeholder 18">
            <a:extLst>
              <a:ext uri="{FF2B5EF4-FFF2-40B4-BE49-F238E27FC236}">
                <a16:creationId xmlns:a16="http://schemas.microsoft.com/office/drawing/2014/main" id="{A2C98EF6-AC0E-1849-95EF-568669B00122}"/>
              </a:ext>
            </a:extLst>
          </p:cNvPr>
          <p:cNvSpPr txBox="1">
            <a:spLocks/>
          </p:cNvSpPr>
          <p:nvPr/>
        </p:nvSpPr>
        <p:spPr bwMode="auto">
          <a:xfrm>
            <a:off x="4732021" y="5159505"/>
            <a:ext cx="6750184" cy="1241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Current MRD analysis: uMRD at &lt;10</a:t>
            </a:r>
            <a:r>
              <a:rPr lang="en-US" sz="2200" b="0" kern="0" baseline="30000" dirty="0"/>
              <a:t>-4 </a:t>
            </a:r>
            <a:r>
              <a:rPr lang="en-US" sz="2200" b="0" kern="0" dirty="0"/>
              <a:t>and &lt;10</a:t>
            </a:r>
            <a:r>
              <a:rPr lang="en-US" sz="2200" b="0" kern="0" baseline="30000" dirty="0"/>
              <a:t>-5</a:t>
            </a:r>
            <a:r>
              <a:rPr lang="en-US" sz="2200" b="0" kern="0" dirty="0"/>
              <a:t> by NGS </a:t>
            </a:r>
            <a:endParaRPr lang="en-US" sz="2000" b="0" kern="0" dirty="0"/>
          </a:p>
          <a:p>
            <a:pPr lvl="1"/>
            <a:r>
              <a:rPr lang="en-US" sz="2000" b="0" kern="0" dirty="0"/>
              <a:t>PB/BM concordance calculated for patients with evaluable data at EOT+3</a:t>
            </a:r>
          </a:p>
        </p:txBody>
      </p:sp>
      <p:sp>
        <p:nvSpPr>
          <p:cNvPr id="25" name="TextBox 24">
            <a:extLst>
              <a:ext uri="{FF2B5EF4-FFF2-40B4-BE49-F238E27FC236}">
                <a16:creationId xmlns:a16="http://schemas.microsoft.com/office/drawing/2014/main" id="{D7CF67DB-9AE8-3548-94F4-FD0D9927443C}"/>
              </a:ext>
            </a:extLst>
          </p:cNvPr>
          <p:cNvSpPr txBox="1"/>
          <p:nvPr/>
        </p:nvSpPr>
        <p:spPr bwMode="auto">
          <a:xfrm>
            <a:off x="4220437" y="4365062"/>
            <a:ext cx="67537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Dosing: Ibr 420 mg QD; Ven 20-400 mg QD ramp-up over 5 wk beginning at cycle 4;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Clb 0.5 mg/kg on Days 1, 15; O 1000 mg on Days 1-2, 8, 15 of cycle 1, Day 1 of cycles 2-6.</a:t>
            </a:r>
          </a:p>
        </p:txBody>
      </p:sp>
      <p:sp>
        <p:nvSpPr>
          <p:cNvPr id="2" name="Explosion: 8 Points 11">
            <a:extLst>
              <a:ext uri="{FF2B5EF4-FFF2-40B4-BE49-F238E27FC236}">
                <a16:creationId xmlns:a16="http://schemas.microsoft.com/office/drawing/2014/main" id="{FDBE3F4D-4DAB-0D07-10C5-C5E02CCCB169}"/>
              </a:ext>
            </a:extLst>
          </p:cNvPr>
          <p:cNvSpPr/>
          <p:nvPr/>
        </p:nvSpPr>
        <p:spPr bwMode="auto">
          <a:xfrm rot="354158">
            <a:off x="10584571" y="270338"/>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5A96FBDD-7F54-B8EE-695C-3DF881B41D4F}"/>
              </a:ext>
            </a:extLst>
          </p:cNvPr>
          <p:cNvSpPr/>
          <p:nvPr/>
        </p:nvSpPr>
        <p:spPr>
          <a:xfrm>
            <a:off x="10806355" y="492992"/>
            <a:ext cx="924652" cy="338554"/>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GLOW: PFS Outcomes According to Response</a:t>
            </a:r>
          </a:p>
        </p:txBody>
      </p:sp>
      <p:sp>
        <p:nvSpPr>
          <p:cNvPr id="3" name="Content Placeholder 2">
            <a:extLst>
              <a:ext uri="{FF2B5EF4-FFF2-40B4-BE49-F238E27FC236}">
                <a16:creationId xmlns:a16="http://schemas.microsoft.com/office/drawing/2014/main" id="{CC3DE43D-3684-4296-96D0-C9FB0E755280}"/>
              </a:ext>
            </a:extLst>
          </p:cNvPr>
          <p:cNvSpPr>
            <a:spLocks noGrp="1"/>
          </p:cNvSpPr>
          <p:nvPr>
            <p:ph idx="1"/>
          </p:nvPr>
        </p:nvSpPr>
        <p:spPr/>
        <p:txBody>
          <a:bodyPr/>
          <a:lstStyle/>
          <a:p>
            <a:r>
              <a:rPr lang="en-US" sz="2000" dirty="0"/>
              <a:t>Superior PFS outcomes with Ibr + Ven vs Clb + O maintained through median of 34.1 mo of </a:t>
            </a:r>
            <a:br>
              <a:rPr lang="en-US" sz="2000" dirty="0"/>
            </a:br>
            <a:r>
              <a:rPr lang="en-US" sz="2000" dirty="0"/>
              <a:t>follow-up</a:t>
            </a:r>
          </a:p>
          <a:p>
            <a:pPr lvl="1"/>
            <a:r>
              <a:rPr lang="en-US" sz="1800" dirty="0"/>
              <a:t>30-mo PFS: 80.5% vs 35.8% (HR: 0.212; 95% CI: 0.129-0.349; </a:t>
            </a:r>
            <a:r>
              <a:rPr lang="en-US" sz="1800" i="1" dirty="0"/>
              <a:t>P</a:t>
            </a:r>
            <a:r>
              <a:rPr lang="en-US" sz="1800" dirty="0"/>
              <a:t> &lt;.0001)</a:t>
            </a:r>
          </a:p>
          <a:p>
            <a:pPr lvl="1"/>
            <a:r>
              <a:rPr lang="en-US" sz="1800" dirty="0"/>
              <a:t>Supported by trend for improved OS (HR: 0.76; 95% CI: 0.35-1.64)</a:t>
            </a:r>
          </a:p>
          <a:p>
            <a:r>
              <a:rPr lang="en-US" sz="2000" dirty="0"/>
              <a:t>Sustained PFS observed with Ibr + Ven vs Clb + O across different response categories</a:t>
            </a:r>
          </a:p>
          <a:p>
            <a:pPr lvl="1"/>
            <a:r>
              <a:rPr lang="en-US" sz="1800" dirty="0"/>
              <a:t>30-mo PFS &gt;85% for patients who achieved CR/CRi </a:t>
            </a:r>
            <a:r>
              <a:rPr lang="en-US" sz="1800" i="1" dirty="0"/>
              <a:t>or</a:t>
            </a:r>
            <a:r>
              <a:rPr lang="en-US" sz="1800" dirty="0"/>
              <a:t> PR with Ibr + Ven; by contrast, only ~30% of patients who attained PR with Clb + O did not progress</a:t>
            </a:r>
          </a:p>
          <a:p>
            <a:pPr lvl="1"/>
            <a:r>
              <a:rPr lang="en-US" sz="1800" dirty="0"/>
              <a:t>PFS better sustained posttreatment in patients who achieved uMRD &lt;10</a:t>
            </a:r>
            <a:r>
              <a:rPr lang="en-US" sz="1800" baseline="30000" dirty="0"/>
              <a:t>-4</a:t>
            </a:r>
            <a:r>
              <a:rPr lang="en-US" sz="1800" dirty="0"/>
              <a:t> with Ibr + Ven vs Clb + O, as well as in those who had detectable MRD</a:t>
            </a:r>
          </a:p>
          <a:p>
            <a:pPr lvl="2"/>
            <a:r>
              <a:rPr lang="en-US" sz="1600" dirty="0"/>
              <a:t>Results consistent regardless of whether MRD status measured in BM or PB</a:t>
            </a:r>
          </a:p>
          <a:p>
            <a:pPr lvl="1"/>
            <a:r>
              <a:rPr lang="en-US" sz="1800" dirty="0"/>
              <a:t>Lymph node responses largely maintained for patients with uMRD &lt;10</a:t>
            </a:r>
            <a:r>
              <a:rPr lang="en-US" sz="1800" baseline="30000" dirty="0"/>
              <a:t>-4</a:t>
            </a:r>
            <a:r>
              <a:rPr lang="en-US" sz="1800" dirty="0"/>
              <a:t> in BM at EOT+3 regardless of treatment; however, for patients with detectable MRD in BM, lymph node responses better maintained with Ibr + Ven vs Clb + O</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29685" y="636351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SOHO 2022. Abstr CLL-106.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4978651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GLOW: uMRD Rates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29685" y="635504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SOHO 2022. Abstr CLL-106.</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6BB8FB3E-93C3-974B-93F6-CECFAAB64EA8}"/>
              </a:ext>
            </a:extLst>
          </p:cNvPr>
          <p:cNvGraphicFramePr>
            <a:graphicFrameLocks/>
          </p:cNvGraphicFramePr>
          <p:nvPr>
            <p:extLst>
              <p:ext uri="{D42A27DB-BD31-4B8C-83A1-F6EECF244321}">
                <p14:modId xmlns:p14="http://schemas.microsoft.com/office/powerpoint/2010/main" val="2668500631"/>
              </p:ext>
            </p:extLst>
          </p:nvPr>
        </p:nvGraphicFramePr>
        <p:xfrm>
          <a:off x="727076" y="1604963"/>
          <a:ext cx="10755127" cy="3017568"/>
        </p:xfrm>
        <a:graphic>
          <a:graphicData uri="http://schemas.openxmlformats.org/drawingml/2006/table">
            <a:tbl>
              <a:tblPr/>
              <a:tblGrid>
                <a:gridCol w="3342004">
                  <a:extLst>
                    <a:ext uri="{9D8B030D-6E8A-4147-A177-3AD203B41FA5}">
                      <a16:colId xmlns:a16="http://schemas.microsoft.com/office/drawing/2014/main" val="20000"/>
                    </a:ext>
                  </a:extLst>
                </a:gridCol>
                <a:gridCol w="2471041">
                  <a:extLst>
                    <a:ext uri="{9D8B030D-6E8A-4147-A177-3AD203B41FA5}">
                      <a16:colId xmlns:a16="http://schemas.microsoft.com/office/drawing/2014/main" val="20001"/>
                    </a:ext>
                  </a:extLst>
                </a:gridCol>
                <a:gridCol w="2471041">
                  <a:extLst>
                    <a:ext uri="{9D8B030D-6E8A-4147-A177-3AD203B41FA5}">
                      <a16:colId xmlns:a16="http://schemas.microsoft.com/office/drawing/2014/main" val="20002"/>
                    </a:ext>
                  </a:extLst>
                </a:gridCol>
                <a:gridCol w="2471041">
                  <a:extLst>
                    <a:ext uri="{9D8B030D-6E8A-4147-A177-3AD203B41FA5}">
                      <a16:colId xmlns:a16="http://schemas.microsoft.com/office/drawing/2014/main" val="743035633"/>
                    </a:ext>
                  </a:extLst>
                </a:gridCol>
              </a:tblGrid>
              <a:tr h="1588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uMRD at EOT+3,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Ibr + Ven</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Clb + O</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49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BM/PB concordance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49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BM/PB concordance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149593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6B010-ECA4-4E38-9DEE-E85FE554B958}"/>
              </a:ext>
            </a:extLst>
          </p:cNvPr>
          <p:cNvSpPr>
            <a:spLocks noGrp="1"/>
          </p:cNvSpPr>
          <p:nvPr>
            <p:ph type="title"/>
          </p:nvPr>
        </p:nvSpPr>
        <p:spPr/>
        <p:txBody>
          <a:bodyPr/>
          <a:lstStyle/>
          <a:p>
            <a:r>
              <a:rPr lang="en-US" dirty="0"/>
              <a:t>GLOW: uMRD Rate &lt;10</a:t>
            </a:r>
            <a:r>
              <a:rPr lang="en-US" baseline="30000" dirty="0"/>
              <a:t>-4 </a:t>
            </a:r>
            <a:r>
              <a:rPr lang="en-US" dirty="0"/>
              <a:t>in BM Higher for Ibr + Ven vs </a:t>
            </a:r>
            <a:br>
              <a:rPr lang="en-US" dirty="0"/>
            </a:br>
            <a:r>
              <a:rPr lang="en-US" dirty="0"/>
              <a:t>Clb + O Across Prespecified Subgroups</a:t>
            </a:r>
          </a:p>
        </p:txBody>
      </p:sp>
      <p:graphicFrame>
        <p:nvGraphicFramePr>
          <p:cNvPr id="13" name="Table 13">
            <a:extLst>
              <a:ext uri="{FF2B5EF4-FFF2-40B4-BE49-F238E27FC236}">
                <a16:creationId xmlns:a16="http://schemas.microsoft.com/office/drawing/2014/main" id="{ADABD665-162F-4F55-8B2F-857904BE1019}"/>
              </a:ext>
            </a:extLst>
          </p:cNvPr>
          <p:cNvGraphicFramePr>
            <a:graphicFrameLocks noGrp="1"/>
          </p:cNvGraphicFramePr>
          <p:nvPr>
            <p:ph sz="half" idx="4294967295"/>
            <p:extLst>
              <p:ext uri="{D42A27DB-BD31-4B8C-83A1-F6EECF244321}">
                <p14:modId xmlns:p14="http://schemas.microsoft.com/office/powerpoint/2010/main" val="2836120306"/>
              </p:ext>
            </p:extLst>
          </p:nvPr>
        </p:nvGraphicFramePr>
        <p:xfrm>
          <a:off x="6251575" y="1600200"/>
          <a:ext cx="5229224" cy="4236720"/>
        </p:xfrm>
        <a:graphic>
          <a:graphicData uri="http://schemas.openxmlformats.org/drawingml/2006/table">
            <a:tbl>
              <a:tblPr firstRow="1" bandRow="1">
                <a:tableStyleId>{EB344D84-9AFB-497E-A393-DC336BA19D2E}</a:tableStyleId>
              </a:tblPr>
              <a:tblGrid>
                <a:gridCol w="2328129">
                  <a:extLst>
                    <a:ext uri="{9D8B030D-6E8A-4147-A177-3AD203B41FA5}">
                      <a16:colId xmlns:a16="http://schemas.microsoft.com/office/drawing/2014/main" val="2504907089"/>
                    </a:ext>
                  </a:extLst>
                </a:gridCol>
                <a:gridCol w="1099039">
                  <a:extLst>
                    <a:ext uri="{9D8B030D-6E8A-4147-A177-3AD203B41FA5}">
                      <a16:colId xmlns:a16="http://schemas.microsoft.com/office/drawing/2014/main" val="2835559130"/>
                    </a:ext>
                  </a:extLst>
                </a:gridCol>
                <a:gridCol w="940777">
                  <a:extLst>
                    <a:ext uri="{9D8B030D-6E8A-4147-A177-3AD203B41FA5}">
                      <a16:colId xmlns:a16="http://schemas.microsoft.com/office/drawing/2014/main" val="2153430399"/>
                    </a:ext>
                  </a:extLst>
                </a:gridCol>
                <a:gridCol w="861279">
                  <a:extLst>
                    <a:ext uri="{9D8B030D-6E8A-4147-A177-3AD203B41FA5}">
                      <a16:colId xmlns:a16="http://schemas.microsoft.com/office/drawing/2014/main" val="1312453010"/>
                    </a:ext>
                  </a:extLst>
                </a:gridCol>
              </a:tblGrid>
              <a:tr h="347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cap="none" normalizeH="0" baseline="0" dirty="0">
                          <a:ln>
                            <a:noFill/>
                          </a:ln>
                          <a:solidFill>
                            <a:schemeClr val="tx1"/>
                          </a:solidFill>
                          <a:effectLst/>
                          <a:latin typeface="+mn-lt"/>
                        </a:rPr>
                        <a:t>uMRD Rate </a:t>
                      </a:r>
                      <a:r>
                        <a:rPr lang="en-US" sz="1600" dirty="0">
                          <a:latin typeface="+mn-lt"/>
                        </a:rPr>
                        <a:t>&lt;10</a:t>
                      </a:r>
                      <a:r>
                        <a:rPr lang="en-US" sz="1600" baseline="30000" dirty="0">
                          <a:latin typeface="+mn-lt"/>
                        </a:rPr>
                        <a:t>-4 </a:t>
                      </a:r>
                      <a:r>
                        <a:rPr kumimoji="0" lang="en-GB" sz="1600" b="1" i="0" u="none" strike="noStrike" cap="none" normalizeH="0" baseline="0" dirty="0">
                          <a:ln>
                            <a:noFill/>
                          </a:ln>
                          <a:solidFill>
                            <a:schemeClr val="tx1"/>
                          </a:solidFill>
                          <a:effectLst/>
                          <a:latin typeface="+mn-lt"/>
                        </a:rPr>
                        <a:t>at EOT+3</a:t>
                      </a:r>
                      <a:r>
                        <a:rPr lang="en-US" sz="1600" dirty="0">
                          <a:latin typeface="Calibri" panose="020F0502020204030204" pitchFamily="34" charset="0"/>
                          <a:cs typeface="Calibri" panose="020F0502020204030204" pitchFamily="34" charset="0"/>
                        </a:rPr>
                        <a:t>, %</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cs typeface="Calibri" panose="020F0502020204030204" pitchFamily="34" charset="0"/>
                        </a:rPr>
                        <a:t>Ibr + Ven</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cs typeface="Calibri" panose="020F0502020204030204" pitchFamily="34" charset="0"/>
                        </a:rPr>
                        <a:t>Clb + O</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cs typeface="Calibri" panose="020F0502020204030204" pitchFamily="34" charset="0"/>
                        </a:rPr>
                        <a:t>RR</a:t>
                      </a:r>
                    </a:p>
                  </a:txBody>
                  <a:tcP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3284084061"/>
                  </a:ext>
                </a:extLst>
              </a:tr>
              <a:tr h="2010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Bulky disease (≥5 cm)</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20821288"/>
                  </a:ext>
                </a:extLst>
              </a:tr>
              <a:tr h="347194">
                <a:tc>
                  <a:txBody>
                    <a:bodyPr/>
                    <a:lstStyle/>
                    <a:p>
                      <a:r>
                        <a:rPr lang="en-US" sz="1600" dirty="0">
                          <a:solidFill>
                            <a:schemeClr val="bg1"/>
                          </a:solidFill>
                          <a:latin typeface="Calibri" panose="020F0502020204030204" pitchFamily="34" charset="0"/>
                          <a:cs typeface="Calibri" panose="020F0502020204030204" pitchFamily="34" charset="0"/>
                        </a:rPr>
                        <a:t>No</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Yes</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50.0</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56.1</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19.4</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13.2</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2.58</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4.26</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43429673"/>
                  </a:ext>
                </a:extLst>
              </a:tr>
              <a:tr h="201007">
                <a:tc>
                  <a:txBody>
                    <a:bodyPr/>
                    <a:lstStyle/>
                    <a:p>
                      <a:r>
                        <a:rPr lang="en-US" sz="1600" b="1" dirty="0">
                          <a:solidFill>
                            <a:schemeClr val="bg1"/>
                          </a:solidFill>
                          <a:latin typeface="Calibri" panose="020F0502020204030204" pitchFamily="34" charset="0"/>
                          <a:cs typeface="Calibri" panose="020F0502020204030204" pitchFamily="34" charset="0"/>
                        </a:rPr>
                        <a:t>Elevated BL LDH</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38305874"/>
                  </a:ext>
                </a:extLst>
              </a:tr>
              <a:tr h="347194">
                <a:tc>
                  <a:txBody>
                    <a:bodyPr/>
                    <a:lstStyle/>
                    <a:p>
                      <a:r>
                        <a:rPr lang="en-US" sz="1600" dirty="0">
                          <a:solidFill>
                            <a:schemeClr val="bg1"/>
                          </a:solidFill>
                          <a:latin typeface="Calibri" panose="020F0502020204030204" pitchFamily="34" charset="0"/>
                          <a:cs typeface="Calibri" panose="020F0502020204030204" pitchFamily="34" charset="0"/>
                        </a:rPr>
                        <a:t>No</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Yes</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53.5</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48.6</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13.0</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21.6</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4.13</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2.25</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95446007"/>
                  </a:ext>
                </a:extLst>
              </a:tr>
              <a:tr h="201007">
                <a:tc>
                  <a:txBody>
                    <a:bodyPr/>
                    <a:lstStyle/>
                    <a:p>
                      <a:r>
                        <a:rPr lang="en-US" sz="1600" b="1" dirty="0">
                          <a:solidFill>
                            <a:schemeClr val="bg1"/>
                          </a:solidFill>
                          <a:latin typeface="Calibri" panose="020F0502020204030204" pitchFamily="34" charset="0"/>
                          <a:cs typeface="Calibri" panose="020F0502020204030204" pitchFamily="34" charset="0"/>
                        </a:rPr>
                        <a:t>IGHV</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29456850"/>
                  </a:ext>
                </a:extLst>
              </a:tr>
              <a:tr h="347194">
                <a:tc>
                  <a:txBody>
                    <a:bodyPr/>
                    <a:lstStyle/>
                    <a:p>
                      <a:r>
                        <a:rPr lang="en-US" sz="1600" dirty="0">
                          <a:solidFill>
                            <a:schemeClr val="bg1"/>
                          </a:solidFill>
                          <a:latin typeface="Calibri" panose="020F0502020204030204" pitchFamily="34" charset="0"/>
                          <a:cs typeface="Calibri" panose="020F0502020204030204" pitchFamily="34" charset="0"/>
                        </a:rPr>
                        <a:t>Mutated</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Unmutated</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44.4</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58.2</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18.5</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14.8</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2.40</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3.93</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6525509"/>
                  </a:ext>
                </a:extLst>
              </a:tr>
              <a:tr h="201007">
                <a:tc>
                  <a:txBody>
                    <a:bodyPr/>
                    <a:lstStyle/>
                    <a:p>
                      <a:r>
                        <a:rPr lang="en-US" sz="1600" b="1" dirty="0">
                          <a:solidFill>
                            <a:schemeClr val="bg1"/>
                          </a:solidFill>
                          <a:latin typeface="Calibri" panose="020F0502020204030204" pitchFamily="34" charset="0"/>
                          <a:cs typeface="Calibri" panose="020F0502020204030204" pitchFamily="34" charset="0"/>
                        </a:rPr>
                        <a:t>del(11q)</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60841292"/>
                  </a:ext>
                </a:extLst>
              </a:tr>
              <a:tr h="347194">
                <a:tc>
                  <a:txBody>
                    <a:bodyPr/>
                    <a:lstStyle/>
                    <a:p>
                      <a:r>
                        <a:rPr lang="en-US" sz="1600" dirty="0">
                          <a:solidFill>
                            <a:schemeClr val="bg1"/>
                          </a:solidFill>
                          <a:latin typeface="Calibri" panose="020F0502020204030204" pitchFamily="34" charset="0"/>
                          <a:cs typeface="Calibri" panose="020F0502020204030204" pitchFamily="34" charset="0"/>
                        </a:rPr>
                        <a:t>No</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Yes</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50.0</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60.0</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18.4</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11.1</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2.72</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5.40</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34187356"/>
                  </a:ext>
                </a:extLst>
              </a:tr>
            </a:tbl>
          </a:graphicData>
        </a:graphic>
      </p:graphicFrame>
      <p:graphicFrame>
        <p:nvGraphicFramePr>
          <p:cNvPr id="12" name="Table 12">
            <a:extLst>
              <a:ext uri="{FF2B5EF4-FFF2-40B4-BE49-F238E27FC236}">
                <a16:creationId xmlns:a16="http://schemas.microsoft.com/office/drawing/2014/main" id="{1FB8B344-CB51-493C-88BE-3D2CD0AB9AB7}"/>
              </a:ext>
            </a:extLst>
          </p:cNvPr>
          <p:cNvGraphicFramePr>
            <a:graphicFrameLocks noGrp="1"/>
          </p:cNvGraphicFramePr>
          <p:nvPr>
            <p:ph sz="half" idx="4294967295"/>
            <p:extLst>
              <p:ext uri="{D42A27DB-BD31-4B8C-83A1-F6EECF244321}">
                <p14:modId xmlns:p14="http://schemas.microsoft.com/office/powerpoint/2010/main" val="1219133189"/>
              </p:ext>
            </p:extLst>
          </p:nvPr>
        </p:nvGraphicFramePr>
        <p:xfrm>
          <a:off x="719138" y="1600200"/>
          <a:ext cx="5192709" cy="4236720"/>
        </p:xfrm>
        <a:graphic>
          <a:graphicData uri="http://schemas.openxmlformats.org/drawingml/2006/table">
            <a:tbl>
              <a:tblPr firstRow="1" bandRow="1">
                <a:tableStyleId>{EB344D84-9AFB-497E-A393-DC336BA19D2E}</a:tableStyleId>
              </a:tblPr>
              <a:tblGrid>
                <a:gridCol w="1887814">
                  <a:extLst>
                    <a:ext uri="{9D8B030D-6E8A-4147-A177-3AD203B41FA5}">
                      <a16:colId xmlns:a16="http://schemas.microsoft.com/office/drawing/2014/main" val="330520557"/>
                    </a:ext>
                  </a:extLst>
                </a:gridCol>
                <a:gridCol w="1091920">
                  <a:extLst>
                    <a:ext uri="{9D8B030D-6E8A-4147-A177-3AD203B41FA5}">
                      <a16:colId xmlns:a16="http://schemas.microsoft.com/office/drawing/2014/main" val="1263119140"/>
                    </a:ext>
                  </a:extLst>
                </a:gridCol>
                <a:gridCol w="1117714">
                  <a:extLst>
                    <a:ext uri="{9D8B030D-6E8A-4147-A177-3AD203B41FA5}">
                      <a16:colId xmlns:a16="http://schemas.microsoft.com/office/drawing/2014/main" val="3259618776"/>
                    </a:ext>
                  </a:extLst>
                </a:gridCol>
                <a:gridCol w="1095261">
                  <a:extLst>
                    <a:ext uri="{9D8B030D-6E8A-4147-A177-3AD203B41FA5}">
                      <a16:colId xmlns:a16="http://schemas.microsoft.com/office/drawing/2014/main" val="2587023409"/>
                    </a:ext>
                  </a:extLst>
                </a:gridCol>
              </a:tblGrid>
              <a:tr h="337936">
                <a:tc>
                  <a:txBody>
                    <a:bodyPr/>
                    <a:lstStyle/>
                    <a:p>
                      <a:r>
                        <a:rPr kumimoji="0" lang="en-GB" sz="1600" b="1" i="0" u="none" strike="noStrike" cap="none" normalizeH="0" baseline="0" dirty="0">
                          <a:ln>
                            <a:noFill/>
                          </a:ln>
                          <a:solidFill>
                            <a:schemeClr val="tx1"/>
                          </a:solidFill>
                          <a:effectLst/>
                          <a:latin typeface="+mn-lt"/>
                        </a:rPr>
                        <a:t>uMRD Rate </a:t>
                      </a:r>
                      <a:r>
                        <a:rPr lang="en-US" sz="1600" dirty="0">
                          <a:latin typeface="+mn-lt"/>
                        </a:rPr>
                        <a:t>&lt;10</a:t>
                      </a:r>
                      <a:r>
                        <a:rPr lang="en-US" sz="1600" baseline="30000" dirty="0">
                          <a:latin typeface="+mn-lt"/>
                        </a:rPr>
                        <a:t>-4 </a:t>
                      </a:r>
                      <a:r>
                        <a:rPr kumimoji="0" lang="en-GB" sz="1600" b="1" i="0" u="none" strike="noStrike" cap="none" normalizeH="0" baseline="0" dirty="0">
                          <a:ln>
                            <a:noFill/>
                          </a:ln>
                          <a:solidFill>
                            <a:schemeClr val="tx1"/>
                          </a:solidFill>
                          <a:effectLst/>
                          <a:latin typeface="+mn-lt"/>
                        </a:rPr>
                        <a:t>at EOT+3</a:t>
                      </a:r>
                      <a:r>
                        <a:rPr lang="en-US" sz="1600" dirty="0">
                          <a:latin typeface="+mn-lt"/>
                          <a:cs typeface="Calibri" panose="020F0502020204030204" pitchFamily="34" charset="0"/>
                        </a:rPr>
                        <a:t>, %</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cs typeface="Calibri" panose="020F0502020204030204" pitchFamily="34" charset="0"/>
                        </a:rPr>
                        <a:t>Ibr + Ven</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cs typeface="Calibri" panose="020F0502020204030204" pitchFamily="34" charset="0"/>
                        </a:rPr>
                        <a:t>Clb + O</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cs typeface="Calibri" panose="020F0502020204030204" pitchFamily="34" charset="0"/>
                        </a:rPr>
                        <a:t>RR</a:t>
                      </a:r>
                    </a:p>
                  </a:txBody>
                  <a:tcP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3269685620"/>
                  </a:ext>
                </a:extLst>
              </a:tr>
              <a:tr h="195647">
                <a:tc>
                  <a:txBody>
                    <a:bodyPr/>
                    <a:lstStyle/>
                    <a:p>
                      <a:r>
                        <a:rPr lang="en-US" sz="1600" b="1" dirty="0">
                          <a:solidFill>
                            <a:schemeClr val="bg1"/>
                          </a:solidFill>
                          <a:latin typeface="Calibri" panose="020F0502020204030204" pitchFamily="34" charset="0"/>
                          <a:cs typeface="Calibri" panose="020F0502020204030204" pitchFamily="34" charset="0"/>
                        </a:rPr>
                        <a:t>Age, yr</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45692302"/>
                  </a:ext>
                </a:extLst>
              </a:tr>
              <a:tr h="337936">
                <a:tc>
                  <a:txBody>
                    <a:bodyPr/>
                    <a:lstStyle/>
                    <a:p>
                      <a:r>
                        <a:rPr lang="en-US" sz="1600" dirty="0">
                          <a:solidFill>
                            <a:schemeClr val="bg1"/>
                          </a:solidFill>
                          <a:latin typeface="Calibri" panose="020F0502020204030204" pitchFamily="34" charset="0"/>
                          <a:cs typeface="Calibri" panose="020F0502020204030204" pitchFamily="34" charset="0"/>
                        </a:rPr>
                        <a:t>&lt;65</a:t>
                      </a:r>
                    </a:p>
                    <a:p>
                      <a:r>
                        <a:rPr lang="en-US" sz="1600" dirty="0">
                          <a:solidFill>
                            <a:schemeClr val="bg1"/>
                          </a:solidFill>
                          <a:latin typeface="Calibri" panose="020F0502020204030204" pitchFamily="34" charset="0"/>
                          <a:cs typeface="Calibri" panose="020F0502020204030204" pitchFamily="34" charset="0"/>
                        </a:rPr>
                        <a:t>≥65</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50.0</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52.2</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18.2</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17.0</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2.75</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3.07</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42116897"/>
                  </a:ext>
                </a:extLst>
              </a:tr>
              <a:tr h="195647">
                <a:tc>
                  <a:txBody>
                    <a:bodyPr/>
                    <a:lstStyle/>
                    <a:p>
                      <a:r>
                        <a:rPr lang="en-US" sz="1600" b="1" dirty="0">
                          <a:solidFill>
                            <a:schemeClr val="bg1"/>
                          </a:solidFill>
                          <a:latin typeface="Calibri" panose="020F0502020204030204" pitchFamily="34" charset="0"/>
                          <a:cs typeface="Calibri" panose="020F0502020204030204" pitchFamily="34" charset="0"/>
                        </a:rPr>
                        <a:t>BL ECOG PS</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24931447"/>
                  </a:ext>
                </a:extLst>
              </a:tr>
              <a:tr h="337936">
                <a:tc>
                  <a:txBody>
                    <a:bodyPr/>
                    <a:lstStyle/>
                    <a:p>
                      <a:r>
                        <a:rPr lang="en-US" sz="1600" dirty="0">
                          <a:solidFill>
                            <a:schemeClr val="bg1"/>
                          </a:solidFill>
                          <a:latin typeface="Calibri" panose="020F0502020204030204" pitchFamily="34" charset="0"/>
                          <a:cs typeface="Calibri" panose="020F0502020204030204" pitchFamily="34" charset="0"/>
                        </a:rPr>
                        <a:t>0</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1-2</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62.9</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46.5</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17.9</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16.7</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3.50</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2.79</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33665639"/>
                  </a:ext>
                </a:extLst>
              </a:tr>
              <a:tr h="195647">
                <a:tc>
                  <a:txBody>
                    <a:bodyPr/>
                    <a:lstStyle/>
                    <a:p>
                      <a:r>
                        <a:rPr lang="en-US" sz="1600" b="1" dirty="0">
                          <a:solidFill>
                            <a:schemeClr val="bg1"/>
                          </a:solidFill>
                          <a:latin typeface="Calibri" panose="020F0502020204030204" pitchFamily="34" charset="0"/>
                          <a:cs typeface="Calibri" panose="020F0502020204030204" pitchFamily="34" charset="0"/>
                        </a:rPr>
                        <a:t>CIRS total score</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95357844"/>
                  </a:ext>
                </a:extLst>
              </a:tr>
              <a:tr h="337936">
                <a:tc>
                  <a:txBody>
                    <a:bodyPr/>
                    <a:lstStyle/>
                    <a:p>
                      <a:r>
                        <a:rPr lang="en-US" sz="1600" dirty="0">
                          <a:solidFill>
                            <a:schemeClr val="bg1"/>
                          </a:solidFill>
                          <a:latin typeface="Calibri" panose="020F0502020204030204" pitchFamily="34" charset="0"/>
                          <a:cs typeface="Calibri" panose="020F0502020204030204" pitchFamily="34" charset="0"/>
                        </a:rPr>
                        <a:t>≤6</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&gt;6</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46.9</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54.1</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18.2</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16.4</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2.58</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3.30</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24662352"/>
                  </a:ext>
                </a:extLst>
              </a:tr>
              <a:tr h="1956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Rai stage</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54764176"/>
                  </a:ext>
                </a:extLst>
              </a:tr>
              <a:tr h="337936">
                <a:tc>
                  <a:txBody>
                    <a:bodyPr/>
                    <a:lstStyle/>
                    <a:p>
                      <a:r>
                        <a:rPr lang="en-US" sz="1600" dirty="0">
                          <a:solidFill>
                            <a:schemeClr val="bg1"/>
                          </a:solidFill>
                          <a:latin typeface="Calibri" panose="020F0502020204030204" pitchFamily="34" charset="0"/>
                          <a:cs typeface="Calibri" panose="020F0502020204030204" pitchFamily="34" charset="0"/>
                        </a:rPr>
                        <a:t>0-II</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III-IV</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53.7</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50.9</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18.8</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15.1</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2.86</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3.37</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12123412"/>
                  </a:ext>
                </a:extLst>
              </a:tr>
            </a:tbl>
          </a:graphicData>
        </a:graphic>
      </p:graphicFrame>
      <p:sp>
        <p:nvSpPr>
          <p:cNvPr id="14" name="Text Box 15">
            <a:extLst>
              <a:ext uri="{FF2B5EF4-FFF2-40B4-BE49-F238E27FC236}">
                <a16:creationId xmlns:a16="http://schemas.microsoft.com/office/drawing/2014/main" id="{F5C135F3-A60E-47C8-9954-614C514DF420}"/>
              </a:ext>
            </a:extLst>
          </p:cNvPr>
          <p:cNvSpPr txBox="1">
            <a:spLocks noChangeArrowheads="1"/>
          </p:cNvSpPr>
          <p:nvPr/>
        </p:nvSpPr>
        <p:spPr bwMode="auto">
          <a:xfrm>
            <a:off x="438151" y="635504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SOHO 2022. Abstr CLL-106.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9309112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GLOW: uMRD Rates With Ibr + Ven According to </a:t>
            </a:r>
            <a:br>
              <a:rPr lang="en-US" dirty="0"/>
            </a:br>
            <a:r>
              <a:rPr lang="en-US" dirty="0"/>
              <a:t>IGHV and TP53 Status</a:t>
            </a:r>
          </a:p>
        </p:txBody>
      </p:sp>
      <p:sp>
        <p:nvSpPr>
          <p:cNvPr id="9" name="Content Placeholder 2">
            <a:extLst>
              <a:ext uri="{FF2B5EF4-FFF2-40B4-BE49-F238E27FC236}">
                <a16:creationId xmlns:a16="http://schemas.microsoft.com/office/drawing/2014/main" id="{854E09A6-701F-EA47-8DDA-4D776DD29196}"/>
              </a:ext>
            </a:extLst>
          </p:cNvPr>
          <p:cNvSpPr>
            <a:spLocks noGrp="1"/>
          </p:cNvSpPr>
          <p:nvPr>
            <p:ph idx="1"/>
          </p:nvPr>
        </p:nvSpPr>
        <p:spPr>
          <a:xfrm>
            <a:off x="604675" y="4563533"/>
            <a:ext cx="10877529" cy="1600200"/>
          </a:xfrm>
        </p:spPr>
        <p:txBody>
          <a:bodyPr/>
          <a:lstStyle/>
          <a:p>
            <a:r>
              <a:rPr lang="en-US" sz="2600" dirty="0"/>
              <a:t>Similar depth of MRD response observed in BM and PB with Ibr + Ven in patients with uIGHV CLL</a:t>
            </a:r>
          </a:p>
          <a:p>
            <a:r>
              <a:rPr lang="en-US" sz="2600" dirty="0"/>
              <a:t>5 of 7 patients (71.4%) with mutated TP53 achieved uMRD &lt;10-5 in both </a:t>
            </a:r>
            <a:br>
              <a:rPr lang="en-US" sz="2600" dirty="0"/>
            </a:br>
            <a:r>
              <a:rPr lang="en-US" sz="2600" dirty="0"/>
              <a:t>BM and PB with Ibr + Ven</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38152" y="635504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SOHO 2022. Abstr CLL-106.</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6BB8FB3E-93C3-974B-93F6-CECFAAB64EA8}"/>
              </a:ext>
            </a:extLst>
          </p:cNvPr>
          <p:cNvGraphicFramePr>
            <a:graphicFrameLocks/>
          </p:cNvGraphicFramePr>
          <p:nvPr>
            <p:extLst>
              <p:ext uri="{D42A27DB-BD31-4B8C-83A1-F6EECF244321}">
                <p14:modId xmlns:p14="http://schemas.microsoft.com/office/powerpoint/2010/main" val="2160122495"/>
              </p:ext>
            </p:extLst>
          </p:nvPr>
        </p:nvGraphicFramePr>
        <p:xfrm>
          <a:off x="727076" y="1604963"/>
          <a:ext cx="10741024" cy="2712768"/>
        </p:xfrm>
        <a:graphic>
          <a:graphicData uri="http://schemas.openxmlformats.org/drawingml/2006/table">
            <a:tbl>
              <a:tblPr/>
              <a:tblGrid>
                <a:gridCol w="5199338">
                  <a:extLst>
                    <a:ext uri="{9D8B030D-6E8A-4147-A177-3AD203B41FA5}">
                      <a16:colId xmlns:a16="http://schemas.microsoft.com/office/drawing/2014/main" val="20000"/>
                    </a:ext>
                  </a:extLst>
                </a:gridCol>
                <a:gridCol w="2799328">
                  <a:extLst>
                    <a:ext uri="{9D8B030D-6E8A-4147-A177-3AD203B41FA5}">
                      <a16:colId xmlns:a16="http://schemas.microsoft.com/office/drawing/2014/main" val="20001"/>
                    </a:ext>
                  </a:extLst>
                </a:gridCol>
                <a:gridCol w="2742358">
                  <a:extLst>
                    <a:ext uri="{9D8B030D-6E8A-4147-A177-3AD203B41FA5}">
                      <a16:colId xmlns:a16="http://schemas.microsoft.com/office/drawing/2014/main" val="20002"/>
                    </a:ext>
                  </a:extLst>
                </a:gridCol>
              </a:tblGrid>
              <a:tr h="1935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uMRD at EOT+3 With Ibr + Ven,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uIGHV</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55)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mIGHV</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76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76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528637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GLOW: MRD Dynamics Posttreatment</a:t>
            </a:r>
          </a:p>
        </p:txBody>
      </p:sp>
      <p:sp>
        <p:nvSpPr>
          <p:cNvPr id="3" name="Content Placeholder 2">
            <a:extLst>
              <a:ext uri="{FF2B5EF4-FFF2-40B4-BE49-F238E27FC236}">
                <a16:creationId xmlns:a16="http://schemas.microsoft.com/office/drawing/2014/main" id="{CC3DE43D-3684-4296-96D0-C9FB0E755280}"/>
              </a:ext>
            </a:extLst>
          </p:cNvPr>
          <p:cNvSpPr>
            <a:spLocks noGrp="1"/>
          </p:cNvSpPr>
          <p:nvPr>
            <p:ph idx="1"/>
          </p:nvPr>
        </p:nvSpPr>
        <p:spPr>
          <a:xfrm>
            <a:off x="604675" y="1513047"/>
            <a:ext cx="11130125" cy="4650686"/>
          </a:xfrm>
        </p:spPr>
        <p:txBody>
          <a:bodyPr/>
          <a:lstStyle/>
          <a:p>
            <a:r>
              <a:rPr lang="en-US" sz="2600" dirty="0"/>
              <a:t>uMRD in PB better sustained with Ibr + Ven vs Clb + O from EOT+3 to EOT+12</a:t>
            </a:r>
            <a:br>
              <a:rPr lang="en-US" sz="2600" dirty="0"/>
            </a:br>
            <a:br>
              <a:rPr lang="en-US" sz="2600" dirty="0"/>
            </a:br>
            <a:endParaRPr lang="en-US" sz="2600" dirty="0"/>
          </a:p>
          <a:p>
            <a:endParaRPr lang="en-US" sz="2600" dirty="0"/>
          </a:p>
          <a:p>
            <a:pPr marL="0" indent="0">
              <a:buNone/>
            </a:pPr>
            <a:endParaRPr lang="en-US" sz="2600" dirty="0"/>
          </a:p>
          <a:p>
            <a:r>
              <a:rPr lang="en-US" sz="2600" dirty="0"/>
              <a:t>Patients treated with Ibr + Ven with detectable MRD ≥10-4 at EOT+3 less </a:t>
            </a:r>
            <a:br>
              <a:rPr lang="en-US" sz="2600" dirty="0"/>
            </a:br>
            <a:r>
              <a:rPr lang="en-US" sz="2600" dirty="0"/>
              <a:t>likely to:</a:t>
            </a:r>
          </a:p>
          <a:p>
            <a:pPr lvl="1"/>
            <a:r>
              <a:rPr lang="en-US" dirty="0"/>
              <a:t>Convert to PD at EOT+12 vs patients treated with Clb + O</a:t>
            </a:r>
          </a:p>
          <a:p>
            <a:pPr lvl="1"/>
            <a:r>
              <a:rPr lang="en-US" dirty="0"/>
              <a:t>Have increasing levels of detectable MRD at EOD+12 vs patients treated with Clb + O</a:t>
            </a:r>
          </a:p>
          <a:p>
            <a:pPr lvl="1"/>
            <a:endParaRPr lang="en-US" dirty="0"/>
          </a:p>
          <a:p>
            <a:pPr lvl="1"/>
            <a:endParaRPr lang="en-US" dirty="0"/>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29685" y="635504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SOHO 2022. Abstr CLL-106.</a:t>
            </a:r>
            <a:endParaRPr lang="en-US" altLang="en-US" sz="1200" b="0" dirty="0">
              <a:solidFill>
                <a:schemeClr val="bg2"/>
              </a:solidFill>
              <a:latin typeface="Calibri" panose="020F0502020204030204" pitchFamily="34" charset="0"/>
            </a:endParaRPr>
          </a:p>
        </p:txBody>
      </p:sp>
      <p:graphicFrame>
        <p:nvGraphicFramePr>
          <p:cNvPr id="10" name="Group 3">
            <a:extLst>
              <a:ext uri="{FF2B5EF4-FFF2-40B4-BE49-F238E27FC236}">
                <a16:creationId xmlns:a16="http://schemas.microsoft.com/office/drawing/2014/main" id="{6F68F9B3-7D65-A54A-B210-FA4F3CF8B701}"/>
              </a:ext>
            </a:extLst>
          </p:cNvPr>
          <p:cNvGraphicFramePr>
            <a:graphicFrameLocks/>
          </p:cNvGraphicFramePr>
          <p:nvPr>
            <p:extLst>
              <p:ext uri="{D42A27DB-BD31-4B8C-83A1-F6EECF244321}">
                <p14:modId xmlns:p14="http://schemas.microsoft.com/office/powerpoint/2010/main" val="783344682"/>
              </p:ext>
            </p:extLst>
          </p:nvPr>
        </p:nvGraphicFramePr>
        <p:xfrm>
          <a:off x="719138" y="2200866"/>
          <a:ext cx="10746579" cy="1463104"/>
        </p:xfrm>
        <a:graphic>
          <a:graphicData uri="http://schemas.openxmlformats.org/drawingml/2006/table">
            <a:tbl>
              <a:tblPr/>
              <a:tblGrid>
                <a:gridCol w="5644179">
                  <a:extLst>
                    <a:ext uri="{9D8B030D-6E8A-4147-A177-3AD203B41FA5}">
                      <a16:colId xmlns:a16="http://schemas.microsoft.com/office/drawing/2014/main" val="20000"/>
                    </a:ext>
                  </a:extLst>
                </a:gridCol>
                <a:gridCol w="2551200">
                  <a:extLst>
                    <a:ext uri="{9D8B030D-6E8A-4147-A177-3AD203B41FA5}">
                      <a16:colId xmlns:a16="http://schemas.microsoft.com/office/drawing/2014/main" val="20001"/>
                    </a:ext>
                  </a:extLst>
                </a:gridCol>
                <a:gridCol w="2551200">
                  <a:extLst>
                    <a:ext uri="{9D8B030D-6E8A-4147-A177-3AD203B41FA5}">
                      <a16:colId xmlns:a16="http://schemas.microsoft.com/office/drawing/2014/main" val="20002"/>
                    </a:ext>
                  </a:extLst>
                </a:gridCol>
              </a:tblGrid>
              <a:tr h="2135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uMRD Dynamics From EOT+3 to EOT+12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Ibr + Ven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Clb + 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34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Sustained uMRD &lt;10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-4</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84.5 (49/58)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29.3 (12/41)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35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Sustained uMRD &lt;10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-5</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 (n/N)</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80.4 (37/46)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26.3 (5/19)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35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Decrease in uMRD &lt;10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-4</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14783829"/>
                  </a:ext>
                </a:extLst>
              </a:tr>
            </a:tbl>
          </a:graphicData>
        </a:graphic>
      </p:graphicFrame>
      <p:grpSp>
        <p:nvGrpSpPr>
          <p:cNvPr id="9" name="Group 8">
            <a:extLst>
              <a:ext uri="{FF2B5EF4-FFF2-40B4-BE49-F238E27FC236}">
                <a16:creationId xmlns:a16="http://schemas.microsoft.com/office/drawing/2014/main" id="{63D2066B-E602-43EE-9EFD-74910D1E34AD}"/>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C38B7740-F7BB-4ACC-AA93-6DE54D6A9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16759753-D786-4D01-A16B-5DF672AD7E1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246827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8B17-BBEA-E012-EBA7-69797E54B3E4}"/>
              </a:ext>
            </a:extLst>
          </p:cNvPr>
          <p:cNvSpPr>
            <a:spLocks noGrp="1"/>
          </p:cNvSpPr>
          <p:nvPr>
            <p:ph type="title"/>
          </p:nvPr>
        </p:nvSpPr>
        <p:spPr/>
        <p:txBody>
          <a:bodyPr/>
          <a:lstStyle/>
          <a:p>
            <a:r>
              <a:rPr lang="en-US" dirty="0"/>
              <a:t>CLL/SLL Studies: Summary I</a:t>
            </a:r>
          </a:p>
        </p:txBody>
      </p:sp>
      <p:sp>
        <p:nvSpPr>
          <p:cNvPr id="3" name="Content Placeholder 2">
            <a:extLst>
              <a:ext uri="{FF2B5EF4-FFF2-40B4-BE49-F238E27FC236}">
                <a16:creationId xmlns:a16="http://schemas.microsoft.com/office/drawing/2014/main" id="{D3459CBB-5E39-48B2-6DF3-957DB87FA782}"/>
              </a:ext>
            </a:extLst>
          </p:cNvPr>
          <p:cNvSpPr>
            <a:spLocks noGrp="1"/>
          </p:cNvSpPr>
          <p:nvPr>
            <p:ph idx="1"/>
          </p:nvPr>
        </p:nvSpPr>
        <p:spPr/>
        <p:txBody>
          <a:bodyPr/>
          <a:lstStyle/>
          <a:p>
            <a:r>
              <a:rPr lang="en-US" b="1" dirty="0"/>
              <a:t>CAPTIVATE: </a:t>
            </a:r>
            <a:r>
              <a:rPr lang="en-US" sz="2600" dirty="0"/>
              <a:t>3-yr update of the FD cohort continues to show deep and durable responses with first-line ibrutinib + venetoclax in CLL/SLL</a:t>
            </a:r>
            <a:endParaRPr lang="en-US" sz="2600" baseline="30000" dirty="0"/>
          </a:p>
          <a:p>
            <a:pPr lvl="1"/>
            <a:r>
              <a:rPr lang="en-US" sz="2400" dirty="0"/>
              <a:t>3-yr PFS rate of 88%, including rates of ≥80% in patients with del(17p)/mutated </a:t>
            </a:r>
            <a:r>
              <a:rPr lang="en-US" sz="2400" i="1" dirty="0"/>
              <a:t>TP53</a:t>
            </a:r>
            <a:r>
              <a:rPr lang="en-US" sz="2400" dirty="0"/>
              <a:t> or unmutated </a:t>
            </a:r>
            <a:r>
              <a:rPr lang="en-US" sz="2400" i="1" dirty="0"/>
              <a:t>IGHV</a:t>
            </a:r>
          </a:p>
          <a:p>
            <a:endParaRPr lang="en-US" b="1" dirty="0"/>
          </a:p>
        </p:txBody>
      </p:sp>
      <p:sp>
        <p:nvSpPr>
          <p:cNvPr id="4" name="Text Box 11">
            <a:extLst>
              <a:ext uri="{FF2B5EF4-FFF2-40B4-BE49-F238E27FC236}">
                <a16:creationId xmlns:a16="http://schemas.microsoft.com/office/drawing/2014/main" id="{3A5C0D2C-1392-3C36-D863-2CA3F0E78FD2}"/>
              </a:ext>
            </a:extLst>
          </p:cNvPr>
          <p:cNvSpPr txBox="1">
            <a:spLocks noChangeArrowheads="1"/>
          </p:cNvSpPr>
          <p:nvPr/>
        </p:nvSpPr>
        <p:spPr bwMode="auto">
          <a:xfrm>
            <a:off x="431591" y="637139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Wierda. ASCO 2022. Abstr 7519.</a:t>
            </a:r>
          </a:p>
        </p:txBody>
      </p:sp>
    </p:spTree>
    <p:extLst>
      <p:ext uri="{BB962C8B-B14F-4D97-AF65-F5344CB8AC3E}">
        <p14:creationId xmlns:p14="http://schemas.microsoft.com/office/powerpoint/2010/main" val="6803121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8B17-BBEA-E012-EBA7-69797E54B3E4}"/>
              </a:ext>
            </a:extLst>
          </p:cNvPr>
          <p:cNvSpPr>
            <a:spLocks noGrp="1"/>
          </p:cNvSpPr>
          <p:nvPr>
            <p:ph type="title"/>
          </p:nvPr>
        </p:nvSpPr>
        <p:spPr/>
        <p:txBody>
          <a:bodyPr/>
          <a:lstStyle/>
          <a:p>
            <a:r>
              <a:rPr lang="en-US" dirty="0"/>
              <a:t>CLL/SLL Studies: Summary II</a:t>
            </a:r>
          </a:p>
        </p:txBody>
      </p:sp>
      <p:sp>
        <p:nvSpPr>
          <p:cNvPr id="3" name="Content Placeholder 2">
            <a:extLst>
              <a:ext uri="{FF2B5EF4-FFF2-40B4-BE49-F238E27FC236}">
                <a16:creationId xmlns:a16="http://schemas.microsoft.com/office/drawing/2014/main" id="{D3459CBB-5E39-48B2-6DF3-957DB87FA782}"/>
              </a:ext>
            </a:extLst>
          </p:cNvPr>
          <p:cNvSpPr>
            <a:spLocks noGrp="1"/>
          </p:cNvSpPr>
          <p:nvPr>
            <p:ph idx="1"/>
          </p:nvPr>
        </p:nvSpPr>
        <p:spPr/>
        <p:txBody>
          <a:bodyPr/>
          <a:lstStyle/>
          <a:p>
            <a:r>
              <a:rPr lang="en-US" sz="2200" b="1" dirty="0"/>
              <a:t>BRUIN: </a:t>
            </a:r>
            <a:r>
              <a:rPr lang="en-US" sz="2200" dirty="0"/>
              <a:t>pirtobrutinib appears effective in patients with CLL and prior BTK inhibitor treatment; efficacy independent of </a:t>
            </a:r>
            <a:r>
              <a:rPr lang="en-US" sz="2200" i="1" dirty="0"/>
              <a:t>BTK</a:t>
            </a:r>
            <a:r>
              <a:rPr lang="en-US" sz="2200" dirty="0"/>
              <a:t> C481 mutation status, reason for prior BTK inhibitor discontinuation, or class of prior therapy</a:t>
            </a:r>
            <a:endParaRPr lang="en-US" sz="2200" b="1" dirty="0"/>
          </a:p>
          <a:p>
            <a:r>
              <a:rPr lang="en-US" sz="2200" b="1" dirty="0"/>
              <a:t>FLAIR</a:t>
            </a:r>
            <a:r>
              <a:rPr lang="en-US" sz="2200" dirty="0"/>
              <a:t>: at 2 yr, patients with previously untreated CLL who received ibrutinib + venetoclax had a MRD negative rate of 65.4% in the bone marrow vs 0% with ibrutinib monotherapy (</a:t>
            </a:r>
            <a:r>
              <a:rPr lang="en-US" sz="2200" i="1" dirty="0"/>
              <a:t>P</a:t>
            </a:r>
            <a:r>
              <a:rPr lang="en-US" sz="2200" dirty="0"/>
              <a:t> &lt;.0001)</a:t>
            </a:r>
          </a:p>
          <a:p>
            <a:r>
              <a:rPr lang="en-US" sz="2200" b="1" dirty="0"/>
              <a:t>GAIA/CLL13</a:t>
            </a:r>
            <a:r>
              <a:rPr lang="en-US" sz="2200" dirty="0"/>
              <a:t>: c</a:t>
            </a:r>
            <a:r>
              <a:rPr lang="de-DE" sz="2200" dirty="0">
                <a:solidFill>
                  <a:schemeClr val="bg1">
                    <a:lumMod val="50000"/>
                  </a:schemeClr>
                </a:solidFill>
              </a:rPr>
              <a:t>oprimary endpoints met for both first-line </a:t>
            </a:r>
            <a:r>
              <a:rPr lang="en-US" sz="2200" b="0" kern="0" dirty="0"/>
              <a:t>venetoclax + obinutuzumab vs CIT and ibrutinib + venetoclax + obinutuzumab vs CIT for fit patients with CLL</a:t>
            </a:r>
            <a:endParaRPr lang="de-DE" sz="2200" dirty="0">
              <a:solidFill>
                <a:schemeClr val="bg1">
                  <a:lumMod val="50000"/>
                </a:schemeClr>
              </a:solidFill>
            </a:endParaRPr>
          </a:p>
          <a:p>
            <a:pPr lvl="1"/>
            <a:r>
              <a:rPr lang="en-US" sz="2000" b="0" kern="0" dirty="0"/>
              <a:t>MRD negativity at 15 mo: venetoclax + obinutuzumab vs CIT, </a:t>
            </a:r>
            <a:r>
              <a:rPr lang="sv-SE" sz="2000" b="0" kern="0" dirty="0"/>
              <a:t>86.5% vs 52.0% (</a:t>
            </a:r>
            <a:r>
              <a:rPr lang="sv-SE" sz="2000" b="0" i="1" kern="0" dirty="0"/>
              <a:t>P</a:t>
            </a:r>
            <a:r>
              <a:rPr lang="sv-SE" sz="2000" b="0" kern="0" dirty="0"/>
              <a:t> &lt;.0001)</a:t>
            </a:r>
          </a:p>
          <a:p>
            <a:pPr lvl="1"/>
            <a:r>
              <a:rPr lang="en-US" sz="2000" dirty="0"/>
              <a:t>Median </a:t>
            </a:r>
            <a:r>
              <a:rPr lang="en-US" sz="2000" b="0" kern="0" dirty="0"/>
              <a:t>PFS: ibrutinib + venetoclax + obinutuzumab vs CIT, NR vs </a:t>
            </a:r>
            <a:r>
              <a:rPr lang="en-US" sz="2000" dirty="0">
                <a:solidFill>
                  <a:schemeClr val="bg1"/>
                </a:solidFill>
                <a:cs typeface="Calibri" panose="020F0502020204030204" pitchFamily="34" charset="0"/>
              </a:rPr>
              <a:t>52.0 mo</a:t>
            </a:r>
            <a:r>
              <a:rPr lang="en-US" sz="2000" dirty="0">
                <a:cs typeface="Calibri" panose="020F0502020204030204" pitchFamily="34" charset="0"/>
              </a:rPr>
              <a:t> (HR: 0.32; </a:t>
            </a:r>
            <a:r>
              <a:rPr lang="en-US" sz="2000" i="1" dirty="0">
                <a:cs typeface="Calibri" panose="020F0502020204030204" pitchFamily="34" charset="0"/>
              </a:rPr>
              <a:t>P</a:t>
            </a:r>
            <a:r>
              <a:rPr lang="en-US" sz="2000" dirty="0">
                <a:cs typeface="Calibri" panose="020F0502020204030204" pitchFamily="34" charset="0"/>
              </a:rPr>
              <a:t> &lt;.000001; </a:t>
            </a:r>
            <a:r>
              <a:rPr lang="en-US" sz="2000" dirty="0">
                <a:solidFill>
                  <a:schemeClr val="bg1"/>
                </a:solidFill>
                <a:cs typeface="Calibri" panose="020F0502020204030204" pitchFamily="34" charset="0"/>
              </a:rPr>
              <a:t>m</a:t>
            </a:r>
            <a:r>
              <a:rPr lang="en-US" sz="2000" dirty="0"/>
              <a:t>edian follow-up: 38.8 mo) </a:t>
            </a:r>
            <a:endParaRPr kumimoji="0" lang="en-US" sz="2000" b="0" i="0" u="none" strike="noStrike" cap="none" normalizeH="0" baseline="0" dirty="0">
              <a:ln>
                <a:noFill/>
              </a:ln>
              <a:solidFill>
                <a:schemeClr val="bg1"/>
              </a:solidFill>
              <a:effectLst/>
              <a:cs typeface="Calibri" panose="020F0502020204030204" pitchFamily="34" charset="0"/>
            </a:endParaRPr>
          </a:p>
          <a:p>
            <a:endParaRPr lang="en-US" sz="2400" i="1" dirty="0"/>
          </a:p>
          <a:p>
            <a:endParaRPr lang="en-US" sz="2400" b="1" dirty="0"/>
          </a:p>
        </p:txBody>
      </p:sp>
      <p:sp>
        <p:nvSpPr>
          <p:cNvPr id="4" name="Text Box 11">
            <a:extLst>
              <a:ext uri="{FF2B5EF4-FFF2-40B4-BE49-F238E27FC236}">
                <a16:creationId xmlns:a16="http://schemas.microsoft.com/office/drawing/2014/main" id="{3A5C0D2C-1392-3C36-D863-2CA3F0E78FD2}"/>
              </a:ext>
            </a:extLst>
          </p:cNvPr>
          <p:cNvSpPr txBox="1">
            <a:spLocks noChangeArrowheads="1"/>
          </p:cNvSpPr>
          <p:nvPr/>
        </p:nvSpPr>
        <p:spPr bwMode="auto">
          <a:xfrm>
            <a:off x="431591" y="637139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EHA 2022. Abstr S147. </a:t>
            </a: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Hillmen. EHA 2022. Abstr S145. </a:t>
            </a:r>
            <a:r>
              <a:rPr kumimoji="0" lang="de-DE"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Eichhorst. EHA 2022. Abstr LB2365</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129929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8B17-BBEA-E012-EBA7-69797E54B3E4}"/>
              </a:ext>
            </a:extLst>
          </p:cNvPr>
          <p:cNvSpPr>
            <a:spLocks noGrp="1"/>
          </p:cNvSpPr>
          <p:nvPr>
            <p:ph type="title"/>
          </p:nvPr>
        </p:nvSpPr>
        <p:spPr/>
        <p:txBody>
          <a:bodyPr/>
          <a:lstStyle/>
          <a:p>
            <a:r>
              <a:rPr lang="en-US" dirty="0"/>
              <a:t>CLL/SLL Studies: Summary III</a:t>
            </a:r>
          </a:p>
        </p:txBody>
      </p:sp>
      <p:sp>
        <p:nvSpPr>
          <p:cNvPr id="3" name="Content Placeholder 2">
            <a:extLst>
              <a:ext uri="{FF2B5EF4-FFF2-40B4-BE49-F238E27FC236}">
                <a16:creationId xmlns:a16="http://schemas.microsoft.com/office/drawing/2014/main" id="{D3459CBB-5E39-48B2-6DF3-957DB87FA782}"/>
              </a:ext>
            </a:extLst>
          </p:cNvPr>
          <p:cNvSpPr>
            <a:spLocks noGrp="1"/>
          </p:cNvSpPr>
          <p:nvPr>
            <p:ph idx="1"/>
          </p:nvPr>
        </p:nvSpPr>
        <p:spPr/>
        <p:txBody>
          <a:bodyPr/>
          <a:lstStyle/>
          <a:p>
            <a:r>
              <a:rPr lang="en-US" sz="2400" b="1" dirty="0"/>
              <a:t>SEQUOIA: </a:t>
            </a:r>
            <a:r>
              <a:rPr lang="en-US" sz="2400" dirty="0"/>
              <a:t>in patients with untreated CLL/SLL, IRC-assessed PFS was significantly improved with zanubrutinib compared with bendamustine + rituximab  </a:t>
            </a:r>
          </a:p>
          <a:p>
            <a:pPr lvl="1"/>
            <a:r>
              <a:rPr lang="en-US" sz="2200" dirty="0"/>
              <a:t>24-mo PFS: 85.5% (95% CI: 80.1-89.6) vs 69.5% (95% CI: 62.4-75.5); </a:t>
            </a:r>
            <a:br>
              <a:rPr lang="en-US" sz="2200" dirty="0"/>
            </a:br>
            <a:r>
              <a:rPr lang="en-US" sz="2200" dirty="0"/>
              <a:t>HR: 0.42 (95% CI: 0.28-0.63; </a:t>
            </a:r>
            <a:r>
              <a:rPr lang="en-US" sz="2200" i="1" dirty="0"/>
              <a:t>P</a:t>
            </a:r>
            <a:r>
              <a:rPr lang="en-US" sz="2200" dirty="0"/>
              <a:t> &lt;.0001)</a:t>
            </a:r>
          </a:p>
          <a:p>
            <a:pPr lvl="1"/>
            <a:r>
              <a:rPr lang="en-US" sz="2200" dirty="0"/>
              <a:t>PFS also superior with zanubrutinib across high-risk subgroups, including unmutated </a:t>
            </a:r>
            <a:r>
              <a:rPr lang="en-US" sz="2200" i="1" dirty="0"/>
              <a:t>IGHV </a:t>
            </a:r>
            <a:r>
              <a:rPr lang="en-US" sz="2200" dirty="0"/>
              <a:t>and del(11q)</a:t>
            </a:r>
            <a:endParaRPr lang="en-US" sz="2200" i="1" dirty="0"/>
          </a:p>
          <a:p>
            <a:r>
              <a:rPr lang="en-US" sz="2400" b="1" dirty="0"/>
              <a:t>GLOW: </a:t>
            </a:r>
            <a:r>
              <a:rPr lang="en-US" sz="2400" dirty="0"/>
              <a:t>all-oral, once-daily, fixed-duration ibrutinib + venetoclax achieved deeper (10</a:t>
            </a:r>
            <a:r>
              <a:rPr lang="en-US" sz="2400" baseline="30000" dirty="0"/>
              <a:t>-5</a:t>
            </a:r>
            <a:r>
              <a:rPr lang="en-US" sz="2400" dirty="0"/>
              <a:t>) and more prolonged uMRD responses vs chlorambucil + obinutuzumab</a:t>
            </a:r>
          </a:p>
          <a:p>
            <a:pPr lvl="1"/>
            <a:r>
              <a:rPr lang="en-US" sz="2200" dirty="0"/>
              <a:t>Deep responses observed in both BM and PB in patients with uIGHV</a:t>
            </a:r>
          </a:p>
          <a:p>
            <a:pPr lvl="1"/>
            <a:r>
              <a:rPr lang="en-US" sz="2200" dirty="0"/>
              <a:t>Deep responses also observed in patients with </a:t>
            </a:r>
            <a:r>
              <a:rPr lang="en-US" sz="2200" i="1" dirty="0"/>
              <a:t>TP53</a:t>
            </a:r>
            <a:r>
              <a:rPr lang="en-US" sz="2200" dirty="0"/>
              <a:t> mutations, though small numbers</a:t>
            </a:r>
          </a:p>
          <a:p>
            <a:endParaRPr lang="en-US" sz="2400" b="1" dirty="0"/>
          </a:p>
        </p:txBody>
      </p:sp>
      <p:sp>
        <p:nvSpPr>
          <p:cNvPr id="4" name="Text Box 11">
            <a:extLst>
              <a:ext uri="{FF2B5EF4-FFF2-40B4-BE49-F238E27FC236}">
                <a16:creationId xmlns:a16="http://schemas.microsoft.com/office/drawing/2014/main" id="{3A5C0D2C-1392-3C36-D863-2CA3F0E78FD2}"/>
              </a:ext>
            </a:extLst>
          </p:cNvPr>
          <p:cNvSpPr txBox="1">
            <a:spLocks noChangeArrowheads="1"/>
          </p:cNvSpPr>
          <p:nvPr/>
        </p:nvSpPr>
        <p:spPr bwMode="auto">
          <a:xfrm>
            <a:off x="372322" y="6372931"/>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defRPr/>
            </a:pPr>
            <a:r>
              <a:rPr lang="en-US" altLang="en-US" sz="1200" b="0" spc="-10" dirty="0">
                <a:solidFill>
                  <a:schemeClr val="bg2"/>
                </a:solidFill>
                <a:latin typeface="Calibri" panose="020F0502020204030204" pitchFamily="34" charset="0"/>
              </a:rPr>
              <a:t>Kahl.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Pan Pacific Lymphoma Conference 2022</a:t>
            </a:r>
            <a:r>
              <a:rPr lang="en-US" altLang="en-US" sz="1200" b="0" spc="-10" dirty="0">
                <a:solidFill>
                  <a:schemeClr val="bg2"/>
                </a:solidFill>
                <a:latin typeface="Calibri" panose="020F0502020204030204" pitchFamily="34" charset="0"/>
              </a:rPr>
              <a:t>. Poster. Tam. Lancet Oncol. 2022;[Epub].</a:t>
            </a:r>
            <a:endParaRPr lang="en-US" altLang="en-US" sz="1200" b="0" dirty="0">
              <a:solidFill>
                <a:schemeClr val="bg2"/>
              </a:solidFill>
              <a:latin typeface="Calibri" panose="020F0502020204030204" pitchFamily="34" charset="0"/>
            </a:endParaRPr>
          </a:p>
        </p:txBody>
      </p:sp>
      <p:sp>
        <p:nvSpPr>
          <p:cNvPr id="5" name="Explosion: 8 Points 11">
            <a:extLst>
              <a:ext uri="{FF2B5EF4-FFF2-40B4-BE49-F238E27FC236}">
                <a16:creationId xmlns:a16="http://schemas.microsoft.com/office/drawing/2014/main" id="{B817183A-CA76-7A94-E9E7-BA5C0E128F9A}"/>
              </a:ext>
            </a:extLst>
          </p:cNvPr>
          <p:cNvSpPr/>
          <p:nvPr/>
        </p:nvSpPr>
        <p:spPr bwMode="auto">
          <a:xfrm rot="354158">
            <a:off x="10558337" y="354071"/>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Rectangle 5">
            <a:extLst>
              <a:ext uri="{FF2B5EF4-FFF2-40B4-BE49-F238E27FC236}">
                <a16:creationId xmlns:a16="http://schemas.microsoft.com/office/drawing/2014/main" id="{FE3F7CF4-3D43-E1C8-55B3-6D781E55C39C}"/>
              </a:ext>
            </a:extLst>
          </p:cNvPr>
          <p:cNvSpPr/>
          <p:nvPr/>
        </p:nvSpPr>
        <p:spPr>
          <a:xfrm>
            <a:off x="10780121" y="576725"/>
            <a:ext cx="924652" cy="338554"/>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28891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a:t>
            </a:r>
            <a:br>
              <a:rPr lang="en-US" altLang="en-US" sz="4000" dirty="0"/>
            </a:br>
            <a:r>
              <a:rPr lang="en-US" altLang="en-US" sz="4000" dirty="0"/>
              <a:t>of BTK Inhibitors for CLL and MCL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7" y="1895477"/>
            <a:ext cx="11243575" cy="2605717"/>
          </a:xfrm>
        </p:spPr>
        <p:txBody>
          <a:bodyPr rtlCol="0">
            <a:noAutofit/>
          </a:bodyPr>
          <a:lstStyle/>
          <a:p>
            <a:pPr>
              <a:buClr>
                <a:schemeClr val="accent6"/>
              </a:buClr>
              <a:defRPr/>
            </a:pPr>
            <a:r>
              <a:rPr lang="en-US" sz="1800" dirty="0">
                <a:solidFill>
                  <a:srgbClr val="E1471D"/>
                </a:solidFill>
              </a:rPr>
              <a:t>Downloadable slideset </a:t>
            </a:r>
            <a:r>
              <a:rPr lang="en-US" sz="1800" b="0" dirty="0"/>
              <a:t>to be updated with key data after the 2022 ASCO, EHA, Pan Pacific, ESMO, and SOHO meetings</a:t>
            </a:r>
          </a:p>
          <a:p>
            <a:pPr>
              <a:buClr>
                <a:schemeClr val="accent6"/>
              </a:buClr>
              <a:defRPr/>
            </a:pPr>
            <a:r>
              <a:rPr lang="en-US" sz="1800" dirty="0">
                <a:solidFill>
                  <a:srgbClr val="E1471D"/>
                </a:solidFill>
              </a:rPr>
              <a:t>Expert commentaries and audio podcasts </a:t>
            </a:r>
            <a:r>
              <a:rPr lang="en-US" sz="1800" b="0" dirty="0"/>
              <a:t>on key studies and clinical implications of new data from these meetings</a:t>
            </a:r>
          </a:p>
          <a:p>
            <a:pPr>
              <a:buClr>
                <a:schemeClr val="accent6"/>
              </a:buClr>
              <a:defRPr/>
            </a:pPr>
            <a:r>
              <a:rPr lang="en-US" sz="1800" dirty="0">
                <a:solidFill>
                  <a:srgbClr val="E1471D"/>
                </a:solidFill>
              </a:rPr>
              <a:t>CME-certified on-demand webcasts </a:t>
            </a:r>
            <a:r>
              <a:rPr lang="en-US" sz="1800" b="0" dirty="0"/>
              <a:t>of live webinars (</a:t>
            </a:r>
            <a:r>
              <a:rPr lang="en-US" sz="1800" b="0" i="1" dirty="0"/>
              <a:t>coming soon</a:t>
            </a:r>
            <a:r>
              <a:rPr lang="en-US" sz="1800" b="0" dirty="0"/>
              <a:t>)</a:t>
            </a:r>
          </a:p>
          <a:p>
            <a:pPr>
              <a:buClr>
                <a:schemeClr val="tx2">
                  <a:lumMod val="20000"/>
                  <a:lumOff val="80000"/>
                </a:schemeClr>
              </a:buClr>
              <a:defRPr/>
            </a:pPr>
            <a:r>
              <a:rPr lang="en-US" sz="1800" dirty="0">
                <a:solidFill>
                  <a:srgbClr val="E1471D"/>
                </a:solidFill>
              </a:rPr>
              <a:t>Interactive Decision Support Tools </a:t>
            </a:r>
            <a:r>
              <a:rPr lang="en-US" sz="1800" b="0" dirty="0"/>
              <a:t>featuring the recommendations of 5 experts on selecting therapy for patients with CLL and MCL, along with management of specific toxicities associated with BTK inhibitors</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490152"/>
          </a:xfrm>
        </p:spPr>
        <p:txBody>
          <a:bodyPr/>
          <a:lstStyle/>
          <a:p>
            <a:r>
              <a:rPr lang="en-US" dirty="0">
                <a:solidFill>
                  <a:srgbClr val="E1471D"/>
                </a:solidFill>
                <a:hlinkClick r:id="rId3"/>
              </a:rPr>
              <a:t>clinicaloptions.com/oncology</a:t>
            </a:r>
            <a:r>
              <a:rPr lang="en-US" dirty="0">
                <a:solidFill>
                  <a:srgbClr val="E1471D"/>
                </a:solidFill>
              </a:rPr>
              <a:t>		</a:t>
            </a:r>
            <a:r>
              <a:rPr lang="en-US" dirty="0">
                <a:solidFill>
                  <a:srgbClr val="E1471D"/>
                </a:solidFill>
                <a:hlinkClick r:id="rId4"/>
              </a:rPr>
              <a:t>clinicaloptions.com/</a:t>
            </a:r>
            <a:r>
              <a:rPr lang="en-US" dirty="0">
                <a:hlinkClick r:id="rId4"/>
              </a:rPr>
              <a:t>MCL</a:t>
            </a:r>
            <a:r>
              <a:rPr lang="en-US" dirty="0">
                <a:solidFill>
                  <a:srgbClr val="E1471D"/>
                </a:solidFill>
                <a:hlinkClick r:id="rId4"/>
              </a:rPr>
              <a:t>Tool</a:t>
            </a:r>
            <a:endParaRPr lang="en-US" dirty="0">
              <a:solidFill>
                <a:srgbClr val="E1471D"/>
              </a:solidFill>
            </a:endParaRPr>
          </a:p>
          <a:p>
            <a:r>
              <a:rPr lang="en-US" dirty="0">
                <a:solidFill>
                  <a:srgbClr val="E1471D"/>
                </a:solidFill>
                <a:hlinkClick r:id="rId5"/>
              </a:rPr>
              <a:t>clinicaloptions.com/CLLTool</a:t>
            </a:r>
            <a:endParaRPr lang="en-US" dirty="0">
              <a:solidFill>
                <a:srgbClr val="E1471D"/>
              </a:solidFill>
            </a:endParaRPr>
          </a:p>
          <a:p>
            <a:r>
              <a:rPr lang="en-US" dirty="0">
                <a:solidFill>
                  <a:srgbClr val="E1471D"/>
                </a:solidFill>
                <a:hlinkClick r:id="rId6"/>
              </a:rPr>
              <a:t>clinicaloptions.com/BTKiTool</a:t>
            </a:r>
            <a:endParaRPr lang="en-US" dirty="0">
              <a:solidFill>
                <a:srgbClr val="E1471D"/>
              </a:solidFill>
            </a:endParaRPr>
          </a:p>
          <a:p>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8850278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56M7VY3CDVN5-1078853137-1</_dlc_DocId>
    <_dlc_DocIdUrl xmlns="d54cbe69-32bd-412a-b004-9152f949605e">
      <Url>https://intranet.clinicaloptions.com/mews/oncology/ONC_2022_CLL_MCL_CF_Heme_Annual_Meetings_(PRP5199)/Downloadable_Living_Slideset__5/_layouts/15/DocIdRedir.aspx?ID=56M7VY3CDVN5-1078853137-1</Url>
      <Description>56M7VY3CDVN5-1078853137-1</Description>
    </_dlc_DocIdUrl>
    <Document_x0020_Category xmlns="e47ea3b3-bc7b-4d58-aa50-65d45964fb85">Slides - Conf (non-CME)</Document_x0020_Categor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EEC3FF9C031ED4F9BB9A07BFAC62A8A" ma:contentTypeVersion="1" ma:contentTypeDescription="Create a new document." ma:contentTypeScope="" ma:versionID="8bc384dcdac51dfd597ed926c1b10de6">
  <xsd:schema xmlns:xsd="http://www.w3.org/2001/XMLSchema" xmlns:xs="http://www.w3.org/2001/XMLSchema" xmlns:p="http://schemas.microsoft.com/office/2006/metadata/properties" xmlns:ns2="d54cbe69-32bd-412a-b004-9152f949605e" xmlns:ns3="e47ea3b3-bc7b-4d58-aa50-65d45964fb85" targetNamespace="http://schemas.microsoft.com/office/2006/metadata/properties" ma:root="true" ma:fieldsID="cb67a7d8682408e2c4a6de490292e909" ns2:_="" ns3:_="">
    <xsd:import namespace="d54cbe69-32bd-412a-b004-9152f949605e"/>
    <xsd:import namespace="e47ea3b3-bc7b-4d58-aa50-65d45964fb8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47ea3b3-bc7b-4d58-aa50-65d45964fb8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Conf (non-CME)"/>
          <xsd:enumeration value="Permiss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www.w3.org/XML/1998/namespace"/>
    <ds:schemaRef ds:uri="e47ea3b3-bc7b-4d58-aa50-65d45964fb85"/>
    <ds:schemaRef ds:uri="http://purl.org/dc/dcmitype/"/>
    <ds:schemaRef ds:uri="http://purl.org/dc/elements/1.1/"/>
    <ds:schemaRef ds:uri="http://schemas.openxmlformats.org/package/2006/metadata/core-properties"/>
    <ds:schemaRef ds:uri="http://schemas.microsoft.com/office/2006/documentManagement/types"/>
    <ds:schemaRef ds:uri="http://schemas.microsoft.com/office/infopath/2007/PartnerControls"/>
    <ds:schemaRef ds:uri="d54cbe69-32bd-412a-b004-9152f949605e"/>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3B43DC25-48AC-4D97-803B-BE3DE9DA84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47ea3b3-bc7b-4d58-aa50-65d45964fb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11F72F80-7814-46FB-AB8F-7A5121B9F3E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5178</TotalTime>
  <Words>19306</Words>
  <Application>Microsoft Office PowerPoint</Application>
  <PresentationFormat>Widescreen</PresentationFormat>
  <Paragraphs>4429</Paragraphs>
  <Slides>87</Slides>
  <Notes>87</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87</vt:i4>
      </vt:variant>
    </vt:vector>
  </HeadingPairs>
  <TitlesOfParts>
    <vt:vector size="99" baseType="lpstr">
      <vt:lpstr>Arial</vt:lpstr>
      <vt:lpstr>Calibri</vt:lpstr>
      <vt:lpstr>Roboto</vt:lpstr>
      <vt:lpstr>Source Sans Pro</vt:lpstr>
      <vt:lpstr>System Font Regular</vt:lpstr>
      <vt:lpstr>Times</vt:lpstr>
      <vt:lpstr>Wingdings</vt:lpstr>
      <vt:lpstr>2022_CCO_Template</vt:lpstr>
      <vt:lpstr>2017_HTAA_Diabetes</vt:lpstr>
      <vt:lpstr>1_2022_CCO_Template</vt:lpstr>
      <vt:lpstr>2_2017_HTAA_Diabetes</vt:lpstr>
      <vt:lpstr>3_2017_HTAA_Diabetes</vt:lpstr>
      <vt:lpstr>A Global Perspective on Emerging BTK Inhibitor Therapy Data for CLL and MCL in 2022</vt:lpstr>
      <vt:lpstr>About These Slides</vt:lpstr>
      <vt:lpstr>Faculty</vt:lpstr>
      <vt:lpstr>Faculty</vt:lpstr>
      <vt:lpstr>Faculty</vt:lpstr>
      <vt:lpstr>Faculty</vt:lpstr>
      <vt:lpstr>Faculty</vt:lpstr>
      <vt:lpstr>MCL</vt:lpstr>
      <vt:lpstr>SHINE: First-line Ibrutinib + Bendamustine/Rituximab Followed by Rituximab Maintenance in Older Patients With MCL</vt:lpstr>
      <vt:lpstr>SHINE: Baseline Characteristics</vt:lpstr>
      <vt:lpstr>SHINE: PFS (Primary Endpoint)</vt:lpstr>
      <vt:lpstr>SHINE: PFS by Subgroups</vt:lpstr>
      <vt:lpstr>SHINE: Response (Key Secondary Endpoint)</vt:lpstr>
      <vt:lpstr>SHINE: OS (Key Secondary Endpoint)</vt:lpstr>
      <vt:lpstr>SHINE: Time to Next Treatment</vt:lpstr>
      <vt:lpstr>SHINE: TEAEs (in ≥10% of Patients)</vt:lpstr>
      <vt:lpstr>SHINE: TEAEs of Interest</vt:lpstr>
      <vt:lpstr>BRUIN: Updated Results With Pirtobrutinib (LOXO-305) for Previously Treated MCL</vt:lpstr>
      <vt:lpstr>BRUIN MCL: Baseline Characteristics</vt:lpstr>
      <vt:lpstr>BRUIN MCL: Response</vt:lpstr>
      <vt:lpstr>PowerPoint Presentation</vt:lpstr>
      <vt:lpstr>BRUIN: Safety in All Treated Patients (MCL, CLL, and Other*)</vt:lpstr>
      <vt:lpstr>BRIDGE: Zanubrutinib-Based Induction and Maintenance in Young, Fit Patients With Untreated MCL</vt:lpstr>
      <vt:lpstr>BRIDGE: Baseline Characteristics</vt:lpstr>
      <vt:lpstr>BRIDGE: Efficacy</vt:lpstr>
      <vt:lpstr>BRIDGE: Safety</vt:lpstr>
      <vt:lpstr>MCL Studies: Summary I</vt:lpstr>
      <vt:lpstr>Zilovertamab + Ibr in MCL or CLL: Study Design</vt:lpstr>
      <vt:lpstr>Zilovertamab + Ibr in MCL or CLL: Patient Characteristics</vt:lpstr>
      <vt:lpstr>Zilovertamab + Ibr in MCL or CLL: TEAEs (Parts 1/2)</vt:lpstr>
      <vt:lpstr>Zilovertamab + Ibr in MCL or CLL: Safety (Part 3)</vt:lpstr>
      <vt:lpstr>Zilovertamab + Ibr in MCL or CLL: MCL Efficacy (Parts 1/2)</vt:lpstr>
      <vt:lpstr>Zilovertamab + Ibr in MCL or CLL: CLL Efficacy (Parts 1/2)</vt:lpstr>
      <vt:lpstr>Zilovertamab + Ibr in MCL or CLL: CLL Efficacy (Part 3)</vt:lpstr>
      <vt:lpstr>Zilovertamab + Ibr in MCL or CLL: PFS and OS</vt:lpstr>
      <vt:lpstr>CLL and MCL Studies: Summary I</vt:lpstr>
      <vt:lpstr>CLL/SLL</vt:lpstr>
      <vt:lpstr>CAPTIVATE: 3-Yr Follow-up Analysis From FD Cohort  of First-line Ibrutinib + Venetoclax for CLL/SLL</vt:lpstr>
      <vt:lpstr>CAPTIVATE FD Cohort 3-Yr Update:  Baseline Characteristics</vt:lpstr>
      <vt:lpstr>CAPTIVATE FD Cohort 3-Yr Update:  Best Overall Response*</vt:lpstr>
      <vt:lpstr>CAPTIVATE FD Cohort 3-Yr Update: Rates of uMRD in PB </vt:lpstr>
      <vt:lpstr>CAPTIVATE FD Cohort 3-Yr Update: PFS and OS</vt:lpstr>
      <vt:lpstr>CAPTIVATE FD Cohort 3-Yr Update: AEs</vt:lpstr>
      <vt:lpstr>CAPTIVATE FD Cohort 3-Yr Update:  Retreatment With Ibrutinib</vt:lpstr>
      <vt:lpstr>BRUIN: Updated Results With Pirtobrutinib (LOXO-305) for Previously Treated CLL/SLL</vt:lpstr>
      <vt:lpstr>BRUIN CLL/SLL: Baseline Characteristics</vt:lpstr>
      <vt:lpstr>BRUIN CLL/SLL: Response</vt:lpstr>
      <vt:lpstr>BRUIN CLL/SLL: ORR Subgroup Analysis and Responses Over Time</vt:lpstr>
      <vt:lpstr>BRUIN CLL/SLL: PFS</vt:lpstr>
      <vt:lpstr>PowerPoint Presentation</vt:lpstr>
      <vt:lpstr>BRUIN CLL/SLL: Safety in All Treated Patients</vt:lpstr>
      <vt:lpstr>FLAIR: FCR vs Ibrutinib vs Ibrutinib + Venetoclax in Previously Untreated CLL</vt:lpstr>
      <vt:lpstr>FLAIR (I + V vs I Interim Analysis):  Baseline Characteristics</vt:lpstr>
      <vt:lpstr>FLAIR (I + V vs I Interim Analysis): Prognostic Markers</vt:lpstr>
      <vt:lpstr>FLAIR (I + V vs I Interim Analysis): ORR and MRD</vt:lpstr>
      <vt:lpstr>FLAIR (I + V vs I Interim Analysis):  MRD Subgroup Analyses at 2 Yr in I + V Group</vt:lpstr>
      <vt:lpstr>FLAIR (I + V vs I Interim Analysis): Safety in Yr 1</vt:lpstr>
      <vt:lpstr>FLAIR (I + V vs I Interim Analysis): SAEs by Organ Class</vt:lpstr>
      <vt:lpstr>GAIA/CLL13: Time-Limited First-line Venetoclax + Anti-CD20 Ab ± Ibrutinib for CLL</vt:lpstr>
      <vt:lpstr>GAIA/CLL13: Baseline Characteristics</vt:lpstr>
      <vt:lpstr>GAIA/CLL13: uMRD in PB at 15 Mo</vt:lpstr>
      <vt:lpstr>GAIA/CLL13: PFS at 3 Yr </vt:lpstr>
      <vt:lpstr>GAIA/CLL13: PFS by IGHV Status</vt:lpstr>
      <vt:lpstr>GAIA/CLL13: PFS Subgroup Analysis for Ibrutinib + Venetoclax + Obinutuzumab vs CIT</vt:lpstr>
      <vt:lpstr>GAIA/CLL13: PFS Subgroup Analysis for Venetoclax + Obinutuzumab vs CIT</vt:lpstr>
      <vt:lpstr>GAIA/CLL13: OS</vt:lpstr>
      <vt:lpstr>GAIA/CLL13: Safety</vt:lpstr>
      <vt:lpstr>SEQUOIA: Frontline Zanubrutinib vs Bendamustine/ Rituximab in Patients with CLL/SLL and No del(17p)</vt:lpstr>
      <vt:lpstr>SEQUOIA (Cohort 1): Baseline Characteristics</vt:lpstr>
      <vt:lpstr>SEQUOIA (Cohort 1):  IRC-Assessed PFS (Primary Endpoint)</vt:lpstr>
      <vt:lpstr>SEQUOIA (Cohort 1): IRC-Assessed PFS by Subgroup</vt:lpstr>
      <vt:lpstr>SEQUOIA (Cohort 1): IRC-Assessed PFS by IGHV Status</vt:lpstr>
      <vt:lpstr>SEQUOIA (Cohort 1): OS</vt:lpstr>
      <vt:lpstr>SEQUOIA (Cohort 1): Summary of AEs</vt:lpstr>
      <vt:lpstr>SEQUOIA (Cohort 1): Common AEs </vt:lpstr>
      <vt:lpstr>SEQUOIA (Cohort 1): AEs of Interest</vt:lpstr>
      <vt:lpstr>SEQUOIA (Cohort 2):  IRC-Assessed PFS in Patients With del(17p)</vt:lpstr>
      <vt:lpstr>GLOW: Ibrutinib + Venetoclax vs Chlorambucil + Obinutuzumab in Previously Untreated CLL</vt:lpstr>
      <vt:lpstr>GLOW: PFS Outcomes According to Response</vt:lpstr>
      <vt:lpstr>GLOW: uMRD Rates</vt:lpstr>
      <vt:lpstr>GLOW: uMRD Rate &lt;10-4 in BM Higher for Ibr + Ven vs  Clb + O Across Prespecified Subgroups</vt:lpstr>
      <vt:lpstr>GLOW: uMRD Rates With Ibr + Ven According to  IGHV and TP53 Status</vt:lpstr>
      <vt:lpstr>GLOW: MRD Dynamics Posttreatment</vt:lpstr>
      <vt:lpstr>CLL/SLL Studies: Summary I</vt:lpstr>
      <vt:lpstr>CLL/SLL Studies: Summary II</vt:lpstr>
      <vt:lpstr>CLL/SLL Studies: Summary III</vt:lpstr>
      <vt:lpstr>Go Online for More CCO Coverage  of BTK Inhibitors for CLL and MCL</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Global Perspective on Emerging BTK Inhibitor Therapy Data for CLL and MCL in 2022</dc:title>
  <dc:creator>Preferred User</dc:creator>
  <cp:lastModifiedBy>vwenzel@clinicaloptions.com</cp:lastModifiedBy>
  <cp:revision>598</cp:revision>
  <cp:lastPrinted>2016-09-26T20:21:49Z</cp:lastPrinted>
  <dcterms:created xsi:type="dcterms:W3CDTF">2005-05-27T15:08:01Z</dcterms:created>
  <dcterms:modified xsi:type="dcterms:W3CDTF">2022-10-10T16:00:56Z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bb466941-0b8c-4f7b-9430-4c164b8ab62d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0x010100AEEC3FF9C031ED4F9BB9A07BFAC62A8A</vt:lpwstr>
  </property>
</Properties>
</file>