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558" r:id="rId8"/>
    <p:sldId id="559" r:id="rId9"/>
    <p:sldId id="564" r:id="rId10"/>
    <p:sldId id="548" r:id="rId11"/>
    <p:sldId id="565" r:id="rId12"/>
    <p:sldId id="566" r:id="rId13"/>
    <p:sldId id="567" r:id="rId14"/>
    <p:sldId id="568" r:id="rId15"/>
    <p:sldId id="551" r:id="rId16"/>
    <p:sldId id="552" r:id="rId17"/>
    <p:sldId id="560"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5" clrIdx="15">
    <p:extLst>
      <p:ext uri="{19B8F6BF-5375-455C-9EA6-DF929625EA0E}">
        <p15:presenceInfo xmlns:p15="http://schemas.microsoft.com/office/powerpoint/2012/main" userId="S::cseals@clinicaloptions.com::0852e532-1f9e-4bbf-9b56-be19a9543a31" providerId="AD"/>
      </p:ext>
    </p:extLst>
  </p:cmAuthor>
  <p:cmAuthor id="17" name="Vanessa Carter" initials="VC" lastIdx="13" clrIdx="16">
    <p:extLst>
      <p:ext uri="{19B8F6BF-5375-455C-9EA6-DF929625EA0E}">
        <p15:presenceInfo xmlns:p15="http://schemas.microsoft.com/office/powerpoint/2012/main" userId="S::vcarter@clinicaloptions.com::9ce73b1e-6b1e-4cab-b34f-91637f33dd50" providerId="AD"/>
      </p:ext>
    </p:extLst>
  </p:cmAuthor>
  <p:cmAuthor id="18" name="mcartwright@clinicaloptions.com" initials="m" lastIdx="1" clrIdx="17">
    <p:extLst>
      <p:ext uri="{19B8F6BF-5375-455C-9EA6-DF929625EA0E}">
        <p15:presenceInfo xmlns:p15="http://schemas.microsoft.com/office/powerpoint/2012/main" userId="mcartwright@clinicaloptions.com" providerId="None"/>
      </p:ext>
    </p:extLst>
  </p:cmAuthor>
  <p:cmAuthor id="19" name="mbecker@clinicaloptions.com" initials="m" lastIdx="3" clrIdx="18">
    <p:extLst>
      <p:ext uri="{19B8F6BF-5375-455C-9EA6-DF929625EA0E}">
        <p15:presenceInfo xmlns:p15="http://schemas.microsoft.com/office/powerpoint/2012/main" userId="mbeck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DCDCF"/>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2F4EED-41EA-4DE8-8FF9-BB4F771E6E1B}" v="78" dt="2023-12-13T21:46:03.084"/>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82" autoAdjust="0"/>
    <p:restoredTop sz="83414" autoAdjust="0"/>
  </p:normalViewPr>
  <p:slideViewPr>
    <p:cSldViewPr snapToGrid="0">
      <p:cViewPr varScale="1">
        <p:scale>
          <a:sx n="55" d="100"/>
          <a:sy n="55" d="100"/>
        </p:scale>
        <p:origin x="1196" y="52"/>
      </p:cViewPr>
      <p:guideLst/>
    </p:cSldViewPr>
  </p:slideViewPr>
  <p:notesTextViewPr>
    <p:cViewPr>
      <p:scale>
        <a:sx n="1" d="1"/>
        <a:sy n="1" d="1"/>
      </p:scale>
      <p:origin x="0" y="0"/>
    </p:cViewPr>
  </p:notesTextViewPr>
  <p:notesViewPr>
    <p:cSldViewPr snapToGrid="0">
      <p:cViewPr>
        <p:scale>
          <a:sx n="1" d="2"/>
          <a:sy n="1" d="2"/>
        </p:scale>
        <p:origin x="4158" y="61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654407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HbA, adult hemoglobin; </a:t>
            </a:r>
            <a:r>
              <a:rPr lang="en-US" sz="1200" i="1" dirty="0"/>
              <a:t>HbA</a:t>
            </a:r>
            <a:r>
              <a:rPr lang="en-US" sz="1200" i="1" baseline="30000" dirty="0"/>
              <a:t>T87Q</a:t>
            </a:r>
            <a:r>
              <a:rPr lang="en-US" sz="1200" i="1" baseline="0" dirty="0"/>
              <a:t>, antisickling adult hemoglobin; </a:t>
            </a:r>
            <a:r>
              <a:rPr lang="en-US" i="1" dirty="0"/>
              <a:t>HRQoL, health-related quality of life; HSPC, hematopoietic stem and progenitor cell; lovo-cel, lovotibeglogene autotemcel; SCD, sickle cell disease; VOE, vaso-occlusive event. </a:t>
            </a:r>
            <a:endParaRPr lang="en-US" i="0" dirty="0"/>
          </a:p>
          <a:p>
            <a:endParaRPr lang="en-US" i="0" dirty="0"/>
          </a:p>
          <a:p>
            <a:endParaRPr lang="en-US" i="0" dirty="0"/>
          </a:p>
          <a:p>
            <a:endParaRPr lang="en-US" i="0"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867230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f/u, follow-up; HbA</a:t>
            </a:r>
            <a:r>
              <a:rPr lang="en-US" i="1" baseline="30000" dirty="0"/>
              <a:t>T87Q</a:t>
            </a:r>
            <a:r>
              <a:rPr lang="en-US" i="1" dirty="0"/>
              <a:t>, antisickling adult hemoglobin; HU, hydroxyurea; lovo-cel, lovotibeglogene autotemcel; LTFU, long-term follow-up; PRO, patient-reported outcome; PROMIS-57, Patient-Reported Outcome Measurement System—Profile 57; PS, performance status; SCD, sickle cell disease; VOE, </a:t>
            </a:r>
            <a:r>
              <a:rPr lang="en-US" sz="1200" i="1" dirty="0"/>
              <a:t>vaso-occlusive event; VOE-CR, complete resolution of vaso-occlusive events.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40101588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Hb, hemoglobin; HU, hydroxyurea; lovo-cel, lovotibeglogene autotemcel; RBC, red blood cell; VOE, vaso-occlusive event.</a:t>
            </a:r>
            <a:endParaRPr lang="en-US" i="0" dirty="0"/>
          </a:p>
          <a:p>
            <a:endParaRPr lang="en-US" i="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1469801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AUC, area under the curve; d/c, discontinued; hx, history; lovo-cel, lovotibeglogene autotemcel; tx, therapy; VOE, vaso-occlusive event.</a:t>
            </a:r>
            <a:endParaRPr lang="en-US" i="0"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9465084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Hb, hemoglobin; HbA</a:t>
            </a:r>
            <a:r>
              <a:rPr lang="en-US" i="1" baseline="30000" dirty="0"/>
              <a:t>T87Q</a:t>
            </a:r>
            <a:r>
              <a:rPr lang="en-US" i="1" dirty="0"/>
              <a:t>, antisickling adult hemoglobin; lovo-cel, lovotibeglogene autotemcel; VOE, vaso-occlusive event; VOE-CR, complete resolution of vaso-occlusive events. </a:t>
            </a:r>
            <a:endParaRPr lang="en-US" i="0"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4026254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ED, emergency department; lovo-cel, lovotibeglogene autotemcel; VOE, vaso-occlusive event; VOE-CR, complete resolution of vaso-occlusive events. </a:t>
            </a:r>
            <a:endParaRPr lang="en-US" i="0"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0668591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Hb, hemoglobin; HbA</a:t>
            </a:r>
            <a:r>
              <a:rPr lang="en-US" i="1" baseline="30000" dirty="0"/>
              <a:t>T87Q</a:t>
            </a:r>
            <a:r>
              <a:rPr lang="en-US" i="1" dirty="0"/>
              <a:t>, antisickling adult hemoglobin; LDH, lactate dehydrogenase; lovo-cel, lovotibeglogene autotemcel; PRO, patient-reported outcome; PROMIS-57, Patient-Reported Outcome Measurement System—Profile 57.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8738558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BL, baseline; BP, blood pressure; GVHD, graft-vs-host disease; lovo-cel, lovotibeglogene autotemcel; MDS, myelodysplastic syndromes; SCD, sickle cell disease;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603181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Hb, hemoglobin; </a:t>
            </a:r>
            <a:r>
              <a:rPr lang="en-US" sz="1200" i="1" dirty="0"/>
              <a:t>HbA</a:t>
            </a:r>
            <a:r>
              <a:rPr lang="en-US" sz="1200" i="1" baseline="30000" dirty="0"/>
              <a:t>T87Q</a:t>
            </a:r>
            <a:r>
              <a:rPr lang="en-US" sz="1200" i="1" baseline="0" dirty="0"/>
              <a:t>, anti-sickling adult hemoglobin; </a:t>
            </a:r>
            <a:r>
              <a:rPr lang="en-US" i="1" dirty="0"/>
              <a:t>lovo-cel, lovotibeglogene autotemcel; SCD, sickle cell disease; VOE, vaso-occlusive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7164103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Pooled Analysis of Phase I/II and Phase III Trials of Lovotibeglogene Autotemcel Gene Therapy in Patients With Sickle Cell Disease</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Lovo-cel Pooled Analysis: Background </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sz="2200" dirty="0"/>
              <a:t>Lovotibeglogene autotemcel (bb1111; lovo-cel): gene therapy consisting of single infusion of autologous HSPC transduced with modified </a:t>
            </a:r>
            <a:r>
              <a:rPr lang="el-GR" sz="2200" dirty="0"/>
              <a:t>β-</a:t>
            </a:r>
            <a:r>
              <a:rPr lang="en-US" sz="2200" dirty="0"/>
              <a:t>globin gene that produces HbA</a:t>
            </a:r>
            <a:r>
              <a:rPr lang="en-US" sz="2200" baseline="30000" dirty="0"/>
              <a:t>T87Q</a:t>
            </a:r>
            <a:r>
              <a:rPr lang="en-US" sz="2200" dirty="0"/>
              <a:t>, </a:t>
            </a:r>
            <a:br>
              <a:rPr lang="en-US" sz="2200" dirty="0"/>
            </a:br>
            <a:r>
              <a:rPr lang="en-US" sz="2200" dirty="0"/>
              <a:t>an anti-sickling HbA</a:t>
            </a:r>
            <a:r>
              <a:rPr lang="en-US" sz="2200" baseline="30000" dirty="0"/>
              <a:t>1</a:t>
            </a:r>
            <a:r>
              <a:rPr lang="en-US" sz="2200" dirty="0"/>
              <a:t> </a:t>
            </a:r>
          </a:p>
          <a:p>
            <a:pPr lvl="1"/>
            <a:r>
              <a:rPr lang="en-US" sz="2000" dirty="0"/>
              <a:t>HbA</a:t>
            </a:r>
            <a:r>
              <a:rPr lang="en-US" sz="2000" baseline="30000" dirty="0"/>
              <a:t>T87Q</a:t>
            </a:r>
            <a:r>
              <a:rPr lang="en-US" sz="2000" dirty="0"/>
              <a:t> has oxygen affinity nearly identical to wild-type adult HbA</a:t>
            </a:r>
            <a:endParaRPr lang="en-US" sz="2000" baseline="30000" dirty="0"/>
          </a:p>
          <a:p>
            <a:r>
              <a:rPr lang="en-US" sz="2200" dirty="0"/>
              <a:t>December 8, 2023: Lovo-cel approved by FDA for treatment of patients aged ≥12 yr with SCD and history of VOEs</a:t>
            </a:r>
            <a:r>
              <a:rPr lang="en-US" sz="2200" baseline="30000" dirty="0"/>
              <a:t>2</a:t>
            </a:r>
            <a:endParaRPr lang="en-US" sz="2200" dirty="0"/>
          </a:p>
          <a:p>
            <a:pPr lvl="1"/>
            <a:r>
              <a:rPr lang="en-US" sz="2000" dirty="0"/>
              <a:t>FDA approval based on phase I/II HGB-206 trial reporting complete resolution of VOEs and severe VOEs 6-18 mo after infusion in 88% and 94%, respectively, of 32 infused patients</a:t>
            </a:r>
            <a:r>
              <a:rPr lang="en-US" sz="2000" baseline="30000" dirty="0"/>
              <a:t>1,2</a:t>
            </a:r>
            <a:endParaRPr lang="en-US" sz="2000" dirty="0"/>
          </a:p>
          <a:p>
            <a:r>
              <a:rPr lang="en-US" sz="2200" dirty="0"/>
              <a:t>Single-arm phase III HGB-210 trial is evaluating lovo-cel in patients aged 2-50 yr with SCD</a:t>
            </a:r>
            <a:r>
              <a:rPr lang="en-US" sz="2200" baseline="30000" dirty="0"/>
              <a:t>3</a:t>
            </a:r>
            <a:endParaRPr lang="en-US" sz="2200" dirty="0"/>
          </a:p>
          <a:p>
            <a:r>
              <a:rPr lang="en-US" sz="2200" dirty="0"/>
              <a:t>Current analysis reports pooled efficacy, safety, and HRQoL outcomes with lovo-cel using current HSPC mobilization and manufacturing process in patients with SCD participating in HGB-206 and HGB-210 trials</a:t>
            </a:r>
            <a:r>
              <a:rPr lang="en-US" sz="2200" baseline="30000" dirty="0"/>
              <a:t>4</a:t>
            </a:r>
            <a:endParaRPr lang="en-US" altLang="en-US" sz="2200" baseline="30000" dirty="0"/>
          </a:p>
        </p:txBody>
      </p:sp>
      <p:sp>
        <p:nvSpPr>
          <p:cNvPr id="2" name="Text Box 15">
            <a:extLst>
              <a:ext uri="{FF2B5EF4-FFF2-40B4-BE49-F238E27FC236}">
                <a16:creationId xmlns:a16="http://schemas.microsoft.com/office/drawing/2014/main" id="{6C49E883-79C5-3824-407B-3846EE10111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Kanter. NEJM. 2022;386:617. 2. Lovotibeglogene autotemcel PI. 3. NCT04293185. 4. Kanter. ASH 2023. Abstr 1051.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32290-15EF-7702-3D57-9A3F43FDD9BB}"/>
              </a:ext>
            </a:extLst>
          </p:cNvPr>
          <p:cNvSpPr>
            <a:spLocks noGrp="1"/>
          </p:cNvSpPr>
          <p:nvPr>
            <p:ph type="title"/>
          </p:nvPr>
        </p:nvSpPr>
        <p:spPr/>
        <p:txBody>
          <a:bodyPr/>
          <a:lstStyle/>
          <a:p>
            <a:r>
              <a:rPr lang="en-US" dirty="0"/>
              <a:t>Lovo-cel Pooled Analysis: Study Design</a:t>
            </a:r>
          </a:p>
        </p:txBody>
      </p:sp>
      <p:sp>
        <p:nvSpPr>
          <p:cNvPr id="3" name="Content Placeholder 2">
            <a:extLst>
              <a:ext uri="{FF2B5EF4-FFF2-40B4-BE49-F238E27FC236}">
                <a16:creationId xmlns:a16="http://schemas.microsoft.com/office/drawing/2014/main" id="{05A1CB9F-BD7F-D663-B2EA-7F7C3BB9ED74}"/>
              </a:ext>
            </a:extLst>
          </p:cNvPr>
          <p:cNvSpPr>
            <a:spLocks noGrp="1"/>
          </p:cNvSpPr>
          <p:nvPr>
            <p:ph idx="1"/>
          </p:nvPr>
        </p:nvSpPr>
        <p:spPr>
          <a:xfrm>
            <a:off x="604675" y="1513047"/>
            <a:ext cx="10877529" cy="696753"/>
          </a:xfrm>
        </p:spPr>
        <p:txBody>
          <a:bodyPr/>
          <a:lstStyle/>
          <a:p>
            <a:r>
              <a:rPr lang="en-US" sz="2200" dirty="0"/>
              <a:t>Pooled analysis of single-arm, multicenter, US-based phase I/II HGB-206 (group C) and phase III HGB-210 trials</a:t>
            </a:r>
          </a:p>
        </p:txBody>
      </p:sp>
      <p:sp>
        <p:nvSpPr>
          <p:cNvPr id="8" name="Content Placeholder 7">
            <a:extLst>
              <a:ext uri="{FF2B5EF4-FFF2-40B4-BE49-F238E27FC236}">
                <a16:creationId xmlns:a16="http://schemas.microsoft.com/office/drawing/2014/main" id="{A87BEE8C-0027-9BBB-46A6-F85F3F7C0A97}"/>
              </a:ext>
            </a:extLst>
          </p:cNvPr>
          <p:cNvSpPr txBox="1">
            <a:spLocks/>
          </p:cNvSpPr>
          <p:nvPr/>
        </p:nvSpPr>
        <p:spPr bwMode="auto">
          <a:xfrm>
            <a:off x="601820" y="5086154"/>
            <a:ext cx="5309278" cy="1103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1" kern="0" dirty="0"/>
              <a:t>Primary endpoint: </a:t>
            </a:r>
            <a:r>
              <a:rPr lang="en-US" sz="2200" b="0" kern="0" dirty="0"/>
              <a:t>VOE-CR from 6-18 mo</a:t>
            </a:r>
          </a:p>
          <a:p>
            <a:r>
              <a:rPr lang="en-US" sz="2200" b="1" kern="0" dirty="0"/>
              <a:t>Key secondary endpoint: </a:t>
            </a:r>
            <a:r>
              <a:rPr lang="en-US" sz="2200" b="0" kern="0" dirty="0"/>
              <a:t>severe VOE-CR from 6-18 mo</a:t>
            </a:r>
            <a:endParaRPr lang="en-US" sz="2200" b="1" kern="0" dirty="0"/>
          </a:p>
          <a:p>
            <a:endParaRPr lang="en-US" sz="2200" b="0" kern="0" dirty="0"/>
          </a:p>
        </p:txBody>
      </p:sp>
      <p:sp>
        <p:nvSpPr>
          <p:cNvPr id="9" name="Content Placeholder 8">
            <a:extLst>
              <a:ext uri="{FF2B5EF4-FFF2-40B4-BE49-F238E27FC236}">
                <a16:creationId xmlns:a16="http://schemas.microsoft.com/office/drawing/2014/main" id="{BA0B90F7-E22B-32E7-C961-0D463C90E112}"/>
              </a:ext>
            </a:extLst>
          </p:cNvPr>
          <p:cNvSpPr txBox="1">
            <a:spLocks/>
          </p:cNvSpPr>
          <p:nvPr/>
        </p:nvSpPr>
        <p:spPr>
          <a:xfrm>
            <a:off x="6252634" y="5086706"/>
            <a:ext cx="5229570" cy="110348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1" kern="0" dirty="0"/>
              <a:t>Other endpoints: </a:t>
            </a:r>
            <a:r>
              <a:rPr lang="en-US" sz="2200" b="0" kern="0" dirty="0"/>
              <a:t>globin response, HbA</a:t>
            </a:r>
            <a:r>
              <a:rPr lang="en-US" sz="2200" b="0" kern="0" baseline="30000" dirty="0"/>
              <a:t>T87Q</a:t>
            </a:r>
            <a:r>
              <a:rPr lang="en-US" sz="2200" b="0" kern="0" dirty="0"/>
              <a:t> levels, hemolysis markers, safety, PROs per PROMIS-57</a:t>
            </a:r>
            <a:endParaRPr lang="en-US" sz="2200" b="1" kern="0" dirty="0"/>
          </a:p>
          <a:p>
            <a:endParaRPr lang="en-US" sz="2200" b="0" kern="0" dirty="0"/>
          </a:p>
        </p:txBody>
      </p:sp>
      <p:sp>
        <p:nvSpPr>
          <p:cNvPr id="11" name="Text Box 45">
            <a:extLst>
              <a:ext uri="{FF2B5EF4-FFF2-40B4-BE49-F238E27FC236}">
                <a16:creationId xmlns:a16="http://schemas.microsoft.com/office/drawing/2014/main" id="{E9174582-43AD-9FD2-A509-2572AB70FB77}"/>
              </a:ext>
            </a:extLst>
          </p:cNvPr>
          <p:cNvSpPr txBox="1">
            <a:spLocks noChangeArrowheads="1"/>
          </p:cNvSpPr>
          <p:nvPr/>
        </p:nvSpPr>
        <p:spPr bwMode="auto">
          <a:xfrm>
            <a:off x="744847" y="2235241"/>
            <a:ext cx="2813827"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dirty="0">
                <a:solidFill>
                  <a:schemeClr val="bg1"/>
                </a:solidFill>
                <a:latin typeface="Calibri" panose="020F0502020204030204" pitchFamily="34" charset="0"/>
              </a:rPr>
              <a:t>Pooled Analysis</a:t>
            </a:r>
            <a:endParaRPr lang="en-GB" altLang="en-US" sz="1600" b="0" dirty="0">
              <a:solidFill>
                <a:schemeClr val="bg1"/>
              </a:solidFill>
              <a:latin typeface="Calibri" panose="020F0502020204030204" pitchFamily="34" charset="0"/>
            </a:endParaRP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aged 12-50 yr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(HGB-206) or 2-50 yr (HGB-210) with SCD; genotype </a:t>
            </a:r>
            <a:r>
              <a:rPr lang="el-GR" altLang="en-US" sz="1600" b="0" dirty="0">
                <a:solidFill>
                  <a:schemeClr val="bg1"/>
                </a:solidFill>
                <a:latin typeface="Calibri" panose="020F0502020204030204" pitchFamily="34" charset="0"/>
              </a:rPr>
              <a:t>β</a:t>
            </a:r>
            <a:r>
              <a:rPr lang="en-US" altLang="en-US" sz="1600" b="0" baseline="30000" dirty="0">
                <a:solidFill>
                  <a:schemeClr val="bg1"/>
                </a:solidFill>
                <a:latin typeface="Calibri" panose="020F0502020204030204" pitchFamily="34" charset="0"/>
              </a:rPr>
              <a:t>S</a:t>
            </a:r>
            <a:r>
              <a:rPr lang="en-US" altLang="en-US" sz="1600" b="0" dirty="0">
                <a:solidFill>
                  <a:schemeClr val="bg1"/>
                </a:solidFill>
                <a:latin typeface="Calibri" panose="020F0502020204030204" pitchFamily="34" charset="0"/>
              </a:rPr>
              <a:t>/</a:t>
            </a:r>
            <a:r>
              <a:rPr lang="el-GR" altLang="en-US" sz="1600" b="0" dirty="0">
                <a:solidFill>
                  <a:schemeClr val="bg1"/>
                </a:solidFill>
                <a:latin typeface="Calibri" panose="020F0502020204030204" pitchFamily="34" charset="0"/>
              </a:rPr>
              <a:t>β</a:t>
            </a:r>
            <a:r>
              <a:rPr lang="en-US" altLang="en-US" sz="1600" b="0" baseline="30000" dirty="0">
                <a:solidFill>
                  <a:schemeClr val="bg1"/>
                </a:solidFill>
                <a:latin typeface="Calibri" panose="020F0502020204030204" pitchFamily="34" charset="0"/>
              </a:rPr>
              <a:t>S</a:t>
            </a:r>
            <a:r>
              <a:rPr lang="en-US" altLang="en-US" sz="1600" b="0" dirty="0">
                <a:solidFill>
                  <a:schemeClr val="bg1"/>
                </a:solidFill>
                <a:latin typeface="Calibri" panose="020F0502020204030204" pitchFamily="34" charset="0"/>
              </a:rPr>
              <a:t>, </a:t>
            </a:r>
            <a:r>
              <a:rPr lang="el-GR" altLang="en-US" sz="1600" b="0" dirty="0">
                <a:solidFill>
                  <a:schemeClr val="bg1"/>
                </a:solidFill>
                <a:latin typeface="Calibri" panose="020F0502020204030204" pitchFamily="34" charset="0"/>
              </a:rPr>
              <a:t>β</a:t>
            </a:r>
            <a:r>
              <a:rPr lang="en-US" altLang="en-US" sz="1600" b="0" baseline="30000" dirty="0">
                <a:solidFill>
                  <a:schemeClr val="bg1"/>
                </a:solidFill>
                <a:latin typeface="Calibri" panose="020F0502020204030204" pitchFamily="34" charset="0"/>
              </a:rPr>
              <a:t>S</a:t>
            </a:r>
            <a:r>
              <a:rPr lang="en-US" altLang="en-US" sz="1600" b="0" dirty="0">
                <a:solidFill>
                  <a:schemeClr val="bg1"/>
                </a:solidFill>
                <a:latin typeface="Calibri" panose="020F0502020204030204" pitchFamily="34" charset="0"/>
              </a:rPr>
              <a:t>/</a:t>
            </a:r>
            <a:r>
              <a:rPr lang="el-GR" altLang="en-US" sz="1600" b="0" dirty="0">
                <a:solidFill>
                  <a:schemeClr val="bg1"/>
                </a:solidFill>
                <a:latin typeface="Calibri" panose="020F0502020204030204" pitchFamily="34" charset="0"/>
              </a:rPr>
              <a:t>β</a:t>
            </a:r>
            <a:r>
              <a:rPr lang="en-US" altLang="en-US" sz="1600" b="0" baseline="30000" dirty="0">
                <a:solidFill>
                  <a:schemeClr val="bg1"/>
                </a:solidFill>
                <a:latin typeface="Calibri" panose="020F0502020204030204" pitchFamily="34" charset="0"/>
              </a:rPr>
              <a:t>0</a:t>
            </a:r>
            <a:r>
              <a:rPr lang="en-US" altLang="en-US" sz="1600" b="0" dirty="0">
                <a:solidFill>
                  <a:schemeClr val="bg1"/>
                </a:solidFill>
                <a:latin typeface="Calibri" panose="020F0502020204030204" pitchFamily="34" charset="0"/>
              </a:rPr>
              <a:t>, or </a:t>
            </a:r>
            <a:r>
              <a:rPr lang="el-GR" altLang="en-US" sz="1600" b="0" dirty="0">
                <a:solidFill>
                  <a:schemeClr val="bg1"/>
                </a:solidFill>
                <a:latin typeface="Calibri" panose="020F0502020204030204" pitchFamily="34" charset="0"/>
              </a:rPr>
              <a:t>β</a:t>
            </a:r>
            <a:r>
              <a:rPr lang="en-US" altLang="en-US" sz="1600" b="0" baseline="30000" dirty="0">
                <a:solidFill>
                  <a:schemeClr val="bg1"/>
                </a:solidFill>
                <a:latin typeface="Calibri" panose="020F0502020204030204" pitchFamily="34" charset="0"/>
              </a:rPr>
              <a:t>S</a:t>
            </a:r>
            <a:r>
              <a:rPr lang="en-US" altLang="en-US" sz="1600" b="0" dirty="0">
                <a:solidFill>
                  <a:schemeClr val="bg1"/>
                </a:solidFill>
                <a:latin typeface="Calibri" panose="020F0502020204030204" pitchFamily="34" charset="0"/>
              </a:rPr>
              <a:t>/</a:t>
            </a:r>
            <a:r>
              <a:rPr lang="el-GR" altLang="en-US" sz="1600" b="0" dirty="0">
                <a:solidFill>
                  <a:schemeClr val="bg1"/>
                </a:solidFill>
                <a:latin typeface="Calibri" panose="020F0502020204030204" pitchFamily="34" charset="0"/>
              </a:rPr>
              <a:t>β</a:t>
            </a:r>
            <a:r>
              <a:rPr lang="en-US" altLang="en-US" sz="1600" b="0" baseline="30000" dirty="0">
                <a:solidFill>
                  <a:schemeClr val="bg1"/>
                </a:solidFill>
                <a:latin typeface="Calibri" panose="020F0502020204030204" pitchFamily="34" charset="0"/>
              </a:rPr>
              <a:t>+</a:t>
            </a:r>
            <a:r>
              <a:rPr lang="en-US" altLang="en-US" sz="1600" b="0" dirty="0">
                <a:solidFill>
                  <a:schemeClr val="bg1"/>
                </a:solidFill>
                <a:latin typeface="Calibri" panose="020F0502020204030204" pitchFamily="34" charset="0"/>
              </a:rPr>
              <a:t>; ≥4 VOEs within 24 mo prior to informed consent (all severe VOEs </a:t>
            </a:r>
            <a:br>
              <a:rPr lang="en-US" altLang="en-US" sz="1600" b="0" dirty="0">
                <a:solidFill>
                  <a:schemeClr val="bg1"/>
                </a:solidFill>
                <a:latin typeface="Calibri" panose="020F0502020204030204" pitchFamily="34" charset="0"/>
              </a:rPr>
            </a:br>
            <a:r>
              <a:rPr lang="en-US" altLang="en-US" sz="1600" b="0" dirty="0">
                <a:solidFill>
                  <a:schemeClr val="bg1"/>
                </a:solidFill>
                <a:latin typeface="Calibri" panose="020F0502020204030204" pitchFamily="34" charset="0"/>
              </a:rPr>
              <a:t>for HGB-206); </a:t>
            </a:r>
            <a:br>
              <a:rPr lang="en-US" altLang="en-US" sz="1600" b="0" dirty="0">
                <a:solidFill>
                  <a:schemeClr val="bg1"/>
                </a:solidFill>
                <a:latin typeface="Calibri" panose="020F0502020204030204" pitchFamily="34" charset="0"/>
              </a:rPr>
            </a:br>
            <a:r>
              <a:rPr lang="en-US" altLang="en-US" sz="1600" b="0" dirty="0">
                <a:solidFill>
                  <a:schemeClr val="bg1"/>
                </a:solidFill>
                <a:latin typeface="Calibri" panose="020F0502020204030204" pitchFamily="34" charset="0"/>
              </a:rPr>
              <a:t>HU failure/intolerance; </a:t>
            </a:r>
            <a:br>
              <a:rPr lang="en-US" altLang="en-US" sz="1600" b="0" dirty="0">
                <a:solidFill>
                  <a:schemeClr val="bg1"/>
                </a:solidFill>
                <a:latin typeface="Calibri" panose="020F0502020204030204" pitchFamily="34" charset="0"/>
              </a:rPr>
            </a:br>
            <a:r>
              <a:rPr lang="en-US" altLang="en-US" sz="1600" b="0" dirty="0">
                <a:solidFill>
                  <a:schemeClr val="bg1"/>
                </a:solidFill>
                <a:latin typeface="Calibri" panose="020F0502020204030204" pitchFamily="34" charset="0"/>
              </a:rPr>
              <a:t>chronic pain permitted; </a:t>
            </a:r>
            <a:br>
              <a:rPr lang="en-US" altLang="en-US" sz="1600" b="0" dirty="0">
                <a:solidFill>
                  <a:schemeClr val="bg1"/>
                </a:solidFill>
                <a:latin typeface="Calibri" panose="020F0502020204030204" pitchFamily="34" charset="0"/>
              </a:rPr>
            </a:br>
            <a:r>
              <a:rPr lang="en-US" altLang="en-US" sz="1600" b="0" dirty="0">
                <a:solidFill>
                  <a:schemeClr val="bg1"/>
                </a:solidFill>
                <a:latin typeface="Calibri" panose="020F0502020204030204" pitchFamily="34" charset="0"/>
              </a:rPr>
              <a:t>Karnofsky/Lansky* PS ≥60 </a:t>
            </a:r>
            <a:endParaRPr lang="en-US" altLang="en-US" sz="1600" dirty="0">
              <a:solidFill>
                <a:schemeClr val="bg1"/>
              </a:solidFill>
              <a:latin typeface="Calibri" panose="020F0502020204030204" pitchFamily="34" charset="0"/>
            </a:endParaRPr>
          </a:p>
        </p:txBody>
      </p:sp>
      <p:sp>
        <p:nvSpPr>
          <p:cNvPr id="14" name="Line 52">
            <a:extLst>
              <a:ext uri="{FF2B5EF4-FFF2-40B4-BE49-F238E27FC236}">
                <a16:creationId xmlns:a16="http://schemas.microsoft.com/office/drawing/2014/main" id="{CDD0A439-7070-09D3-C370-DAA383661545}"/>
              </a:ext>
            </a:extLst>
          </p:cNvPr>
          <p:cNvSpPr>
            <a:spLocks noChangeShapeType="1"/>
          </p:cNvSpPr>
          <p:nvPr/>
        </p:nvSpPr>
        <p:spPr bwMode="auto">
          <a:xfrm>
            <a:off x="3582723" y="3635624"/>
            <a:ext cx="635314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3" name="Rectangle 49">
            <a:extLst>
              <a:ext uri="{FF2B5EF4-FFF2-40B4-BE49-F238E27FC236}">
                <a16:creationId xmlns:a16="http://schemas.microsoft.com/office/drawing/2014/main" id="{14C1C4B7-35C5-D07A-BC20-EA41C94BEC1A}"/>
              </a:ext>
            </a:extLst>
          </p:cNvPr>
          <p:cNvSpPr>
            <a:spLocks noChangeArrowheads="1"/>
          </p:cNvSpPr>
          <p:nvPr/>
        </p:nvSpPr>
        <p:spPr bwMode="auto">
          <a:xfrm>
            <a:off x="3759185" y="3132704"/>
            <a:ext cx="1554480" cy="1005840"/>
          </a:xfrm>
          <a:prstGeom prst="rect">
            <a:avLst/>
          </a:prstGeom>
          <a:solidFill>
            <a:schemeClr val="accent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Premobilization transfusion regimen</a:t>
            </a:r>
          </a:p>
        </p:txBody>
      </p:sp>
      <p:sp>
        <p:nvSpPr>
          <p:cNvPr id="15" name="Rectangle 49">
            <a:extLst>
              <a:ext uri="{FF2B5EF4-FFF2-40B4-BE49-F238E27FC236}">
                <a16:creationId xmlns:a16="http://schemas.microsoft.com/office/drawing/2014/main" id="{6791ADEF-D159-08FF-575B-F6D20AD40173}"/>
              </a:ext>
            </a:extLst>
          </p:cNvPr>
          <p:cNvSpPr>
            <a:spLocks noChangeArrowheads="1"/>
          </p:cNvSpPr>
          <p:nvPr/>
        </p:nvSpPr>
        <p:spPr bwMode="auto">
          <a:xfrm>
            <a:off x="5463376" y="3132704"/>
            <a:ext cx="1554480" cy="1005840"/>
          </a:xfrm>
          <a:prstGeom prst="rect">
            <a:avLst/>
          </a:prstGeom>
          <a:solidFill>
            <a:schemeClr val="accent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Mobilization</a:t>
            </a:r>
            <a:r>
              <a:rPr lang="en-US" altLang="en-US" sz="1600" b="0" dirty="0">
                <a:solidFill>
                  <a:schemeClr val="tx1"/>
                </a:solidFill>
                <a:latin typeface="Calibri" panose="020F0502020204030204" pitchFamily="34" charset="0"/>
              </a:rPr>
              <a:t> with plerixafor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Apheresis</a:t>
            </a:r>
            <a:endParaRPr lang="en-US" altLang="en-US" sz="1600" b="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59)</a:t>
            </a:r>
            <a:endParaRPr lang="en-US" altLang="en-US" sz="1600" dirty="0">
              <a:solidFill>
                <a:schemeClr val="tx1"/>
              </a:solidFill>
              <a:latin typeface="Calibri" panose="020F0502020204030204" pitchFamily="34" charset="0"/>
            </a:endParaRPr>
          </a:p>
        </p:txBody>
      </p:sp>
      <p:sp>
        <p:nvSpPr>
          <p:cNvPr id="16" name="Rectangle 49">
            <a:extLst>
              <a:ext uri="{FF2B5EF4-FFF2-40B4-BE49-F238E27FC236}">
                <a16:creationId xmlns:a16="http://schemas.microsoft.com/office/drawing/2014/main" id="{0782665A-FBF4-AD28-871A-DBEB0ACDE080}"/>
              </a:ext>
            </a:extLst>
          </p:cNvPr>
          <p:cNvSpPr>
            <a:spLocks noChangeArrowheads="1"/>
          </p:cNvSpPr>
          <p:nvPr/>
        </p:nvSpPr>
        <p:spPr bwMode="auto">
          <a:xfrm>
            <a:off x="7167567" y="3132704"/>
            <a:ext cx="1554480" cy="1005840"/>
          </a:xfrm>
          <a:prstGeom prst="rect">
            <a:avLst/>
          </a:prstGeom>
          <a:solidFill>
            <a:schemeClr val="accent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Myeloablative conditioning</a:t>
            </a:r>
            <a:r>
              <a:rPr lang="en-US" altLang="en-US" sz="1600" b="0" dirty="0">
                <a:solidFill>
                  <a:schemeClr val="tx1"/>
                </a:solidFill>
                <a:latin typeface="Calibri" panose="020F0502020204030204" pitchFamily="34" charset="0"/>
              </a:rPr>
              <a:t> with busulfan</a:t>
            </a:r>
            <a:endParaRPr lang="en-US" altLang="en-US" sz="1600" dirty="0">
              <a:solidFill>
                <a:schemeClr val="tx1"/>
              </a:solidFill>
              <a:latin typeface="Calibri" panose="020F0502020204030204" pitchFamily="34" charset="0"/>
            </a:endParaRPr>
          </a:p>
        </p:txBody>
      </p:sp>
      <p:sp>
        <p:nvSpPr>
          <p:cNvPr id="17" name="Rectangle 49">
            <a:extLst>
              <a:ext uri="{FF2B5EF4-FFF2-40B4-BE49-F238E27FC236}">
                <a16:creationId xmlns:a16="http://schemas.microsoft.com/office/drawing/2014/main" id="{0FF3A7C0-E8FD-A54B-1744-3C332D916DFA}"/>
              </a:ext>
            </a:extLst>
          </p:cNvPr>
          <p:cNvSpPr>
            <a:spLocks noChangeArrowheads="1"/>
          </p:cNvSpPr>
          <p:nvPr/>
        </p:nvSpPr>
        <p:spPr bwMode="auto">
          <a:xfrm>
            <a:off x="8871758" y="3132704"/>
            <a:ext cx="914400" cy="100584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Lovo-cel infusion</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47)</a:t>
            </a:r>
          </a:p>
        </p:txBody>
      </p:sp>
      <p:sp>
        <p:nvSpPr>
          <p:cNvPr id="19" name="Rectangle 49">
            <a:extLst>
              <a:ext uri="{FF2B5EF4-FFF2-40B4-BE49-F238E27FC236}">
                <a16:creationId xmlns:a16="http://schemas.microsoft.com/office/drawing/2014/main" id="{92DD5D6C-0682-6194-77EF-B8057DFC865D}"/>
              </a:ext>
            </a:extLst>
          </p:cNvPr>
          <p:cNvSpPr>
            <a:spLocks noChangeArrowheads="1"/>
          </p:cNvSpPr>
          <p:nvPr/>
        </p:nvSpPr>
        <p:spPr bwMode="auto">
          <a:xfrm>
            <a:off x="9935867" y="3220125"/>
            <a:ext cx="155448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buClrTx/>
              <a:buNone/>
            </a:pPr>
            <a:r>
              <a:rPr lang="en-US" altLang="en-US" sz="1600" b="0" i="1" dirty="0">
                <a:solidFill>
                  <a:schemeClr val="bg1"/>
                </a:solidFill>
                <a:latin typeface="Calibri" panose="020F0502020204030204" pitchFamily="34" charset="0"/>
              </a:rPr>
              <a:t>To 2-yr f/u and 13-yr LTFU study LTF-307</a:t>
            </a:r>
          </a:p>
        </p:txBody>
      </p:sp>
      <p:sp>
        <p:nvSpPr>
          <p:cNvPr id="21" name="Text Box 30">
            <a:extLst>
              <a:ext uri="{FF2B5EF4-FFF2-40B4-BE49-F238E27FC236}">
                <a16:creationId xmlns:a16="http://schemas.microsoft.com/office/drawing/2014/main" id="{1C64C084-2D76-A21A-8F1C-12AE8FEB1FD9}"/>
              </a:ext>
            </a:extLst>
          </p:cNvPr>
          <p:cNvSpPr txBox="1">
            <a:spLocks noChangeArrowheads="1"/>
          </p:cNvSpPr>
          <p:nvPr/>
        </p:nvSpPr>
        <p:spPr bwMode="auto">
          <a:xfrm>
            <a:off x="3435164" y="4148633"/>
            <a:ext cx="3859214"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*Karnofsky if aged ≥16 yr; Lansky if aged &lt;16 yr.</a:t>
            </a:r>
          </a:p>
        </p:txBody>
      </p:sp>
      <p:sp>
        <p:nvSpPr>
          <p:cNvPr id="5" name="Text Box 11">
            <a:extLst>
              <a:ext uri="{FF2B5EF4-FFF2-40B4-BE49-F238E27FC236}">
                <a16:creationId xmlns:a16="http://schemas.microsoft.com/office/drawing/2014/main" id="{C7F17381-FDE5-FACE-D1A6-C19756C2363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Kanter. ASH 2023. Abstr 1051.</a:t>
            </a:r>
          </a:p>
        </p:txBody>
      </p:sp>
    </p:spTree>
    <p:extLst>
      <p:ext uri="{BB962C8B-B14F-4D97-AF65-F5344CB8AC3E}">
        <p14:creationId xmlns:p14="http://schemas.microsoft.com/office/powerpoint/2010/main" val="572009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Lovo-cel Pooled Analysis: Baseline Characteristics</a:t>
            </a:r>
            <a:endParaRPr lang="en-US" altLang="en-US" dirty="0"/>
          </a:p>
        </p:txBody>
      </p:sp>
      <p:sp>
        <p:nvSpPr>
          <p:cNvPr id="9" name="Content Placeholder 8">
            <a:extLst>
              <a:ext uri="{FF2B5EF4-FFF2-40B4-BE49-F238E27FC236}">
                <a16:creationId xmlns:a16="http://schemas.microsoft.com/office/drawing/2014/main" id="{A6104361-CBFF-8013-98D5-0036F5E6146D}"/>
              </a:ext>
            </a:extLst>
          </p:cNvPr>
          <p:cNvSpPr>
            <a:spLocks noGrp="1"/>
          </p:cNvSpPr>
          <p:nvPr>
            <p:ph sz="half" idx="2"/>
          </p:nvPr>
        </p:nvSpPr>
        <p:spPr>
          <a:xfrm>
            <a:off x="6252634" y="4069228"/>
            <a:ext cx="5229570" cy="2120964"/>
          </a:xfrm>
        </p:spPr>
        <p:txBody>
          <a:bodyPr/>
          <a:lstStyle/>
          <a:p>
            <a:r>
              <a:rPr lang="en-US" sz="2400" dirty="0"/>
              <a:t>In transplant population (n = 47):</a:t>
            </a:r>
          </a:p>
          <a:p>
            <a:pPr lvl="1"/>
            <a:r>
              <a:rPr lang="en-US" sz="2200" dirty="0"/>
              <a:t>Median follow-up after infusion was 35.5 mo (range: 0.3-61.0)</a:t>
            </a:r>
          </a:p>
          <a:p>
            <a:pPr lvl="1"/>
            <a:r>
              <a:rPr lang="en-US" sz="2200" dirty="0"/>
              <a:t>Overall exposure: 126.1 patient-yr</a:t>
            </a:r>
          </a:p>
          <a:p>
            <a:pPr lvl="1"/>
            <a:endParaRPr lang="en-US" sz="2200" dirty="0"/>
          </a:p>
          <a:p>
            <a:endParaRPr lang="en-US" sz="22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Kanter. ASH 2023. Abstr 1051.</a:t>
            </a:r>
          </a:p>
        </p:txBody>
      </p:sp>
      <p:graphicFrame>
        <p:nvGraphicFramePr>
          <p:cNvPr id="2" name="Group 3">
            <a:extLst>
              <a:ext uri="{FF2B5EF4-FFF2-40B4-BE49-F238E27FC236}">
                <a16:creationId xmlns:a16="http://schemas.microsoft.com/office/drawing/2014/main" id="{93D2D4AF-B4F0-4448-FF3C-6D3C56A984C7}"/>
              </a:ext>
            </a:extLst>
          </p:cNvPr>
          <p:cNvGraphicFramePr>
            <a:graphicFrameLocks/>
          </p:cNvGraphicFramePr>
          <p:nvPr>
            <p:extLst>
              <p:ext uri="{D42A27DB-BD31-4B8C-83A1-F6EECF244321}">
                <p14:modId xmlns:p14="http://schemas.microsoft.com/office/powerpoint/2010/main" val="577827456"/>
              </p:ext>
            </p:extLst>
          </p:nvPr>
        </p:nvGraphicFramePr>
        <p:xfrm>
          <a:off x="709796" y="1610437"/>
          <a:ext cx="5189164" cy="4267312"/>
        </p:xfrm>
        <a:graphic>
          <a:graphicData uri="http://schemas.openxmlformats.org/drawingml/2006/table">
            <a:tbl>
              <a:tblPr/>
              <a:tblGrid>
                <a:gridCol w="2938458">
                  <a:extLst>
                    <a:ext uri="{9D8B030D-6E8A-4147-A177-3AD203B41FA5}">
                      <a16:colId xmlns:a16="http://schemas.microsoft.com/office/drawing/2014/main" val="20000"/>
                    </a:ext>
                  </a:extLst>
                </a:gridCol>
                <a:gridCol w="2250706">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Transplant Population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at enrollment,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yr,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to &lt;18 yr,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(12-38)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(78.7)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(59.6)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β-globin genotype,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β</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S</a:t>
                      </a:r>
                      <a:r>
                        <a:rPr kumimoji="0" lang="en-US" sz="1400" b="0" i="0" u="none" strike="noStrike" cap="none" normalizeH="0" baseline="0" dirty="0">
                          <a:ln>
                            <a:noFill/>
                          </a:ln>
                          <a:solidFill>
                            <a:schemeClr val="bg2">
                              <a:lumMod val="10000"/>
                            </a:schemeClr>
                          </a:solidFill>
                          <a:effectLst/>
                          <a:latin typeface="Calibri" panose="020F0502020204030204" pitchFamily="34" charset="0"/>
                        </a:rPr>
                        <a:t>/β</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β</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S</a:t>
                      </a:r>
                      <a:r>
                        <a:rPr kumimoji="0" lang="en-US" sz="1400" b="0" i="0" u="none" strike="noStrike" cap="none" normalizeH="0" baseline="0" dirty="0">
                          <a:ln>
                            <a:noFill/>
                          </a:ln>
                          <a:solidFill>
                            <a:schemeClr val="bg2">
                              <a:lumMod val="10000"/>
                            </a:schemeClr>
                          </a:solidFill>
                          <a:effectLst/>
                          <a:latin typeface="Calibri" panose="020F0502020204030204" pitchFamily="34" charset="0"/>
                        </a:rPr>
                        <a:t>/β</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(97.9)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⍺-globin genotype, n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(68.1)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(27.7)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8788442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Stroke history, n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Overt stroke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Silent stroke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57372202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HU,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(85.1)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26701384"/>
                  </a:ext>
                </a:extLst>
              </a:tr>
            </a:tbl>
          </a:graphicData>
        </a:graphic>
      </p:graphicFrame>
      <p:graphicFrame>
        <p:nvGraphicFramePr>
          <p:cNvPr id="3" name="Group 3">
            <a:extLst>
              <a:ext uri="{FF2B5EF4-FFF2-40B4-BE49-F238E27FC236}">
                <a16:creationId xmlns:a16="http://schemas.microsoft.com/office/drawing/2014/main" id="{76293ACC-2064-5DB7-D898-BDE6A971E015}"/>
              </a:ext>
            </a:extLst>
          </p:cNvPr>
          <p:cNvGraphicFramePr>
            <a:graphicFrameLocks/>
          </p:cNvGraphicFramePr>
          <p:nvPr>
            <p:extLst>
              <p:ext uri="{D42A27DB-BD31-4B8C-83A1-F6EECF244321}">
                <p14:modId xmlns:p14="http://schemas.microsoft.com/office/powerpoint/2010/main" val="1731470268"/>
              </p:ext>
            </p:extLst>
          </p:nvPr>
        </p:nvGraphicFramePr>
        <p:xfrm>
          <a:off x="6381941" y="1610437"/>
          <a:ext cx="5100263" cy="1950800"/>
        </p:xfrm>
        <a:graphic>
          <a:graphicData uri="http://schemas.openxmlformats.org/drawingml/2006/table">
            <a:tbl>
              <a:tblPr/>
              <a:tblGrid>
                <a:gridCol w="2835998">
                  <a:extLst>
                    <a:ext uri="{9D8B030D-6E8A-4147-A177-3AD203B41FA5}">
                      <a16:colId xmlns:a16="http://schemas.microsoft.com/office/drawing/2014/main" val="20000"/>
                    </a:ext>
                  </a:extLst>
                </a:gridCol>
                <a:gridCol w="226426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Median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Transplant Population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Annualized no. VOEs*</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(0.0-16.5)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Annualized no. severe VOEs*</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(0.0-13.0)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Annualized no. packed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RBC transfusions*</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(0.0-17.0)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Total Hb, g/dL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8.70 (6.1-12.5)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87884426"/>
                  </a:ext>
                </a:extLst>
              </a:tr>
            </a:tbl>
          </a:graphicData>
        </a:graphic>
      </p:graphicFrame>
      <p:sp>
        <p:nvSpPr>
          <p:cNvPr id="7" name="Text Box 30">
            <a:extLst>
              <a:ext uri="{FF2B5EF4-FFF2-40B4-BE49-F238E27FC236}">
                <a16:creationId xmlns:a16="http://schemas.microsoft.com/office/drawing/2014/main" id="{49D040E9-449C-C4DC-F6C5-B693F7C28941}"/>
              </a:ext>
            </a:extLst>
          </p:cNvPr>
          <p:cNvSpPr txBox="1">
            <a:spLocks noChangeArrowheads="1"/>
          </p:cNvSpPr>
          <p:nvPr/>
        </p:nvSpPr>
        <p:spPr bwMode="auto">
          <a:xfrm>
            <a:off x="6381941" y="3517096"/>
            <a:ext cx="5414773"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*In 24 mo before consent. </a:t>
            </a:r>
            <a:br>
              <a:rPr lang="en-US" altLang="en-US" sz="1400" b="0" dirty="0">
                <a:solidFill>
                  <a:schemeClr val="bg1"/>
                </a:solidFill>
                <a:latin typeface="Calibri" panose="020F0502020204030204" pitchFamily="34" charset="0"/>
              </a:rPr>
            </a:b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Independently adjudicated after enrollment.</a:t>
            </a: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5FDD0-E6EB-DB0E-0758-54A5051133BF}"/>
              </a:ext>
            </a:extLst>
          </p:cNvPr>
          <p:cNvSpPr>
            <a:spLocks noGrp="1"/>
          </p:cNvSpPr>
          <p:nvPr>
            <p:ph type="title"/>
          </p:nvPr>
        </p:nvSpPr>
        <p:spPr/>
        <p:txBody>
          <a:bodyPr/>
          <a:lstStyle/>
          <a:p>
            <a:r>
              <a:rPr lang="en-US" dirty="0"/>
              <a:t>Lovo-cel Pooled Analysis: Patient Disposition and Mobilization, Gene Tx, and Engraftment Characteristics</a:t>
            </a:r>
          </a:p>
        </p:txBody>
      </p:sp>
      <p:sp>
        <p:nvSpPr>
          <p:cNvPr id="10" name="Content Placeholder 9">
            <a:extLst>
              <a:ext uri="{FF2B5EF4-FFF2-40B4-BE49-F238E27FC236}">
                <a16:creationId xmlns:a16="http://schemas.microsoft.com/office/drawing/2014/main" id="{34BAF673-DB4F-07DD-75A6-FC4DA9B8CA83}"/>
              </a:ext>
            </a:extLst>
          </p:cNvPr>
          <p:cNvSpPr>
            <a:spLocks noGrp="1"/>
          </p:cNvSpPr>
          <p:nvPr>
            <p:ph sz="half" idx="2"/>
          </p:nvPr>
        </p:nvSpPr>
        <p:spPr>
          <a:xfrm>
            <a:off x="6096000" y="5247562"/>
            <a:ext cx="5662614" cy="942629"/>
          </a:xfrm>
        </p:spPr>
        <p:txBody>
          <a:bodyPr/>
          <a:lstStyle/>
          <a:p>
            <a:pPr>
              <a:spcAft>
                <a:spcPts val="300"/>
              </a:spcAft>
            </a:pPr>
            <a:r>
              <a:rPr lang="en-US" sz="1800" dirty="0"/>
              <a:t>&gt;85% of patients needed ≤2 mobilization cycles</a:t>
            </a:r>
          </a:p>
          <a:p>
            <a:r>
              <a:rPr lang="en-US" sz="1800" dirty="0"/>
              <a:t>Peripheral blood vector copy number was </a:t>
            </a:r>
            <a:br>
              <a:rPr lang="en-US" sz="1800" dirty="0"/>
            </a:br>
            <a:r>
              <a:rPr lang="en-US" sz="1800" dirty="0"/>
              <a:t>stable through follow-up, with median of </a:t>
            </a:r>
            <a:br>
              <a:rPr lang="en-US" sz="1800" dirty="0"/>
            </a:br>
            <a:r>
              <a:rPr lang="en-US" sz="1800" dirty="0"/>
              <a:t>&gt;1 copy/diploid genome</a:t>
            </a:r>
          </a:p>
        </p:txBody>
      </p:sp>
      <p:sp>
        <p:nvSpPr>
          <p:cNvPr id="5" name="Text Box 11">
            <a:extLst>
              <a:ext uri="{FF2B5EF4-FFF2-40B4-BE49-F238E27FC236}">
                <a16:creationId xmlns:a16="http://schemas.microsoft.com/office/drawing/2014/main" id="{205DD7B3-03A0-CD5E-2F30-DACED6D5FF9C}"/>
              </a:ext>
            </a:extLst>
          </p:cNvPr>
          <p:cNvSpPr txBox="1">
            <a:spLocks noChangeArrowheads="1"/>
          </p:cNvSpPr>
          <p:nvPr/>
        </p:nvSpPr>
        <p:spPr bwMode="auto">
          <a:xfrm>
            <a:off x="414339" y="644511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Kanter. ASH 2023. Abstr 1051.</a:t>
            </a:r>
          </a:p>
        </p:txBody>
      </p:sp>
      <p:graphicFrame>
        <p:nvGraphicFramePr>
          <p:cNvPr id="6" name="Group 3">
            <a:extLst>
              <a:ext uri="{FF2B5EF4-FFF2-40B4-BE49-F238E27FC236}">
                <a16:creationId xmlns:a16="http://schemas.microsoft.com/office/drawing/2014/main" id="{DD38A359-BFE5-D59C-2EC0-4F69BD282B0B}"/>
              </a:ext>
            </a:extLst>
          </p:cNvPr>
          <p:cNvGraphicFramePr>
            <a:graphicFrameLocks/>
          </p:cNvGraphicFramePr>
          <p:nvPr>
            <p:extLst>
              <p:ext uri="{D42A27DB-BD31-4B8C-83A1-F6EECF244321}">
                <p14:modId xmlns:p14="http://schemas.microsoft.com/office/powerpoint/2010/main" val="3890043299"/>
              </p:ext>
            </p:extLst>
          </p:nvPr>
        </p:nvGraphicFramePr>
        <p:xfrm>
          <a:off x="723900" y="1610437"/>
          <a:ext cx="5175060" cy="3322416"/>
        </p:xfrm>
        <a:graphic>
          <a:graphicData uri="http://schemas.openxmlformats.org/drawingml/2006/table">
            <a:tbl>
              <a:tblPr/>
              <a:tblGrid>
                <a:gridCol w="3833007">
                  <a:extLst>
                    <a:ext uri="{9D8B030D-6E8A-4147-A177-3AD203B41FA5}">
                      <a16:colId xmlns:a16="http://schemas.microsoft.com/office/drawing/2014/main" val="20000"/>
                    </a:ext>
                  </a:extLst>
                </a:gridCol>
                <a:gridCol w="1342053">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Disposition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Initiated mobilization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Pending lovo-cel infusion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D/c before infusion</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Physician decision</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Subject withdrawal</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Mobilization failure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Transplant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Efficacy and safety analysis pool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Recently infused and not evaluable for efficacy at data cutoff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Globin response evaluable*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8788442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VOE evaluable</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573722025"/>
                  </a:ext>
                </a:extLst>
              </a:tr>
            </a:tbl>
          </a:graphicData>
        </a:graphic>
      </p:graphicFrame>
      <p:graphicFrame>
        <p:nvGraphicFramePr>
          <p:cNvPr id="7" name="Group 3">
            <a:extLst>
              <a:ext uri="{FF2B5EF4-FFF2-40B4-BE49-F238E27FC236}">
                <a16:creationId xmlns:a16="http://schemas.microsoft.com/office/drawing/2014/main" id="{D056A51B-F4A0-F92A-E081-3E06AAFF8ABF}"/>
              </a:ext>
            </a:extLst>
          </p:cNvPr>
          <p:cNvGraphicFramePr>
            <a:graphicFrameLocks/>
          </p:cNvGraphicFramePr>
          <p:nvPr>
            <p:extLst>
              <p:ext uri="{D42A27DB-BD31-4B8C-83A1-F6EECF244321}">
                <p14:modId xmlns:p14="http://schemas.microsoft.com/office/powerpoint/2010/main" val="1839399098"/>
              </p:ext>
            </p:extLst>
          </p:nvPr>
        </p:nvGraphicFramePr>
        <p:xfrm>
          <a:off x="6108516" y="1610437"/>
          <a:ext cx="5373688" cy="3566336"/>
        </p:xfrm>
        <a:graphic>
          <a:graphicData uri="http://schemas.openxmlformats.org/drawingml/2006/table">
            <a:tbl>
              <a:tblPr/>
              <a:tblGrid>
                <a:gridCol w="3461718">
                  <a:extLst>
                    <a:ext uri="{9D8B030D-6E8A-4147-A177-3AD203B41FA5}">
                      <a16:colId xmlns:a16="http://schemas.microsoft.com/office/drawing/2014/main" val="20000"/>
                    </a:ext>
                  </a:extLst>
                </a:gridCol>
                <a:gridCol w="442762">
                  <a:extLst>
                    <a:ext uri="{9D8B030D-6E8A-4147-A177-3AD203B41FA5}">
                      <a16:colId xmlns:a16="http://schemas.microsoft.com/office/drawing/2014/main" val="20001"/>
                    </a:ext>
                  </a:extLst>
                </a:gridCol>
                <a:gridCol w="146920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Median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Mobilization and engraftment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mobilization cycles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Estimated average daily busulfan AUC, µmol*min/day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4834.2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(167</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-7322)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Total CD34+ cell dose x 10</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6</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cells/kg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(3.0-14.0)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09193354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Days to neutrophil engraftment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(12-35)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53594248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Days to platelet engraftment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(19-136)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62864049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Duration of hospitalization,</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36.0 (26-65)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17324269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Drug product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86674951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Vector copy number, copies/diploid genome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(2.3-6.6)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76409274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Lentiviral vector+ cells,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81.6 (63-93)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820378444"/>
                  </a:ext>
                </a:extLst>
              </a:tr>
            </a:tbl>
          </a:graphicData>
        </a:graphic>
      </p:graphicFrame>
      <p:sp>
        <p:nvSpPr>
          <p:cNvPr id="8" name="Text Box 30">
            <a:extLst>
              <a:ext uri="{FF2B5EF4-FFF2-40B4-BE49-F238E27FC236}">
                <a16:creationId xmlns:a16="http://schemas.microsoft.com/office/drawing/2014/main" id="{47406ED4-3C46-1600-17A3-7501FBF77FC5}"/>
              </a:ext>
            </a:extLst>
          </p:cNvPr>
          <p:cNvSpPr txBox="1">
            <a:spLocks noChangeArrowheads="1"/>
          </p:cNvSpPr>
          <p:nvPr/>
        </p:nvSpPr>
        <p:spPr bwMode="auto">
          <a:xfrm>
            <a:off x="623094" y="4919939"/>
            <a:ext cx="5376672" cy="1597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*Either achieved globin response or have f/u ≥18 mo. </a:t>
            </a:r>
            <a:br>
              <a:rPr lang="en-US" altLang="en-US" sz="1400" b="0" dirty="0">
                <a:solidFill>
                  <a:schemeClr val="bg1"/>
                </a:solidFill>
                <a:latin typeface="Calibri" panose="020F0502020204030204" pitchFamily="34" charset="0"/>
              </a:rPr>
            </a:b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Patients with ≥4 VOEs at baseline who either had ≥1 adjudicated VOE from 6-18 mo after infusion or have f/u ≥18 mo; excluded n = 4 from HGB-206 enrolled based on hx of overt stroke.</a:t>
            </a:r>
            <a:br>
              <a:rPr lang="en-US" altLang="en-US" sz="1400" b="0" dirty="0">
                <a:solidFill>
                  <a:schemeClr val="bg1"/>
                </a:solidFill>
                <a:latin typeface="Calibri" panose="020F0502020204030204" pitchFamily="34" charset="0"/>
              </a:rPr>
            </a:b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Incorrect value recorded for minimum; will be corrected in</a:t>
            </a:r>
            <a:br>
              <a:rPr lang="en-US" altLang="en-US" sz="1400" b="0" dirty="0">
                <a:solidFill>
                  <a:schemeClr val="bg1"/>
                </a:solidFill>
                <a:latin typeface="Calibri" panose="020F0502020204030204" pitchFamily="34" charset="0"/>
              </a:rPr>
            </a:br>
            <a:r>
              <a:rPr lang="en-US" altLang="en-US" sz="1400" b="0" dirty="0">
                <a:solidFill>
                  <a:schemeClr val="bg1"/>
                </a:solidFill>
                <a:latin typeface="Calibri" panose="020F0502020204030204" pitchFamily="34" charset="0"/>
              </a:rPr>
              <a:t>future data cutoffs.</a:t>
            </a:r>
            <a:br>
              <a:rPr lang="en-US" altLang="en-US" sz="1400" b="0" dirty="0">
                <a:solidFill>
                  <a:schemeClr val="bg1"/>
                </a:solidFill>
                <a:latin typeface="Calibri" panose="020F0502020204030204" pitchFamily="34" charset="0"/>
              </a:rPr>
            </a:br>
            <a:r>
              <a:rPr lang="en-US" altLang="en-US" sz="1400" b="0" baseline="30000" dirty="0">
                <a:solidFill>
                  <a:schemeClr val="bg1"/>
                </a:solidFill>
                <a:latin typeface="Calibri" panose="020F0502020204030204" pitchFamily="34" charset="0"/>
              </a:rPr>
              <a:t>§ </a:t>
            </a:r>
            <a:r>
              <a:rPr lang="en-US" altLang="en-US" sz="1400" b="0" dirty="0">
                <a:solidFill>
                  <a:schemeClr val="bg1"/>
                </a:solidFill>
                <a:latin typeface="Calibri" panose="020F0502020204030204" pitchFamily="34" charset="0"/>
              </a:rPr>
              <a:t>From conditioning to discharge.</a:t>
            </a:r>
          </a:p>
        </p:txBody>
      </p:sp>
    </p:spTree>
    <p:extLst>
      <p:ext uri="{BB962C8B-B14F-4D97-AF65-F5344CB8AC3E}">
        <p14:creationId xmlns:p14="http://schemas.microsoft.com/office/powerpoint/2010/main" val="1261056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D8A07-C2EE-5B69-C995-1D2BAEAE08FA}"/>
              </a:ext>
            </a:extLst>
          </p:cNvPr>
          <p:cNvSpPr>
            <a:spLocks noGrp="1"/>
          </p:cNvSpPr>
          <p:nvPr>
            <p:ph type="title"/>
          </p:nvPr>
        </p:nvSpPr>
        <p:spPr/>
        <p:txBody>
          <a:bodyPr/>
          <a:lstStyle/>
          <a:p>
            <a:r>
              <a:rPr lang="en-US" dirty="0"/>
              <a:t>Lovo-cel Pooled Analysis: Complete Resolution of </a:t>
            </a:r>
            <a:br>
              <a:rPr lang="en-US" dirty="0"/>
            </a:br>
            <a:r>
              <a:rPr lang="en-US" dirty="0"/>
              <a:t>All VOEs* From 6-18 Mo (Primary Endpoint)</a:t>
            </a:r>
          </a:p>
        </p:txBody>
      </p:sp>
      <p:sp>
        <p:nvSpPr>
          <p:cNvPr id="4" name="Content Placeholder 3">
            <a:extLst>
              <a:ext uri="{FF2B5EF4-FFF2-40B4-BE49-F238E27FC236}">
                <a16:creationId xmlns:a16="http://schemas.microsoft.com/office/drawing/2014/main" id="{7355A083-D248-AC10-636C-71B5509F9E46}"/>
              </a:ext>
            </a:extLst>
          </p:cNvPr>
          <p:cNvSpPr>
            <a:spLocks noGrp="1"/>
          </p:cNvSpPr>
          <p:nvPr>
            <p:ph sz="half" idx="2"/>
          </p:nvPr>
        </p:nvSpPr>
        <p:spPr/>
        <p:txBody>
          <a:bodyPr/>
          <a:lstStyle/>
          <a:p>
            <a:r>
              <a:rPr lang="en-US" sz="2200" dirty="0"/>
              <a:t>Among patients evaluable for VOE,* 88.2% achieved VOE-CR during 6-18 mo assessment period (primary endpoint)</a:t>
            </a:r>
          </a:p>
          <a:p>
            <a:pPr lvl="1"/>
            <a:r>
              <a:rPr lang="en-US" sz="2000" dirty="0"/>
              <a:t>All adolescents (aged 12 to &lt;18 yr) experienced VOE-CR during assessment period</a:t>
            </a:r>
          </a:p>
          <a:p>
            <a:pPr lvl="1"/>
            <a:r>
              <a:rPr lang="en-US" sz="2000" dirty="0"/>
              <a:t>From infusion through last follow-up, peripheral blood vector copy number, total Hb, and HbA</a:t>
            </a:r>
            <a:r>
              <a:rPr lang="en-US" sz="2000" baseline="30000" dirty="0"/>
              <a:t>T87Q</a:t>
            </a:r>
            <a:r>
              <a:rPr lang="en-US" sz="2000" dirty="0"/>
              <a:t> levels were stable in all evaluable patients  </a:t>
            </a:r>
          </a:p>
          <a:p>
            <a:r>
              <a:rPr lang="en-US" sz="2200" dirty="0"/>
              <a:t>n = 4 had VOEs* post assessment period</a:t>
            </a:r>
          </a:p>
          <a:p>
            <a:r>
              <a:rPr lang="en-US" sz="2200" dirty="0"/>
              <a:t>All patients with VOEs* after treatment had reduction ≥50% from baseline</a:t>
            </a:r>
          </a:p>
        </p:txBody>
      </p:sp>
      <p:sp>
        <p:nvSpPr>
          <p:cNvPr id="5" name="Text Box 11">
            <a:extLst>
              <a:ext uri="{FF2B5EF4-FFF2-40B4-BE49-F238E27FC236}">
                <a16:creationId xmlns:a16="http://schemas.microsoft.com/office/drawing/2014/main" id="{E68A237B-4A20-1D84-3147-D6C6CEEA075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Kanter. ASH 2023. Abstr 1051.</a:t>
            </a:r>
          </a:p>
        </p:txBody>
      </p:sp>
      <p:graphicFrame>
        <p:nvGraphicFramePr>
          <p:cNvPr id="6" name="Group 3">
            <a:extLst>
              <a:ext uri="{FF2B5EF4-FFF2-40B4-BE49-F238E27FC236}">
                <a16:creationId xmlns:a16="http://schemas.microsoft.com/office/drawing/2014/main" id="{1A2EB55D-B7A7-969D-AAED-4E41CA763FF3}"/>
              </a:ext>
            </a:extLst>
          </p:cNvPr>
          <p:cNvGraphicFramePr>
            <a:graphicFrameLocks/>
          </p:cNvGraphicFramePr>
          <p:nvPr>
            <p:extLst>
              <p:ext uri="{D42A27DB-BD31-4B8C-83A1-F6EECF244321}">
                <p14:modId xmlns:p14="http://schemas.microsoft.com/office/powerpoint/2010/main" val="3043332079"/>
              </p:ext>
            </p:extLst>
          </p:nvPr>
        </p:nvGraphicFramePr>
        <p:xfrm>
          <a:off x="723900" y="1610437"/>
          <a:ext cx="5376672" cy="3017568"/>
        </p:xfrm>
        <a:graphic>
          <a:graphicData uri="http://schemas.openxmlformats.org/drawingml/2006/table">
            <a:tbl>
              <a:tblPr/>
              <a:tblGrid>
                <a:gridCol w="2688336">
                  <a:extLst>
                    <a:ext uri="{9D8B030D-6E8A-4147-A177-3AD203B41FA5}">
                      <a16:colId xmlns:a16="http://schemas.microsoft.com/office/drawing/2014/main" val="20000"/>
                    </a:ext>
                  </a:extLst>
                </a:gridCol>
                <a:gridCol w="2688336">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VOE*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Evaluable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no. annualized VOEs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Baseline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Post infusion</a:t>
                      </a:r>
                      <a:endParaRPr kumimoji="0" lang="en-US" sz="20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3.5 (1.5-16.5)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 (0-3.6)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VOE-CR during 6-18 mo assessment, 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 adolescents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30/34 (88.2) </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[95% CI: 72.5-96.7]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10/10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7" name="Rectangle 6">
            <a:extLst>
              <a:ext uri="{FF2B5EF4-FFF2-40B4-BE49-F238E27FC236}">
                <a16:creationId xmlns:a16="http://schemas.microsoft.com/office/drawing/2014/main" id="{802316E6-B2FC-45E7-7379-430D04127FAC}"/>
              </a:ext>
            </a:extLst>
          </p:cNvPr>
          <p:cNvSpPr/>
          <p:nvPr/>
        </p:nvSpPr>
        <p:spPr bwMode="auto">
          <a:xfrm>
            <a:off x="723900" y="3622675"/>
            <a:ext cx="5376672" cy="685800"/>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 name="Text Box 30">
            <a:extLst>
              <a:ext uri="{FF2B5EF4-FFF2-40B4-BE49-F238E27FC236}">
                <a16:creationId xmlns:a16="http://schemas.microsoft.com/office/drawing/2014/main" id="{4710855A-B5FC-9047-96C8-DD8F967D6796}"/>
              </a:ext>
            </a:extLst>
          </p:cNvPr>
          <p:cNvSpPr txBox="1">
            <a:spLocks noChangeArrowheads="1"/>
          </p:cNvSpPr>
          <p:nvPr/>
        </p:nvSpPr>
        <p:spPr bwMode="auto">
          <a:xfrm>
            <a:off x="723900" y="4625623"/>
            <a:ext cx="5376672" cy="95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*VOE defined as episode of acute pain attributed only to vaso-occlusion without any other medically determined cause; includes acute episodes of pain, acute chest syndrome, acute hepatic sequestration, acute splenic sequestration, and acute priapism.</a:t>
            </a:r>
          </a:p>
        </p:txBody>
      </p:sp>
    </p:spTree>
    <p:extLst>
      <p:ext uri="{BB962C8B-B14F-4D97-AF65-F5344CB8AC3E}">
        <p14:creationId xmlns:p14="http://schemas.microsoft.com/office/powerpoint/2010/main" val="999861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D8A07-C2EE-5B69-C995-1D2BAEAE08FA}"/>
              </a:ext>
            </a:extLst>
          </p:cNvPr>
          <p:cNvSpPr>
            <a:spLocks noGrp="1"/>
          </p:cNvSpPr>
          <p:nvPr>
            <p:ph type="title"/>
          </p:nvPr>
        </p:nvSpPr>
        <p:spPr/>
        <p:txBody>
          <a:bodyPr/>
          <a:lstStyle/>
          <a:p>
            <a:r>
              <a:rPr lang="en-US" dirty="0"/>
              <a:t>Lovo-cel Pooled Analysis: Complete Resolution of Severe VOEs* From 6-18 Mo (Key Secondary Endpoint)</a:t>
            </a:r>
          </a:p>
        </p:txBody>
      </p:sp>
      <p:sp>
        <p:nvSpPr>
          <p:cNvPr id="4" name="Content Placeholder 3">
            <a:extLst>
              <a:ext uri="{FF2B5EF4-FFF2-40B4-BE49-F238E27FC236}">
                <a16:creationId xmlns:a16="http://schemas.microsoft.com/office/drawing/2014/main" id="{7355A083-D248-AC10-636C-71B5509F9E46}"/>
              </a:ext>
            </a:extLst>
          </p:cNvPr>
          <p:cNvSpPr>
            <a:spLocks noGrp="1"/>
          </p:cNvSpPr>
          <p:nvPr>
            <p:ph sz="half" idx="2"/>
          </p:nvPr>
        </p:nvSpPr>
        <p:spPr>
          <a:xfrm>
            <a:off x="6252634" y="1510730"/>
            <a:ext cx="5229570" cy="4679462"/>
          </a:xfrm>
        </p:spPr>
        <p:txBody>
          <a:bodyPr/>
          <a:lstStyle/>
          <a:p>
            <a:r>
              <a:rPr lang="en-US" sz="2400" dirty="0"/>
              <a:t>Among patients evaluable for VOEs, 94.1% achieved severe VOE-CR </a:t>
            </a:r>
            <a:br>
              <a:rPr lang="en-US" sz="2400" dirty="0"/>
            </a:br>
            <a:r>
              <a:rPr lang="en-US" sz="2400" dirty="0"/>
              <a:t>during 6-18 mo assessment period (key secondary endpoint)</a:t>
            </a:r>
          </a:p>
          <a:p>
            <a:r>
              <a:rPr lang="en-US" sz="2400" dirty="0"/>
              <a:t>From 6 mo after infusion through last follow-up, 85.3% (29/34) experienced no VOE-related hospitalizations </a:t>
            </a:r>
          </a:p>
          <a:p>
            <a:pPr lvl="1"/>
            <a:r>
              <a:rPr lang="en-US" sz="2200" dirty="0"/>
              <a:t>Median follow-up: 36.3 mo</a:t>
            </a:r>
          </a:p>
        </p:txBody>
      </p:sp>
      <p:sp>
        <p:nvSpPr>
          <p:cNvPr id="5" name="Text Box 11">
            <a:extLst>
              <a:ext uri="{FF2B5EF4-FFF2-40B4-BE49-F238E27FC236}">
                <a16:creationId xmlns:a16="http://schemas.microsoft.com/office/drawing/2014/main" id="{E68A237B-4A20-1D84-3147-D6C6CEEA075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Kanter. ASH 2023. Abstr 1051.</a:t>
            </a:r>
          </a:p>
        </p:txBody>
      </p:sp>
      <p:graphicFrame>
        <p:nvGraphicFramePr>
          <p:cNvPr id="6" name="Group 3">
            <a:extLst>
              <a:ext uri="{FF2B5EF4-FFF2-40B4-BE49-F238E27FC236}">
                <a16:creationId xmlns:a16="http://schemas.microsoft.com/office/drawing/2014/main" id="{1A2EB55D-B7A7-969D-AAED-4E41CA763FF3}"/>
              </a:ext>
            </a:extLst>
          </p:cNvPr>
          <p:cNvGraphicFramePr>
            <a:graphicFrameLocks/>
          </p:cNvGraphicFramePr>
          <p:nvPr>
            <p:extLst>
              <p:ext uri="{D42A27DB-BD31-4B8C-83A1-F6EECF244321}">
                <p14:modId xmlns:p14="http://schemas.microsoft.com/office/powerpoint/2010/main" val="2987414227"/>
              </p:ext>
            </p:extLst>
          </p:nvPr>
        </p:nvGraphicFramePr>
        <p:xfrm>
          <a:off x="719328" y="1610437"/>
          <a:ext cx="5376672" cy="2225088"/>
        </p:xfrm>
        <a:graphic>
          <a:graphicData uri="http://schemas.openxmlformats.org/drawingml/2006/table">
            <a:tbl>
              <a:tblPr/>
              <a:tblGrid>
                <a:gridCol w="2942807">
                  <a:extLst>
                    <a:ext uri="{9D8B030D-6E8A-4147-A177-3AD203B41FA5}">
                      <a16:colId xmlns:a16="http://schemas.microsoft.com/office/drawing/2014/main" val="20000"/>
                    </a:ext>
                  </a:extLst>
                </a:gridCol>
                <a:gridCol w="243386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Severe VOE*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Evaluable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no. </a:t>
                      </a:r>
                      <a:r>
                        <a:rPr kumimoji="0" lang="en-US" sz="1600" b="0" i="0" u="none" strike="noStrike" cap="none" normalizeH="0" baseline="0">
                          <a:ln>
                            <a:noFill/>
                          </a:ln>
                          <a:solidFill>
                            <a:schemeClr val="bg2">
                              <a:lumMod val="10000"/>
                            </a:schemeClr>
                          </a:solidFill>
                          <a:effectLst/>
                          <a:latin typeface="Calibri" panose="020F0502020204030204" pitchFamily="34" charset="0"/>
                        </a:rPr>
                        <a:t>annualized </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severe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VOEs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Baseline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Post infusion</a:t>
                      </a:r>
                      <a:endParaRPr kumimoji="0" lang="en-US" sz="16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(0.5-13.0)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Severe VOE-CR during 6-18 mo assessment,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32/34 (94.1)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 CI: 80.3-99.3]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aphicFrame>
        <p:nvGraphicFramePr>
          <p:cNvPr id="3" name="Group 3">
            <a:extLst>
              <a:ext uri="{FF2B5EF4-FFF2-40B4-BE49-F238E27FC236}">
                <a16:creationId xmlns:a16="http://schemas.microsoft.com/office/drawing/2014/main" id="{3AB1672B-DA6D-0E6F-9DE7-7A13D9A34F5D}"/>
              </a:ext>
            </a:extLst>
          </p:cNvPr>
          <p:cNvGraphicFramePr>
            <a:graphicFrameLocks/>
          </p:cNvGraphicFramePr>
          <p:nvPr>
            <p:extLst>
              <p:ext uri="{D42A27DB-BD31-4B8C-83A1-F6EECF244321}">
                <p14:modId xmlns:p14="http://schemas.microsoft.com/office/powerpoint/2010/main" val="828735832"/>
              </p:ext>
            </p:extLst>
          </p:nvPr>
        </p:nvGraphicFramePr>
        <p:xfrm>
          <a:off x="719328" y="3965104"/>
          <a:ext cx="5376672" cy="2225088"/>
        </p:xfrm>
        <a:graphic>
          <a:graphicData uri="http://schemas.openxmlformats.org/drawingml/2006/table">
            <a:tbl>
              <a:tblPr/>
              <a:tblGrid>
                <a:gridCol w="2942807">
                  <a:extLst>
                    <a:ext uri="{9D8B030D-6E8A-4147-A177-3AD203B41FA5}">
                      <a16:colId xmlns:a16="http://schemas.microsoft.com/office/drawing/2014/main" val="20000"/>
                    </a:ext>
                  </a:extLst>
                </a:gridCol>
                <a:gridCol w="243386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Annualized Median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 With VOEs After Infusion (n =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Hospital admissions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Baseline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Post infusion</a:t>
                      </a:r>
                      <a:endParaRPr kumimoji="0" lang="en-US" sz="16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(1-13)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0.41 (0-2)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Hospital days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Baseline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Post infusion</a:t>
                      </a:r>
                      <a:endParaRPr kumimoji="0" lang="en-US" sz="16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15.75 (3.5-136.0)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2.20 (0.0-25.4)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7" name="Text Box 30">
            <a:extLst>
              <a:ext uri="{FF2B5EF4-FFF2-40B4-BE49-F238E27FC236}">
                <a16:creationId xmlns:a16="http://schemas.microsoft.com/office/drawing/2014/main" id="{4C852F84-D423-0A11-6FDC-19605D79C699}"/>
              </a:ext>
            </a:extLst>
          </p:cNvPr>
          <p:cNvSpPr txBox="1">
            <a:spLocks noChangeArrowheads="1"/>
          </p:cNvSpPr>
          <p:nvPr/>
        </p:nvSpPr>
        <p:spPr bwMode="auto">
          <a:xfrm>
            <a:off x="6105532" y="5238649"/>
            <a:ext cx="5376672" cy="95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*Severe VOE defined as VOE resulting in visit to hospital or ED lasting &gt;24 hr, ≥2 visits requiring IV treatment to day unit or ED within 72-hr period, or episode of priapism with duration &gt;2 hr and leading to medical facility visit.</a:t>
            </a:r>
          </a:p>
        </p:txBody>
      </p:sp>
    </p:spTree>
    <p:extLst>
      <p:ext uri="{BB962C8B-B14F-4D97-AF65-F5344CB8AC3E}">
        <p14:creationId xmlns:p14="http://schemas.microsoft.com/office/powerpoint/2010/main" val="3964553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01DB7-45A9-01AD-7110-C1F968553BC3}"/>
              </a:ext>
            </a:extLst>
          </p:cNvPr>
          <p:cNvSpPr>
            <a:spLocks noGrp="1"/>
          </p:cNvSpPr>
          <p:nvPr>
            <p:ph type="title"/>
          </p:nvPr>
        </p:nvSpPr>
        <p:spPr/>
        <p:txBody>
          <a:bodyPr/>
          <a:lstStyle/>
          <a:p>
            <a:r>
              <a:rPr lang="en-US" dirty="0"/>
              <a:t>Lovo-cel Pooled Analysis: PROs, </a:t>
            </a:r>
            <a:br>
              <a:rPr lang="en-US" dirty="0"/>
            </a:br>
            <a:r>
              <a:rPr lang="en-US" dirty="0"/>
              <a:t>Globin Response, and Lab Evaluations</a:t>
            </a:r>
          </a:p>
        </p:txBody>
      </p:sp>
      <p:sp>
        <p:nvSpPr>
          <p:cNvPr id="4" name="Content Placeholder 3">
            <a:extLst>
              <a:ext uri="{FF2B5EF4-FFF2-40B4-BE49-F238E27FC236}">
                <a16:creationId xmlns:a16="http://schemas.microsoft.com/office/drawing/2014/main" id="{0583304C-54F4-81E4-115F-01A51CD0BEF8}"/>
              </a:ext>
            </a:extLst>
          </p:cNvPr>
          <p:cNvSpPr>
            <a:spLocks noGrp="1"/>
          </p:cNvSpPr>
          <p:nvPr>
            <p:ph sz="half" idx="2"/>
          </p:nvPr>
        </p:nvSpPr>
        <p:spPr/>
        <p:txBody>
          <a:bodyPr/>
          <a:lstStyle/>
          <a:p>
            <a:r>
              <a:rPr lang="en-US" sz="2000" dirty="0"/>
              <a:t>Majority of patients reported clinically meaningful improvements in pain and fatigue at 36 mo</a:t>
            </a:r>
          </a:p>
          <a:p>
            <a:r>
              <a:rPr lang="en-US" sz="2000" dirty="0"/>
              <a:t>Globin response achieved in 86.8%, with all responses durable through data cutoff</a:t>
            </a:r>
          </a:p>
          <a:p>
            <a:r>
              <a:rPr lang="en-US" sz="2000" dirty="0"/>
              <a:t>No posttreatment strokes observed in any patient with stroke history</a:t>
            </a:r>
          </a:p>
          <a:p>
            <a:r>
              <a:rPr lang="en-US" sz="2000" dirty="0"/>
              <a:t>From 6 mo to last follow-up, HbA</a:t>
            </a:r>
            <a:r>
              <a:rPr lang="en-US" sz="2000" baseline="30000" dirty="0"/>
              <a:t>T78Q</a:t>
            </a:r>
            <a:r>
              <a:rPr lang="en-US" sz="2000" dirty="0"/>
              <a:t> levels were stable in all patients</a:t>
            </a:r>
          </a:p>
          <a:p>
            <a:pPr lvl="1"/>
            <a:r>
              <a:rPr lang="en-US" sz="1800" dirty="0"/>
              <a:t>HbA</a:t>
            </a:r>
            <a:r>
              <a:rPr lang="en-US" sz="1800" baseline="30000" dirty="0"/>
              <a:t>T87Q</a:t>
            </a:r>
            <a:r>
              <a:rPr lang="en-US" sz="1800" dirty="0"/>
              <a:t> constituted median of ~40% or greater of nontransfused Hb</a:t>
            </a:r>
          </a:p>
          <a:p>
            <a:r>
              <a:rPr lang="en-US" sz="2000" dirty="0"/>
              <a:t>Hemolysis markers (reticulocytes, indirect bilirubin, LDH) trended toward normal levels  </a:t>
            </a:r>
          </a:p>
        </p:txBody>
      </p:sp>
      <p:sp>
        <p:nvSpPr>
          <p:cNvPr id="5" name="Text Box 11">
            <a:extLst>
              <a:ext uri="{FF2B5EF4-FFF2-40B4-BE49-F238E27FC236}">
                <a16:creationId xmlns:a16="http://schemas.microsoft.com/office/drawing/2014/main" id="{F96BA8FC-77F8-0FD8-71A7-D67A929F686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Kanter. ASH 2023. Abstr 1051.</a:t>
            </a:r>
          </a:p>
        </p:txBody>
      </p:sp>
      <p:graphicFrame>
        <p:nvGraphicFramePr>
          <p:cNvPr id="6" name="Group 3">
            <a:extLst>
              <a:ext uri="{FF2B5EF4-FFF2-40B4-BE49-F238E27FC236}">
                <a16:creationId xmlns:a16="http://schemas.microsoft.com/office/drawing/2014/main" id="{1C3CFE89-F969-F367-8310-E60EEA19CBF0}"/>
              </a:ext>
            </a:extLst>
          </p:cNvPr>
          <p:cNvGraphicFramePr>
            <a:graphicFrameLocks/>
          </p:cNvGraphicFramePr>
          <p:nvPr>
            <p:extLst>
              <p:ext uri="{D42A27DB-BD31-4B8C-83A1-F6EECF244321}">
                <p14:modId xmlns:p14="http://schemas.microsoft.com/office/powerpoint/2010/main" val="568185786"/>
              </p:ext>
            </p:extLst>
          </p:nvPr>
        </p:nvGraphicFramePr>
        <p:xfrm>
          <a:off x="719328" y="1610437"/>
          <a:ext cx="5376672" cy="1585024"/>
        </p:xfrm>
        <a:graphic>
          <a:graphicData uri="http://schemas.openxmlformats.org/drawingml/2006/table">
            <a:tbl>
              <a:tblPr/>
              <a:tblGrid>
                <a:gridCol w="3402012">
                  <a:extLst>
                    <a:ext uri="{9D8B030D-6E8A-4147-A177-3AD203B41FA5}">
                      <a16:colId xmlns:a16="http://schemas.microsoft.com/office/drawing/2014/main" val="20000"/>
                    </a:ext>
                  </a:extLst>
                </a:gridCol>
                <a:gridCol w="197466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Clinically Meaningful Improvement in PROs per PROMIS-57 at 36 Mo,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Evaluable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Pain intensity</a:t>
                      </a:r>
                      <a:endParaRPr kumimoji="0" lang="en-US" sz="16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Pain interference</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423531277"/>
                  </a:ext>
                </a:extLst>
              </a:tr>
            </a:tbl>
          </a:graphicData>
        </a:graphic>
      </p:graphicFrame>
      <p:graphicFrame>
        <p:nvGraphicFramePr>
          <p:cNvPr id="7" name="Group 3">
            <a:extLst>
              <a:ext uri="{FF2B5EF4-FFF2-40B4-BE49-F238E27FC236}">
                <a16:creationId xmlns:a16="http://schemas.microsoft.com/office/drawing/2014/main" id="{3B86677E-908C-900F-4A34-A88289625701}"/>
              </a:ext>
            </a:extLst>
          </p:cNvPr>
          <p:cNvGraphicFramePr>
            <a:graphicFrameLocks/>
          </p:cNvGraphicFramePr>
          <p:nvPr>
            <p:extLst>
              <p:ext uri="{D42A27DB-BD31-4B8C-83A1-F6EECF244321}">
                <p14:modId xmlns:p14="http://schemas.microsoft.com/office/powerpoint/2010/main" val="2566994162"/>
              </p:ext>
            </p:extLst>
          </p:nvPr>
        </p:nvGraphicFramePr>
        <p:xfrm>
          <a:off x="719328" y="3299537"/>
          <a:ext cx="5376672" cy="1249728"/>
        </p:xfrm>
        <a:graphic>
          <a:graphicData uri="http://schemas.openxmlformats.org/drawingml/2006/table">
            <a:tbl>
              <a:tblPr/>
              <a:tblGrid>
                <a:gridCol w="3401568">
                  <a:extLst>
                    <a:ext uri="{9D8B030D-6E8A-4147-A177-3AD203B41FA5}">
                      <a16:colId xmlns:a16="http://schemas.microsoft.com/office/drawing/2014/main" val="20000"/>
                    </a:ext>
                  </a:extLst>
                </a:gridCol>
                <a:gridCol w="1975104">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Globin Response,*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Evaluable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Achieved globin response</a:t>
                      </a:r>
                      <a:endParaRPr kumimoji="0" lang="en-US" sz="16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33/38 (86.8)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Durable globin response through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last follow-up</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33/33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8" name="Text Box 30">
            <a:extLst>
              <a:ext uri="{FF2B5EF4-FFF2-40B4-BE49-F238E27FC236}">
                <a16:creationId xmlns:a16="http://schemas.microsoft.com/office/drawing/2014/main" id="{13D24C18-84D8-5A0C-750B-9033C05ABA6E}"/>
              </a:ext>
            </a:extLst>
          </p:cNvPr>
          <p:cNvSpPr txBox="1">
            <a:spLocks noChangeArrowheads="1"/>
          </p:cNvSpPr>
          <p:nvPr/>
        </p:nvSpPr>
        <p:spPr bwMode="auto">
          <a:xfrm>
            <a:off x="719328" y="4545013"/>
            <a:ext cx="5376672" cy="1813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*Defined as achieving the following for continuous ≥6-mo period: weighted average HbA</a:t>
            </a:r>
            <a:r>
              <a:rPr lang="en-US" altLang="en-US" sz="1400" b="0" baseline="30000" dirty="0">
                <a:solidFill>
                  <a:schemeClr val="bg1"/>
                </a:solidFill>
                <a:latin typeface="Calibri" panose="020F0502020204030204" pitchFamily="34" charset="0"/>
              </a:rPr>
              <a:t>T87Q</a:t>
            </a:r>
            <a:r>
              <a:rPr lang="en-US" altLang="en-US" sz="1400" b="0" dirty="0">
                <a:solidFill>
                  <a:schemeClr val="bg1"/>
                </a:solidFill>
                <a:latin typeface="Calibri" panose="020F0502020204030204" pitchFamily="34" charset="0"/>
              </a:rPr>
              <a:t> ≥30% of nontransfused total Hb and either weighted average increase vs baseline total Hb in nontransfused total Hb of ≥3 g/dL or weighted average nontransfused total Hb of ≥10 g/dL.</a:t>
            </a:r>
            <a:br>
              <a:rPr lang="en-US" altLang="en-US" sz="1400" b="0" dirty="0">
                <a:solidFill>
                  <a:schemeClr val="bg1"/>
                </a:solidFill>
                <a:latin typeface="Calibri" panose="020F0502020204030204" pitchFamily="34" charset="0"/>
              </a:rPr>
            </a:b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Participants receiving chronic transfusions because of overt stroke hx who maintained globin response had no requirement for transfusions after engraftment and did not experience any strokes through </a:t>
            </a:r>
            <a:br>
              <a:rPr lang="en-US" altLang="en-US" sz="1400" b="0" dirty="0">
                <a:solidFill>
                  <a:schemeClr val="bg1"/>
                </a:solidFill>
                <a:latin typeface="Calibri" panose="020F0502020204030204" pitchFamily="34" charset="0"/>
              </a:rPr>
            </a:br>
            <a:r>
              <a:rPr lang="en-US" altLang="en-US" sz="1400" b="0" dirty="0">
                <a:solidFill>
                  <a:schemeClr val="bg1"/>
                </a:solidFill>
                <a:latin typeface="Calibri" panose="020F0502020204030204" pitchFamily="34" charset="0"/>
              </a:rPr>
              <a:t>data cutoff.</a:t>
            </a:r>
          </a:p>
        </p:txBody>
      </p:sp>
    </p:spTree>
    <p:extLst>
      <p:ext uri="{BB962C8B-B14F-4D97-AF65-F5344CB8AC3E}">
        <p14:creationId xmlns:p14="http://schemas.microsoft.com/office/powerpoint/2010/main" val="2531311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Lovo-cel Pooled Analysis: Safety</a:t>
            </a:r>
            <a:endParaRPr lang="en-US" altLang="en-US" dirty="0"/>
          </a:p>
        </p:txBody>
      </p:sp>
      <p:sp>
        <p:nvSpPr>
          <p:cNvPr id="12" name="Content Placeholder 11">
            <a:extLst>
              <a:ext uri="{FF2B5EF4-FFF2-40B4-BE49-F238E27FC236}">
                <a16:creationId xmlns:a16="http://schemas.microsoft.com/office/drawing/2014/main" id="{AAF13331-CE08-568A-FC1E-F3B04ED2D833}"/>
              </a:ext>
            </a:extLst>
          </p:cNvPr>
          <p:cNvSpPr>
            <a:spLocks noGrp="1"/>
          </p:cNvSpPr>
          <p:nvPr>
            <p:ph sz="half" idx="1"/>
          </p:nvPr>
        </p:nvSpPr>
        <p:spPr>
          <a:xfrm>
            <a:off x="803432" y="5276632"/>
            <a:ext cx="5309278" cy="699085"/>
          </a:xfrm>
        </p:spPr>
        <p:txBody>
          <a:bodyPr/>
          <a:lstStyle/>
          <a:p>
            <a:r>
              <a:rPr lang="en-US" altLang="en-US" sz="2000" dirty="0"/>
              <a:t>1 death occurred; attributed to significant SCD-related cardiopulmonary disease present at baseline and deemed unrelated to lovo-cel</a:t>
            </a:r>
          </a:p>
        </p:txBody>
      </p:sp>
      <p:sp>
        <p:nvSpPr>
          <p:cNvPr id="7" name="Content Placeholder 6">
            <a:extLst>
              <a:ext uri="{FF2B5EF4-FFF2-40B4-BE49-F238E27FC236}">
                <a16:creationId xmlns:a16="http://schemas.microsoft.com/office/drawing/2014/main" id="{EB41A794-D5DC-98E6-C95B-5AFD80A4BA5A}"/>
              </a:ext>
            </a:extLst>
          </p:cNvPr>
          <p:cNvSpPr>
            <a:spLocks noGrp="1"/>
          </p:cNvSpPr>
          <p:nvPr>
            <p:ph sz="half" idx="2"/>
          </p:nvPr>
        </p:nvSpPr>
        <p:spPr>
          <a:xfrm>
            <a:off x="6252634" y="1332605"/>
            <a:ext cx="5229570" cy="4679462"/>
          </a:xfrm>
        </p:spPr>
        <p:txBody>
          <a:bodyPr/>
          <a:lstStyle/>
          <a:p>
            <a:r>
              <a:rPr lang="en-US" altLang="en-US" sz="2000" dirty="0"/>
              <a:t>Most TEAEs occurred within 1 yr after infusion and were part of established safety profile for busulfan conditioning</a:t>
            </a:r>
          </a:p>
          <a:p>
            <a:r>
              <a:rPr lang="en-US" altLang="en-US" sz="2000" dirty="0"/>
              <a:t>No patient experienced veno-occlusive liver disease, graft failure, or GVHD</a:t>
            </a:r>
          </a:p>
          <a:p>
            <a:r>
              <a:rPr lang="en-US" altLang="en-US" sz="2000" dirty="0"/>
              <a:t>No insertional oncogenesis, vector-mediated replication-competent lentivirus observed</a:t>
            </a:r>
          </a:p>
          <a:p>
            <a:r>
              <a:rPr lang="en-US" altLang="en-US" sz="2000" dirty="0"/>
              <a:t>2 serious AEs (anemia and MDS) each occurred in 2 patients with </a:t>
            </a:r>
            <a:r>
              <a:rPr lang="el-GR" altLang="en-US" sz="2000" dirty="0"/>
              <a:t>β</a:t>
            </a:r>
            <a:r>
              <a:rPr lang="en-US" altLang="en-US" sz="2000" baseline="30000" dirty="0"/>
              <a:t>S</a:t>
            </a:r>
            <a:r>
              <a:rPr lang="en-US" altLang="en-US" sz="2000" dirty="0"/>
              <a:t>/</a:t>
            </a:r>
            <a:r>
              <a:rPr lang="el-GR" altLang="en-US" sz="2000" dirty="0"/>
              <a:t>β</a:t>
            </a:r>
            <a:r>
              <a:rPr lang="en-US" altLang="en-US" sz="2000" baseline="30000" dirty="0"/>
              <a:t>S</a:t>
            </a:r>
            <a:r>
              <a:rPr lang="en-US" altLang="en-US" sz="2000" dirty="0"/>
              <a:t> and </a:t>
            </a:r>
            <a:br>
              <a:rPr lang="en-US" altLang="en-US" sz="2000" dirty="0"/>
            </a:br>
            <a:r>
              <a:rPr lang="el-GR" altLang="en-US" sz="2000" dirty="0"/>
              <a:t>α</a:t>
            </a:r>
            <a:r>
              <a:rPr lang="en-US" altLang="en-US" sz="2000" dirty="0"/>
              <a:t>-thalassemia trait (-</a:t>
            </a:r>
            <a:r>
              <a:rPr lang="el-GR" altLang="en-US" sz="2000" dirty="0"/>
              <a:t>α</a:t>
            </a:r>
            <a:r>
              <a:rPr lang="en-US" altLang="en-US" sz="2000" baseline="30000" dirty="0"/>
              <a:t>3.7</a:t>
            </a:r>
            <a:r>
              <a:rPr lang="en-US" altLang="en-US" sz="2000" dirty="0"/>
              <a:t>/-</a:t>
            </a:r>
            <a:r>
              <a:rPr lang="el-GR" altLang="en-US" sz="2000" dirty="0"/>
              <a:t>α</a:t>
            </a:r>
            <a:r>
              <a:rPr lang="en-US" altLang="en-US" sz="2000" baseline="30000" dirty="0"/>
              <a:t>3.7</a:t>
            </a:r>
            <a:r>
              <a:rPr lang="en-US" altLang="en-US" sz="2000" dirty="0"/>
              <a:t>)</a:t>
            </a:r>
          </a:p>
          <a:p>
            <a:pPr lvl="1"/>
            <a:r>
              <a:rPr lang="en-US" altLang="en-US" sz="1800" dirty="0"/>
              <a:t>MDS diagnosed 30 mo after lovo-cel in </a:t>
            </a:r>
            <a:br>
              <a:rPr lang="en-US" altLang="en-US" sz="1800" dirty="0"/>
            </a:br>
            <a:r>
              <a:rPr lang="en-US" altLang="en-US" sz="1800" dirty="0"/>
              <a:t>16-yr-old male patient based on anemia, erythroid-restricted dysplasia, and clonality per karyotype; patient is clinically well and is receiving monitoring without treatment</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Kanter. ASH 2023. Abstr 1051.</a:t>
            </a:r>
          </a:p>
        </p:txBody>
      </p:sp>
      <p:graphicFrame>
        <p:nvGraphicFramePr>
          <p:cNvPr id="2" name="Group 3">
            <a:extLst>
              <a:ext uri="{FF2B5EF4-FFF2-40B4-BE49-F238E27FC236}">
                <a16:creationId xmlns:a16="http://schemas.microsoft.com/office/drawing/2014/main" id="{48AFD06C-5E85-DD6B-3631-6A3512BCEA56}"/>
              </a:ext>
            </a:extLst>
          </p:cNvPr>
          <p:cNvGraphicFramePr>
            <a:graphicFrameLocks/>
          </p:cNvGraphicFramePr>
          <p:nvPr>
            <p:extLst>
              <p:ext uri="{D42A27DB-BD31-4B8C-83A1-F6EECF244321}">
                <p14:modId xmlns:p14="http://schemas.microsoft.com/office/powerpoint/2010/main" val="3240268400"/>
              </p:ext>
            </p:extLst>
          </p:nvPr>
        </p:nvGraphicFramePr>
        <p:xfrm>
          <a:off x="723900" y="1361062"/>
          <a:ext cx="5376672" cy="3627200"/>
        </p:xfrm>
        <a:graphic>
          <a:graphicData uri="http://schemas.openxmlformats.org/drawingml/2006/table">
            <a:tbl>
              <a:tblPr/>
              <a:tblGrid>
                <a:gridCol w="3044638">
                  <a:extLst>
                    <a:ext uri="{9D8B030D-6E8A-4147-A177-3AD203B41FA5}">
                      <a16:colId xmlns:a16="http://schemas.microsoft.com/office/drawing/2014/main" val="20000"/>
                    </a:ext>
                  </a:extLst>
                </a:gridCol>
                <a:gridCol w="2332034">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TEAEs,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Transplant Population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(93.6)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Lovo-cel–related AEs as assessed by sponsor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Abdominal discomfort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BP diastolic decreased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MDS*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Nasal congestion</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 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Lovo-cel related</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(55.3)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901900762"/>
                  </a:ext>
                </a:extLst>
              </a:tr>
            </a:tbl>
          </a:graphicData>
        </a:graphic>
      </p:graphicFrame>
      <p:sp>
        <p:nvSpPr>
          <p:cNvPr id="9" name="Text Box 30">
            <a:extLst>
              <a:ext uri="{FF2B5EF4-FFF2-40B4-BE49-F238E27FC236}">
                <a16:creationId xmlns:a16="http://schemas.microsoft.com/office/drawing/2014/main" id="{A0A3B4FC-ABB6-E35A-FAAC-883614E6C7D4}"/>
              </a:ext>
            </a:extLst>
          </p:cNvPr>
          <p:cNvSpPr txBox="1">
            <a:spLocks noChangeArrowheads="1"/>
          </p:cNvSpPr>
          <p:nvPr/>
        </p:nvSpPr>
        <p:spPr bwMode="auto">
          <a:xfrm>
            <a:off x="723900" y="4992268"/>
            <a:ext cx="5376672"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*Serious AE.</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244026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Lovo-cel Pooled Analysis: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sz="2000" dirty="0"/>
              <a:t>In this pooled analysis of HGB-206 and HGB-210 trials, lovo-cel was associated with complete resolution of VOEs and serious VOEs in 88% and 94% of patients with SCD, respectively</a:t>
            </a:r>
          </a:p>
          <a:p>
            <a:pPr lvl="1"/>
            <a:r>
              <a:rPr lang="en-US" altLang="en-US" sz="1800" dirty="0"/>
              <a:t>All 10 adolescent patients experienced complete resolution of VOEs and serious VOEs</a:t>
            </a:r>
          </a:p>
          <a:p>
            <a:pPr lvl="1"/>
            <a:r>
              <a:rPr lang="en-US" altLang="en-US" sz="1800" dirty="0"/>
              <a:t>At median follow-up of 35.5 mo, most patients continue to be free of VOEs</a:t>
            </a:r>
          </a:p>
          <a:p>
            <a:r>
              <a:rPr lang="en-US" altLang="en-US" sz="2000" dirty="0"/>
              <a:t>Through data cutoff, patients maintained HbA</a:t>
            </a:r>
            <a:r>
              <a:rPr lang="en-US" altLang="en-US" sz="2000" baseline="30000" dirty="0"/>
              <a:t>T87Q</a:t>
            </a:r>
            <a:r>
              <a:rPr lang="en-US" altLang="en-US" sz="2000" dirty="0"/>
              <a:t> at stable therapeutic levels and exhibited both greater levels of total Hb and normalization of hemolysis markers</a:t>
            </a:r>
          </a:p>
          <a:p>
            <a:r>
              <a:rPr lang="en-US" altLang="en-US" sz="2000" dirty="0"/>
              <a:t>Safety outcomes were consistent with SCD and established safety profile for myeloablative conditioning</a:t>
            </a:r>
          </a:p>
          <a:p>
            <a:r>
              <a:rPr lang="en-US" altLang="en-US" sz="2000" dirty="0"/>
              <a:t>Clinically meaningful improvements in pain and fatigue were reported early by patients and maintained over follow-up</a:t>
            </a:r>
          </a:p>
          <a:p>
            <a:r>
              <a:rPr lang="en-US" altLang="en-US" sz="2000" dirty="0"/>
              <a:t>Investigators concluded that these long-term results confirm earlier reports on efficacy, safety, and PROs associated with lovo-cel, including in patients who are adolescents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Kanter. ASH 2023. Abstr 1051.</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9AFE66EC52D5984EB062E595DAE8C7FD" ma:contentTypeVersion="1" ma:contentTypeDescription="Create a new document." ma:contentTypeScope="" ma:versionID="20ccf1465864beed71706807ac2fa8d2">
  <xsd:schema xmlns:xsd="http://www.w3.org/2001/XMLSchema" xmlns:xs="http://www.w3.org/2001/XMLSchema" xmlns:p="http://schemas.microsoft.com/office/2006/metadata/properties" xmlns:ns2="d54cbe69-32bd-412a-b004-9152f949605e" xmlns:ns3="c4dce600-9203-47c1-ac30-e0515ecdfb67" targetNamespace="http://schemas.microsoft.com/office/2006/metadata/properties" ma:root="true" ma:fieldsID="9c8834f86caff204bb8a633eb88c73fc" ns2:_="" ns3:_="">
    <xsd:import namespace="d54cbe69-32bd-412a-b004-9152f949605e"/>
    <xsd:import namespace="c4dce600-9203-47c1-ac30-e0515ecdfb67"/>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4dce600-9203-47c1-ac30-e0515ecdfb67"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LongProperties xmlns="http://schemas.microsoft.com/office/2006/metadata/long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Document_x0020_Category xmlns="c4dce600-9203-47c1-ac30-e0515ecdfb67">Conference Capsule Slides</Document_x0020_Category>
    <_dlc_DocId xmlns="d54cbe69-32bd-412a-b004-9152f949605e">56M7VY3CDVN5-1277576100-2</_dlc_DocId>
    <_dlc_DocIdUrl xmlns="d54cbe69-32bd-412a-b004-9152f949605e">
      <Url>https://intranet.clinicaloptions.com/mews/oncology/ONC_2023_ASH_CF_(PRP6554)/NONMALIG_1051/_layouts/15/DocIdRedir.aspx?ID=56M7VY3CDVN5-1277576100-2</Url>
      <Description>56M7VY3CDVN5-1277576100-2</Description>
    </_dlc_DocIdUrl>
  </documentManagement>
</p:properties>
</file>

<file path=customXml/itemProps1.xml><?xml version="1.0" encoding="utf-8"?>
<ds:datastoreItem xmlns:ds="http://schemas.openxmlformats.org/officeDocument/2006/customXml" ds:itemID="{985ABFA6-60C5-4BAF-BB29-EC8E23D3E1FD}">
  <ds:schemaRefs>
    <ds:schemaRef ds:uri="http://schemas.microsoft.com/sharepoint/events"/>
  </ds:schemaRefs>
</ds:datastoreItem>
</file>

<file path=customXml/itemProps2.xml><?xml version="1.0" encoding="utf-8"?>
<ds:datastoreItem xmlns:ds="http://schemas.openxmlformats.org/officeDocument/2006/customXml" ds:itemID="{B3FF3D7E-07EE-4B1D-A055-510165E3BD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c4dce600-9203-47c1-ac30-e0515ecdfb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5BA55BC3-5A03-47C2-8EC3-D964C3B5E779}">
  <ds:schemaRefs>
    <ds:schemaRef ds:uri="http://schemas.microsoft.com/office/infopath/2007/PartnerControls"/>
    <ds:schemaRef ds:uri="http://purl.org/dc/terms/"/>
    <ds:schemaRef ds:uri="http://purl.org/dc/dcmitype/"/>
    <ds:schemaRef ds:uri="http://www.w3.org/XML/1998/namespace"/>
    <ds:schemaRef ds:uri="http://schemas.microsoft.com/office/2006/documentManagement/types"/>
    <ds:schemaRef ds:uri="http://schemas.microsoft.com/office/2006/metadata/properties"/>
    <ds:schemaRef ds:uri="http://schemas.openxmlformats.org/package/2006/metadata/core-properties"/>
    <ds:schemaRef ds:uri="c4dce600-9203-47c1-ac30-e0515ecdfb67"/>
    <ds:schemaRef ds:uri="d54cbe69-32bd-412a-b004-9152f949605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2531</TotalTime>
  <Words>2576</Words>
  <Application>Microsoft Office PowerPoint</Application>
  <PresentationFormat>Widescreen</PresentationFormat>
  <Paragraphs>298</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Pooled Analysis of Phase I/II and Phase III Trials of Lovotibeglogene Autotemcel Gene Therapy in Patients With Sickle Cell Disease</vt:lpstr>
      <vt:lpstr>About These Slides</vt:lpstr>
      <vt:lpstr>Lovo-cel Pooled Analysis: Background </vt:lpstr>
      <vt:lpstr>Lovo-cel Pooled Analysis: Study Design</vt:lpstr>
      <vt:lpstr>Lovo-cel Pooled Analysis: Baseline Characteristics</vt:lpstr>
      <vt:lpstr>Lovo-cel Pooled Analysis: Patient Disposition and Mobilization, Gene Tx, and Engraftment Characteristics</vt:lpstr>
      <vt:lpstr>Lovo-cel Pooled Analysis: Complete Resolution of  All VOEs* From 6-18 Mo (Primary Endpoint)</vt:lpstr>
      <vt:lpstr>Lovo-cel Pooled Analysis: Complete Resolution of Severe VOEs* From 6-18 Mo (Key Secondary Endpoint)</vt:lpstr>
      <vt:lpstr>Lovo-cel Pooled Analysis: PROs,  Globin Response, and Lab Evaluations</vt:lpstr>
      <vt:lpstr>Lovo-cel Pooled Analysis: Safety</vt:lpstr>
      <vt:lpstr>Lovo-cel Pooled Analysis: Investigators’ Conclusions</vt:lpstr>
      <vt:lpstr>Go Online for More CCO  Coverage of ASH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Pooled Analysis of Phase I/II and Phase III Trials of Lovotibeglogene Autotemcel Gene Therapy in Patients With Sickle Cell Disease</dc:title>
  <dc:creator>Preferred User</dc:creator>
  <cp:lastModifiedBy>jbuckley@clinicaloptions.com</cp:lastModifiedBy>
  <cp:revision>40</cp:revision>
  <cp:lastPrinted>2016-09-26T20:21:49Z</cp:lastPrinted>
  <dcterms:created xsi:type="dcterms:W3CDTF">2005-05-27T15:08:01Z</dcterms:created>
  <dcterms:modified xsi:type="dcterms:W3CDTF">2023-12-13T22:53:18Z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63abb4fd-6ca0-4ac3-958d-babd21c3b568</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0x0101009AFE66EC52D5984EB062E595DAE8C7FD</vt:lpwstr>
  </property>
  <property fmtid="{D5CDD505-2E9C-101B-9397-08002B2CF9AE}" pid="9" name="MediaServiceImageTags">
    <vt:lpwstr/>
  </property>
</Properties>
</file>