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44" r:id="rId10"/>
    <p:sldId id="545" r:id="rId11"/>
    <p:sldId id="552" r:id="rId12"/>
    <p:sldId id="547" r:id="rId13"/>
    <p:sldId id="554" r:id="rId14"/>
    <p:sldId id="555"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Jacky Olin" initials="JO" lastIdx="5" clrIdx="15">
    <p:extLst>
      <p:ext uri="{19B8F6BF-5375-455C-9EA6-DF929625EA0E}">
        <p15:presenceInfo xmlns:p15="http://schemas.microsoft.com/office/powerpoint/2012/main" userId="S::jolin@clinicaloptions.com::be962d7c-0694-47b7-a47b-05bea0d96c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899279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DRd, daratumumab/lenalidomide/dexamethasone; MM, multiple myeloma;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02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DR, daratumumab/lenalidomide; IFM</a:t>
            </a:r>
            <a:r>
              <a:rPr lang="en-US" b="0" i="1" dirty="0"/>
              <a:t>, </a:t>
            </a:r>
            <a:r>
              <a:rPr lang="en-US" b="0" i="1" u="none" strike="noStrike" dirty="0">
                <a:solidFill>
                  <a:srgbClr val="212121"/>
                </a:solidFill>
                <a:effectLst/>
                <a:latin typeface="Merriweather" panose="020F0502020204030204" pitchFamily="34" charset="0"/>
              </a:rPr>
              <a:t>Intergroupe Francophone du Myélome; ISS, International Staging System;</a:t>
            </a:r>
            <a:r>
              <a:rPr lang="en-US" i="1" dirty="0"/>
              <a:t> MM, multiple myeloma; MRD, measurable residual disease; ORR, overall response rate; PFS, progression-free survival; Rd, lenalidomide/dexamethasone; VGPR, very good partial response.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29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latin typeface="Arial" charset="0"/>
                <a:ea typeface="+mn-ea"/>
                <a:cs typeface="+mn-cs"/>
              </a:rPr>
              <a:t>DR, daratumumab/lenalidomide; ECOG, Eastern Cooperative Oncology Group; IFM, Intergroupe Francophone du Myélome; ISS, International Staging System; NA, not available; PS, performance status;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53621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DR, daratumumab/lenalidomide; </a:t>
            </a:r>
            <a:r>
              <a:rPr lang="en-US" sz="1200" i="1" kern="1200" dirty="0">
                <a:solidFill>
                  <a:schemeClr val="tx1"/>
                </a:solidFill>
                <a:latin typeface="Arial" charset="0"/>
                <a:ea typeface="+mn-ea"/>
                <a:cs typeface="+mn-cs"/>
              </a:rPr>
              <a:t>IFM, Intergroupe Francophone du Myélome; I</a:t>
            </a:r>
            <a:r>
              <a:rPr lang="en-US" i="1" dirty="0"/>
              <a:t>TT, intention-to-treat; MRD, measurable residual disease; NGS, next-generation sequencing; ORR, overall response rate; PR, partial response; Rd, lenalidomide/dexamethasone;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53052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DR, daratumumab/lenalidomide; Rd, lenalidomide/dexamethasone; SAE, serious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491510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DR, daratumumab/lenalidomide; </a:t>
            </a:r>
            <a:r>
              <a:rPr lang="en-US" sz="1200" i="1" kern="1200" dirty="0">
                <a:solidFill>
                  <a:schemeClr val="tx1"/>
                </a:solidFill>
                <a:latin typeface="Arial" charset="0"/>
                <a:ea typeface="+mn-ea"/>
                <a:cs typeface="+mn-cs"/>
              </a:rPr>
              <a:t>IFM, Intergroupe Francophone du Myélome; </a:t>
            </a:r>
            <a:r>
              <a:rPr lang="en-US" i="1" dirty="0"/>
              <a:t>Rd, lenalidomide/dexamethasone; SAE, serious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847954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 daratumumab/lenalidomide; MM, multiple myeloma; MRD, measurable residual disease; ORR, overall response rate; PFS, progression-free survival;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IFM 2017-03: Phase III Trial of Daratumumab + Lenalidomide vs Lenalidomide + Dexamethasone</a:t>
            </a:r>
            <a:br>
              <a:rPr lang="en-US" altLang="en-US" sz="4000" dirty="0"/>
            </a:br>
            <a:r>
              <a:rPr lang="en-US" altLang="en-US" sz="4000" dirty="0"/>
              <a:t>in Frail Patients With Newly Diagnosed </a:t>
            </a:r>
            <a:br>
              <a:rPr lang="en-US" altLang="en-US" sz="4000" dirty="0"/>
            </a:br>
            <a:r>
              <a:rPr lang="en-US" altLang="en-US" sz="4000" dirty="0"/>
              <a:t>Multiple Myeloma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IFM 2017-03:</a:t>
            </a:r>
            <a:r>
              <a:rPr lang="en-US" dirty="0"/>
              <a: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241885" cy="4650686"/>
          </a:xfrm>
        </p:spPr>
        <p:txBody>
          <a:bodyPr/>
          <a:lstStyle/>
          <a:p>
            <a:r>
              <a:rPr lang="en-US" altLang="en-US" sz="2600" dirty="0"/>
              <a:t>Fitness and ability to tolerate MM treatment varies among older patients</a:t>
            </a:r>
            <a:r>
              <a:rPr lang="en-US" altLang="en-US" sz="2600" baseline="30000" dirty="0"/>
              <a:t>1-3</a:t>
            </a:r>
            <a:endParaRPr lang="en-US" altLang="en-US" sz="2600" dirty="0"/>
          </a:p>
          <a:p>
            <a:pPr lvl="1"/>
            <a:r>
              <a:rPr lang="en-US" altLang="en-US" sz="2400" dirty="0"/>
              <a:t>Frailty is associated with increased risk of death, disease progression, higher rates of nonhematologic AEs, and treatment discontinuation in patients with MM</a:t>
            </a:r>
          </a:p>
          <a:p>
            <a:r>
              <a:rPr lang="en-US" altLang="en-US" sz="2600" dirty="0"/>
              <a:t>DRd is a standard regimen for newly diagnosed transplant-ineligible patients with MM, but rates of pneumonia are higher with DRd vs Rd, particularly in </a:t>
            </a:r>
            <a:br>
              <a:rPr lang="en-US" altLang="en-US" sz="2600" dirty="0"/>
            </a:br>
            <a:r>
              <a:rPr lang="en-US" altLang="en-US" sz="2600" dirty="0"/>
              <a:t>frail patients</a:t>
            </a:r>
            <a:r>
              <a:rPr lang="en-US" altLang="en-US" sz="2600" baseline="30000" dirty="0"/>
              <a:t>3,4</a:t>
            </a:r>
          </a:p>
          <a:p>
            <a:r>
              <a:rPr lang="en-US" altLang="en-US" sz="2600" dirty="0"/>
              <a:t>IFM 2017-03 is a phase III trial evaluating whether a dexamethasone-sparing regimen of daratumumab + lenalidomide would be effective and limit toxicity in frail patients compared with lenalidomide + dexamethasone</a:t>
            </a:r>
            <a:r>
              <a:rPr lang="en-US" altLang="en-US" sz="2600" baseline="30000" dirty="0"/>
              <a:t>5</a:t>
            </a:r>
          </a:p>
          <a:p>
            <a:pPr lvl="1"/>
            <a:r>
              <a:rPr lang="en-US" altLang="en-US" sz="2400" dirty="0"/>
              <a:t>Current interim analysis at 12 mo of therapy reported on response and safety</a:t>
            </a:r>
            <a:r>
              <a:rPr lang="en-US" altLang="en-US" sz="2400" baseline="30000" dirty="0"/>
              <a:t>5</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893596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Palumbo. Blood. 2015;125:2068. 2. Palumbo. </a:t>
            </a:r>
            <a:r>
              <a:rPr lang="it-IT" altLang="en-US" sz="1200" b="0" spc="-10" dirty="0">
                <a:solidFill>
                  <a:schemeClr val="bg2"/>
                </a:solidFill>
                <a:latin typeface="Calibri" panose="020F0502020204030204" pitchFamily="34" charset="0"/>
              </a:rPr>
              <a:t>JCO. 2015;33:2863. 3.</a:t>
            </a:r>
            <a:r>
              <a:rPr lang="en-US" altLang="en-US" sz="1200" b="0" spc="-10" dirty="0">
                <a:solidFill>
                  <a:schemeClr val="bg2"/>
                </a:solidFill>
                <a:latin typeface="Calibri" panose="020F0502020204030204" pitchFamily="34" charset="0"/>
              </a:rPr>
              <a:t> Facon. Leukemia. 2022;36:1066.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Facon. Leukemia. 2020;34:224. 5. Manier. ASH 2022. Abstr 569.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IFM 2017-03: Study Design</a:t>
            </a:r>
            <a:endParaRPr lang="en-US" altLang="en-US" dirty="0"/>
          </a:p>
        </p:txBody>
      </p:sp>
      <p:sp>
        <p:nvSpPr>
          <p:cNvPr id="20" name="Content Placeholder 2">
            <a:extLst>
              <a:ext uri="{FF2B5EF4-FFF2-40B4-BE49-F238E27FC236}">
                <a16:creationId xmlns:a16="http://schemas.microsoft.com/office/drawing/2014/main" id="{76BFB28A-455D-4AB8-AF41-5422325F66A9}"/>
              </a:ext>
            </a:extLst>
          </p:cNvPr>
          <p:cNvSpPr>
            <a:spLocks noGrp="1"/>
          </p:cNvSpPr>
          <p:nvPr>
            <p:ph idx="1"/>
          </p:nvPr>
        </p:nvSpPr>
        <p:spPr/>
        <p:txBody>
          <a:bodyPr/>
          <a:lstStyle/>
          <a:p>
            <a:r>
              <a:rPr lang="en-US" sz="2400" dirty="0"/>
              <a:t>Randomized, open-label, multicenter phase III trial</a:t>
            </a:r>
            <a:r>
              <a:rPr lang="en-US" sz="2400" baseline="30000" dirty="0"/>
              <a:t>1</a:t>
            </a:r>
          </a:p>
          <a:p>
            <a:endParaRPr lang="en-US" sz="2400" dirty="0"/>
          </a:p>
          <a:p>
            <a:endParaRPr lang="en-US" sz="2400" dirty="0"/>
          </a:p>
          <a:p>
            <a:endParaRPr lang="en-US" sz="2400" dirty="0"/>
          </a:p>
          <a:p>
            <a:endParaRPr lang="en-US" sz="2400" dirty="0"/>
          </a:p>
          <a:p>
            <a:endParaRPr lang="en-US" sz="2400" dirty="0"/>
          </a:p>
          <a:p>
            <a:endParaRPr lang="en-US" sz="2400" dirty="0"/>
          </a:p>
          <a:p>
            <a:pPr>
              <a:spcBef>
                <a:spcPts val="0"/>
              </a:spcBef>
            </a:pPr>
            <a:r>
              <a:rPr lang="en-US" sz="2400" b="1" dirty="0"/>
              <a:t>Primary endpoint:</a:t>
            </a:r>
            <a:r>
              <a:rPr lang="en-US" sz="2400" dirty="0"/>
              <a:t> PFS (not yet reported)</a:t>
            </a:r>
          </a:p>
          <a:p>
            <a:r>
              <a:rPr lang="en-US" sz="2400" b="1" dirty="0"/>
              <a:t>Interim analysis at 12 mo of therapy: </a:t>
            </a:r>
            <a:r>
              <a:rPr lang="en-US" sz="2400" dirty="0"/>
              <a:t>ORR, ≥ VGPR, MRD rate, grade ≥3 AEs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Broome. ASH 2022. Abstr 3. 2. Facon. Leukemia. 2020;34:224. </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521692E6-4F74-AA33-7B7C-086D3CD750AA}"/>
              </a:ext>
            </a:extLst>
          </p:cNvPr>
          <p:cNvSpPr txBox="1"/>
          <p:nvPr/>
        </p:nvSpPr>
        <p:spPr bwMode="auto">
          <a:xfrm>
            <a:off x="473792" y="3007207"/>
            <a:ext cx="296873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b="0" dirty="0">
                <a:solidFill>
                  <a:schemeClr val="bg1"/>
                </a:solidFill>
                <a:latin typeface="Calibri" panose="020F0502020204030204" pitchFamily="34" charset="0"/>
              </a:rPr>
              <a:t>Patients aged ≥65 yr with </a:t>
            </a:r>
          </a:p>
          <a:p>
            <a:pPr algn="ctr">
              <a:spcBef>
                <a:spcPts val="0"/>
              </a:spcBef>
            </a:pPr>
            <a:r>
              <a:rPr lang="en-US" b="0" dirty="0">
                <a:solidFill>
                  <a:schemeClr val="bg1"/>
                </a:solidFill>
                <a:latin typeface="Calibri" panose="020F0502020204030204" pitchFamily="34" charset="0"/>
              </a:rPr>
              <a:t>newly diagnosed MM; </a:t>
            </a:r>
          </a:p>
          <a:p>
            <a:pPr algn="ctr">
              <a:spcBef>
                <a:spcPts val="0"/>
              </a:spcBef>
            </a:pPr>
            <a:r>
              <a:rPr lang="en-US" b="0" dirty="0">
                <a:solidFill>
                  <a:schemeClr val="bg1"/>
                </a:solidFill>
                <a:latin typeface="Calibri" panose="020F0502020204030204" pitchFamily="34" charset="0"/>
              </a:rPr>
              <a:t>IFM frailty score ≥2*</a:t>
            </a:r>
          </a:p>
          <a:p>
            <a:pPr algn="ctr">
              <a:spcBef>
                <a:spcPts val="0"/>
              </a:spcBef>
            </a:pPr>
            <a:r>
              <a:rPr lang="en-US" b="0" dirty="0">
                <a:solidFill>
                  <a:schemeClr val="bg1"/>
                </a:solidFill>
                <a:latin typeface="Calibri" panose="020F0502020204030204" pitchFamily="34" charset="0"/>
              </a:rPr>
              <a:t>(N = 293)</a:t>
            </a:r>
          </a:p>
        </p:txBody>
      </p:sp>
      <p:cxnSp>
        <p:nvCxnSpPr>
          <p:cNvPr id="7" name="Straight Arrow Connector 6">
            <a:extLst>
              <a:ext uri="{FF2B5EF4-FFF2-40B4-BE49-F238E27FC236}">
                <a16:creationId xmlns:a16="http://schemas.microsoft.com/office/drawing/2014/main" id="{EE8FD801-9AE9-D4CD-A6FD-D1FAD8B6C9BF}"/>
              </a:ext>
            </a:extLst>
          </p:cNvPr>
          <p:cNvCxnSpPr>
            <a:cxnSpLocks/>
          </p:cNvCxnSpPr>
          <p:nvPr/>
        </p:nvCxnSpPr>
        <p:spPr bwMode="auto">
          <a:xfrm flipV="1">
            <a:off x="4121274" y="3013466"/>
            <a:ext cx="443574" cy="329371"/>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F90E26E3-B9E9-D355-214D-409A572BA271}"/>
              </a:ext>
            </a:extLst>
          </p:cNvPr>
          <p:cNvSpPr txBox="1"/>
          <p:nvPr/>
        </p:nvSpPr>
        <p:spPr bwMode="auto">
          <a:xfrm>
            <a:off x="4592455" y="2502384"/>
            <a:ext cx="5086852" cy="1077218"/>
          </a:xfrm>
          <a:prstGeom prst="rect">
            <a:avLst/>
          </a:prstGeom>
          <a:solidFill>
            <a:srgbClr val="E1471D"/>
          </a:solidFill>
          <a:ln>
            <a:noFill/>
          </a:ln>
        </p:spPr>
        <p:txBody>
          <a:bodyPr wrap="square" rtlCol="0">
            <a:spAutoFit/>
          </a:bodyPr>
          <a:lstStyle/>
          <a:p>
            <a:pPr algn="ctr">
              <a:spcBef>
                <a:spcPts val="0"/>
              </a:spcBef>
            </a:pPr>
            <a:r>
              <a:rPr lang="en-US" sz="1600" dirty="0">
                <a:latin typeface="Calibri" panose="020F0502020204030204" pitchFamily="34" charset="0"/>
              </a:rPr>
              <a:t>DR</a:t>
            </a:r>
            <a:r>
              <a:rPr lang="en-US" sz="1600" b="0" baseline="30000" dirty="0">
                <a:latin typeface="Calibri" panose="020F0502020204030204" pitchFamily="34" charset="0"/>
              </a:rPr>
              <a:t>† </a:t>
            </a:r>
            <a:r>
              <a:rPr lang="en-US" sz="1600" b="0" dirty="0">
                <a:latin typeface="Calibri" panose="020F0502020204030204" pitchFamily="34" charset="0"/>
              </a:rPr>
              <a:t>(n = 199)</a:t>
            </a:r>
            <a:br>
              <a:rPr lang="en-US" sz="1600" b="0" baseline="30000" dirty="0">
                <a:latin typeface="Calibri" panose="020F0502020204030204" pitchFamily="34" charset="0"/>
              </a:rPr>
            </a:br>
            <a:r>
              <a:rPr lang="en-US" sz="1600" dirty="0">
                <a:latin typeface="Calibri" panose="020F0502020204030204" pitchFamily="34" charset="0"/>
              </a:rPr>
              <a:t>Daratumumab</a:t>
            </a:r>
            <a:r>
              <a:rPr lang="en-US" sz="1600" b="0" dirty="0">
                <a:latin typeface="Calibri" panose="020F0502020204030204" pitchFamily="34" charset="0"/>
              </a:rPr>
              <a:t> SC 1800 mg Q1W for 8 wk; </a:t>
            </a:r>
          </a:p>
          <a:p>
            <a:pPr algn="ctr">
              <a:spcBef>
                <a:spcPts val="0"/>
              </a:spcBef>
            </a:pPr>
            <a:r>
              <a:rPr lang="en-US" sz="1600" b="0" dirty="0">
                <a:latin typeface="Calibri" panose="020F0502020204030204" pitchFamily="34" charset="0"/>
              </a:rPr>
              <a:t>then Q2W for 16 wk; then Q4W thereafter</a:t>
            </a:r>
          </a:p>
          <a:p>
            <a:pPr algn="ctr">
              <a:spcBef>
                <a:spcPts val="0"/>
              </a:spcBef>
            </a:pPr>
            <a:r>
              <a:rPr lang="en-US" sz="1600" dirty="0">
                <a:latin typeface="Calibri" panose="020F0502020204030204" pitchFamily="34" charset="0"/>
              </a:rPr>
              <a:t>Lenalidomide</a:t>
            </a:r>
            <a:r>
              <a:rPr lang="en-US" sz="1600" b="0" dirty="0">
                <a:latin typeface="Calibri" panose="020F0502020204030204" pitchFamily="34" charset="0"/>
              </a:rPr>
              <a:t> 25 mg D1-21 Q28D</a:t>
            </a:r>
          </a:p>
        </p:txBody>
      </p:sp>
      <p:sp>
        <p:nvSpPr>
          <p:cNvPr id="15" name="TextBox 14">
            <a:extLst>
              <a:ext uri="{FF2B5EF4-FFF2-40B4-BE49-F238E27FC236}">
                <a16:creationId xmlns:a16="http://schemas.microsoft.com/office/drawing/2014/main" id="{52201AA0-DF8E-BB43-5614-943528F831B5}"/>
              </a:ext>
            </a:extLst>
          </p:cNvPr>
          <p:cNvSpPr txBox="1"/>
          <p:nvPr/>
        </p:nvSpPr>
        <p:spPr bwMode="auto">
          <a:xfrm>
            <a:off x="4592454" y="3652897"/>
            <a:ext cx="5086853" cy="1078992"/>
          </a:xfrm>
          <a:prstGeom prst="rect">
            <a:avLst/>
          </a:prstGeom>
          <a:solidFill>
            <a:srgbClr val="015873"/>
          </a:solidFill>
          <a:ln>
            <a:noFill/>
          </a:ln>
        </p:spPr>
        <p:txBody>
          <a:bodyPr wrap="square" rtlCol="0" anchor="ctr">
            <a:spAutoFit/>
          </a:bodyPr>
          <a:lstStyle/>
          <a:p>
            <a:pPr algn="ctr">
              <a:spcBef>
                <a:spcPts val="0"/>
              </a:spcBef>
            </a:pPr>
            <a:r>
              <a:rPr lang="en-US" sz="1600" dirty="0">
                <a:latin typeface="Calibri" panose="020F0502020204030204" pitchFamily="34" charset="0"/>
              </a:rPr>
              <a:t>Rd </a:t>
            </a:r>
            <a:r>
              <a:rPr lang="en-US" sz="1600" b="0" dirty="0">
                <a:latin typeface="Calibri" panose="020F0502020204030204" pitchFamily="34" charset="0"/>
              </a:rPr>
              <a:t>(n = 94)</a:t>
            </a:r>
          </a:p>
          <a:p>
            <a:pPr algn="ctr">
              <a:lnSpc>
                <a:spcPct val="100000"/>
              </a:lnSpc>
              <a:spcBef>
                <a:spcPts val="0"/>
              </a:spcBef>
              <a:spcAft>
                <a:spcPct val="0"/>
              </a:spcAft>
              <a:buClrTx/>
              <a:buFontTx/>
              <a:buNone/>
            </a:pPr>
            <a:r>
              <a:rPr lang="en-US" sz="1600" dirty="0">
                <a:latin typeface="Calibri" panose="020F0502020204030204" pitchFamily="34" charset="0"/>
              </a:rPr>
              <a:t>Lenalidomide</a:t>
            </a:r>
            <a:r>
              <a:rPr lang="en-US" sz="1600" b="0" dirty="0">
                <a:latin typeface="Calibri" panose="020F0502020204030204" pitchFamily="34" charset="0"/>
              </a:rPr>
              <a:t> 25 mg D1-21 Q28D</a:t>
            </a:r>
          </a:p>
          <a:p>
            <a:pPr algn="ctr">
              <a:lnSpc>
                <a:spcPct val="100000"/>
              </a:lnSpc>
              <a:spcBef>
                <a:spcPts val="0"/>
              </a:spcBef>
              <a:spcAft>
                <a:spcPct val="0"/>
              </a:spcAft>
              <a:buClrTx/>
              <a:buFontTx/>
              <a:buNone/>
            </a:pPr>
            <a:r>
              <a:rPr lang="en-US" sz="1600" dirty="0">
                <a:latin typeface="Calibri" panose="020F0502020204030204" pitchFamily="34" charset="0"/>
              </a:rPr>
              <a:t>Dexamethasone</a:t>
            </a:r>
            <a:r>
              <a:rPr lang="en-US" sz="1600" b="0" dirty="0">
                <a:latin typeface="Calibri" panose="020F0502020204030204" pitchFamily="34" charset="0"/>
              </a:rPr>
              <a:t> 20 mg D1, 8, 15, 22 Q28D</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4117645" y="3847398"/>
            <a:ext cx="443574" cy="329371"/>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2E34821-4D9F-FF0E-6777-AF988FE53875}"/>
              </a:ext>
            </a:extLst>
          </p:cNvPr>
          <p:cNvCxnSpPr/>
          <p:nvPr/>
        </p:nvCxnSpPr>
        <p:spPr bwMode="auto">
          <a:xfrm>
            <a:off x="9729806" y="3617378"/>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A2EE8732-4744-320B-25A4-332C1F153F22}"/>
              </a:ext>
            </a:extLst>
          </p:cNvPr>
          <p:cNvSpPr txBox="1"/>
          <p:nvPr/>
        </p:nvSpPr>
        <p:spPr bwMode="auto">
          <a:xfrm>
            <a:off x="3176459" y="3304718"/>
            <a:ext cx="14875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i="1" dirty="0">
                <a:solidFill>
                  <a:schemeClr val="bg1"/>
                </a:solidFill>
                <a:latin typeface="Calibri" panose="020F0502020204030204" pitchFamily="34" charset="0"/>
              </a:rPr>
              <a:t>Randomization</a:t>
            </a:r>
          </a:p>
          <a:p>
            <a:pPr algn="ctr">
              <a:lnSpc>
                <a:spcPct val="100000"/>
              </a:lnSpc>
              <a:spcBef>
                <a:spcPts val="0"/>
              </a:spcBef>
              <a:spcAft>
                <a:spcPct val="0"/>
              </a:spcAft>
              <a:buClrTx/>
              <a:buFontTx/>
              <a:buNone/>
            </a:pPr>
            <a:r>
              <a:rPr lang="en-US" sz="1600" i="1" dirty="0">
                <a:solidFill>
                  <a:schemeClr val="bg1"/>
                </a:solidFill>
                <a:latin typeface="Calibri" panose="020F0502020204030204" pitchFamily="34" charset="0"/>
              </a:rPr>
              <a:t>2:1</a:t>
            </a:r>
          </a:p>
        </p:txBody>
      </p:sp>
      <p:sp>
        <p:nvSpPr>
          <p:cNvPr id="24" name="TextBox 23">
            <a:extLst>
              <a:ext uri="{FF2B5EF4-FFF2-40B4-BE49-F238E27FC236}">
                <a16:creationId xmlns:a16="http://schemas.microsoft.com/office/drawing/2014/main" id="{665C990C-6876-A9BA-09B1-BF52C5BAFE46}"/>
              </a:ext>
            </a:extLst>
          </p:cNvPr>
          <p:cNvSpPr txBox="1"/>
          <p:nvPr/>
        </p:nvSpPr>
        <p:spPr bwMode="auto">
          <a:xfrm>
            <a:off x="10015085" y="2899479"/>
            <a:ext cx="157904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i="1" dirty="0">
                <a:solidFill>
                  <a:schemeClr val="bg1"/>
                </a:solidFill>
                <a:latin typeface="Calibri" panose="020F0502020204030204" pitchFamily="34" charset="0"/>
              </a:rPr>
              <a:t>Treatment Continued until PD or unacceptable AE</a:t>
            </a:r>
          </a:p>
        </p:txBody>
      </p:sp>
      <p:sp>
        <p:nvSpPr>
          <p:cNvPr id="5" name="TextBox 4">
            <a:extLst>
              <a:ext uri="{FF2B5EF4-FFF2-40B4-BE49-F238E27FC236}">
                <a16:creationId xmlns:a16="http://schemas.microsoft.com/office/drawing/2014/main" id="{8AB91479-D1EF-890D-700A-1BDA58954A67}"/>
              </a:ext>
            </a:extLst>
          </p:cNvPr>
          <p:cNvSpPr txBox="1"/>
          <p:nvPr/>
        </p:nvSpPr>
        <p:spPr bwMode="auto">
          <a:xfrm>
            <a:off x="1378962" y="2054178"/>
            <a:ext cx="55393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b="0" i="1" dirty="0">
                <a:solidFill>
                  <a:schemeClr val="bg1"/>
                </a:solidFill>
                <a:latin typeface="Calibri" panose="020F0502020204030204" pitchFamily="34" charset="0"/>
              </a:rPr>
              <a:t>Stratification by ISS (I vs II vs III) and age (&lt;80 vs ≥80 yr)</a:t>
            </a:r>
          </a:p>
        </p:txBody>
      </p:sp>
      <p:sp>
        <p:nvSpPr>
          <p:cNvPr id="3" name="TextBox 2">
            <a:extLst>
              <a:ext uri="{FF2B5EF4-FFF2-40B4-BE49-F238E27FC236}">
                <a16:creationId xmlns:a16="http://schemas.microsoft.com/office/drawing/2014/main" id="{D3A256BB-EC28-B5E1-C811-C00F191C839E}"/>
              </a:ext>
            </a:extLst>
          </p:cNvPr>
          <p:cNvSpPr txBox="1"/>
          <p:nvPr/>
        </p:nvSpPr>
        <p:spPr bwMode="auto">
          <a:xfrm>
            <a:off x="604675" y="4748906"/>
            <a:ext cx="78061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baseline="300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DR included low-dose dexamethasone 20 mg/wk during cycles 1,2, along with SC daratumumab dosing. </a:t>
            </a:r>
          </a:p>
        </p:txBody>
      </p:sp>
      <p:sp>
        <p:nvSpPr>
          <p:cNvPr id="6" name="TextBox 5">
            <a:extLst>
              <a:ext uri="{FF2B5EF4-FFF2-40B4-BE49-F238E27FC236}">
                <a16:creationId xmlns:a16="http://schemas.microsoft.com/office/drawing/2014/main" id="{66EB9A94-CE12-2001-CDA2-54F4963A98C8}"/>
              </a:ext>
            </a:extLst>
          </p:cNvPr>
          <p:cNvSpPr txBox="1"/>
          <p:nvPr/>
        </p:nvSpPr>
        <p:spPr bwMode="auto">
          <a:xfrm>
            <a:off x="639331" y="4479324"/>
            <a:ext cx="32439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*IFM frailty score</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0-1 = fit; ≥2 = frail. </a:t>
            </a:r>
          </a:p>
        </p:txBody>
      </p:sp>
      <p:cxnSp>
        <p:nvCxnSpPr>
          <p:cNvPr id="12" name="Straight Arrow Connector 11">
            <a:extLst>
              <a:ext uri="{FF2B5EF4-FFF2-40B4-BE49-F238E27FC236}">
                <a16:creationId xmlns:a16="http://schemas.microsoft.com/office/drawing/2014/main" id="{1C65363E-0877-A623-6F3C-ACCF76374DD8}"/>
              </a:ext>
            </a:extLst>
          </p:cNvPr>
          <p:cNvCxnSpPr/>
          <p:nvPr/>
        </p:nvCxnSpPr>
        <p:spPr bwMode="auto">
          <a:xfrm>
            <a:off x="4117645" y="2405499"/>
            <a:ext cx="0" cy="504823"/>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dirty="0"/>
              <a:t>IFM 2017-03: Baseline Characteristics</a:t>
            </a:r>
            <a:endParaRPr lang="en-US" altLang="en-US" dirty="0"/>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35511907"/>
              </p:ext>
            </p:extLst>
          </p:nvPr>
        </p:nvGraphicFramePr>
        <p:xfrm>
          <a:off x="719137" y="1369074"/>
          <a:ext cx="5202691" cy="4602592"/>
        </p:xfrm>
        <a:graphic>
          <a:graphicData uri="http://schemas.openxmlformats.org/drawingml/2006/table">
            <a:tbl>
              <a:tblPr/>
              <a:tblGrid>
                <a:gridCol w="2380678">
                  <a:extLst>
                    <a:ext uri="{9D8B030D-6E8A-4147-A177-3AD203B41FA5}">
                      <a16:colId xmlns:a16="http://schemas.microsoft.com/office/drawing/2014/main" val="20000"/>
                    </a:ext>
                  </a:extLst>
                </a:gridCol>
                <a:gridCol w="1458041">
                  <a:extLst>
                    <a:ext uri="{9D8B030D-6E8A-4147-A177-3AD203B41FA5}">
                      <a16:colId xmlns:a16="http://schemas.microsoft.com/office/drawing/2014/main" val="129657357"/>
                    </a:ext>
                  </a:extLst>
                </a:gridCol>
                <a:gridCol w="1363972">
                  <a:extLst>
                    <a:ext uri="{9D8B030D-6E8A-4147-A177-3AD203B41FA5}">
                      <a16:colId xmlns:a16="http://schemas.microsoft.com/office/drawing/2014/main" val="20001"/>
                    </a:ext>
                  </a:extLst>
                </a:gridCol>
              </a:tblGrid>
              <a:tr h="3292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DR (n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 (n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92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(68-92)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(68-90)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1969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category,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to &lt;70 yr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to &lt;75 yr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to &lt;80 yr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yr</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(59)</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(65)</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902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927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10/46/44</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10/50/40</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92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Charlson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4541963"/>
                  </a:ext>
                </a:extLst>
              </a:tr>
              <a:tr h="149565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IFM frailty score,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Manier. ASH 2022. Abstr 569.</a:t>
            </a:r>
            <a:endParaRPr lang="en-US" altLang="en-US" sz="1200" b="0" dirty="0">
              <a:solidFill>
                <a:schemeClr val="bg2"/>
              </a:solidFill>
              <a:latin typeface="Calibri" panose="020F0502020204030204" pitchFamily="34" charset="0"/>
            </a:endParaRPr>
          </a:p>
        </p:txBody>
      </p:sp>
      <p:graphicFrame>
        <p:nvGraphicFramePr>
          <p:cNvPr id="3" name="Group 32">
            <a:extLst>
              <a:ext uri="{FF2B5EF4-FFF2-40B4-BE49-F238E27FC236}">
                <a16:creationId xmlns:a16="http://schemas.microsoft.com/office/drawing/2014/main" id="{63B84A00-091D-79EB-2849-163BE25C27F4}"/>
              </a:ext>
            </a:extLst>
          </p:cNvPr>
          <p:cNvGraphicFramePr>
            <a:graphicFrameLocks noGrp="1"/>
          </p:cNvGraphicFramePr>
          <p:nvPr>
            <p:extLst>
              <p:ext uri="{D42A27DB-BD31-4B8C-83A1-F6EECF244321}">
                <p14:modId xmlns:p14="http://schemas.microsoft.com/office/powerpoint/2010/main" val="612417774"/>
              </p:ext>
            </p:extLst>
          </p:nvPr>
        </p:nvGraphicFramePr>
        <p:xfrm>
          <a:off x="6096000" y="1369074"/>
          <a:ext cx="5438764" cy="4785440"/>
        </p:xfrm>
        <a:graphic>
          <a:graphicData uri="http://schemas.openxmlformats.org/drawingml/2006/table">
            <a:tbl>
              <a:tblPr/>
              <a:tblGrid>
                <a:gridCol w="2990174">
                  <a:extLst>
                    <a:ext uri="{9D8B030D-6E8A-4147-A177-3AD203B41FA5}">
                      <a16:colId xmlns:a16="http://schemas.microsoft.com/office/drawing/2014/main" val="20000"/>
                    </a:ext>
                  </a:extLst>
                </a:gridCol>
                <a:gridCol w="1276387">
                  <a:extLst>
                    <a:ext uri="{9D8B030D-6E8A-4147-A177-3AD203B41FA5}">
                      <a16:colId xmlns:a16="http://schemas.microsoft.com/office/drawing/2014/main" val="129657357"/>
                    </a:ext>
                  </a:extLst>
                </a:gridCol>
                <a:gridCol w="1172203">
                  <a:extLst>
                    <a:ext uri="{9D8B030D-6E8A-4147-A177-3AD203B41FA5}">
                      <a16:colId xmlns:a16="http://schemas.microsoft.com/office/drawing/2014/main" val="20001"/>
                    </a:ext>
                  </a:extLst>
                </a:gridCol>
              </a:tblGrid>
              <a:tr h="32260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DR (n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 (n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2604">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disease stage I/II/III, %</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17/51/32</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19/53/28</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1969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Measurable disease type,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IgG</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PBJ only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SFLC only</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(14)</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(16)</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5430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Cytogenetics profile,</a:t>
                      </a:r>
                      <a:r>
                        <a:rPr lang="en-US" sz="1600" b="0" baseline="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t(4;14)</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t(14;16)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08508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Creatinine clearance,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&lt;30 mL/min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to &lt;60 mL/min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mL/min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(40)</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(44)</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A6B75598-754B-1311-98DF-3DEB68558688}"/>
              </a:ext>
            </a:extLst>
          </p:cNvPr>
          <p:cNvSpPr txBox="1"/>
          <p:nvPr/>
        </p:nvSpPr>
        <p:spPr bwMode="auto">
          <a:xfrm>
            <a:off x="609759" y="6041791"/>
            <a:ext cx="31929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*Cytogenetic profile NA for DR (n=20); Rd (n=17)</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762159" y="3905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IFM 2017-03: Response Rates</a:t>
            </a:r>
            <a:endParaRPr lang="en-US" altLang="en-US" kern="0" dirty="0"/>
          </a:p>
        </p:txBody>
      </p:sp>
      <p:graphicFrame>
        <p:nvGraphicFramePr>
          <p:cNvPr id="8" name="Group 32">
            <a:extLst>
              <a:ext uri="{FF2B5EF4-FFF2-40B4-BE49-F238E27FC236}">
                <a16:creationId xmlns:a16="http://schemas.microsoft.com/office/drawing/2014/main" id="{F8D185F6-7726-539C-2D42-39D268A8B15E}"/>
              </a:ext>
            </a:extLst>
          </p:cNvPr>
          <p:cNvGraphicFramePr>
            <a:graphicFrameLocks noGrp="1"/>
          </p:cNvGraphicFramePr>
          <p:nvPr>
            <p:extLst>
              <p:ext uri="{D42A27DB-BD31-4B8C-83A1-F6EECF244321}">
                <p14:modId xmlns:p14="http://schemas.microsoft.com/office/powerpoint/2010/main" val="1265008861"/>
              </p:ext>
            </p:extLst>
          </p:nvPr>
        </p:nvGraphicFramePr>
        <p:xfrm>
          <a:off x="719139" y="1352033"/>
          <a:ext cx="5180917" cy="3185224"/>
        </p:xfrm>
        <a:graphic>
          <a:graphicData uri="http://schemas.openxmlformats.org/drawingml/2006/table">
            <a:tbl>
              <a:tblPr/>
              <a:tblGrid>
                <a:gridCol w="1805899">
                  <a:extLst>
                    <a:ext uri="{9D8B030D-6E8A-4147-A177-3AD203B41FA5}">
                      <a16:colId xmlns:a16="http://schemas.microsoft.com/office/drawing/2014/main" val="20000"/>
                    </a:ext>
                  </a:extLst>
                </a:gridCol>
                <a:gridCol w="1224730">
                  <a:extLst>
                    <a:ext uri="{9D8B030D-6E8A-4147-A177-3AD203B41FA5}">
                      <a16:colId xmlns:a16="http://schemas.microsoft.com/office/drawing/2014/main" val="129657357"/>
                    </a:ext>
                  </a:extLst>
                </a:gridCol>
                <a:gridCol w="1075144">
                  <a:extLst>
                    <a:ext uri="{9D8B030D-6E8A-4147-A177-3AD203B41FA5}">
                      <a16:colId xmlns:a16="http://schemas.microsoft.com/office/drawing/2014/main" val="1879036829"/>
                    </a:ext>
                  </a:extLst>
                </a:gridCol>
                <a:gridCol w="1075144">
                  <a:extLst>
                    <a:ext uri="{9D8B030D-6E8A-4147-A177-3AD203B41FA5}">
                      <a16:colId xmlns:a16="http://schemas.microsoft.com/office/drawing/2014/main" val="20001"/>
                    </a:ext>
                  </a:extLst>
                </a:gridCol>
              </a:tblGrid>
              <a:tr h="35995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07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.001</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5995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VGPR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5995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at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by NGS,*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1609057"/>
                  </a:ext>
                </a:extLst>
              </a:tr>
            </a:tbl>
          </a:graphicData>
        </a:graphic>
      </p:graphicFrame>
      <p:sp>
        <p:nvSpPr>
          <p:cNvPr id="4" name="Text Box 15">
            <a:extLst>
              <a:ext uri="{FF2B5EF4-FFF2-40B4-BE49-F238E27FC236}">
                <a16:creationId xmlns:a16="http://schemas.microsoft.com/office/drawing/2014/main" id="{EDF013B8-4F2B-72C9-356C-94DD73E1C25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Manier. ASH 2022. Abstr 569.</a:t>
            </a:r>
            <a:endParaRPr lang="en-US" altLang="en-US" sz="1200" b="0" dirty="0">
              <a:solidFill>
                <a:schemeClr val="bg2"/>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C31792B0-88A9-14A8-8040-317C1704BDAF}"/>
              </a:ext>
            </a:extLst>
          </p:cNvPr>
          <p:cNvGraphicFramePr>
            <a:graphicFrameLocks noGrp="1"/>
          </p:cNvGraphicFramePr>
          <p:nvPr>
            <p:extLst>
              <p:ext uri="{D42A27DB-BD31-4B8C-83A1-F6EECF244321}">
                <p14:modId xmlns:p14="http://schemas.microsoft.com/office/powerpoint/2010/main" val="3907675676"/>
              </p:ext>
            </p:extLst>
          </p:nvPr>
        </p:nvGraphicFramePr>
        <p:xfrm>
          <a:off x="6135406" y="1352033"/>
          <a:ext cx="5370794" cy="2590880"/>
        </p:xfrm>
        <a:graphic>
          <a:graphicData uri="http://schemas.openxmlformats.org/drawingml/2006/table">
            <a:tbl>
              <a:tblPr/>
              <a:tblGrid>
                <a:gridCol w="2362310">
                  <a:extLst>
                    <a:ext uri="{9D8B030D-6E8A-4147-A177-3AD203B41FA5}">
                      <a16:colId xmlns:a16="http://schemas.microsoft.com/office/drawing/2014/main" val="20000"/>
                    </a:ext>
                  </a:extLst>
                </a:gridCol>
                <a:gridCol w="1602079">
                  <a:extLst>
                    <a:ext uri="{9D8B030D-6E8A-4147-A177-3AD203B41FA5}">
                      <a16:colId xmlns:a16="http://schemas.microsoft.com/office/drawing/2014/main" val="129657357"/>
                    </a:ext>
                  </a:extLst>
                </a:gridCol>
                <a:gridCol w="1406405">
                  <a:extLst>
                    <a:ext uri="{9D8B030D-6E8A-4147-A177-3AD203B41FA5}">
                      <a16:colId xmlns:a16="http://schemas.microsoft.com/office/drawing/2014/main" val="20001"/>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Rate of Response Over Time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Proportion of Patients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With ≥ VGPR,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75618564"/>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930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 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930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 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1499224"/>
                  </a:ext>
                </a:extLst>
              </a:tr>
            </a:tbl>
          </a:graphicData>
        </a:graphic>
      </p:graphicFrame>
      <p:sp>
        <p:nvSpPr>
          <p:cNvPr id="9" name="TextBox 8">
            <a:extLst>
              <a:ext uri="{FF2B5EF4-FFF2-40B4-BE49-F238E27FC236}">
                <a16:creationId xmlns:a16="http://schemas.microsoft.com/office/drawing/2014/main" id="{2C855941-B70F-69BF-05F6-4F5C7EBCB47A}"/>
              </a:ext>
            </a:extLst>
          </p:cNvPr>
          <p:cNvSpPr txBox="1"/>
          <p:nvPr/>
        </p:nvSpPr>
        <p:spPr bwMode="auto">
          <a:xfrm>
            <a:off x="762161" y="4561933"/>
            <a:ext cx="50160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*In ITT analysis. MRD was assessed in patients with ≥ VGPR at 12 mo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was not assessable or missing for 20.6% of patients in DR arm and 14.1% of patients in Rd arm. Patients with missing data were considered MRD positive.</a:t>
            </a:r>
          </a:p>
        </p:txBody>
      </p:sp>
      <p:sp>
        <p:nvSpPr>
          <p:cNvPr id="10" name="Content Placeholder 2">
            <a:extLst>
              <a:ext uri="{FF2B5EF4-FFF2-40B4-BE49-F238E27FC236}">
                <a16:creationId xmlns:a16="http://schemas.microsoft.com/office/drawing/2014/main" id="{F7A5D46C-DD54-C7B9-0428-EC1720310CBD}"/>
              </a:ext>
            </a:extLst>
          </p:cNvPr>
          <p:cNvSpPr>
            <a:spLocks noGrp="1"/>
          </p:cNvSpPr>
          <p:nvPr>
            <p:ph idx="1"/>
          </p:nvPr>
        </p:nvSpPr>
        <p:spPr>
          <a:xfrm>
            <a:off x="604675" y="5259948"/>
            <a:ext cx="10877529" cy="1205168"/>
          </a:xfrm>
        </p:spPr>
        <p:txBody>
          <a:bodyPr/>
          <a:lstStyle/>
          <a:p>
            <a:pPr>
              <a:spcBef>
                <a:spcPts val="500"/>
              </a:spcBef>
            </a:pPr>
            <a:r>
              <a:rPr lang="en-US" sz="2000" dirty="0"/>
              <a:t>Similar improvement in rate of ≥ VGPR with DR across all subgroups analyzed, including IFM frailty score (</a:t>
            </a:r>
            <a:r>
              <a:rPr lang="en-US" sz="2000" i="1" dirty="0"/>
              <a:t>P</a:t>
            </a:r>
            <a:r>
              <a:rPr lang="en-US" sz="2000" dirty="0"/>
              <a:t> = .87) and cytogenetic risk (</a:t>
            </a:r>
            <a:r>
              <a:rPr lang="en-US" sz="2000" i="1" dirty="0"/>
              <a:t>P</a:t>
            </a:r>
            <a:r>
              <a:rPr lang="en-US" sz="2000" dirty="0"/>
              <a:t> = .29)</a:t>
            </a:r>
          </a:p>
          <a:p>
            <a:pPr>
              <a:spcBef>
                <a:spcPts val="500"/>
              </a:spcBef>
            </a:pPr>
            <a:r>
              <a:rPr lang="en-US" sz="2000" dirty="0"/>
              <a:t>Fewer discontinuations in DR arm vs Rd arm (32% vs 45%)</a:t>
            </a:r>
          </a:p>
        </p:txBody>
      </p:sp>
    </p:spTree>
    <p:extLst>
      <p:ext uri="{BB962C8B-B14F-4D97-AF65-F5344CB8AC3E}">
        <p14:creationId xmlns:p14="http://schemas.microsoft.com/office/powerpoint/2010/main" val="264732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762159" y="3905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IFM 2017-03: Safety</a:t>
            </a:r>
            <a:endParaRPr lang="en-US" altLang="en-US" kern="0" dirty="0"/>
          </a:p>
        </p:txBody>
      </p:sp>
      <p:graphicFrame>
        <p:nvGraphicFramePr>
          <p:cNvPr id="8" name="Group 32">
            <a:extLst>
              <a:ext uri="{FF2B5EF4-FFF2-40B4-BE49-F238E27FC236}">
                <a16:creationId xmlns:a16="http://schemas.microsoft.com/office/drawing/2014/main" id="{F8D185F6-7726-539C-2D42-39D268A8B15E}"/>
              </a:ext>
            </a:extLst>
          </p:cNvPr>
          <p:cNvGraphicFramePr>
            <a:graphicFrameLocks noGrp="1"/>
          </p:cNvGraphicFramePr>
          <p:nvPr>
            <p:extLst>
              <p:ext uri="{D42A27DB-BD31-4B8C-83A1-F6EECF244321}">
                <p14:modId xmlns:p14="http://schemas.microsoft.com/office/powerpoint/2010/main" val="3516200359"/>
              </p:ext>
            </p:extLst>
          </p:nvPr>
        </p:nvGraphicFramePr>
        <p:xfrm>
          <a:off x="719138" y="1593041"/>
          <a:ext cx="10787061" cy="4230658"/>
        </p:xfrm>
        <a:graphic>
          <a:graphicData uri="http://schemas.openxmlformats.org/drawingml/2006/table">
            <a:tbl>
              <a:tblPr/>
              <a:tblGrid>
                <a:gridCol w="5291506">
                  <a:extLst>
                    <a:ext uri="{9D8B030D-6E8A-4147-A177-3AD203B41FA5}">
                      <a16:colId xmlns:a16="http://schemas.microsoft.com/office/drawing/2014/main" val="20000"/>
                    </a:ext>
                  </a:extLst>
                </a:gridCol>
                <a:gridCol w="1887055">
                  <a:extLst>
                    <a:ext uri="{9D8B030D-6E8A-4147-A177-3AD203B41FA5}">
                      <a16:colId xmlns:a16="http://schemas.microsoft.com/office/drawing/2014/main" val="129657357"/>
                    </a:ext>
                  </a:extLst>
                </a:gridCol>
                <a:gridCol w="1823429">
                  <a:extLst>
                    <a:ext uri="{9D8B030D-6E8A-4147-A177-3AD203B41FA5}">
                      <a16:colId xmlns:a16="http://schemas.microsoft.com/office/drawing/2014/main" val="1879036829"/>
                    </a:ext>
                  </a:extLst>
                </a:gridCol>
                <a:gridCol w="1785071">
                  <a:extLst>
                    <a:ext uri="{9D8B030D-6E8A-4147-A177-3AD203B41FA5}">
                      <a16:colId xmlns:a16="http://schemas.microsoft.com/office/drawing/2014/main" val="20001"/>
                    </a:ext>
                  </a:extLst>
                </a:gridCol>
              </a:tblGrid>
              <a:tr h="49223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Most Common Grade ≥3 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DR (n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 (n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57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≥3 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164 (82)</a:t>
                      </a:r>
                    </a:p>
                  </a:txBody>
                  <a:tcPr marL="118872"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(68)</a:t>
                      </a:r>
                    </a:p>
                  </a:txBody>
                  <a:tcPr marL="118872"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.010</a:t>
                      </a:r>
                    </a:p>
                  </a:txBody>
                  <a:tcPr marL="118872"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579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14087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hematologic AEs,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1609057"/>
                  </a:ext>
                </a:extLst>
              </a:tr>
              <a:tr h="109582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infection,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Non‒COVID-19 infections</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2540301"/>
                  </a:ext>
                </a:extLst>
              </a:tr>
              <a:tr h="492237">
                <a:tc>
                  <a:txBody>
                    <a:bodyPr/>
                    <a:lstStyle/>
                    <a:p>
                      <a:pPr marL="0" marR="0" lvl="0" indent="0" algn="l" defTabSz="914400" rtl="0" eaLnBrk="1" fontAlgn="base" latinLnBrk="0" hangingPunct="1">
                        <a:lnSpc>
                          <a:spcPct val="100000"/>
                        </a:lnSpc>
                        <a:spcBef>
                          <a:spcPct val="0"/>
                        </a:spcBef>
                        <a:spcAft>
                          <a:spcPts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discontinuation for 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1224687"/>
                  </a:ext>
                </a:extLst>
              </a:tr>
            </a:tbl>
          </a:graphicData>
        </a:graphic>
      </p:graphicFrame>
      <p:sp>
        <p:nvSpPr>
          <p:cNvPr id="4" name="Text Box 15">
            <a:extLst>
              <a:ext uri="{FF2B5EF4-FFF2-40B4-BE49-F238E27FC236}">
                <a16:creationId xmlns:a16="http://schemas.microsoft.com/office/drawing/2014/main" id="{EDF013B8-4F2B-72C9-356C-94DD73E1C25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Manier. ASH 2022. Abstr 569.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581880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762159" y="3905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IFM 2017-03: Safety by IFM Frailty Score Subgroups</a:t>
            </a:r>
            <a:endParaRPr lang="en-US" altLang="en-US" kern="0" dirty="0"/>
          </a:p>
        </p:txBody>
      </p:sp>
      <p:sp>
        <p:nvSpPr>
          <p:cNvPr id="4" name="Text Box 15">
            <a:extLst>
              <a:ext uri="{FF2B5EF4-FFF2-40B4-BE49-F238E27FC236}">
                <a16:creationId xmlns:a16="http://schemas.microsoft.com/office/drawing/2014/main" id="{EDF013B8-4F2B-72C9-356C-94DD73E1C25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Manier. ASH 2022. Abstr 569.</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17DB9D4F-04A5-0D1B-6ADD-5E850D65E648}"/>
              </a:ext>
            </a:extLst>
          </p:cNvPr>
          <p:cNvGraphicFramePr>
            <a:graphicFrameLocks noGrp="1"/>
          </p:cNvGraphicFramePr>
          <p:nvPr>
            <p:extLst>
              <p:ext uri="{D42A27DB-BD31-4B8C-83A1-F6EECF244321}">
                <p14:modId xmlns:p14="http://schemas.microsoft.com/office/powerpoint/2010/main" val="3799624126"/>
              </p:ext>
            </p:extLst>
          </p:nvPr>
        </p:nvGraphicFramePr>
        <p:xfrm>
          <a:off x="719138" y="1600200"/>
          <a:ext cx="10787064" cy="3185224"/>
        </p:xfrm>
        <a:graphic>
          <a:graphicData uri="http://schemas.openxmlformats.org/drawingml/2006/table">
            <a:tbl>
              <a:tblPr/>
              <a:tblGrid>
                <a:gridCol w="3470268">
                  <a:extLst>
                    <a:ext uri="{9D8B030D-6E8A-4147-A177-3AD203B41FA5}">
                      <a16:colId xmlns:a16="http://schemas.microsoft.com/office/drawing/2014/main" val="20000"/>
                    </a:ext>
                  </a:extLst>
                </a:gridCol>
                <a:gridCol w="1237568">
                  <a:extLst>
                    <a:ext uri="{9D8B030D-6E8A-4147-A177-3AD203B41FA5}">
                      <a16:colId xmlns:a16="http://schemas.microsoft.com/office/drawing/2014/main" val="3121252551"/>
                    </a:ext>
                  </a:extLst>
                </a:gridCol>
                <a:gridCol w="1237568">
                  <a:extLst>
                    <a:ext uri="{9D8B030D-6E8A-4147-A177-3AD203B41FA5}">
                      <a16:colId xmlns:a16="http://schemas.microsoft.com/office/drawing/2014/main" val="3629420421"/>
                    </a:ext>
                  </a:extLst>
                </a:gridCol>
                <a:gridCol w="1237568">
                  <a:extLst>
                    <a:ext uri="{9D8B030D-6E8A-4147-A177-3AD203B41FA5}">
                      <a16:colId xmlns:a16="http://schemas.microsoft.com/office/drawing/2014/main" val="405857928"/>
                    </a:ext>
                  </a:extLst>
                </a:gridCol>
                <a:gridCol w="1237568">
                  <a:extLst>
                    <a:ext uri="{9D8B030D-6E8A-4147-A177-3AD203B41FA5}">
                      <a16:colId xmlns:a16="http://schemas.microsoft.com/office/drawing/2014/main" val="129657357"/>
                    </a:ext>
                  </a:extLst>
                </a:gridCol>
                <a:gridCol w="1195840">
                  <a:extLst>
                    <a:ext uri="{9D8B030D-6E8A-4147-A177-3AD203B41FA5}">
                      <a16:colId xmlns:a16="http://schemas.microsoft.com/office/drawing/2014/main" val="1879036829"/>
                    </a:ext>
                  </a:extLst>
                </a:gridCol>
                <a:gridCol w="1170684">
                  <a:extLst>
                    <a:ext uri="{9D8B030D-6E8A-4147-A177-3AD203B41FA5}">
                      <a16:colId xmlns:a16="http://schemas.microsoft.com/office/drawing/2014/main" val="20001"/>
                    </a:ext>
                  </a:extLst>
                </a:gridCol>
              </a:tblGrid>
              <a:tr h="570269">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Most Common Grade ≥3 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IFM Frailty Score 2 + 3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IFM Frailty Score 4 + 5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655215771"/>
                  </a:ext>
                </a:extLst>
              </a:tr>
              <a:tr h="570269">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Most Common Grade ≥3 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3301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(54)</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(57)</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(57)</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 (73)</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01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Infection,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Non‒COVID-19 infections</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1367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IFM 2017-03: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phase III IFM 2017-03 trial assessing frail patients with newly diagnosed MM, DR was associated with higher response rates vs Rd </a:t>
            </a:r>
          </a:p>
          <a:p>
            <a:pPr lvl="1"/>
            <a:r>
              <a:rPr lang="en-US" altLang="en-US" sz="2400" dirty="0"/>
              <a:t>ORR: 96% with DR vs 85% with Rd</a:t>
            </a:r>
          </a:p>
          <a:p>
            <a:pPr lvl="1"/>
            <a:r>
              <a:rPr lang="en-US" altLang="en-US" sz="2400" dirty="0"/>
              <a:t>Higher MRD negativity rates (10% vs 3%, respectively) and rapid responses</a:t>
            </a:r>
          </a:p>
          <a:p>
            <a:r>
              <a:rPr lang="en-US" altLang="en-US" sz="2600" dirty="0"/>
              <a:t>DR associated with favorable safety profile and no increased risk of infection or pneumonia vs Rd </a:t>
            </a:r>
          </a:p>
          <a:p>
            <a:pPr lvl="1"/>
            <a:r>
              <a:rPr lang="en-US" altLang="en-US" sz="2400" dirty="0"/>
              <a:t>Treatment discontinuation rates were similar between arms </a:t>
            </a:r>
          </a:p>
          <a:p>
            <a:r>
              <a:rPr lang="en-US" altLang="en-US" sz="2600" dirty="0"/>
              <a:t>Investigators concluded that results of this trial are encouraging regarding potential for dexamethasone-sparing strategy in frail patients, but longer follow-up is needed, and PFS analysis is ongoing</a:t>
            </a:r>
          </a:p>
        </p:txBody>
      </p:sp>
      <p:sp>
        <p:nvSpPr>
          <p:cNvPr id="2" name="Text Box 15">
            <a:extLst>
              <a:ext uri="{FF2B5EF4-FFF2-40B4-BE49-F238E27FC236}">
                <a16:creationId xmlns:a16="http://schemas.microsoft.com/office/drawing/2014/main" id="{5AB60EC1-46D2-827D-42DC-DE5EF61960B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Manier. ASH 2022. Abstr 569.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56M7VY3CDVN5-1250154030-2</_dlc_DocId>
    <_dlc_DocIdUrl xmlns="d54cbe69-32bd-412a-b004-9152f949605e">
      <Url>https://intranet.clinicaloptions.com/mews/oncology/ONC_2022_ASH_CF_(5667)/MM_569_Manier/_layouts/15/DocIdRedir.aspx?ID=56M7VY3CDVN5-1250154030-2</Url>
      <Description>56M7VY3CDVN5-1250154030-2</Description>
    </_dlc_DocIdUrl>
    <Document_x0020_Category xmlns="5909bb10-83dc-4f99-993f-4331a714f66a">Conference Capsule Slides</Document_x0020_Category>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66056B9947BF84B848EC73A6D4F12D9" ma:contentTypeVersion="1" ma:contentTypeDescription="Create a new document." ma:contentTypeScope="" ma:versionID="d7c22cf0eb81724e2313db4881a1d286">
  <xsd:schema xmlns:xsd="http://www.w3.org/2001/XMLSchema" xmlns:xs="http://www.w3.org/2001/XMLSchema" xmlns:p="http://schemas.microsoft.com/office/2006/metadata/properties" xmlns:ns2="d54cbe69-32bd-412a-b004-9152f949605e" xmlns:ns3="5909bb10-83dc-4f99-993f-4331a714f66a" targetNamespace="http://schemas.microsoft.com/office/2006/metadata/properties" ma:root="true" ma:fieldsID="6969512e94c1fc70539ca76c29b22c82" ns2:_="" ns3:_="">
    <xsd:import namespace="d54cbe69-32bd-412a-b004-9152f949605e"/>
    <xsd:import namespace="5909bb10-83dc-4f99-993f-4331a714f66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909bb10-83dc-4f99-993f-4331a714f66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5909bb10-83dc-4f99-993f-4331a714f66a"/>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dcmitype/"/>
    <ds:schemaRef ds:uri="http://purl.org/dc/terms/"/>
    <ds:schemaRef ds:uri="d54cbe69-32bd-412a-b004-9152f949605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02771842-FA58-4D5E-AFBA-50658BC2EB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909bb10-83dc-4f99-993f-4331a714f6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4506</TotalTime>
  <Words>2011</Words>
  <Application>Microsoft Office PowerPoint</Application>
  <PresentationFormat>Widescreen</PresentationFormat>
  <Paragraphs>321</Paragraphs>
  <Slides>10</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Merriweather</vt:lpstr>
      <vt:lpstr>Times</vt:lpstr>
      <vt:lpstr>Wingdings</vt:lpstr>
      <vt:lpstr>2022_CCO_Template</vt:lpstr>
      <vt:lpstr>4_2017_HTAA_Diabetes</vt:lpstr>
      <vt:lpstr>IFM 2017-03: Phase III Trial of Daratumumab + Lenalidomide vs Lenalidomide + Dexamethasone in Frail Patients With Newly Diagnosed  Multiple Myeloma</vt:lpstr>
      <vt:lpstr>About These Slides</vt:lpstr>
      <vt:lpstr>IFM 2017-03: Background</vt:lpstr>
      <vt:lpstr>IFM 2017-03: Study Design</vt:lpstr>
      <vt:lpstr>IFM 2017-03: Baseline Characteristics</vt:lpstr>
      <vt:lpstr> </vt:lpstr>
      <vt:lpstr> </vt:lpstr>
      <vt:lpstr> </vt:lpstr>
      <vt:lpstr>IFM 2017-03: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IFM 2017-03: Phase III Trial of Daratumumab + Lenalidomide vs Lenalidomide + Dexamethasone in Frail Patients With Newly Diagnosed Multiple Myeloma</dc:title>
  <dc:creator>Preferred User</dc:creator>
  <cp:lastModifiedBy>Natalia Kolenko</cp:lastModifiedBy>
  <cp:revision>22</cp:revision>
  <cp:lastPrinted>2016-09-26T20:21:49Z</cp:lastPrinted>
  <dcterms:created xsi:type="dcterms:W3CDTF">2005-05-27T15:08:01Z</dcterms:created>
  <dcterms:modified xsi:type="dcterms:W3CDTF">2022-12-16T22:38:17Z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2761ea6c-1345-4bf3-9c1e-682bfb47f29d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0x010100266056B9947BF84B848EC73A6D4F12D9</vt:lpwstr>
  </property>
  <property fmtid="{D5CDD505-2E9C-101B-9397-08002B2CF9AE}" pid="9" name="MediaServiceImageTags">
    <vt:lpwstr/>
  </property>
</Properties>
</file>