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Lst>
  <p:notesMasterIdLst>
    <p:notesMasterId r:id="rId18"/>
  </p:notesMasterIdLst>
  <p:sldIdLst>
    <p:sldId id="2147473700" r:id="rId8"/>
    <p:sldId id="308" r:id="rId9"/>
    <p:sldId id="267" r:id="rId10"/>
    <p:sldId id="581" r:id="rId11"/>
    <p:sldId id="2147473664" r:id="rId12"/>
    <p:sldId id="2147473701" r:id="rId13"/>
    <p:sldId id="2147473703" r:id="rId14"/>
    <p:sldId id="2147473704" r:id="rId15"/>
    <p:sldId id="2147473668" r:id="rId16"/>
    <p:sldId id="21474736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2370C-062B-997E-0B23-2E8B5198E5BF}" name="Jerfiz Constanzo" initials="JC" userId="S::jconstanzo@clinicaloptions.com::7388c342-66f0-4154-bcdf-657d8197f1ae" providerId="AD"/>
  <p188:author id="{F3A9440F-B7C5-42F6-6D06-73163063AE8E}" name="Timothy Quill" initials="TQ" userId="S::tquill@clinicaloptions.com::b1dc6efb-2995-45e7-a306-57a2c67aa886" providerId="AD"/>
  <p188:author id="{A16E7224-2BD4-7C81-13D4-6975799D3044}" name="Jacky Olin" initials="JO" userId="8805d6267ec4f7e5" providerId="Windows Live"/>
  <p188:author id="{0EBCD6F8-AC49-2A8D-2FDA-B88E20BDFD46}" name="Allison Weckerle" initials="AW" userId="Allison Weckerl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02247D-32E2-4E99-B455-EF366810F28E}" v="3" dt="2025-12-16T14:59:30.0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73" autoAdjust="0"/>
    <p:restoredTop sz="88983" autoAdjust="0"/>
  </p:normalViewPr>
  <p:slideViewPr>
    <p:cSldViewPr snapToGrid="0">
      <p:cViewPr varScale="1">
        <p:scale>
          <a:sx n="85" d="100"/>
          <a:sy n="85" d="100"/>
        </p:scale>
        <p:origin x="112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Boecler" userId="28e82037-1239-4052-943b-ae184e0bc2af" providerId="ADAL" clId="{E1C8A21F-1D01-4273-A11E-0EAA925FA0B8}"/>
    <pc:docChg chg="modSld">
      <pc:chgData name="Andrea Boecler" userId="28e82037-1239-4052-943b-ae184e0bc2af" providerId="ADAL" clId="{E1C8A21F-1D01-4273-A11E-0EAA925FA0B8}" dt="2025-12-16T14:59:38.812" v="14" actId="20577"/>
      <pc:docMkLst>
        <pc:docMk/>
      </pc:docMkLst>
      <pc:sldChg chg="modSp mod">
        <pc:chgData name="Andrea Boecler" userId="28e82037-1239-4052-943b-ae184e0bc2af" providerId="ADAL" clId="{E1C8A21F-1D01-4273-A11E-0EAA925FA0B8}" dt="2025-12-16T14:58:46.039" v="0" actId="20577"/>
        <pc:sldMkLst>
          <pc:docMk/>
          <pc:sldMk cId="4140082214" sldId="2147473700"/>
        </pc:sldMkLst>
        <pc:spChg chg="mod">
          <ac:chgData name="Andrea Boecler" userId="28e82037-1239-4052-943b-ae184e0bc2af" providerId="ADAL" clId="{E1C8A21F-1D01-4273-A11E-0EAA925FA0B8}" dt="2025-12-16T14:58:46.039" v="0" actId="20577"/>
          <ac:spMkLst>
            <pc:docMk/>
            <pc:sldMk cId="4140082214" sldId="2147473700"/>
            <ac:spMk id="7171" creationId="{4D67E167-2F37-481F-AB26-A6E236679EF3}"/>
          </ac:spMkLst>
        </pc:spChg>
      </pc:sldChg>
      <pc:sldChg chg="modSp mod">
        <pc:chgData name="Andrea Boecler" userId="28e82037-1239-4052-943b-ae184e0bc2af" providerId="ADAL" clId="{E1C8A21F-1D01-4273-A11E-0EAA925FA0B8}" dt="2025-12-16T14:59:38.812" v="14" actId="20577"/>
        <pc:sldMkLst>
          <pc:docMk/>
          <pc:sldMk cId="2419533396" sldId="2147473701"/>
        </pc:sldMkLst>
        <pc:graphicFrameChg chg="modGraphic">
          <ac:chgData name="Andrea Boecler" userId="28e82037-1239-4052-943b-ae184e0bc2af" providerId="ADAL" clId="{E1C8A21F-1D01-4273-A11E-0EAA925FA0B8}" dt="2025-12-16T14:59:38.812" v="14" actId="20577"/>
          <ac:graphicFrameMkLst>
            <pc:docMk/>
            <pc:sldMk cId="2419533396" sldId="2147473701"/>
            <ac:graphicFrameMk id="2" creationId="{66BB76EC-14FA-4BD0-B029-7429CE2C9E9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788DBE-8FB8-49F7-A478-A52A085B60B0}" type="slidenum">
              <a:rPr lang="en-US" smtClean="0"/>
              <a:t>4</a:t>
            </a:fld>
            <a:endParaRPr lang="en-US" dirty="0"/>
          </a:p>
        </p:txBody>
      </p:sp>
    </p:spTree>
    <p:extLst>
      <p:ext uri="{BB962C8B-B14F-4D97-AF65-F5344CB8AC3E}">
        <p14:creationId xmlns:p14="http://schemas.microsoft.com/office/powerpoint/2010/main" val="4182921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E93F7-63C1-14C9-9763-F5F47B98AF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A21AAE-0490-B42C-DADF-0710C0A02CC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C95C229-2A9D-E2DF-960F-30E6523C2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E50629-92D1-A132-1353-C082349C63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337459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7CAA5-BE22-8076-1DEB-3247C1DC5B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223AD-D783-DCEC-A63E-D0EFB5DE126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142F2CC-F46D-67F8-A22F-9DCA61A9B2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052A9B-2D31-97B3-9B61-1A4048420F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3279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8D255-2950-34A0-C2CC-5FE327C3F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E9C967-CA56-3B9B-0AE0-D50CE49C2DD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641F554-A682-7B47-C19E-27DADE274F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E9D53B-BA25-B121-2BA6-8FC919A18B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229136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33205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hyperlink" Target="http://www.clinicaloptions.com/" TargetMode="Externa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hyperlink" Target="http://www.clinicaloptions.com/" TargetMode="Externa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6">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08"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hyperlink" Target="deceraclinical.com/education" TargetMode="External"/><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sz="4000" dirty="0"/>
              <a:t>ELEVATE: Phase II Trial of Elacestrant + Everolimus or Abemaciclib in ER+/HER2- </a:t>
            </a:r>
            <a:br>
              <a:rPr lang="en-US" sz="4000" dirty="0"/>
            </a:br>
            <a:r>
              <a:rPr lang="en-US" sz="4000" dirty="0"/>
              <a:t>Locally Advanced or Metastatic Breast Cancer</a:t>
            </a:r>
            <a:endParaRPr lang="en-US" altLang="en-US" sz="2800" dirty="0"/>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buFont typeface="Arial" panose="020B0604020202020204" pitchFamily="34" charset="0"/>
              <a:buChar char="•"/>
            </a:pPr>
            <a:r>
              <a:rPr lang="en-US" sz="2000" dirty="0"/>
              <a:t>Resistance and disease progression often occurs</a:t>
            </a:r>
            <a:r>
              <a:rPr lang="en-US" sz="2000" baseline="30000" dirty="0"/>
              <a:t> </a:t>
            </a:r>
            <a:r>
              <a:rPr lang="en-US" sz="2000" dirty="0"/>
              <a:t>in patients with ER+/HER2- mBC after standard 1L endocrine therapy (ET) with or without CDK4/6 inhibition</a:t>
            </a:r>
            <a:r>
              <a:rPr lang="en-US" sz="2000" baseline="30000" dirty="0"/>
              <a:t>1,2</a:t>
            </a:r>
          </a:p>
          <a:p>
            <a:pPr marL="342900" indent="-342900">
              <a:buFont typeface="Arial" panose="020B0604020202020204" pitchFamily="34" charset="0"/>
              <a:buChar char="•"/>
            </a:pPr>
            <a:r>
              <a:rPr lang="en-US" sz="2000" dirty="0"/>
              <a:t>Elacestrant: oral SERD, shown to significantly prolong progression-free survival vs standard-of-care ET in patients with mBC in the phase III EMERALD trial (HR: 0.70; 95% CI: 0.55-0.88; </a:t>
            </a:r>
            <a:r>
              <a:rPr lang="en-US" sz="2000" i="1" dirty="0"/>
              <a:t>P</a:t>
            </a:r>
            <a:r>
              <a:rPr lang="en-US" sz="2000" dirty="0"/>
              <a:t> = .002)</a:t>
            </a:r>
            <a:r>
              <a:rPr lang="en-US" sz="2000" baseline="30000" dirty="0"/>
              <a:t>3</a:t>
            </a:r>
          </a:p>
          <a:p>
            <a:pPr marL="574675" lvl="1" indent="-342900">
              <a:buFont typeface="Calibri" panose="020F0502020204030204" pitchFamily="34" charset="0"/>
              <a:buChar char="─"/>
            </a:pPr>
            <a:r>
              <a:rPr lang="en-US" altLang="en-US" sz="1800" dirty="0"/>
              <a:t>Elacestrant is FDA approved for postmenopausal women or adult men with ER+/HER2-, </a:t>
            </a:r>
            <a:r>
              <a:rPr lang="en-US" altLang="en-US" sz="1800" i="1" dirty="0"/>
              <a:t>ESR1</a:t>
            </a:r>
            <a:r>
              <a:rPr lang="en-US" altLang="en-US" sz="1800" dirty="0"/>
              <a:t>-mutated advanced or mBC with disease progression following ≥1 line of ET</a:t>
            </a:r>
            <a:r>
              <a:rPr lang="en-US" altLang="en-US" sz="1800" baseline="30000" dirty="0"/>
              <a:t>4</a:t>
            </a:r>
          </a:p>
          <a:p>
            <a:pPr marL="342900" indent="-342900">
              <a:buFont typeface="Arial" panose="020B0604020202020204" pitchFamily="34" charset="0"/>
              <a:buChar char="•"/>
            </a:pPr>
            <a:r>
              <a:rPr lang="en-US" altLang="en-US" sz="2000" dirty="0"/>
              <a:t>Phase Ib study of elacestrant combinations in patients with ER+/HER2- locally advanced or mBC demonstrated promising clinical activity and manageable safety</a:t>
            </a:r>
            <a:r>
              <a:rPr lang="en-US" altLang="en-US" sz="2000" baseline="30000" dirty="0"/>
              <a:t>5</a:t>
            </a:r>
            <a:r>
              <a:rPr lang="en-US" altLang="en-US" sz="2000" dirty="0"/>
              <a:t> </a:t>
            </a:r>
          </a:p>
          <a:p>
            <a:pPr marL="342900" indent="-342900">
              <a:buFont typeface="Arial" panose="020B0604020202020204" pitchFamily="34" charset="0"/>
              <a:buChar char="•"/>
            </a:pPr>
            <a:r>
              <a:rPr lang="en-US" altLang="en-US" sz="2000" dirty="0"/>
              <a:t>Current report highlights efficacy of elacestrant + everolimus or abemaciclib in all patients with ER+/HER2- locally advanced or mBC and clinically relevant subgroups from the phase II ELEVATE study</a:t>
            </a:r>
            <a:r>
              <a:rPr lang="en-US" altLang="en-US" sz="2000" baseline="30000" dirty="0"/>
              <a:t>6</a:t>
            </a:r>
          </a:p>
          <a:p>
            <a:pPr marL="342900" indent="-342900">
              <a:buFont typeface="Arial" panose="020B0604020202020204" pitchFamily="34" charset="0"/>
              <a:buChar char="•"/>
            </a:pPr>
            <a:endParaRPr lang="en-US" altLang="en-US" sz="2000" dirty="0"/>
          </a:p>
          <a:p>
            <a:pPr marL="342900" indent="-342900">
              <a:buFont typeface="Arial" panose="020B0604020202020204" pitchFamily="34" charset="0"/>
              <a:buChar char="•"/>
            </a:pPr>
            <a:endParaRPr lang="en-US" altLang="en-US" sz="2000" baseline="30000" dirty="0"/>
          </a:p>
          <a:p>
            <a:endParaRPr lang="en-US" altLang="en-US" sz="1800" baseline="30000"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ELEVATE: </a:t>
            </a:r>
            <a:r>
              <a:rPr lang="en-US" altLang="en-US" dirty="0"/>
              <a:t>Background</a:t>
            </a:r>
          </a:p>
        </p:txBody>
      </p:sp>
      <p:sp>
        <p:nvSpPr>
          <p:cNvPr id="3" name="Content Placeholder 2">
            <a:extLst>
              <a:ext uri="{FF2B5EF4-FFF2-40B4-BE49-F238E27FC236}">
                <a16:creationId xmlns:a16="http://schemas.microsoft.com/office/drawing/2014/main" id="{6806D388-6D36-118B-9E60-2C22A4E4CB17}"/>
              </a:ext>
            </a:extLst>
          </p:cNvPr>
          <p:cNvSpPr>
            <a:spLocks noGrp="1"/>
          </p:cNvSpPr>
          <p:nvPr>
            <p:ph sz="quarter" idx="10"/>
          </p:nvPr>
        </p:nvSpPr>
        <p:spPr>
          <a:xfrm>
            <a:off x="3559175" y="6302375"/>
            <a:ext cx="6579907" cy="327025"/>
          </a:xfrm>
        </p:spPr>
        <p:txBody>
          <a:bodyPr/>
          <a:lstStyle/>
          <a:p>
            <a:r>
              <a:rPr lang="en-US" dirty="0"/>
              <a:t>1. Osborne. Annu Rev Med. 2011;62:233. 2. Hanker. Cancer Cell. 2020;37:496. 3. Bidard. JCO. 2022;40:3246. </a:t>
            </a:r>
            <a:br>
              <a:rPr lang="en-US" dirty="0"/>
            </a:br>
            <a:r>
              <a:rPr lang="en-US" dirty="0"/>
              <a:t>4. Elacestrant PI . 5. Rugo. ASCO 2025. Abstr 1070. 6. Rugo. SABCS 2025. Abstr RF7-01.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1">
            <a:extLst>
              <a:ext uri="{FF2B5EF4-FFF2-40B4-BE49-F238E27FC236}">
                <a16:creationId xmlns:a16="http://schemas.microsoft.com/office/drawing/2014/main" id="{94794410-9F74-588F-DC8C-BE0CAC751860}"/>
              </a:ext>
            </a:extLst>
          </p:cNvPr>
          <p:cNvSpPr>
            <a:spLocks noGrp="1"/>
          </p:cNvSpPr>
          <p:nvPr>
            <p:ph idx="1"/>
          </p:nvPr>
        </p:nvSpPr>
        <p:spPr/>
        <p:txBody>
          <a:bodyPr/>
          <a:lstStyle/>
          <a:p>
            <a:pPr marL="342900" indent="-342900">
              <a:buFont typeface="Arial" panose="020B0604020202020204" pitchFamily="34" charset="0"/>
              <a:buChar char="•"/>
            </a:pPr>
            <a:r>
              <a:rPr lang="en-US" altLang="en-US" sz="1800" dirty="0"/>
              <a:t>International, open-label phase Ib/II umbrella trial</a:t>
            </a:r>
          </a:p>
          <a:p>
            <a:endParaRPr lang="en-US" sz="2000" dirty="0"/>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dirty="0"/>
              <a:t>ELEVATE: </a:t>
            </a:r>
            <a:r>
              <a:rPr lang="en-US" altLang="en-US" dirty="0"/>
              <a:t>Study Design</a:t>
            </a:r>
          </a:p>
        </p:txBody>
      </p:sp>
      <p:sp>
        <p:nvSpPr>
          <p:cNvPr id="2" name="Content Placeholder 1">
            <a:extLst>
              <a:ext uri="{FF2B5EF4-FFF2-40B4-BE49-F238E27FC236}">
                <a16:creationId xmlns:a16="http://schemas.microsoft.com/office/drawing/2014/main" id="{1767B06E-A39D-56CA-6BDC-A3B55049CC78}"/>
              </a:ext>
            </a:extLst>
          </p:cNvPr>
          <p:cNvSpPr>
            <a:spLocks noGrp="1"/>
          </p:cNvSpPr>
          <p:nvPr>
            <p:ph sz="quarter" idx="10"/>
          </p:nvPr>
        </p:nvSpPr>
        <p:spPr/>
        <p:txBody>
          <a:bodyPr/>
          <a:lstStyle/>
          <a:p>
            <a:r>
              <a:rPr lang="pt-BR" dirty="0"/>
              <a:t>Rugo. SABCS 2025. Abstr RF7-01. </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93257" y="2160162"/>
            <a:ext cx="288963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i="0" u="none" strike="noStrike" kern="1200" cap="none" spc="0" normalizeH="0" baseline="0" noProof="0" dirty="0">
                <a:ln>
                  <a:noFill/>
                </a:ln>
                <a:solidFill>
                  <a:srgbClr val="000000"/>
                </a:solidFill>
                <a:effectLst/>
                <a:uLnTx/>
                <a:uFillTx/>
                <a:latin typeface="+mn-lt"/>
                <a:cs typeface="Arial" panose="020B0604020202020204" pitchFamily="34" charset="0"/>
              </a:rPr>
              <a:t>Women (pre-, peri-, or postmenopausal) or men with ER+/HER2- advanced or mBC; 1-2 prior lines of ET ± CDK4/6i; prior fulvestrant allowed;</a:t>
            </a:r>
            <a:br>
              <a:rPr kumimoji="0" lang="en-GB" altLang="en-US" sz="1600" i="0" u="none" strike="noStrike" kern="1200" cap="none" spc="0" normalizeH="0" baseline="0" noProof="0" dirty="0">
                <a:ln>
                  <a:noFill/>
                </a:ln>
                <a:solidFill>
                  <a:srgbClr val="000000"/>
                </a:solidFill>
                <a:effectLst/>
                <a:uLnTx/>
                <a:uFillTx/>
                <a:latin typeface="+mn-lt"/>
                <a:cs typeface="Arial" panose="020B0604020202020204" pitchFamily="34" charset="0"/>
              </a:rPr>
            </a:br>
            <a:r>
              <a:rPr kumimoji="0" lang="en-GB" altLang="en-US" sz="1600" i="0" u="none" strike="noStrike" kern="1200" cap="none" spc="0" normalizeH="0" baseline="0" noProof="0" dirty="0">
                <a:ln>
                  <a:noFill/>
                </a:ln>
                <a:solidFill>
                  <a:srgbClr val="000000"/>
                </a:solidFill>
                <a:effectLst/>
                <a:uLnTx/>
                <a:uFillTx/>
                <a:latin typeface="+mn-lt"/>
                <a:cs typeface="Arial" panose="020B0604020202020204" pitchFamily="34" charset="0"/>
              </a:rPr>
              <a:t>no prior chemotherapy in advanced or metastatic setting; primary endocrine resistance allowed</a:t>
            </a:r>
          </a:p>
        </p:txBody>
      </p:sp>
      <p:sp>
        <p:nvSpPr>
          <p:cNvPr id="9" name="Line 51">
            <a:extLst>
              <a:ext uri="{FF2B5EF4-FFF2-40B4-BE49-F238E27FC236}">
                <a16:creationId xmlns:a16="http://schemas.microsoft.com/office/drawing/2014/main" id="{3D569D20-EA6A-4D84-B7B9-C70B75B17349}"/>
              </a:ext>
            </a:extLst>
          </p:cNvPr>
          <p:cNvSpPr>
            <a:spLocks noChangeShapeType="1"/>
          </p:cNvSpPr>
          <p:nvPr/>
        </p:nvSpPr>
        <p:spPr bwMode="auto">
          <a:xfrm rot="16200000">
            <a:off x="3534514" y="2913821"/>
            <a:ext cx="0" cy="50799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0" name="Rectangle 50">
            <a:extLst>
              <a:ext uri="{FF2B5EF4-FFF2-40B4-BE49-F238E27FC236}">
                <a16:creationId xmlns:a16="http://schemas.microsoft.com/office/drawing/2014/main" id="{B79B59F2-7775-73B4-DBCA-7A86BEFC2C7A}"/>
              </a:ext>
            </a:extLst>
          </p:cNvPr>
          <p:cNvSpPr>
            <a:spLocks noChangeArrowheads="1"/>
          </p:cNvSpPr>
          <p:nvPr/>
        </p:nvSpPr>
        <p:spPr bwMode="auto">
          <a:xfrm>
            <a:off x="7565839" y="3258381"/>
            <a:ext cx="3761359" cy="921522"/>
          </a:xfrm>
          <a:prstGeom prst="rect">
            <a:avLst/>
          </a:prstGeom>
          <a:solidFill>
            <a:schemeClr val="accent1">
              <a:lumMod val="60000"/>
              <a:lumOff val="4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bg1"/>
                </a:solidFill>
                <a:latin typeface="+mn-lt"/>
              </a:rPr>
              <a:t>Elacestrant </a:t>
            </a:r>
            <a:r>
              <a:rPr lang="en-US" altLang="en-US" sz="1800" dirty="0">
                <a:solidFill>
                  <a:schemeClr val="bg1"/>
                </a:solidFill>
                <a:latin typeface="+mn-lt"/>
              </a:rPr>
              <a:t>345 mg </a:t>
            </a:r>
            <a:r>
              <a:rPr lang="en-US" altLang="en-US" sz="1800" b="0" dirty="0">
                <a:solidFill>
                  <a:schemeClr val="bg1"/>
                </a:solidFill>
                <a:latin typeface="+mn-lt"/>
              </a:rPr>
              <a:t>QD +</a:t>
            </a:r>
          </a:p>
          <a:p>
            <a:pPr algn="ctr">
              <a:lnSpc>
                <a:spcPct val="100000"/>
              </a:lnSpc>
              <a:spcBef>
                <a:spcPct val="0"/>
              </a:spcBef>
              <a:spcAft>
                <a:spcPct val="0"/>
              </a:spcAft>
              <a:buClrTx/>
              <a:buNone/>
            </a:pPr>
            <a:r>
              <a:rPr lang="en-US" altLang="en-US" sz="1800" b="1" dirty="0">
                <a:solidFill>
                  <a:schemeClr val="bg1"/>
                </a:solidFill>
                <a:latin typeface="+mn-lt"/>
              </a:rPr>
              <a:t>Abemaciclib </a:t>
            </a:r>
            <a:r>
              <a:rPr lang="en-US" altLang="en-US" sz="1800" dirty="0">
                <a:solidFill>
                  <a:schemeClr val="bg1"/>
                </a:solidFill>
                <a:latin typeface="+mn-lt"/>
              </a:rPr>
              <a:t>150 mg BID</a:t>
            </a:r>
          </a:p>
          <a:p>
            <a:pPr algn="ctr">
              <a:lnSpc>
                <a:spcPct val="100000"/>
              </a:lnSpc>
              <a:spcBef>
                <a:spcPct val="0"/>
              </a:spcBef>
              <a:spcAft>
                <a:spcPct val="0"/>
              </a:spcAft>
              <a:buClrTx/>
              <a:buNone/>
            </a:pPr>
            <a:r>
              <a:rPr lang="en-US" altLang="en-US" sz="1800" dirty="0">
                <a:solidFill>
                  <a:schemeClr val="bg1"/>
                </a:solidFill>
                <a:latin typeface="+mn-lt"/>
              </a:rPr>
              <a:t>(n = 60)</a:t>
            </a:r>
          </a:p>
        </p:txBody>
      </p:sp>
      <p:sp>
        <p:nvSpPr>
          <p:cNvPr id="8" name="Rectangle 50">
            <a:extLst>
              <a:ext uri="{FF2B5EF4-FFF2-40B4-BE49-F238E27FC236}">
                <a16:creationId xmlns:a16="http://schemas.microsoft.com/office/drawing/2014/main" id="{12181339-5EE1-3804-ED8B-2BCB8836EAB7}"/>
              </a:ext>
            </a:extLst>
          </p:cNvPr>
          <p:cNvSpPr>
            <a:spLocks noChangeArrowheads="1"/>
          </p:cNvSpPr>
          <p:nvPr/>
        </p:nvSpPr>
        <p:spPr bwMode="auto">
          <a:xfrm>
            <a:off x="3937099" y="2494810"/>
            <a:ext cx="2775881" cy="159792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1" dirty="0">
              <a:solidFill>
                <a:schemeClr val="tx1"/>
              </a:solidFill>
              <a:latin typeface="Calibri" panose="020F0502020204030204" pitchFamily="34" charset="0"/>
            </a:endParaRPr>
          </a:p>
        </p:txBody>
      </p:sp>
      <p:sp>
        <p:nvSpPr>
          <p:cNvPr id="11" name="TextBox 10">
            <a:extLst>
              <a:ext uri="{FF2B5EF4-FFF2-40B4-BE49-F238E27FC236}">
                <a16:creationId xmlns:a16="http://schemas.microsoft.com/office/drawing/2014/main" id="{6D835C87-FD51-7A28-70B1-CE72B6910D66}"/>
              </a:ext>
            </a:extLst>
          </p:cNvPr>
          <p:cNvSpPr txBox="1"/>
          <p:nvPr/>
        </p:nvSpPr>
        <p:spPr bwMode="auto">
          <a:xfrm>
            <a:off x="3885278" y="2615409"/>
            <a:ext cx="288963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0"/>
              </a:spcBef>
              <a:spcAft>
                <a:spcPct val="0"/>
              </a:spcAft>
              <a:buClrTx/>
              <a:buFontTx/>
              <a:buNone/>
            </a:pPr>
            <a:r>
              <a:rPr lang="en-US" altLang="en-US" sz="1800" b="1" dirty="0">
                <a:solidFill>
                  <a:schemeClr val="bg1"/>
                </a:solidFill>
              </a:rPr>
              <a:t>Elacestrant</a:t>
            </a:r>
            <a:r>
              <a:rPr lang="en-US" altLang="en-US" sz="1800" b="0" dirty="0">
                <a:solidFill>
                  <a:schemeClr val="bg1"/>
                </a:solidFill>
              </a:rPr>
              <a:t> 86-345 mg + </a:t>
            </a:r>
          </a:p>
          <a:p>
            <a:pPr algn="ctr">
              <a:lnSpc>
                <a:spcPct val="100000"/>
              </a:lnSpc>
              <a:spcBef>
                <a:spcPct val="0"/>
              </a:spcBef>
              <a:spcAft>
                <a:spcPct val="0"/>
              </a:spcAft>
              <a:buClrTx/>
              <a:buFontTx/>
              <a:buNone/>
            </a:pPr>
            <a:r>
              <a:rPr lang="en-US" altLang="en-US" sz="1800" b="1" dirty="0">
                <a:solidFill>
                  <a:schemeClr val="bg1"/>
                </a:solidFill>
              </a:rPr>
              <a:t>alpelisib</a:t>
            </a:r>
            <a:r>
              <a:rPr lang="en-US" altLang="en-US" sz="1800" dirty="0">
                <a:solidFill>
                  <a:schemeClr val="bg1"/>
                </a:solidFill>
              </a:rPr>
              <a:t>,</a:t>
            </a:r>
            <a:r>
              <a:rPr lang="en-US" altLang="en-US" sz="1800" b="1" dirty="0">
                <a:solidFill>
                  <a:schemeClr val="bg1"/>
                </a:solidFill>
              </a:rPr>
              <a:t> everolimus</a:t>
            </a:r>
            <a:r>
              <a:rPr lang="en-US" altLang="en-US" sz="1800" dirty="0">
                <a:solidFill>
                  <a:schemeClr val="bg1"/>
                </a:solidFill>
              </a:rPr>
              <a:t>,</a:t>
            </a:r>
            <a:r>
              <a:rPr lang="en-US" altLang="en-US" sz="1800" b="1" dirty="0">
                <a:solidFill>
                  <a:schemeClr val="bg1"/>
                </a:solidFill>
              </a:rPr>
              <a:t> palbociclib</a:t>
            </a:r>
            <a:r>
              <a:rPr lang="en-US" altLang="en-US" sz="1800" dirty="0">
                <a:solidFill>
                  <a:schemeClr val="bg1"/>
                </a:solidFill>
              </a:rPr>
              <a:t>, </a:t>
            </a:r>
            <a:r>
              <a:rPr lang="en-US" altLang="en-US" sz="1800" b="1" dirty="0">
                <a:solidFill>
                  <a:schemeClr val="bg1"/>
                </a:solidFill>
              </a:rPr>
              <a:t>ribociclib</a:t>
            </a:r>
            <a:r>
              <a:rPr lang="en-US" altLang="en-US" sz="1800" dirty="0">
                <a:solidFill>
                  <a:schemeClr val="bg1"/>
                </a:solidFill>
              </a:rPr>
              <a:t>,</a:t>
            </a:r>
            <a:r>
              <a:rPr lang="en-US" altLang="en-US" sz="1800" b="1" dirty="0">
                <a:solidFill>
                  <a:schemeClr val="bg1"/>
                </a:solidFill>
              </a:rPr>
              <a:t> </a:t>
            </a:r>
            <a:r>
              <a:rPr lang="en-US" altLang="en-US" sz="1800" dirty="0">
                <a:solidFill>
                  <a:schemeClr val="bg1"/>
                </a:solidFill>
              </a:rPr>
              <a:t>or</a:t>
            </a:r>
            <a:r>
              <a:rPr lang="en-US" altLang="en-US" sz="1800" b="1" dirty="0">
                <a:solidFill>
                  <a:schemeClr val="bg1"/>
                </a:solidFill>
              </a:rPr>
              <a:t> capivasertib</a:t>
            </a:r>
            <a:r>
              <a:rPr lang="en-US" altLang="en-US" sz="1800" dirty="0">
                <a:solidFill>
                  <a:schemeClr val="bg1"/>
                </a:solidFill>
              </a:rPr>
              <a:t>*</a:t>
            </a:r>
            <a:endParaRPr lang="en-US" altLang="en-US" sz="1800" dirty="0">
              <a:solidFill>
                <a:schemeClr val="bg1"/>
              </a:solidFill>
              <a:highlight>
                <a:srgbClr val="FFFF00"/>
              </a:highlight>
            </a:endParaRPr>
          </a:p>
        </p:txBody>
      </p:sp>
      <p:sp>
        <p:nvSpPr>
          <p:cNvPr id="4" name="TextBox 3">
            <a:extLst>
              <a:ext uri="{FF2B5EF4-FFF2-40B4-BE49-F238E27FC236}">
                <a16:creationId xmlns:a16="http://schemas.microsoft.com/office/drawing/2014/main" id="{521A8152-872F-B262-7755-DE08B4403460}"/>
              </a:ext>
            </a:extLst>
          </p:cNvPr>
          <p:cNvSpPr txBox="1"/>
          <p:nvPr/>
        </p:nvSpPr>
        <p:spPr bwMode="auto">
          <a:xfrm>
            <a:off x="4304895" y="2124420"/>
            <a:ext cx="2165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t>Phase Ib (n = 90)</a:t>
            </a:r>
          </a:p>
        </p:txBody>
      </p:sp>
      <p:sp>
        <p:nvSpPr>
          <p:cNvPr id="5" name="TextBox 4">
            <a:extLst>
              <a:ext uri="{FF2B5EF4-FFF2-40B4-BE49-F238E27FC236}">
                <a16:creationId xmlns:a16="http://schemas.microsoft.com/office/drawing/2014/main" id="{3E7E248C-1985-7523-31D6-7188606144DF}"/>
              </a:ext>
            </a:extLst>
          </p:cNvPr>
          <p:cNvSpPr txBox="1"/>
          <p:nvPr/>
        </p:nvSpPr>
        <p:spPr bwMode="auto">
          <a:xfrm>
            <a:off x="6744817" y="3374171"/>
            <a:ext cx="7793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t>RP2D</a:t>
            </a:r>
            <a:endParaRPr lang="en-US" b="1" baseline="30000" dirty="0"/>
          </a:p>
        </p:txBody>
      </p:sp>
      <p:sp>
        <p:nvSpPr>
          <p:cNvPr id="14" name="Line 51">
            <a:extLst>
              <a:ext uri="{FF2B5EF4-FFF2-40B4-BE49-F238E27FC236}">
                <a16:creationId xmlns:a16="http://schemas.microsoft.com/office/drawing/2014/main" id="{14C579E3-DC3E-4742-1A9C-F63375276D4E}"/>
              </a:ext>
            </a:extLst>
          </p:cNvPr>
          <p:cNvSpPr>
            <a:spLocks noChangeShapeType="1"/>
          </p:cNvSpPr>
          <p:nvPr/>
        </p:nvSpPr>
        <p:spPr bwMode="auto">
          <a:xfrm rot="16200000">
            <a:off x="3582896" y="3100073"/>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6" name="TextBox 15">
            <a:extLst>
              <a:ext uri="{FF2B5EF4-FFF2-40B4-BE49-F238E27FC236}">
                <a16:creationId xmlns:a16="http://schemas.microsoft.com/office/drawing/2014/main" id="{C52C4E6C-FF3A-A835-0813-DB16EA6AB6AB}"/>
              </a:ext>
            </a:extLst>
          </p:cNvPr>
          <p:cNvSpPr txBox="1"/>
          <p:nvPr/>
        </p:nvSpPr>
        <p:spPr>
          <a:xfrm>
            <a:off x="7559561" y="4264209"/>
            <a:ext cx="4132888" cy="507831"/>
          </a:xfrm>
          <a:prstGeom prst="rect">
            <a:avLst/>
          </a:prstGeom>
        </p:spPr>
        <p:txBody>
          <a:bodyPr vert="horz" wrap="square" lIns="0" tIns="0" rIns="0" bIns="0" rtlCol="0">
            <a:noAutofit/>
          </a:bodyPr>
          <a:lstStyle/>
          <a:p>
            <a:pPr algn="l"/>
            <a:r>
              <a:rPr lang="en-US" sz="1200" baseline="30000" dirty="0"/>
              <a:t>†</a:t>
            </a:r>
            <a:r>
              <a:rPr lang="en-US" sz="1200" dirty="0"/>
              <a:t>Other arms include elacestrant + ribociclib (n = 30) and elacestrant + capivasertib (n = 60).</a:t>
            </a:r>
          </a:p>
        </p:txBody>
      </p:sp>
      <p:sp>
        <p:nvSpPr>
          <p:cNvPr id="17" name="Rectangle 50">
            <a:extLst>
              <a:ext uri="{FF2B5EF4-FFF2-40B4-BE49-F238E27FC236}">
                <a16:creationId xmlns:a16="http://schemas.microsoft.com/office/drawing/2014/main" id="{AEE239B4-815D-54E8-F2E1-F94DD8233201}"/>
              </a:ext>
            </a:extLst>
          </p:cNvPr>
          <p:cNvSpPr>
            <a:spLocks noChangeArrowheads="1"/>
          </p:cNvSpPr>
          <p:nvPr/>
        </p:nvSpPr>
        <p:spPr bwMode="auto">
          <a:xfrm>
            <a:off x="7565840" y="2246298"/>
            <a:ext cx="3761359" cy="92152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bg1"/>
                </a:solidFill>
                <a:latin typeface="+mn-lt"/>
              </a:rPr>
              <a:t>Elacestrant </a:t>
            </a:r>
            <a:r>
              <a:rPr lang="en-US" altLang="en-US" sz="1800" dirty="0">
                <a:solidFill>
                  <a:schemeClr val="bg1"/>
                </a:solidFill>
                <a:latin typeface="+mn-lt"/>
              </a:rPr>
              <a:t>345 mg </a:t>
            </a:r>
            <a:r>
              <a:rPr lang="en-US" altLang="en-US" sz="1800" b="0" dirty="0">
                <a:solidFill>
                  <a:schemeClr val="bg1"/>
                </a:solidFill>
                <a:latin typeface="+mn-lt"/>
              </a:rPr>
              <a:t>QD +</a:t>
            </a:r>
          </a:p>
          <a:p>
            <a:pPr algn="ctr">
              <a:lnSpc>
                <a:spcPct val="100000"/>
              </a:lnSpc>
              <a:spcBef>
                <a:spcPct val="0"/>
              </a:spcBef>
              <a:spcAft>
                <a:spcPct val="0"/>
              </a:spcAft>
              <a:buClrTx/>
              <a:buNone/>
            </a:pPr>
            <a:r>
              <a:rPr lang="en-US" altLang="en-US" sz="1800" b="1" dirty="0">
                <a:solidFill>
                  <a:schemeClr val="bg1"/>
                </a:solidFill>
                <a:latin typeface="+mn-lt"/>
              </a:rPr>
              <a:t>Everolimus </a:t>
            </a:r>
            <a:r>
              <a:rPr lang="en-US" altLang="en-US" sz="1800" dirty="0">
                <a:solidFill>
                  <a:schemeClr val="bg1"/>
                </a:solidFill>
                <a:latin typeface="+mn-lt"/>
              </a:rPr>
              <a:t>7.5 mg QD</a:t>
            </a:r>
          </a:p>
          <a:p>
            <a:pPr algn="ctr">
              <a:lnSpc>
                <a:spcPct val="100000"/>
              </a:lnSpc>
              <a:spcBef>
                <a:spcPct val="0"/>
              </a:spcBef>
              <a:spcAft>
                <a:spcPct val="0"/>
              </a:spcAft>
              <a:buClrTx/>
              <a:buNone/>
            </a:pPr>
            <a:r>
              <a:rPr lang="en-US" altLang="en-US" sz="1800" dirty="0">
                <a:solidFill>
                  <a:schemeClr val="bg1"/>
                </a:solidFill>
                <a:latin typeface="+mn-lt"/>
              </a:rPr>
              <a:t>(n = 50)</a:t>
            </a:r>
          </a:p>
        </p:txBody>
      </p:sp>
      <p:sp>
        <p:nvSpPr>
          <p:cNvPr id="18" name="Line 51">
            <a:extLst>
              <a:ext uri="{FF2B5EF4-FFF2-40B4-BE49-F238E27FC236}">
                <a16:creationId xmlns:a16="http://schemas.microsoft.com/office/drawing/2014/main" id="{0A422322-5038-627B-9EEA-39901A67C8C7}"/>
              </a:ext>
            </a:extLst>
          </p:cNvPr>
          <p:cNvSpPr>
            <a:spLocks noChangeShapeType="1"/>
          </p:cNvSpPr>
          <p:nvPr/>
        </p:nvSpPr>
        <p:spPr bwMode="auto">
          <a:xfrm rot="16200000">
            <a:off x="7080738" y="3040128"/>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9" name="TextBox 18">
            <a:extLst>
              <a:ext uri="{FF2B5EF4-FFF2-40B4-BE49-F238E27FC236}">
                <a16:creationId xmlns:a16="http://schemas.microsoft.com/office/drawing/2014/main" id="{D480D75B-1748-94A7-C946-07CD73DAAAAF}"/>
              </a:ext>
            </a:extLst>
          </p:cNvPr>
          <p:cNvSpPr txBox="1"/>
          <p:nvPr/>
        </p:nvSpPr>
        <p:spPr>
          <a:xfrm>
            <a:off x="3937099" y="4179903"/>
            <a:ext cx="3082826" cy="507831"/>
          </a:xfrm>
          <a:prstGeom prst="rect">
            <a:avLst/>
          </a:prstGeom>
        </p:spPr>
        <p:txBody>
          <a:bodyPr vert="horz" wrap="square" lIns="0" tIns="0" rIns="0" bIns="0" rtlCol="0">
            <a:noAutofit/>
          </a:bodyPr>
          <a:lstStyle/>
          <a:p>
            <a:pPr algn="l"/>
            <a:r>
              <a:rPr lang="en-US" sz="1200" dirty="0"/>
              <a:t>*Alpelisib 150-250 mg; everolimus 5-10 mg; palbociclib 100-125 mg; ribociclib 400-600 mg; capivasertib 320-400 mg.</a:t>
            </a:r>
          </a:p>
        </p:txBody>
      </p:sp>
      <p:sp>
        <p:nvSpPr>
          <p:cNvPr id="13" name="Content Placeholder 11">
            <a:extLst>
              <a:ext uri="{FF2B5EF4-FFF2-40B4-BE49-F238E27FC236}">
                <a16:creationId xmlns:a16="http://schemas.microsoft.com/office/drawing/2014/main" id="{93631807-CDFC-1977-E60A-8D95603AC8E8}"/>
              </a:ext>
            </a:extLst>
          </p:cNvPr>
          <p:cNvSpPr txBox="1">
            <a:spLocks/>
          </p:cNvSpPr>
          <p:nvPr/>
        </p:nvSpPr>
        <p:spPr>
          <a:xfrm>
            <a:off x="292887" y="5232374"/>
            <a:ext cx="11740260" cy="875474"/>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b="1" kern="0" dirty="0">
                <a:solidFill>
                  <a:srgbClr val="000000"/>
                </a:solidFill>
              </a:rPr>
              <a:t>Primary phase II endpoint:</a:t>
            </a:r>
            <a:r>
              <a:rPr lang="en-US" altLang="en-US" sz="1800" kern="0" dirty="0">
                <a:solidFill>
                  <a:srgbClr val="000000"/>
                </a:solidFill>
              </a:rPr>
              <a:t> PFS by RECIST v1.1</a:t>
            </a:r>
          </a:p>
          <a:p>
            <a:pPr marL="34290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b="1" kern="0" dirty="0">
                <a:solidFill>
                  <a:srgbClr val="000000"/>
                </a:solidFill>
              </a:rPr>
              <a:t>Secondary phase II endpoints: </a:t>
            </a:r>
            <a:r>
              <a:rPr lang="en-US" altLang="en-US" sz="1800" kern="0" dirty="0">
                <a:solidFill>
                  <a:srgbClr val="000000"/>
                </a:solidFill>
              </a:rPr>
              <a:t>ORR, DoR, CBR, PFS, OS, safety</a:t>
            </a:r>
          </a:p>
        </p:txBody>
      </p:sp>
      <p:sp>
        <p:nvSpPr>
          <p:cNvPr id="20" name="TextBox 19">
            <a:extLst>
              <a:ext uri="{FF2B5EF4-FFF2-40B4-BE49-F238E27FC236}">
                <a16:creationId xmlns:a16="http://schemas.microsoft.com/office/drawing/2014/main" id="{181245C5-C7D1-BE27-E5CF-6A1A9C2E5942}"/>
              </a:ext>
            </a:extLst>
          </p:cNvPr>
          <p:cNvSpPr txBox="1"/>
          <p:nvPr/>
        </p:nvSpPr>
        <p:spPr bwMode="auto">
          <a:xfrm>
            <a:off x="8917674" y="1914915"/>
            <a:ext cx="11977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t>Phase II</a:t>
            </a:r>
            <a:r>
              <a:rPr lang="en-US" b="1" baseline="30000" dirty="0"/>
              <a:t>†</a:t>
            </a:r>
          </a:p>
        </p:txBody>
      </p:sp>
    </p:spTree>
    <p:extLst>
      <p:ext uri="{BB962C8B-B14F-4D97-AF65-F5344CB8AC3E}">
        <p14:creationId xmlns:p14="http://schemas.microsoft.com/office/powerpoint/2010/main" val="1296418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p:txBody>
          <a:bodyPr/>
          <a:lstStyle/>
          <a:p>
            <a:r>
              <a:rPr lang="en-US" altLang="en-US" dirty="0"/>
              <a:t>ELEVATE: Baseline Characteristics</a:t>
            </a:r>
          </a:p>
        </p:txBody>
      </p:sp>
      <p:sp>
        <p:nvSpPr>
          <p:cNvPr id="5" name="Content Placeholder 4">
            <a:extLst>
              <a:ext uri="{FF2B5EF4-FFF2-40B4-BE49-F238E27FC236}">
                <a16:creationId xmlns:a16="http://schemas.microsoft.com/office/drawing/2014/main" id="{A4B54B24-0989-DFF4-FF31-A40CC098B4D8}"/>
              </a:ext>
            </a:extLst>
          </p:cNvPr>
          <p:cNvSpPr>
            <a:spLocks noGrp="1"/>
          </p:cNvSpPr>
          <p:nvPr>
            <p:ph sz="quarter" idx="10"/>
          </p:nvPr>
        </p:nvSpPr>
        <p:spPr/>
        <p:txBody>
          <a:bodyPr/>
          <a:lstStyle/>
          <a:p>
            <a:r>
              <a:rPr lang="pt-BR" dirty="0"/>
              <a:t>Rugo. SABCS 2025. Abstr RF7-01. </a:t>
            </a:r>
          </a:p>
        </p:txBody>
      </p:sp>
      <p:graphicFrame>
        <p:nvGraphicFramePr>
          <p:cNvPr id="6" name="Table 5">
            <a:extLst>
              <a:ext uri="{FF2B5EF4-FFF2-40B4-BE49-F238E27FC236}">
                <a16:creationId xmlns:a16="http://schemas.microsoft.com/office/drawing/2014/main" id="{1CABD122-8018-B68E-136F-056751DA5A12}"/>
              </a:ext>
            </a:extLst>
          </p:cNvPr>
          <p:cNvGraphicFramePr>
            <a:graphicFrameLocks noGrp="1"/>
          </p:cNvGraphicFramePr>
          <p:nvPr>
            <p:extLst>
              <p:ext uri="{D42A27DB-BD31-4B8C-83A1-F6EECF244321}">
                <p14:modId xmlns:p14="http://schemas.microsoft.com/office/powerpoint/2010/main" val="3249624412"/>
              </p:ext>
            </p:extLst>
          </p:nvPr>
        </p:nvGraphicFramePr>
        <p:xfrm>
          <a:off x="231078" y="1324530"/>
          <a:ext cx="5777771" cy="4145408"/>
        </p:xfrm>
        <a:graphic>
          <a:graphicData uri="http://schemas.openxmlformats.org/drawingml/2006/table">
            <a:tbl>
              <a:tblPr/>
              <a:tblGrid>
                <a:gridCol w="2711499">
                  <a:extLst>
                    <a:ext uri="{9D8B030D-6E8A-4147-A177-3AD203B41FA5}">
                      <a16:colId xmlns:a16="http://schemas.microsoft.com/office/drawing/2014/main" val="2331561082"/>
                    </a:ext>
                  </a:extLst>
                </a:gridCol>
                <a:gridCol w="1533136">
                  <a:extLst>
                    <a:ext uri="{9D8B030D-6E8A-4147-A177-3AD203B41FA5}">
                      <a16:colId xmlns:a16="http://schemas.microsoft.com/office/drawing/2014/main" val="4018633887"/>
                    </a:ext>
                  </a:extLst>
                </a:gridCol>
                <a:gridCol w="1533136">
                  <a:extLst>
                    <a:ext uri="{9D8B030D-6E8A-4147-A177-3AD203B41FA5}">
                      <a16:colId xmlns:a16="http://schemas.microsoft.com/office/drawing/2014/main" val="1767147801"/>
                    </a:ext>
                  </a:extLst>
                </a:gridCol>
              </a:tblGrid>
              <a:tr h="49371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Elacestrant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Elacestrant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Abemaciclib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(n =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82486751"/>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58 (30-83)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61 (29-84)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610186360"/>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Female sex,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50 (100)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57 (95)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529437303"/>
                  </a:ext>
                </a:extLst>
              </a:tr>
              <a:tr h="2164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ECOG PS, n (%)</a:t>
                      </a:r>
                    </a:p>
                    <a:p>
                      <a:pPr marL="283464" marR="0" lvl="0" indent="-1714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0</a:t>
                      </a:r>
                    </a:p>
                    <a:p>
                      <a:pPr marL="283464" marR="0" lvl="0" indent="-1714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1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26 (52)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24 (48)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46 (77)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14 (23)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9064954"/>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Visceral metastases,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36 (72)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55 (92)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11798351"/>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Mutations, n (%)</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1" u="none" strike="noStrike" cap="none" normalizeH="0" baseline="0" dirty="0">
                          <a:ln>
                            <a:noFill/>
                          </a:ln>
                          <a:solidFill>
                            <a:schemeClr val="bg2">
                              <a:lumMod val="10000"/>
                            </a:schemeClr>
                          </a:solidFill>
                          <a:effectLst/>
                          <a:latin typeface="+mn-lt"/>
                        </a:rPr>
                        <a:t>ESR1m</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1" u="none" strike="noStrike" cap="none" normalizeH="0" baseline="0" dirty="0">
                          <a:ln>
                            <a:noFill/>
                          </a:ln>
                          <a:solidFill>
                            <a:schemeClr val="bg2">
                              <a:lumMod val="10000"/>
                            </a:schemeClr>
                          </a:solidFill>
                          <a:effectLst/>
                          <a:latin typeface="+mn-lt"/>
                        </a:rPr>
                        <a:t>PIK3CA</a:t>
                      </a:r>
                      <a:r>
                        <a:rPr kumimoji="0" lang="en-US" sz="1400" b="0" i="0" u="none" strike="noStrike" cap="none" normalizeH="0" baseline="0" dirty="0">
                          <a:ln>
                            <a:noFill/>
                          </a:ln>
                          <a:solidFill>
                            <a:schemeClr val="bg2">
                              <a:lumMod val="10000"/>
                            </a:schemeClr>
                          </a:solidFill>
                          <a:effectLst/>
                          <a:latin typeface="+mn-lt"/>
                        </a:rPr>
                        <a:t>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 (42)</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25 (50)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20 (33)</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16 (27)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06028243"/>
                  </a:ext>
                </a:extLst>
              </a:tr>
              <a:tr h="274320">
                <a:tc>
                  <a:txBody>
                    <a:bodyPr/>
                    <a:lstStyle/>
                    <a:p>
                      <a:pPr marL="7938"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bg2">
                              <a:lumMod val="10000"/>
                            </a:schemeClr>
                          </a:solidFill>
                          <a:effectLst/>
                          <a:latin typeface="+mn-lt"/>
                        </a:rPr>
                        <a:t>Primary endocrine resistance,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10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9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12388583"/>
                  </a:ext>
                </a:extLst>
              </a:tr>
              <a:tr h="274320">
                <a:tc>
                  <a:txBody>
                    <a:bodyPr/>
                    <a:lstStyle/>
                    <a:p>
                      <a:pPr marL="7938"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bg2">
                              <a:lumMod val="10000"/>
                            </a:schemeClr>
                          </a:solidFill>
                          <a:effectLst/>
                          <a:latin typeface="+mn-lt"/>
                        </a:rPr>
                        <a:t>Median no. prior therapies for adv/mBC, 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 (0-3)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5029960"/>
                  </a:ext>
                </a:extLst>
              </a:tr>
            </a:tbl>
          </a:graphicData>
        </a:graphic>
      </p:graphicFrame>
      <p:graphicFrame>
        <p:nvGraphicFramePr>
          <p:cNvPr id="4" name="Table 3">
            <a:extLst>
              <a:ext uri="{FF2B5EF4-FFF2-40B4-BE49-F238E27FC236}">
                <a16:creationId xmlns:a16="http://schemas.microsoft.com/office/drawing/2014/main" id="{1D68F16F-B281-2B49-F8B2-36E5EABD7839}"/>
              </a:ext>
            </a:extLst>
          </p:cNvPr>
          <p:cNvGraphicFramePr>
            <a:graphicFrameLocks noGrp="1"/>
          </p:cNvGraphicFramePr>
          <p:nvPr>
            <p:extLst>
              <p:ext uri="{D42A27DB-BD31-4B8C-83A1-F6EECF244321}">
                <p14:modId xmlns:p14="http://schemas.microsoft.com/office/powerpoint/2010/main" val="777761514"/>
              </p:ext>
            </p:extLst>
          </p:nvPr>
        </p:nvGraphicFramePr>
        <p:xfrm>
          <a:off x="6324600" y="1324530"/>
          <a:ext cx="5646737" cy="3779584"/>
        </p:xfrm>
        <a:graphic>
          <a:graphicData uri="http://schemas.openxmlformats.org/drawingml/2006/table">
            <a:tbl>
              <a:tblPr/>
              <a:tblGrid>
                <a:gridCol w="2447451">
                  <a:extLst>
                    <a:ext uri="{9D8B030D-6E8A-4147-A177-3AD203B41FA5}">
                      <a16:colId xmlns:a16="http://schemas.microsoft.com/office/drawing/2014/main" val="2331561082"/>
                    </a:ext>
                  </a:extLst>
                </a:gridCol>
                <a:gridCol w="1599643">
                  <a:extLst>
                    <a:ext uri="{9D8B030D-6E8A-4147-A177-3AD203B41FA5}">
                      <a16:colId xmlns:a16="http://schemas.microsoft.com/office/drawing/2014/main" val="4018633887"/>
                    </a:ext>
                  </a:extLst>
                </a:gridCol>
                <a:gridCol w="1599643">
                  <a:extLst>
                    <a:ext uri="{9D8B030D-6E8A-4147-A177-3AD203B41FA5}">
                      <a16:colId xmlns:a16="http://schemas.microsoft.com/office/drawing/2014/main" val="1767147801"/>
                    </a:ext>
                  </a:extLst>
                </a:gridCol>
              </a:tblGrid>
              <a:tr h="49371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Elacestrant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Elacestrant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Abemaciclib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(n =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82486751"/>
                  </a:ext>
                </a:extLst>
              </a:tr>
              <a:tr h="1180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Prior CDK4/6i for adv/MBC, n (%)</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Palbociclib</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Ribociclib</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Abemaciclib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400" dirty="0">
                          <a:latin typeface="+mn-lt"/>
                        </a:rPr>
                        <a:t>50 (100)</a:t>
                      </a:r>
                    </a:p>
                    <a:p>
                      <a:pPr algn="ctr"/>
                      <a:r>
                        <a:rPr lang="en-US" sz="1400" dirty="0">
                          <a:latin typeface="+mn-lt"/>
                        </a:rPr>
                        <a:t>25 (50)</a:t>
                      </a:r>
                    </a:p>
                    <a:p>
                      <a:pPr algn="ctr"/>
                      <a:r>
                        <a:rPr lang="en-US" sz="1400" dirty="0">
                          <a:latin typeface="+mn-lt"/>
                        </a:rPr>
                        <a:t>22 (44)</a:t>
                      </a:r>
                    </a:p>
                    <a:p>
                      <a:pPr algn="ctr"/>
                      <a:r>
                        <a:rPr lang="en-US" sz="1400" dirty="0">
                          <a:latin typeface="+mn-lt"/>
                        </a:rPr>
                        <a:t>11 (22)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400" dirty="0">
                          <a:latin typeface="+mn-lt"/>
                        </a:rPr>
                        <a:t>30 (50)</a:t>
                      </a:r>
                    </a:p>
                    <a:p>
                      <a:pPr algn="ctr"/>
                      <a:r>
                        <a:rPr lang="en-US" sz="1400" dirty="0">
                          <a:latin typeface="+mn-lt"/>
                        </a:rPr>
                        <a:t>19 (32)</a:t>
                      </a:r>
                    </a:p>
                    <a:p>
                      <a:pPr algn="ctr"/>
                      <a:r>
                        <a:rPr lang="en-US" sz="1400" dirty="0">
                          <a:latin typeface="+mn-lt"/>
                        </a:rPr>
                        <a:t>12 (20)</a:t>
                      </a:r>
                    </a:p>
                    <a:p>
                      <a:pPr algn="ctr"/>
                      <a:r>
                        <a:rPr lang="en-US" sz="1400" dirty="0">
                          <a:latin typeface="+mn-lt"/>
                        </a:rPr>
                        <a:t>NA</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38037372"/>
                  </a:ext>
                </a:extLst>
              </a:tr>
              <a:tr h="118065">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pPr>
                      <a:r>
                        <a:rPr kumimoji="0" lang="en-US" sz="1400" b="0" i="0" u="none" strike="noStrike" cap="none" normalizeH="0" baseline="0" dirty="0">
                          <a:ln>
                            <a:noFill/>
                          </a:ln>
                          <a:solidFill>
                            <a:schemeClr val="bg2">
                              <a:lumMod val="10000"/>
                            </a:schemeClr>
                          </a:solidFill>
                          <a:effectLst/>
                          <a:latin typeface="+mn-lt"/>
                        </a:rPr>
                        <a:t>No. prior lines of ET for adv/mBC, n (%)</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a:ln>
                            <a:noFill/>
                          </a:ln>
                          <a:solidFill>
                            <a:schemeClr val="tx1"/>
                          </a:solidFill>
                          <a:effectLst/>
                          <a:latin typeface="+mn-lt"/>
                          <a:cs typeface="Poppins" pitchFamily="2" charset="77"/>
                        </a:rPr>
                        <a:t>0</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35 (70)</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14 (28)</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1 (2)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a:ln>
                            <a:noFill/>
                          </a:ln>
                          <a:solidFill>
                            <a:schemeClr val="tx1"/>
                          </a:solidFill>
                          <a:effectLst/>
                          <a:latin typeface="+mn-lt"/>
                          <a:cs typeface="Poppins" pitchFamily="2" charset="77"/>
                        </a:rPr>
                        <a:t>2 (3)</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47 (78)</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10 (17)</a:t>
                      </a:r>
                      <a:br>
                        <a:rPr kumimoji="0" lang="en-US" sz="1400" b="0" i="0" u="none" strike="noStrike" cap="none" normalizeH="0" baseline="0" dirty="0">
                          <a:ln>
                            <a:noFill/>
                          </a:ln>
                          <a:solidFill>
                            <a:schemeClr val="tx1"/>
                          </a:solidFill>
                          <a:effectLst/>
                          <a:latin typeface="+mn-lt"/>
                          <a:cs typeface="Poppins" pitchFamily="2" charset="77"/>
                        </a:rPr>
                      </a:br>
                      <a:r>
                        <a:rPr kumimoji="0" lang="en-US" sz="1400" b="0" i="0" u="none" strike="noStrike" cap="none" normalizeH="0" baseline="0" dirty="0">
                          <a:ln>
                            <a:noFill/>
                          </a:ln>
                          <a:solidFill>
                            <a:schemeClr val="tx1"/>
                          </a:solidFill>
                          <a:effectLst/>
                          <a:latin typeface="+mn-lt"/>
                          <a:cs typeface="Poppins" pitchFamily="2" charset="77"/>
                        </a:rPr>
                        <a:t>1 (2)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2682474"/>
                  </a:ext>
                </a:extLst>
              </a:tr>
              <a:tr h="2497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mn-lt"/>
                        </a:rPr>
                        <a:t>Prior fulvestrant for adv/mBC,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25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18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69070178"/>
                  </a:ext>
                </a:extLst>
              </a:tr>
            </a:tbl>
          </a:graphicData>
        </a:graphic>
      </p:graphicFrame>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789F1-19BE-92AE-8318-2B813E245854}"/>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6388031D-1095-235A-EE03-751170F484EC}"/>
              </a:ext>
            </a:extLst>
          </p:cNvPr>
          <p:cNvSpPr>
            <a:spLocks noGrp="1" noChangeArrowheads="1"/>
          </p:cNvSpPr>
          <p:nvPr>
            <p:ph type="title"/>
          </p:nvPr>
        </p:nvSpPr>
        <p:spPr/>
        <p:txBody>
          <a:bodyPr/>
          <a:lstStyle/>
          <a:p>
            <a:r>
              <a:rPr lang="en-US" altLang="en-US" dirty="0"/>
              <a:t>ELEVATE: PFS in All Participants and Key Subgroups</a:t>
            </a:r>
          </a:p>
        </p:txBody>
      </p:sp>
      <p:sp>
        <p:nvSpPr>
          <p:cNvPr id="5" name="Content Placeholder 4">
            <a:extLst>
              <a:ext uri="{FF2B5EF4-FFF2-40B4-BE49-F238E27FC236}">
                <a16:creationId xmlns:a16="http://schemas.microsoft.com/office/drawing/2014/main" id="{95D93928-2A08-594E-403B-F76D74A52F08}"/>
              </a:ext>
            </a:extLst>
          </p:cNvPr>
          <p:cNvSpPr>
            <a:spLocks noGrp="1"/>
          </p:cNvSpPr>
          <p:nvPr>
            <p:ph sz="quarter" idx="10"/>
          </p:nvPr>
        </p:nvSpPr>
        <p:spPr/>
        <p:txBody>
          <a:bodyPr/>
          <a:lstStyle/>
          <a:p>
            <a:r>
              <a:rPr lang="pt-BR" dirty="0"/>
              <a:t>Rugo. SABCS 2025. Abstr RF7-01. </a:t>
            </a:r>
          </a:p>
        </p:txBody>
      </p:sp>
      <p:graphicFrame>
        <p:nvGraphicFramePr>
          <p:cNvPr id="6" name="Table 5">
            <a:extLst>
              <a:ext uri="{FF2B5EF4-FFF2-40B4-BE49-F238E27FC236}">
                <a16:creationId xmlns:a16="http://schemas.microsoft.com/office/drawing/2014/main" id="{F27E501E-2E24-C844-2F3C-BEAB559BA0A2}"/>
              </a:ext>
            </a:extLst>
          </p:cNvPr>
          <p:cNvGraphicFramePr>
            <a:graphicFrameLocks noGrp="1"/>
          </p:cNvGraphicFramePr>
          <p:nvPr>
            <p:extLst>
              <p:ext uri="{D42A27DB-BD31-4B8C-83A1-F6EECF244321}">
                <p14:modId xmlns:p14="http://schemas.microsoft.com/office/powerpoint/2010/main" val="1078339091"/>
              </p:ext>
            </p:extLst>
          </p:nvPr>
        </p:nvGraphicFramePr>
        <p:xfrm>
          <a:off x="2352486" y="1263645"/>
          <a:ext cx="7195223" cy="2042256"/>
        </p:xfrm>
        <a:graphic>
          <a:graphicData uri="http://schemas.openxmlformats.org/drawingml/2006/table">
            <a:tbl>
              <a:tblPr/>
              <a:tblGrid>
                <a:gridCol w="1946786">
                  <a:extLst>
                    <a:ext uri="{9D8B030D-6E8A-4147-A177-3AD203B41FA5}">
                      <a16:colId xmlns:a16="http://schemas.microsoft.com/office/drawing/2014/main" val="2331561082"/>
                    </a:ext>
                  </a:extLst>
                </a:gridCol>
                <a:gridCol w="2569450">
                  <a:extLst>
                    <a:ext uri="{9D8B030D-6E8A-4147-A177-3AD203B41FA5}">
                      <a16:colId xmlns:a16="http://schemas.microsoft.com/office/drawing/2014/main" val="1767147801"/>
                    </a:ext>
                  </a:extLst>
                </a:gridCol>
                <a:gridCol w="2678987">
                  <a:extLst>
                    <a:ext uri="{9D8B030D-6E8A-4147-A177-3AD203B41FA5}">
                      <a16:colId xmlns:a16="http://schemas.microsoft.com/office/drawing/2014/main" val="1232513555"/>
                    </a:ext>
                  </a:extLst>
                </a:gridCol>
              </a:tblGrid>
              <a:tr h="21456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Parameter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Elacestrant + Everolimus </a:t>
                      </a:r>
                      <a:br>
                        <a:rPr kumimoji="0" lang="en-US" sz="1400" b="1" i="0" u="none" strike="noStrike" cap="none" normalizeH="0" baseline="0" dirty="0">
                          <a:ln>
                            <a:noFill/>
                          </a:ln>
                          <a:solidFill>
                            <a:schemeClr val="bg1"/>
                          </a:solidFill>
                          <a:effectLst/>
                          <a:latin typeface="+mn-lt"/>
                          <a:cs typeface="Poppins" pitchFamily="2" charset="77"/>
                        </a:rPr>
                      </a:br>
                      <a:r>
                        <a:rPr kumimoji="0" lang="en-US" sz="1400" b="1" i="0" u="none" strike="noStrike" cap="none" normalizeH="0" baseline="0" dirty="0">
                          <a:ln>
                            <a:noFill/>
                          </a:ln>
                          <a:solidFill>
                            <a:schemeClr val="bg1"/>
                          </a:solidFill>
                          <a:effectLst/>
                          <a:latin typeface="+mn-lt"/>
                          <a:cs typeface="Poppins" pitchFamily="2" charset="77"/>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Elacestrant + Abemaciclib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(n =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82486751"/>
                  </a:ext>
                </a:extLst>
              </a:tr>
              <a:tr h="1204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Events,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29 (58)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29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610186360"/>
                  </a:ext>
                </a:extLst>
              </a:tr>
              <a:tr h="1204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mPFS,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8.3 (4.0-10.2)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14.3 (7.3-16.6)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529437303"/>
                  </a:ext>
                </a:extLst>
              </a:tr>
              <a:tr h="1204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DCR,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82.9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91.2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435114097"/>
                  </a:ext>
                </a:extLst>
              </a:tr>
              <a:tr h="1204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ORR,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19.5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24.6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517752771"/>
                  </a:ext>
                </a:extLst>
              </a:tr>
              <a:tr h="1204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mDoR,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8.54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14.75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135231"/>
                  </a:ext>
                </a:extLst>
              </a:tr>
            </a:tbl>
          </a:graphicData>
        </a:graphic>
      </p:graphicFrame>
      <p:graphicFrame>
        <p:nvGraphicFramePr>
          <p:cNvPr id="2" name="Table 1">
            <a:extLst>
              <a:ext uri="{FF2B5EF4-FFF2-40B4-BE49-F238E27FC236}">
                <a16:creationId xmlns:a16="http://schemas.microsoft.com/office/drawing/2014/main" id="{66BB76EC-14FA-4BD0-B029-7429CE2C9E96}"/>
              </a:ext>
            </a:extLst>
          </p:cNvPr>
          <p:cNvGraphicFramePr>
            <a:graphicFrameLocks noGrp="1"/>
          </p:cNvGraphicFramePr>
          <p:nvPr>
            <p:extLst>
              <p:ext uri="{D42A27DB-BD31-4B8C-83A1-F6EECF244321}">
                <p14:modId xmlns:p14="http://schemas.microsoft.com/office/powerpoint/2010/main" val="257173818"/>
              </p:ext>
            </p:extLst>
          </p:nvPr>
        </p:nvGraphicFramePr>
        <p:xfrm>
          <a:off x="231078" y="3436305"/>
          <a:ext cx="11740260" cy="2743344"/>
        </p:xfrm>
        <a:graphic>
          <a:graphicData uri="http://schemas.openxmlformats.org/drawingml/2006/table">
            <a:tbl>
              <a:tblPr/>
              <a:tblGrid>
                <a:gridCol w="4304896">
                  <a:extLst>
                    <a:ext uri="{9D8B030D-6E8A-4147-A177-3AD203B41FA5}">
                      <a16:colId xmlns:a16="http://schemas.microsoft.com/office/drawing/2014/main" val="3272551532"/>
                    </a:ext>
                  </a:extLst>
                </a:gridCol>
                <a:gridCol w="929420">
                  <a:extLst>
                    <a:ext uri="{9D8B030D-6E8A-4147-A177-3AD203B41FA5}">
                      <a16:colId xmlns:a16="http://schemas.microsoft.com/office/drawing/2014/main" val="3045022336"/>
                    </a:ext>
                  </a:extLst>
                </a:gridCol>
                <a:gridCol w="2788262">
                  <a:extLst>
                    <a:ext uri="{9D8B030D-6E8A-4147-A177-3AD203B41FA5}">
                      <a16:colId xmlns:a16="http://schemas.microsoft.com/office/drawing/2014/main" val="381592747"/>
                    </a:ext>
                  </a:extLst>
                </a:gridCol>
                <a:gridCol w="929420">
                  <a:extLst>
                    <a:ext uri="{9D8B030D-6E8A-4147-A177-3AD203B41FA5}">
                      <a16:colId xmlns:a16="http://schemas.microsoft.com/office/drawing/2014/main" val="3562124568"/>
                    </a:ext>
                  </a:extLst>
                </a:gridCol>
                <a:gridCol w="2788262">
                  <a:extLst>
                    <a:ext uri="{9D8B030D-6E8A-4147-A177-3AD203B41FA5}">
                      <a16:colId xmlns:a16="http://schemas.microsoft.com/office/drawing/2014/main" val="2541945310"/>
                    </a:ext>
                  </a:extLst>
                </a:gridCol>
              </a:tblGrid>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Elacestrant + Everolimus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1" i="0" u="none" strike="noStrike" cap="none" normalizeH="0" baseline="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Elacestrant + Abemaciclib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66527994"/>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Poppins" pitchFamily="2" charset="77"/>
                          <a:cs typeface="Poppins" pitchFamily="2" charset="77"/>
                        </a:rPr>
                        <a:t>Subgroup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mPFS,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mPFS,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891247852"/>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Visceral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7.7 (3.7-9.4)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14.3 (7.4–16.6)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10601941"/>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No prior fulvestrant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8.3 (4.2-12.9)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14.8 (8.7–NR)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268178796"/>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No primary endocrine resistance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8.3 (4.0-12.9)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14.3 (7.3–16.6)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56741464"/>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ESR1m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8.3 (3.5-12.9)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48025259"/>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ESR1wt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9.0 (4.2-12.7)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13108983"/>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8.3 (3.6-10.2)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44472193"/>
                  </a:ext>
                </a:extLst>
              </a:tr>
              <a:tr h="1665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PIK3CAwt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9.4 (4.0-NR)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978709791"/>
                  </a:ext>
                </a:extLst>
              </a:tr>
            </a:tbl>
          </a:graphicData>
        </a:graphic>
      </p:graphicFrame>
    </p:spTree>
    <p:extLst>
      <p:ext uri="{BB962C8B-B14F-4D97-AF65-F5344CB8AC3E}">
        <p14:creationId xmlns:p14="http://schemas.microsoft.com/office/powerpoint/2010/main" val="2419533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C8D78-9394-70AB-CDC8-F3338891DE8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A3E334A5-500C-9DE4-65E7-9FECBB5246BC}"/>
              </a:ext>
            </a:extLst>
          </p:cNvPr>
          <p:cNvSpPr>
            <a:spLocks noGrp="1" noChangeArrowheads="1"/>
          </p:cNvSpPr>
          <p:nvPr>
            <p:ph type="title"/>
          </p:nvPr>
        </p:nvSpPr>
        <p:spPr/>
        <p:txBody>
          <a:bodyPr/>
          <a:lstStyle/>
          <a:p>
            <a:r>
              <a:rPr lang="en-US" altLang="en-US" dirty="0"/>
              <a:t>ELEVATE: Safety of Elacestrant + Everolimus</a:t>
            </a:r>
          </a:p>
        </p:txBody>
      </p:sp>
      <p:sp>
        <p:nvSpPr>
          <p:cNvPr id="6" name="Content Placeholder 5">
            <a:extLst>
              <a:ext uri="{FF2B5EF4-FFF2-40B4-BE49-F238E27FC236}">
                <a16:creationId xmlns:a16="http://schemas.microsoft.com/office/drawing/2014/main" id="{1B922645-167B-182E-510B-974B4E21C704}"/>
              </a:ext>
            </a:extLst>
          </p:cNvPr>
          <p:cNvSpPr>
            <a:spLocks noGrp="1"/>
          </p:cNvSpPr>
          <p:nvPr>
            <p:ph sz="quarter" idx="10"/>
          </p:nvPr>
        </p:nvSpPr>
        <p:spPr/>
        <p:txBody>
          <a:bodyPr/>
          <a:lstStyle/>
          <a:p>
            <a:r>
              <a:rPr lang="pt-BR" dirty="0"/>
              <a:t>Rugo. SABCS 2025. Abstr RF7-01. </a:t>
            </a:r>
          </a:p>
        </p:txBody>
      </p:sp>
      <p:graphicFrame>
        <p:nvGraphicFramePr>
          <p:cNvPr id="7" name="Table 6">
            <a:extLst>
              <a:ext uri="{FF2B5EF4-FFF2-40B4-BE49-F238E27FC236}">
                <a16:creationId xmlns:a16="http://schemas.microsoft.com/office/drawing/2014/main" id="{E75F141F-B93D-4748-513D-E94A6FC979DD}"/>
              </a:ext>
            </a:extLst>
          </p:cNvPr>
          <p:cNvGraphicFramePr>
            <a:graphicFrameLocks noGrp="1"/>
          </p:cNvGraphicFramePr>
          <p:nvPr>
            <p:extLst>
              <p:ext uri="{D42A27DB-BD31-4B8C-83A1-F6EECF244321}">
                <p14:modId xmlns:p14="http://schemas.microsoft.com/office/powerpoint/2010/main" val="3588754838"/>
              </p:ext>
            </p:extLst>
          </p:nvPr>
        </p:nvGraphicFramePr>
        <p:xfrm>
          <a:off x="209390" y="1322143"/>
          <a:ext cx="5886223" cy="3261520"/>
        </p:xfrm>
        <a:graphic>
          <a:graphicData uri="http://schemas.openxmlformats.org/drawingml/2006/table">
            <a:tbl>
              <a:tblPr/>
              <a:tblGrid>
                <a:gridCol w="3237291">
                  <a:extLst>
                    <a:ext uri="{9D8B030D-6E8A-4147-A177-3AD203B41FA5}">
                      <a16:colId xmlns:a16="http://schemas.microsoft.com/office/drawing/2014/main" val="2331561082"/>
                    </a:ext>
                  </a:extLst>
                </a:gridCol>
                <a:gridCol w="2648932">
                  <a:extLst>
                    <a:ext uri="{9D8B030D-6E8A-4147-A177-3AD203B41FA5}">
                      <a16:colId xmlns:a16="http://schemas.microsoft.com/office/drawing/2014/main" val="3673683630"/>
                    </a:ext>
                  </a:extLst>
                </a:gridCol>
              </a:tblGrid>
              <a:tr h="44977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TEAEs Occurring in ≥20% of Patients (Any Grade),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Elacestrant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882486751"/>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29 (58)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610186360"/>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23 (46)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529437303"/>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22 (44)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9064954"/>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 (42)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11798351"/>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Stomatitis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20 (40)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06028243"/>
                  </a:ext>
                </a:extLst>
              </a:tr>
              <a:tr h="3024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Hypercholesteremia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16 (32)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76530419"/>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Abdominal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15 (30)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55055737"/>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14 (28)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38727678"/>
                  </a:ext>
                </a:extLst>
              </a:tr>
              <a:tr h="2645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13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44002726"/>
                  </a:ext>
                </a:extLst>
              </a:tr>
            </a:tbl>
          </a:graphicData>
        </a:graphic>
      </p:graphicFrame>
      <p:graphicFrame>
        <p:nvGraphicFramePr>
          <p:cNvPr id="2" name="Table 1">
            <a:extLst>
              <a:ext uri="{FF2B5EF4-FFF2-40B4-BE49-F238E27FC236}">
                <a16:creationId xmlns:a16="http://schemas.microsoft.com/office/drawing/2014/main" id="{2A1D5ECA-15C7-81B5-E99B-DB08CF92458B}"/>
              </a:ext>
            </a:extLst>
          </p:cNvPr>
          <p:cNvGraphicFramePr>
            <a:graphicFrameLocks noGrp="1"/>
          </p:cNvGraphicFramePr>
          <p:nvPr>
            <p:extLst>
              <p:ext uri="{D42A27DB-BD31-4B8C-83A1-F6EECF244321}">
                <p14:modId xmlns:p14="http://schemas.microsoft.com/office/powerpoint/2010/main" val="2947805733"/>
              </p:ext>
            </p:extLst>
          </p:nvPr>
        </p:nvGraphicFramePr>
        <p:xfrm>
          <a:off x="6206830" y="1322143"/>
          <a:ext cx="5736931" cy="2347072"/>
        </p:xfrm>
        <a:graphic>
          <a:graphicData uri="http://schemas.openxmlformats.org/drawingml/2006/table">
            <a:tbl>
              <a:tblPr/>
              <a:tblGrid>
                <a:gridCol w="3210548">
                  <a:extLst>
                    <a:ext uri="{9D8B030D-6E8A-4147-A177-3AD203B41FA5}">
                      <a16:colId xmlns:a16="http://schemas.microsoft.com/office/drawing/2014/main" val="3046076644"/>
                    </a:ext>
                  </a:extLst>
                </a:gridCol>
                <a:gridCol w="2526383">
                  <a:extLst>
                    <a:ext uri="{9D8B030D-6E8A-4147-A177-3AD203B41FA5}">
                      <a16:colId xmlns:a16="http://schemas.microsoft.com/office/drawing/2014/main" val="3316426907"/>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TEAEs Occurring in ≥20% of Patients (Any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Elacestrant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059798754"/>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Dysgeusia,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 (24)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98215220"/>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Mucosal inflammation,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 (24)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08402535"/>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AST increase,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10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893655892"/>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Headache,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Poppins" pitchFamily="2" charset="77"/>
                        </a:rPr>
                        <a:t>10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75457337"/>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Hyperglycemia,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Poppins" pitchFamily="2" charset="77"/>
                        </a:rPr>
                        <a:t>10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642538551"/>
                  </a:ext>
                </a:extLst>
              </a:tr>
              <a:tr h="2837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Thrombocytopenia,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Poppins" pitchFamily="2" charset="77"/>
                        </a:rPr>
                        <a:t>10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18159516"/>
                  </a:ext>
                </a:extLst>
              </a:tr>
            </a:tbl>
          </a:graphicData>
        </a:graphic>
      </p:graphicFrame>
      <p:sp>
        <p:nvSpPr>
          <p:cNvPr id="3" name="TextBox 2">
            <a:extLst>
              <a:ext uri="{FF2B5EF4-FFF2-40B4-BE49-F238E27FC236}">
                <a16:creationId xmlns:a16="http://schemas.microsoft.com/office/drawing/2014/main" id="{F3CF5F52-C2EF-30A1-CE7C-FC71C0275753}"/>
              </a:ext>
            </a:extLst>
          </p:cNvPr>
          <p:cNvSpPr txBox="1"/>
          <p:nvPr/>
        </p:nvSpPr>
        <p:spPr>
          <a:xfrm>
            <a:off x="342425" y="4875433"/>
            <a:ext cx="5864406" cy="914400"/>
          </a:xfrm>
          <a:prstGeom prst="rect">
            <a:avLst/>
          </a:prstGeom>
        </p:spPr>
        <p:txBody>
          <a:bodyPr vert="horz" wrap="square" lIns="0" tIns="0" rIns="0" bIns="0" rtlCol="0">
            <a:noAutofit/>
          </a:bodyPr>
          <a:lstStyle/>
          <a:p>
            <a:pPr marL="285750" indent="-285750">
              <a:spcBef>
                <a:spcPts val="1000"/>
              </a:spcBef>
              <a:buFont typeface="Arial" panose="020B0604020202020204" pitchFamily="34" charset="0"/>
              <a:buChar char="•"/>
            </a:pPr>
            <a:r>
              <a:rPr lang="en-US" sz="1600" dirty="0"/>
              <a:t>Safety profile was consistent with that previously reported for everolimus + standard endocrine therapy or elacestrant, with no new safety signals identified</a:t>
            </a:r>
          </a:p>
          <a:p>
            <a:pPr marL="285750" indent="-285750">
              <a:spcBef>
                <a:spcPts val="1000"/>
              </a:spcBef>
              <a:buFont typeface="Arial" panose="020B0604020202020204" pitchFamily="34" charset="0"/>
              <a:buChar char="•"/>
            </a:pPr>
            <a:r>
              <a:rPr lang="en-US" sz="1600" dirty="0"/>
              <a:t>Bradycardia and photopsia were not reported</a:t>
            </a:r>
          </a:p>
        </p:txBody>
      </p:sp>
      <p:sp>
        <p:nvSpPr>
          <p:cNvPr id="4" name="TextBox 3">
            <a:extLst>
              <a:ext uri="{FF2B5EF4-FFF2-40B4-BE49-F238E27FC236}">
                <a16:creationId xmlns:a16="http://schemas.microsoft.com/office/drawing/2014/main" id="{3EF7E426-2B7C-04F3-160F-6EA17F12933C}"/>
              </a:ext>
            </a:extLst>
          </p:cNvPr>
          <p:cNvSpPr txBox="1"/>
          <p:nvPr/>
        </p:nvSpPr>
        <p:spPr>
          <a:xfrm>
            <a:off x="6370117" y="4126463"/>
            <a:ext cx="5736931" cy="914400"/>
          </a:xfrm>
          <a:prstGeom prst="rect">
            <a:avLst/>
          </a:prstGeom>
        </p:spPr>
        <p:txBody>
          <a:bodyPr vert="horz" wrap="square" lIns="0" tIns="0" rIns="0" bIns="0" rtlCol="0">
            <a:noAutofit/>
          </a:bodyPr>
          <a:lstStyle>
            <a:defPPr>
              <a:defRPr lang="en-US"/>
            </a:defPPr>
            <a:lvl1pPr marL="285750" indent="-285750">
              <a:spcBef>
                <a:spcPts val="1000"/>
              </a:spcBef>
              <a:buFont typeface="Arial" panose="020B0604020202020204" pitchFamily="34" charset="0"/>
              <a:buChar char="•"/>
              <a:defRPr sz="1600"/>
            </a:lvl1pPr>
          </a:lstStyle>
          <a:p>
            <a:r>
              <a:rPr lang="en-US" dirty="0"/>
              <a:t>Any TEAE leading to drug withdrawal: 6%</a:t>
            </a:r>
          </a:p>
          <a:p>
            <a:r>
              <a:rPr lang="en-US" dirty="0"/>
              <a:t>Any TEAE leading to drug dose reduction: 2%</a:t>
            </a:r>
          </a:p>
        </p:txBody>
      </p:sp>
    </p:spTree>
    <p:extLst>
      <p:ext uri="{BB962C8B-B14F-4D97-AF65-F5344CB8AC3E}">
        <p14:creationId xmlns:p14="http://schemas.microsoft.com/office/powerpoint/2010/main" val="959596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57E7E-C0FE-A692-B5EF-64AF7E571A48}"/>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9E2F0512-44B9-3BF1-5F4B-1C7D19064A66}"/>
              </a:ext>
            </a:extLst>
          </p:cNvPr>
          <p:cNvSpPr>
            <a:spLocks noGrp="1" noChangeArrowheads="1"/>
          </p:cNvSpPr>
          <p:nvPr>
            <p:ph type="title"/>
          </p:nvPr>
        </p:nvSpPr>
        <p:spPr/>
        <p:txBody>
          <a:bodyPr/>
          <a:lstStyle/>
          <a:p>
            <a:r>
              <a:rPr lang="en-US" altLang="en-US" dirty="0"/>
              <a:t>ELEVATE: Safety of Elacestrant + Abemaciclib</a:t>
            </a:r>
          </a:p>
        </p:txBody>
      </p:sp>
      <p:sp>
        <p:nvSpPr>
          <p:cNvPr id="8" name="Content Placeholder 7">
            <a:extLst>
              <a:ext uri="{FF2B5EF4-FFF2-40B4-BE49-F238E27FC236}">
                <a16:creationId xmlns:a16="http://schemas.microsoft.com/office/drawing/2014/main" id="{56F2B37A-7394-B958-5405-824672CBB7D9}"/>
              </a:ext>
            </a:extLst>
          </p:cNvPr>
          <p:cNvSpPr>
            <a:spLocks noGrp="1"/>
          </p:cNvSpPr>
          <p:nvPr>
            <p:ph sz="quarter" idx="10"/>
          </p:nvPr>
        </p:nvSpPr>
        <p:spPr/>
        <p:txBody>
          <a:bodyPr/>
          <a:lstStyle/>
          <a:p>
            <a:r>
              <a:rPr lang="pt-BR" dirty="0"/>
              <a:t>Rugo. SABCS 2025. Abstr RF7-01. </a:t>
            </a:r>
          </a:p>
        </p:txBody>
      </p:sp>
      <p:graphicFrame>
        <p:nvGraphicFramePr>
          <p:cNvPr id="7" name="Table 6">
            <a:extLst>
              <a:ext uri="{FF2B5EF4-FFF2-40B4-BE49-F238E27FC236}">
                <a16:creationId xmlns:a16="http://schemas.microsoft.com/office/drawing/2014/main" id="{3F340593-B630-31A4-C7A3-5C0FCC390785}"/>
              </a:ext>
            </a:extLst>
          </p:cNvPr>
          <p:cNvGraphicFramePr>
            <a:graphicFrameLocks noGrp="1"/>
          </p:cNvGraphicFramePr>
          <p:nvPr>
            <p:extLst>
              <p:ext uri="{D42A27DB-BD31-4B8C-83A1-F6EECF244321}">
                <p14:modId xmlns:p14="http://schemas.microsoft.com/office/powerpoint/2010/main" val="3990372065"/>
              </p:ext>
            </p:extLst>
          </p:nvPr>
        </p:nvGraphicFramePr>
        <p:xfrm>
          <a:off x="231773" y="1335088"/>
          <a:ext cx="5443163" cy="3322464"/>
        </p:xfrm>
        <a:graphic>
          <a:graphicData uri="http://schemas.openxmlformats.org/drawingml/2006/table">
            <a:tbl>
              <a:tblPr/>
              <a:tblGrid>
                <a:gridCol w="2775378">
                  <a:extLst>
                    <a:ext uri="{9D8B030D-6E8A-4147-A177-3AD203B41FA5}">
                      <a16:colId xmlns:a16="http://schemas.microsoft.com/office/drawing/2014/main" val="2331561082"/>
                    </a:ext>
                  </a:extLst>
                </a:gridCol>
                <a:gridCol w="2667785">
                  <a:extLst>
                    <a:ext uri="{9D8B030D-6E8A-4147-A177-3AD203B41FA5}">
                      <a16:colId xmlns:a16="http://schemas.microsoft.com/office/drawing/2014/main" val="3673683630"/>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TEAEs Occurring in ≥20% of Patients (Any Grade),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Elacestrant + Abemaciclib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(n =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82486751"/>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50 (83)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610186360"/>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41 (68)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529437303"/>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29 (48)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9064954"/>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28 (47)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11798351"/>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23 (38)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06028243"/>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 (35)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76530419"/>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Abdominal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20 (33)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55055737"/>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18 (30) </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38727678"/>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Weight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17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49188223"/>
                  </a:ext>
                </a:extLst>
              </a:tr>
            </a:tbl>
          </a:graphicData>
        </a:graphic>
      </p:graphicFrame>
      <p:graphicFrame>
        <p:nvGraphicFramePr>
          <p:cNvPr id="2" name="Table 1">
            <a:extLst>
              <a:ext uri="{FF2B5EF4-FFF2-40B4-BE49-F238E27FC236}">
                <a16:creationId xmlns:a16="http://schemas.microsoft.com/office/drawing/2014/main" id="{533B7930-AE5E-D9B5-286E-C969DF7E9FA1}"/>
              </a:ext>
            </a:extLst>
          </p:cNvPr>
          <p:cNvGraphicFramePr>
            <a:graphicFrameLocks noGrp="1"/>
          </p:cNvGraphicFramePr>
          <p:nvPr>
            <p:extLst>
              <p:ext uri="{D42A27DB-BD31-4B8C-83A1-F6EECF244321}">
                <p14:modId xmlns:p14="http://schemas.microsoft.com/office/powerpoint/2010/main" val="1699512929"/>
              </p:ext>
            </p:extLst>
          </p:nvPr>
        </p:nvGraphicFramePr>
        <p:xfrm>
          <a:off x="5867465" y="1335088"/>
          <a:ext cx="5859479" cy="2347072"/>
        </p:xfrm>
        <a:graphic>
          <a:graphicData uri="http://schemas.openxmlformats.org/drawingml/2006/table">
            <a:tbl>
              <a:tblPr/>
              <a:tblGrid>
                <a:gridCol w="3144560">
                  <a:extLst>
                    <a:ext uri="{9D8B030D-6E8A-4147-A177-3AD203B41FA5}">
                      <a16:colId xmlns:a16="http://schemas.microsoft.com/office/drawing/2014/main" val="3046076644"/>
                    </a:ext>
                  </a:extLst>
                </a:gridCol>
                <a:gridCol w="2714919">
                  <a:extLst>
                    <a:ext uri="{9D8B030D-6E8A-4147-A177-3AD203B41FA5}">
                      <a16:colId xmlns:a16="http://schemas.microsoft.com/office/drawing/2014/main" val="3316426907"/>
                    </a:ext>
                  </a:extLst>
                </a:gridCol>
              </a:tblGrid>
              <a:tr h="12464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TEAEs Occurring in ≥20% of Patients (Any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Elacestrant + Abemaciclib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mn-lt"/>
                          <a:cs typeface="Poppins" pitchFamily="2" charset="77"/>
                        </a:rPr>
                        <a:t>(n =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05979875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mn-lt"/>
                        </a:rPr>
                        <a:t>Constipation,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16 (27)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9821522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Rash,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16 (27)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0840253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Dizziness,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13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89365589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Headache,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7545733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Thrombocytopenia,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6425385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Leukopenia,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18159516"/>
                  </a:ext>
                </a:extLst>
              </a:tr>
            </a:tbl>
          </a:graphicData>
        </a:graphic>
      </p:graphicFrame>
      <p:sp>
        <p:nvSpPr>
          <p:cNvPr id="3" name="TextBox 2">
            <a:extLst>
              <a:ext uri="{FF2B5EF4-FFF2-40B4-BE49-F238E27FC236}">
                <a16:creationId xmlns:a16="http://schemas.microsoft.com/office/drawing/2014/main" id="{4C4D9DD2-285F-7639-22C9-B13F790B8857}"/>
              </a:ext>
            </a:extLst>
          </p:cNvPr>
          <p:cNvSpPr txBox="1"/>
          <p:nvPr/>
        </p:nvSpPr>
        <p:spPr>
          <a:xfrm>
            <a:off x="328037" y="4795626"/>
            <a:ext cx="5443163" cy="914400"/>
          </a:xfrm>
          <a:prstGeom prst="rect">
            <a:avLst/>
          </a:prstGeom>
        </p:spPr>
        <p:txBody>
          <a:bodyPr vert="horz" wrap="square" lIns="0" tIns="0" rIns="0" bIns="0" rtlCol="0">
            <a:noAutofit/>
          </a:bodyPr>
          <a:lstStyle/>
          <a:p>
            <a:pPr marL="285750" indent="-285750">
              <a:spcBef>
                <a:spcPts val="1000"/>
              </a:spcBef>
              <a:buFont typeface="Arial" panose="020B0604020202020204" pitchFamily="34" charset="0"/>
              <a:buChar char="•"/>
            </a:pPr>
            <a:r>
              <a:rPr lang="en-US" sz="1600" dirty="0"/>
              <a:t>Safety profile was consistent with that previously reported for abemaciclib + standard endocrine therapy or elacestrant, with no new safety signals identified</a:t>
            </a:r>
          </a:p>
          <a:p>
            <a:pPr marL="285750" indent="-285750">
              <a:spcBef>
                <a:spcPts val="1000"/>
              </a:spcBef>
              <a:buFont typeface="Arial" panose="020B0604020202020204" pitchFamily="34" charset="0"/>
              <a:buChar char="•"/>
            </a:pPr>
            <a:r>
              <a:rPr lang="en-US" sz="1600" dirty="0"/>
              <a:t>Bradycardia and photopsia were not reported</a:t>
            </a:r>
          </a:p>
        </p:txBody>
      </p:sp>
      <p:sp>
        <p:nvSpPr>
          <p:cNvPr id="5" name="TextBox 4">
            <a:extLst>
              <a:ext uri="{FF2B5EF4-FFF2-40B4-BE49-F238E27FC236}">
                <a16:creationId xmlns:a16="http://schemas.microsoft.com/office/drawing/2014/main" id="{D484740E-2DE0-438C-EC8B-B67257ACDC5A}"/>
              </a:ext>
            </a:extLst>
          </p:cNvPr>
          <p:cNvSpPr txBox="1"/>
          <p:nvPr/>
        </p:nvSpPr>
        <p:spPr>
          <a:xfrm>
            <a:off x="5867465" y="3881226"/>
            <a:ext cx="5736931" cy="914400"/>
          </a:xfrm>
          <a:prstGeom prst="rect">
            <a:avLst/>
          </a:prstGeom>
        </p:spPr>
        <p:txBody>
          <a:bodyPr vert="horz" wrap="square" lIns="0" tIns="0" rIns="0" bIns="0" rtlCol="0">
            <a:noAutofit/>
          </a:bodyPr>
          <a:lstStyle>
            <a:defPPr>
              <a:defRPr lang="en-US"/>
            </a:defPPr>
            <a:lvl1pPr marL="285750" indent="-285750">
              <a:spcBef>
                <a:spcPts val="1000"/>
              </a:spcBef>
              <a:buFont typeface="Arial" panose="020B0604020202020204" pitchFamily="34" charset="0"/>
              <a:buChar char="•"/>
              <a:defRPr sz="1600"/>
            </a:lvl1pPr>
          </a:lstStyle>
          <a:p>
            <a:r>
              <a:rPr lang="en-US" dirty="0"/>
              <a:t>Any TEAE leading to drug withdrawal: 0%</a:t>
            </a:r>
          </a:p>
          <a:p>
            <a:r>
              <a:rPr lang="en-US" dirty="0"/>
              <a:t>Any TEAE leading to drug dose reduction: 5%</a:t>
            </a:r>
          </a:p>
        </p:txBody>
      </p:sp>
    </p:spTree>
    <p:extLst>
      <p:ext uri="{BB962C8B-B14F-4D97-AF65-F5344CB8AC3E}">
        <p14:creationId xmlns:p14="http://schemas.microsoft.com/office/powerpoint/2010/main" val="4190770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p:txBody>
          <a:bodyPr/>
          <a:lstStyle/>
          <a:p>
            <a:pPr marL="285750" indent="-285750">
              <a:buFont typeface="Arial" panose="020B0604020202020204" pitchFamily="34" charset="0"/>
              <a:buChar char="•"/>
            </a:pPr>
            <a:r>
              <a:rPr lang="en-US" altLang="en-US" sz="2000" dirty="0"/>
              <a:t>In patients with </a:t>
            </a:r>
            <a:r>
              <a:rPr lang="en-US" sz="2000" dirty="0"/>
              <a:t>ER+/HER2- locally advanced or mBC previously treated with ET ± CDK4/6 inhibition,</a:t>
            </a:r>
            <a:r>
              <a:rPr lang="en-US" altLang="en-US" sz="2000" dirty="0"/>
              <a:t> </a:t>
            </a:r>
            <a:r>
              <a:rPr lang="en-US" sz="2000" dirty="0"/>
              <a:t>elacestrant + everolimus or abemaciclib demonstrated clinically meaningful improvement in PFS</a:t>
            </a:r>
          </a:p>
          <a:p>
            <a:pPr marL="517525" lvl="1" indent="-285750">
              <a:buFont typeface="Symbol" panose="05050102010706020507" pitchFamily="18" charset="2"/>
              <a:buChar char="-"/>
            </a:pPr>
            <a:r>
              <a:rPr lang="en-US" altLang="en-US" sz="1800" dirty="0"/>
              <a:t>mPFS with elacestrant + everolimus: 8.3 mo</a:t>
            </a:r>
          </a:p>
          <a:p>
            <a:pPr marL="517525" lvl="1" indent="-285750">
              <a:buFont typeface="Symbol" panose="05050102010706020507" pitchFamily="18" charset="2"/>
              <a:buChar char="-"/>
            </a:pPr>
            <a:r>
              <a:rPr lang="en-US" altLang="en-US" sz="1800" dirty="0"/>
              <a:t>mPFS with elacestrant + abemaciclib: 14.3 mo</a:t>
            </a:r>
          </a:p>
          <a:p>
            <a:pPr marL="342900" indent="-342900">
              <a:buFont typeface="Arial" panose="020B0604020202020204" pitchFamily="34" charset="0"/>
              <a:buChar char="•"/>
            </a:pPr>
            <a:r>
              <a:rPr lang="en-US" altLang="en-US" sz="2000" dirty="0"/>
              <a:t>Both combinations demonstrated safety profiles consistent with established combinations of ET + everolimus or abemaciclib; no new safety signals were identified</a:t>
            </a:r>
          </a:p>
          <a:p>
            <a:pPr marL="517525" lvl="1" indent="-285750">
              <a:buFont typeface="Symbol" panose="05050102010706020507" pitchFamily="18" charset="2"/>
              <a:buChar char="-"/>
            </a:pPr>
            <a:r>
              <a:rPr lang="en-US" sz="1800" dirty="0"/>
              <a:t>No cases of bradycardia or photopsia reported</a:t>
            </a:r>
          </a:p>
          <a:p>
            <a:pPr marL="517525" lvl="1" indent="-285750">
              <a:buFont typeface="Symbol" panose="05050102010706020507" pitchFamily="18" charset="2"/>
              <a:buChar char="-"/>
            </a:pPr>
            <a:r>
              <a:rPr lang="en-US" sz="1800" dirty="0"/>
              <a:t>Rates of treatment withdrawal or dose adjustment were low</a:t>
            </a:r>
          </a:p>
          <a:p>
            <a:pPr marL="342900" indent="-342900">
              <a:buFont typeface="Arial" panose="020B0604020202020204" pitchFamily="34" charset="0"/>
              <a:buChar char="•"/>
            </a:pPr>
            <a:r>
              <a:rPr lang="en-US" altLang="en-US" sz="2000" dirty="0"/>
              <a:t>Investigators conclude that elacestrant has the potential to serve as an ET backbone for combination regimens with abemaciclib or everolimus, providing an all-oral treatment option for patients with ER+/HER2- mBC</a:t>
            </a:r>
          </a:p>
          <a:p>
            <a:pPr marL="342900" indent="-342900">
              <a:buFont typeface="Arial" panose="020B0604020202020204" pitchFamily="34" charset="0"/>
              <a:buChar char="•"/>
            </a:pPr>
            <a:endParaRPr lang="en-US" altLang="en-US" sz="2000"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p:txBody>
          <a:bodyPr/>
          <a:lstStyle/>
          <a:p>
            <a:r>
              <a:rPr lang="en-US" altLang="en-US" dirty="0"/>
              <a:t>ELEVATE: </a:t>
            </a:r>
            <a:r>
              <a:rPr lang="en-US" dirty="0"/>
              <a:t>Investigator’s Conclusions</a:t>
            </a:r>
            <a:endParaRPr lang="en-US" altLang="en-US" dirty="0"/>
          </a:p>
        </p:txBody>
      </p:sp>
      <p:sp>
        <p:nvSpPr>
          <p:cNvPr id="3" name="Content Placeholder 2">
            <a:extLst>
              <a:ext uri="{FF2B5EF4-FFF2-40B4-BE49-F238E27FC236}">
                <a16:creationId xmlns:a16="http://schemas.microsoft.com/office/drawing/2014/main" id="{87A3C84B-464D-980E-4C92-F16A7991D981}"/>
              </a:ext>
            </a:extLst>
          </p:cNvPr>
          <p:cNvSpPr>
            <a:spLocks noGrp="1"/>
          </p:cNvSpPr>
          <p:nvPr>
            <p:ph sz="quarter" idx="10"/>
          </p:nvPr>
        </p:nvSpPr>
        <p:spPr/>
        <p:txBody>
          <a:bodyPr/>
          <a:lstStyle/>
          <a:p>
            <a:r>
              <a:rPr lang="pt-BR" dirty="0"/>
              <a:t>Rugo. SABCS 2025. Abstr RF7-01. </a:t>
            </a:r>
          </a:p>
        </p:txBody>
      </p:sp>
    </p:spTree>
    <p:extLst>
      <p:ext uri="{BB962C8B-B14F-4D97-AF65-F5344CB8AC3E}">
        <p14:creationId xmlns:p14="http://schemas.microsoft.com/office/powerpoint/2010/main" val="2733978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ction="ppaction://hlinkfile"/>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E0046D-BCAE-4CF9-81D2-013F815A239A}">
  <ds:schemaRefs>
    <ds:schemaRef ds:uri="http://schemas.microsoft.com/sharepoint/v3/contenttype/forms"/>
  </ds:schemaRefs>
</ds:datastoreItem>
</file>

<file path=customXml/itemProps2.xml><?xml version="1.0" encoding="utf-8"?>
<ds:datastoreItem xmlns:ds="http://schemas.openxmlformats.org/officeDocument/2006/customXml" ds:itemID="{A3EE45F0-A546-4369-873F-A8ABEEE08436}">
  <ds:schemaRefs>
    <ds:schemaRef ds:uri="22fd6914-46d4-4c7e-bbad-46e82841b69d"/>
    <ds:schemaRef ds:uri="61c28a77-e754-4451-a7ca-87108c003a1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13F008C-EF25-4210-B4D5-D21C1167BF31}">
  <ds:schemaRefs>
    <ds:schemaRef ds:uri="http://schemas.microsoft.com/office/infopath/2007/PartnerControls"/>
    <ds:schemaRef ds:uri="http://purl.org/dc/dcmitype/"/>
    <ds:schemaRef ds:uri="http://purl.org/dc/terms/"/>
    <ds:schemaRef ds:uri="http://schemas.openxmlformats.org/package/2006/metadata/core-properties"/>
    <ds:schemaRef ds:uri="http://schemas.microsoft.com/office/2006/documentManagement/types"/>
    <ds:schemaRef ds:uri="22fd6914-46d4-4c7e-bbad-46e82841b69d"/>
    <ds:schemaRef ds:uri="http://schemas.microsoft.com/office/2006/metadata/properties"/>
    <ds:schemaRef ds:uri="61c28a77-e754-4451-a7ca-87108c003a1f"/>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TotalTime>
  <Words>1718</Words>
  <Application>Microsoft Office PowerPoint</Application>
  <PresentationFormat>Widescreen</PresentationFormat>
  <Paragraphs>278</Paragraphs>
  <Slides>10</Slides>
  <Notes>10</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10</vt:i4>
      </vt:variant>
    </vt:vector>
  </HeadingPairs>
  <TitlesOfParts>
    <vt:vector size="24" baseType="lpstr">
      <vt:lpstr>Aptos</vt:lpstr>
      <vt:lpstr>Arial</vt:lpstr>
      <vt:lpstr>Calibri</vt:lpstr>
      <vt:lpstr>Newsreader ExtraBold</vt:lpstr>
      <vt:lpstr>Newsreader SemiBold</vt:lpstr>
      <vt:lpstr>Poppins</vt:lpstr>
      <vt:lpstr>Poppins Light</vt:lpstr>
      <vt:lpstr>Symbol</vt:lpstr>
      <vt:lpstr>Times</vt:lpstr>
      <vt:lpstr>Wingdings</vt:lpstr>
      <vt:lpstr>4_Office</vt:lpstr>
      <vt:lpstr>3_Office</vt:lpstr>
      <vt:lpstr>2_Office</vt:lpstr>
      <vt:lpstr>1_Office</vt:lpstr>
      <vt:lpstr>ELEVATE: Phase II Trial of Elacestrant + Everolimus or Abemaciclib in ER+/HER2-  Locally Advanced or Metastatic Breast Cancer</vt:lpstr>
      <vt:lpstr>About These Slides</vt:lpstr>
      <vt:lpstr>ELEVATE: Background</vt:lpstr>
      <vt:lpstr>ELEVATE: Study Design</vt:lpstr>
      <vt:lpstr>ELEVATE: Baseline Characteristics</vt:lpstr>
      <vt:lpstr>ELEVATE: PFS in All Participants and Key Subgroups</vt:lpstr>
      <vt:lpstr>ELEVATE: Safety of Elacestrant + Everolimus</vt:lpstr>
      <vt:lpstr>ELEVATE: Safety of Elacestrant + Abemaciclib</vt:lpstr>
      <vt:lpstr>ELEVATE: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ELEVATE: Phase II Trial of Elacestrant + Everolimus or Abemaciclib in ER+/HER2- Locally Advanced or Metastatic Breast Cancer</dc:title>
  <dc:creator>Timothy Quill</dc:creator>
  <cp:lastModifiedBy>Tara Cunningham</cp:lastModifiedBy>
  <cp:revision>2</cp:revision>
  <dcterms:created xsi:type="dcterms:W3CDTF">2025-12-04T13:55:49Z</dcterms:created>
  <dcterms:modified xsi:type="dcterms:W3CDTF">2025-12-16T15:40:50Z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