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8"/>
  </p:notesMasterIdLst>
  <p:sldIdLst>
    <p:sldId id="551" r:id="rId6"/>
    <p:sldId id="308" r:id="rId7"/>
    <p:sldId id="543" r:id="rId8"/>
    <p:sldId id="554" r:id="rId9"/>
    <p:sldId id="544" r:id="rId10"/>
    <p:sldId id="545" r:id="rId11"/>
    <p:sldId id="546" r:id="rId12"/>
    <p:sldId id="555" r:id="rId13"/>
    <p:sldId id="557" r:id="rId14"/>
    <p:sldId id="558" r:id="rId15"/>
    <p:sldId id="547" r:id="rId16"/>
    <p:sldId id="55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48" userDrawn="1">
          <p15:clr>
            <a:srgbClr val="A4A3A4"/>
          </p15:clr>
        </p15:guide>
        <p15:guide id="5" pos="7392" userDrawn="1">
          <p15:clr>
            <a:srgbClr val="A4A3A4"/>
          </p15:clr>
        </p15:guide>
        <p15:guide id="6" orient="horz" pos="144" userDrawn="1">
          <p15:clr>
            <a:srgbClr val="A4A3A4"/>
          </p15:clr>
        </p15:guide>
        <p15:guide id="7" orient="horz" pos="216"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Mindy Tanzola" initials="MT" lastIdx="3" clrIdx="7">
    <p:extLst>
      <p:ext uri="{19B8F6BF-5375-455C-9EA6-DF929625EA0E}">
        <p15:presenceInfo xmlns:p15="http://schemas.microsoft.com/office/powerpoint/2012/main" userId="S::mindy@scienceink.com::e94da788-77e6-4b26-ae6d-484e8c0095ed" providerId="AD"/>
      </p:ext>
    </p:extLst>
  </p:cmAuthor>
  <p:cmAuthor id="2" name=" " initials="MAC" lastIdx="11" clrIdx="1"/>
  <p:cmAuthor id="9" name="Gordon Kelley" initials="GK" lastIdx="6" clrIdx="8">
    <p:extLst>
      <p:ext uri="{19B8F6BF-5375-455C-9EA6-DF929625EA0E}">
        <p15:presenceInfo xmlns:p15="http://schemas.microsoft.com/office/powerpoint/2012/main" userId="S::gkelley@clinicaloptions.com::7e3d11cf-7436-4611-80d7-51121a63678e" providerId="AD"/>
      </p:ext>
    </p:extLst>
  </p:cmAuthor>
  <p:cmAuthor id="3" name="Andrew Bowser" initials="AB" lastIdx="1" clrIdx="2"/>
  <p:cmAuthor id="10" name="CLINICALOPTIONS\tquill" initials="C" lastIdx="1" clrIdx="9">
    <p:extLst>
      <p:ext uri="{19B8F6BF-5375-455C-9EA6-DF929625EA0E}">
        <p15:presenceInfo xmlns:p15="http://schemas.microsoft.com/office/powerpoint/2012/main" userId="CLINICALOPTIONS\tquill" providerId="None"/>
      </p:ext>
    </p:extLst>
  </p:cmAuthor>
  <p:cmAuthor id="4" name="Melanie Couton" initials="MAC" lastIdx="1" clrIdx="3"/>
  <p:cmAuthor id="11" name="Christy Seals" initials="CS" lastIdx="1" clrIdx="10">
    <p:extLst>
      <p:ext uri="{19B8F6BF-5375-455C-9EA6-DF929625EA0E}">
        <p15:presenceInfo xmlns:p15="http://schemas.microsoft.com/office/powerpoint/2012/main" userId="S::cseals@clinicaloptions.com::0852e532-1f9e-4bbf-9b56-be19a9543a31" providerId="AD"/>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71E382-FCAE-4ADA-8AC8-BE14542E8A64}" v="49" dt="2022-06-17T16:02:03.1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pos="3840"/>
        <p:guide pos="312"/>
        <p:guide pos="456"/>
        <p:guide pos="7248"/>
        <p:guide pos="7392"/>
        <p:guide orient="horz" pos="144"/>
        <p:guide orient="horz" pos="216"/>
        <p:guide orient="horz" pos="1008"/>
        <p:guide orient="horz" pos="3912"/>
        <p:guide orient="horz" pos="4032"/>
        <p:guide orient="horz" pos="4128"/>
      </p:guideLst>
    </p:cSldViewPr>
  </p:slid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7+3, cytarabine + daunorubicin; AML, acute myeloid leukemia.</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142848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7+3, cytarabine + daunorubicin; AML, acute myeloid leukemia; ITD, internal tandem duplication; TKD, tyrosine kinase domain. </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2871094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7+3, cytarabine + daunorubicin; AML, acute myeloid leukemia; CR, complete response; CRi, complete response with incomplete platelet count; HiDAC, high-dose cytarabine; HSCT, hematopoietic stem cell transplantation; PK, pharmacokinetics. </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665835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7+3, cytarabine + daunorubicin; AML, acute myeloid leukemia; ELN, European LeukemiaNet; ITD, internal tandem duplication; sAML, secondary acute myeloid leukemia; TKD, tyrosine kinase domain.</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2926304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7+3, cytarabine + daunorubicin; CR, complete remission; CRc, composite complete remission; CRi, complete remission with incomplete count recovery; HiDAC, high-dose cytarabine; HSCT, hematopoietic stem cell transplantation; MRD, measurable residual disease; PR, partial response.</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3003801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7+3, cytarabine + daunorubicin; CR, complete remission; </a:t>
            </a:r>
            <a:r>
              <a:rPr lang="en-US" i="1" u="none" dirty="0"/>
              <a:t>CRc, composite complete remission; ELN, European LeukemiaNet; </a:t>
            </a:r>
            <a:r>
              <a:rPr lang="en-US" i="1" dirty="0"/>
              <a:t>ITD, internal tandem duplication; TKD, tyrosine kinase domain; </a:t>
            </a:r>
            <a:r>
              <a:rPr lang="en-US" i="1" u="none" dirty="0"/>
              <a:t>WBC, white blood cell.</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4205861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7+3, cytarabine + daunorubicin; AML, acute myeloid leukemia; MRD, measurable residual disease; NGS, next-generation sequencing; PCR, polymerase chain reaction.</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1894777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7+3, cytarabine + daunorubicin; AE, adverse event; ANC, absolute neutrophil count.</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3239405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7+3, cytarabine + daunorubicin; EFS, event-free survival; HSCT, hematopoietic stem cell transplantation; NE, not estimable; 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963199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7+3, cytarabine + daunorubicin; AML, acute myeloid leukemia; EFS, event-free survival; MRD, measurable residual disease; OS, overall survival. </a:t>
            </a:r>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3195036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Trial of Crenolanib and </a:t>
            </a:r>
            <a:br>
              <a:rPr lang="en-US" altLang="en-US" sz="4000" dirty="0"/>
            </a:br>
            <a:r>
              <a:rPr lang="en-US" altLang="en-US" sz="4000" dirty="0"/>
              <a:t>7+3 Chemotherapy in Newly Diagnosed </a:t>
            </a:r>
            <a:br>
              <a:rPr lang="en-US" altLang="en-US" sz="4000" dirty="0"/>
            </a:br>
            <a:r>
              <a:rPr lang="en-US" altLang="en-US" sz="4000" i="1" dirty="0"/>
              <a:t>FLT3</a:t>
            </a:r>
            <a:r>
              <a:rPr lang="en-US" altLang="en-US" sz="4000" dirty="0"/>
              <a:t>-Mutated AML: Long-term Results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068467"/>
            <a:ext cx="516096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Crenolanib With 7+3: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Crenolanib is a type I pan-FLT3</a:t>
            </a:r>
            <a:r>
              <a:rPr lang="en-US" altLang="en-US" i="1" dirty="0"/>
              <a:t> </a:t>
            </a:r>
            <a:r>
              <a:rPr lang="en-US" altLang="en-US" dirty="0"/>
              <a:t>tyrosine kinase inhibitor</a:t>
            </a:r>
            <a:r>
              <a:rPr lang="en-US" altLang="en-US" baseline="30000" dirty="0"/>
              <a:t> 1</a:t>
            </a:r>
            <a:endParaRPr lang="en-US" altLang="en-US" dirty="0"/>
          </a:p>
          <a:p>
            <a:pPr lvl="1"/>
            <a:r>
              <a:rPr lang="en-US" altLang="en-US" dirty="0"/>
              <a:t>It inhibits both </a:t>
            </a:r>
            <a:r>
              <a:rPr lang="en-US" altLang="en-US" i="1" dirty="0"/>
              <a:t>FLT3</a:t>
            </a:r>
            <a:r>
              <a:rPr lang="en-US" altLang="en-US" dirty="0"/>
              <a:t>-ITD and </a:t>
            </a:r>
            <a:r>
              <a:rPr lang="en-US" altLang="en-US" i="1" dirty="0"/>
              <a:t>FLT3</a:t>
            </a:r>
            <a:r>
              <a:rPr lang="en-US" altLang="en-US" dirty="0"/>
              <a:t>-TKD mutations</a:t>
            </a:r>
            <a:endParaRPr lang="en-US" altLang="en-US" baseline="30000" dirty="0"/>
          </a:p>
          <a:p>
            <a:r>
              <a:rPr lang="en-US" altLang="en-US" dirty="0"/>
              <a:t>In preclinical studies, crenolanib was shown to inhibit FLT3 phosphorylation at nanomolar concentrations, including several </a:t>
            </a:r>
            <a:br>
              <a:rPr lang="en-US" altLang="en-US" dirty="0"/>
            </a:br>
            <a:r>
              <a:rPr lang="en-US" altLang="en-US" i="1" dirty="0"/>
              <a:t>FLT3</a:t>
            </a:r>
            <a:r>
              <a:rPr lang="en-US" altLang="en-US" dirty="0"/>
              <a:t> mutation variants</a:t>
            </a:r>
            <a:r>
              <a:rPr lang="en-US" altLang="en-US" baseline="30000" dirty="0"/>
              <a:t>2</a:t>
            </a:r>
            <a:endParaRPr lang="en-US" altLang="en-US" dirty="0"/>
          </a:p>
          <a:p>
            <a:r>
              <a:rPr lang="en-US" altLang="en-US" dirty="0"/>
              <a:t>Phase II trial evaluated the efficacy and safety of crenolanib in combination with 7+3 induction chemotherapy in patients with newly diagnosed AML harboring </a:t>
            </a:r>
            <a:r>
              <a:rPr lang="en-US" altLang="en-US" i="1" dirty="0"/>
              <a:t>FLT3</a:t>
            </a:r>
            <a:r>
              <a:rPr lang="en-US" altLang="en-US" dirty="0"/>
              <a:t> mutations</a:t>
            </a:r>
            <a:r>
              <a:rPr lang="en-US" altLang="en-US" baseline="30000" dirty="0"/>
              <a:t>3</a:t>
            </a:r>
          </a:p>
          <a:p>
            <a:pPr lvl="1"/>
            <a:r>
              <a:rPr lang="en-US" altLang="en-US" dirty="0"/>
              <a:t>Current analysis reports long-term clinical outcomes of phase II trial in these patients</a:t>
            </a:r>
            <a:r>
              <a:rPr lang="en-US" altLang="en-US" baseline="30000" dirty="0"/>
              <a:t>4</a:t>
            </a:r>
            <a:endParaRPr lang="en-US" altLang="en-US" dirty="0"/>
          </a:p>
          <a:p>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388915"/>
            <a:ext cx="85026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Smith. Proc Natl Acad Sci U S A. 2014;111:5319. 2. Tarlock. EHA 2017. Abstr P184. 3. NCT02283177. 4. Wang. ASCO 2022. Abstr 7007.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Crenolanib With 7+3: Study Design</a:t>
            </a:r>
            <a:endParaRPr lang="en-US" altLang="en-US" dirty="0"/>
          </a:p>
        </p:txBody>
      </p:sp>
      <p:sp>
        <p:nvSpPr>
          <p:cNvPr id="6" name="Content Placeholder 2">
            <a:extLst>
              <a:ext uri="{FF2B5EF4-FFF2-40B4-BE49-F238E27FC236}">
                <a16:creationId xmlns:a16="http://schemas.microsoft.com/office/drawing/2014/main" id="{F0A52E6B-3D96-7E60-E8AA-99AB4A687232}"/>
              </a:ext>
            </a:extLst>
          </p:cNvPr>
          <p:cNvSpPr>
            <a:spLocks noGrp="1"/>
          </p:cNvSpPr>
          <p:nvPr>
            <p:ph idx="1"/>
          </p:nvPr>
        </p:nvSpPr>
        <p:spPr/>
        <p:txBody>
          <a:bodyPr/>
          <a:lstStyle/>
          <a:p>
            <a:r>
              <a:rPr lang="en-US" sz="2400" dirty="0"/>
              <a:t>Single-arm, multicohort phase II trial</a:t>
            </a:r>
            <a:endParaRPr 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Wang. ASCO 2022. Abstr 7007. NCT02283177.</a:t>
            </a:r>
            <a:endParaRPr lang="en-US" altLang="en-US" sz="1200" b="0" dirty="0">
              <a:solidFill>
                <a:schemeClr val="bg2"/>
              </a:solidFill>
              <a:latin typeface="Calibri" panose="020F0502020204030204" pitchFamily="34" charset="0"/>
            </a:endParaRPr>
          </a:p>
        </p:txBody>
      </p:sp>
      <p:sp>
        <p:nvSpPr>
          <p:cNvPr id="7" name="Text Box 45">
            <a:extLst>
              <a:ext uri="{FF2B5EF4-FFF2-40B4-BE49-F238E27FC236}">
                <a16:creationId xmlns:a16="http://schemas.microsoft.com/office/drawing/2014/main" id="{CBD5D183-AF0D-F856-D6EE-70E7259F9C90}"/>
              </a:ext>
            </a:extLst>
          </p:cNvPr>
          <p:cNvSpPr txBox="1">
            <a:spLocks noChangeArrowheads="1"/>
          </p:cNvSpPr>
          <p:nvPr/>
        </p:nvSpPr>
        <p:spPr bwMode="auto">
          <a:xfrm>
            <a:off x="102098" y="2606488"/>
            <a:ext cx="165187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charset="2"/>
              <a:buChar char="§"/>
              <a:defRPr sz="2800">
                <a:solidFill>
                  <a:srgbClr val="FEFDDE"/>
                </a:solidFill>
                <a:latin typeface="Arial" charset="0"/>
              </a:defRPr>
            </a:lvl1pPr>
            <a:lvl2pPr marL="742950" indent="-285750">
              <a:lnSpc>
                <a:spcPct val="90000"/>
              </a:lnSpc>
              <a:spcBef>
                <a:spcPts val="1000"/>
              </a:spcBef>
              <a:spcAft>
                <a:spcPts val="700"/>
              </a:spcAft>
              <a:buClr>
                <a:srgbClr val="FEFDDE"/>
              </a:buClr>
              <a:buFont typeface="Arial" charset="0"/>
              <a:buChar char="–"/>
              <a:defRPr sz="2600">
                <a:solidFill>
                  <a:srgbClr val="FEFDDE"/>
                </a:solidFill>
                <a:latin typeface="Arial" charset="0"/>
              </a:defRPr>
            </a:lvl2pPr>
            <a:lvl3pPr marL="1143000" indent="-228600">
              <a:lnSpc>
                <a:spcPct val="90000"/>
              </a:lnSpc>
              <a:spcBef>
                <a:spcPts val="1000"/>
              </a:spcBef>
              <a:spcAft>
                <a:spcPts val="700"/>
              </a:spcAft>
              <a:buClr>
                <a:srgbClr val="FEFDDE"/>
              </a:buClr>
              <a:buFont typeface="Arial" charset="0"/>
              <a:buChar char="–"/>
              <a:defRPr sz="2400">
                <a:solidFill>
                  <a:srgbClr val="FEFDDE"/>
                </a:solidFill>
                <a:latin typeface="Arial" charset="0"/>
              </a:defRPr>
            </a:lvl3pPr>
            <a:lvl4pPr marL="1600200" indent="-228600">
              <a:lnSpc>
                <a:spcPct val="90000"/>
              </a:lnSpc>
              <a:spcBef>
                <a:spcPts val="1000"/>
              </a:spcBef>
              <a:spcAft>
                <a:spcPts val="700"/>
              </a:spcAft>
              <a:buClr>
                <a:srgbClr val="FEFDDE"/>
              </a:buClr>
              <a:buFont typeface="Arial" charset="0"/>
              <a:buChar char="–"/>
              <a:defRPr sz="2200">
                <a:solidFill>
                  <a:srgbClr val="FEFDDE"/>
                </a:solidFill>
                <a:latin typeface="Arial" charset="0"/>
              </a:defRPr>
            </a:lvl4pPr>
            <a:lvl5pPr marL="2057400" indent="-228600">
              <a:lnSpc>
                <a:spcPct val="90000"/>
              </a:lnSpc>
              <a:spcBef>
                <a:spcPts val="1000"/>
              </a:spcBef>
              <a:spcAft>
                <a:spcPts val="700"/>
              </a:spcAft>
              <a:buClr>
                <a:srgbClr val="FEFDDE"/>
              </a:buClr>
              <a:buFont typeface="Arial" charset="0"/>
              <a:buChar char="–"/>
              <a:defRPr sz="2000">
                <a:solidFill>
                  <a:srgbClr val="FEFDDE"/>
                </a:solidFill>
                <a:latin typeface="Arial" charset="0"/>
              </a:defRPr>
            </a:lvl5pPr>
            <a:lvl6pPr marL="25146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6pPr>
            <a:lvl7pPr marL="29718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7pPr>
            <a:lvl8pPr marL="34290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8pPr>
            <a:lvl9pPr marL="38862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cs typeface="Calibri" panose="020F0502020204030204" pitchFamily="34" charset="0"/>
              </a:rPr>
              <a:t>Patients aged ≥18 yr with treatment-naive AML with activating </a:t>
            </a:r>
            <a:r>
              <a:rPr lang="en-GB" altLang="en-US" sz="1800" b="0" i="1" dirty="0">
                <a:solidFill>
                  <a:schemeClr val="bg1"/>
                </a:solidFill>
                <a:latin typeface="Calibri" panose="020F0502020204030204" pitchFamily="34" charset="0"/>
                <a:cs typeface="Calibri" panose="020F0502020204030204" pitchFamily="34" charset="0"/>
              </a:rPr>
              <a:t>FLT3 </a:t>
            </a:r>
            <a:r>
              <a:rPr lang="en-GB" altLang="en-US" sz="1800" b="0" dirty="0">
                <a:solidFill>
                  <a:schemeClr val="bg1"/>
                </a:solidFill>
                <a:latin typeface="Calibri" panose="020F0502020204030204" pitchFamily="34" charset="0"/>
                <a:cs typeface="Calibri" panose="020F0502020204030204" pitchFamily="34" charset="0"/>
              </a:rPr>
              <a:t>mutations</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cs typeface="Calibri" panose="020F0502020204030204" pitchFamily="34" charset="0"/>
              </a:rPr>
              <a:t>(N = 44)</a:t>
            </a:r>
          </a:p>
        </p:txBody>
      </p:sp>
      <p:sp>
        <p:nvSpPr>
          <p:cNvPr id="8" name="Line 52">
            <a:extLst>
              <a:ext uri="{FF2B5EF4-FFF2-40B4-BE49-F238E27FC236}">
                <a16:creationId xmlns:a16="http://schemas.microsoft.com/office/drawing/2014/main" id="{C20F2C89-F58B-C589-2D31-E0B2E267E707}"/>
              </a:ext>
            </a:extLst>
          </p:cNvPr>
          <p:cNvSpPr>
            <a:spLocks noChangeShapeType="1"/>
          </p:cNvSpPr>
          <p:nvPr/>
        </p:nvSpPr>
        <p:spPr bwMode="auto">
          <a:xfrm flipV="1">
            <a:off x="1683871" y="3220672"/>
            <a:ext cx="433000" cy="19721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9" name="Line 52">
            <a:extLst>
              <a:ext uri="{FF2B5EF4-FFF2-40B4-BE49-F238E27FC236}">
                <a16:creationId xmlns:a16="http://schemas.microsoft.com/office/drawing/2014/main" id="{5A8C3B42-EA12-4338-88BB-D3293615BAC1}"/>
              </a:ext>
            </a:extLst>
          </p:cNvPr>
          <p:cNvSpPr>
            <a:spLocks noChangeShapeType="1"/>
          </p:cNvSpPr>
          <p:nvPr/>
        </p:nvSpPr>
        <p:spPr bwMode="auto">
          <a:xfrm>
            <a:off x="1722754" y="3943501"/>
            <a:ext cx="433000" cy="19721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10" name="Rectangle 24">
            <a:extLst>
              <a:ext uri="{FF2B5EF4-FFF2-40B4-BE49-F238E27FC236}">
                <a16:creationId xmlns:a16="http://schemas.microsoft.com/office/drawing/2014/main" id="{3B188A12-D625-1167-F56F-33DFEFC2AB78}"/>
              </a:ext>
            </a:extLst>
          </p:cNvPr>
          <p:cNvSpPr>
            <a:spLocks noChangeArrowheads="1"/>
          </p:cNvSpPr>
          <p:nvPr/>
        </p:nvSpPr>
        <p:spPr bwMode="auto">
          <a:xfrm>
            <a:off x="2177449" y="2231234"/>
            <a:ext cx="4663440" cy="1539754"/>
          </a:xfrm>
          <a:prstGeom prst="rect">
            <a:avLst/>
          </a:prstGeom>
          <a:solidFill>
            <a:schemeClr val="accent1"/>
          </a:solidFill>
          <a:ln w="9525">
            <a:noFill/>
            <a:miter lim="800000"/>
            <a:headEnd/>
            <a:tailEnd/>
          </a:ln>
        </p:spPr>
        <p:txBody>
          <a:bodyPr wrap="none" anchor="ctr" anchorCtr="1"/>
          <a:lstStyle/>
          <a:p>
            <a:pPr algn="ctr">
              <a:defRPr/>
            </a:pPr>
            <a:r>
              <a:rPr lang="en-US" b="1" u="sng" dirty="0">
                <a:latin typeface="Calibri" panose="020F0502020204030204" pitchFamily="34" charset="0"/>
                <a:cs typeface="Calibri" panose="020F0502020204030204" pitchFamily="34" charset="0"/>
              </a:rPr>
              <a:t>Cohort A (n = 28)</a:t>
            </a:r>
          </a:p>
          <a:p>
            <a:pPr algn="ctr">
              <a:defRPr/>
            </a:pPr>
            <a:r>
              <a:rPr lang="en-US" dirty="0">
                <a:latin typeface="Calibri" panose="020F0502020204030204" pitchFamily="34" charset="0"/>
                <a:cs typeface="Calibri" panose="020F0502020204030204" pitchFamily="34" charset="0"/>
              </a:rPr>
              <a:t>Aged ≤60 yr (n = 16): </a:t>
            </a:r>
            <a:r>
              <a:rPr lang="en-US" b="1" dirty="0">
                <a:latin typeface="Calibri" panose="020F0502020204030204" pitchFamily="34" charset="0"/>
                <a:cs typeface="Calibri" panose="020F0502020204030204" pitchFamily="34" charset="0"/>
              </a:rPr>
              <a:t>Cytarabine</a:t>
            </a:r>
            <a:r>
              <a:rPr lang="en-US" dirty="0">
                <a:latin typeface="Calibri" panose="020F0502020204030204" pitchFamily="34" charset="0"/>
                <a:cs typeface="Calibri" panose="020F0502020204030204" pitchFamily="34" charset="0"/>
              </a:rPr>
              <a:t> (100 mg/m</a:t>
            </a:r>
            <a:r>
              <a:rPr lang="en-US" baseline="30000" dirty="0">
                <a:latin typeface="Calibri" panose="020F0502020204030204" pitchFamily="34" charset="0"/>
                <a:cs typeface="Calibri" panose="020F0502020204030204" pitchFamily="34" charset="0"/>
              </a:rPr>
              <a:t>2</a:t>
            </a:r>
            <a:r>
              <a:rPr lang="en-US" dirty="0">
                <a:latin typeface="Calibri" panose="020F0502020204030204" pitchFamily="34" charset="0"/>
                <a:cs typeface="Calibri" panose="020F0502020204030204" pitchFamily="34" charset="0"/>
              </a:rPr>
              <a:t>/d)</a:t>
            </a:r>
          </a:p>
          <a:p>
            <a:pPr algn="ctr">
              <a:defRPr/>
            </a:pP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Daunorubicin</a:t>
            </a:r>
            <a:r>
              <a:rPr lang="en-US" dirty="0">
                <a:latin typeface="Calibri" panose="020F0502020204030204" pitchFamily="34" charset="0"/>
                <a:cs typeface="Calibri" panose="020F0502020204030204" pitchFamily="34" charset="0"/>
              </a:rPr>
              <a:t> (90 mg/m</a:t>
            </a:r>
            <a:r>
              <a:rPr lang="en-US" baseline="30000" dirty="0">
                <a:latin typeface="Calibri" panose="020F0502020204030204" pitchFamily="34" charset="0"/>
                <a:cs typeface="Calibri" panose="020F0502020204030204" pitchFamily="34" charset="0"/>
              </a:rPr>
              <a:t>2 </a:t>
            </a:r>
            <a:r>
              <a:rPr lang="en-US" dirty="0">
                <a:latin typeface="Calibri" panose="020F0502020204030204" pitchFamily="34" charset="0"/>
                <a:cs typeface="Calibri" panose="020F0502020204030204" pitchFamily="34" charset="0"/>
              </a:rPr>
              <a:t>) + </a:t>
            </a:r>
            <a:r>
              <a:rPr lang="en-US" b="1" dirty="0">
                <a:latin typeface="Calibri" panose="020F0502020204030204" pitchFamily="34" charset="0"/>
                <a:cs typeface="Calibri" panose="020F0502020204030204" pitchFamily="34" charset="0"/>
              </a:rPr>
              <a:t>Crenolanib*</a:t>
            </a:r>
          </a:p>
          <a:p>
            <a:pPr algn="ctr">
              <a:defRPr/>
            </a:pPr>
            <a:r>
              <a:rPr lang="en-US" dirty="0">
                <a:latin typeface="Calibri" panose="020F0502020204030204" pitchFamily="34" charset="0"/>
                <a:cs typeface="Calibri" panose="020F0502020204030204" pitchFamily="34" charset="0"/>
              </a:rPr>
              <a:t>Aged &gt;60 yr (n = 12): </a:t>
            </a:r>
            <a:r>
              <a:rPr lang="en-US" b="1" dirty="0">
                <a:latin typeface="Calibri" panose="020F0502020204030204" pitchFamily="34" charset="0"/>
                <a:cs typeface="Calibri" panose="020F0502020204030204" pitchFamily="34" charset="0"/>
              </a:rPr>
              <a:t>Cytarabine</a:t>
            </a:r>
            <a:r>
              <a:rPr lang="en-US" dirty="0">
                <a:latin typeface="Calibri" panose="020F0502020204030204" pitchFamily="34" charset="0"/>
                <a:cs typeface="Calibri" panose="020F0502020204030204" pitchFamily="34" charset="0"/>
              </a:rPr>
              <a:t> (100 mg/m</a:t>
            </a:r>
            <a:r>
              <a:rPr lang="en-US" baseline="30000" dirty="0">
                <a:latin typeface="Calibri" panose="020F0502020204030204" pitchFamily="34" charset="0"/>
                <a:cs typeface="Calibri" panose="020F0502020204030204" pitchFamily="34" charset="0"/>
              </a:rPr>
              <a:t>2</a:t>
            </a:r>
            <a:r>
              <a:rPr lang="en-US" dirty="0">
                <a:latin typeface="Calibri" panose="020F0502020204030204" pitchFamily="34" charset="0"/>
                <a:cs typeface="Calibri" panose="020F0502020204030204" pitchFamily="34" charset="0"/>
              </a:rPr>
              <a:t>/d) </a:t>
            </a:r>
          </a:p>
          <a:p>
            <a:pPr algn="ctr">
              <a:defRPr/>
            </a:pP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Daunorubicin </a:t>
            </a:r>
            <a:r>
              <a:rPr lang="en-US" dirty="0">
                <a:latin typeface="Calibri" panose="020F0502020204030204" pitchFamily="34" charset="0"/>
                <a:cs typeface="Calibri" panose="020F0502020204030204" pitchFamily="34" charset="0"/>
              </a:rPr>
              <a:t>(60 mg/m</a:t>
            </a:r>
            <a:r>
              <a:rPr lang="en-US" baseline="30000" dirty="0">
                <a:latin typeface="Calibri" panose="020F0502020204030204" pitchFamily="34" charset="0"/>
                <a:cs typeface="Calibri" panose="020F0502020204030204" pitchFamily="34" charset="0"/>
              </a:rPr>
              <a:t>2</a:t>
            </a:r>
            <a:r>
              <a:rPr lang="en-US" dirty="0">
                <a:latin typeface="Calibri" panose="020F0502020204030204" pitchFamily="34" charset="0"/>
                <a:cs typeface="Calibri" panose="020F0502020204030204" pitchFamily="34" charset="0"/>
              </a:rPr>
              <a:t>) + </a:t>
            </a:r>
            <a:r>
              <a:rPr lang="en-US" b="1" dirty="0">
                <a:latin typeface="Calibri" panose="020F0502020204030204" pitchFamily="34" charset="0"/>
                <a:cs typeface="Calibri" panose="020F0502020204030204" pitchFamily="34" charset="0"/>
              </a:rPr>
              <a:t>Crenolanib*</a:t>
            </a:r>
          </a:p>
        </p:txBody>
      </p:sp>
      <p:sp>
        <p:nvSpPr>
          <p:cNvPr id="12" name="Content Placeholder 2">
            <a:extLst>
              <a:ext uri="{FF2B5EF4-FFF2-40B4-BE49-F238E27FC236}">
                <a16:creationId xmlns:a16="http://schemas.microsoft.com/office/drawing/2014/main" id="{4C7866D7-5ADB-2700-A9C4-4DAEF23E3F56}"/>
              </a:ext>
            </a:extLst>
          </p:cNvPr>
          <p:cNvSpPr txBox="1">
            <a:spLocks/>
          </p:cNvSpPr>
          <p:nvPr/>
        </p:nvSpPr>
        <p:spPr bwMode="auto">
          <a:xfrm>
            <a:off x="604674" y="5311538"/>
            <a:ext cx="10877529" cy="1077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Primary endpoint: </a:t>
            </a:r>
            <a:r>
              <a:rPr lang="en-US" sz="2400" b="0" kern="0" dirty="0"/>
              <a:t>safety, tolerability</a:t>
            </a:r>
          </a:p>
          <a:p>
            <a:r>
              <a:rPr lang="en-US" sz="2400" b="1" kern="0" dirty="0"/>
              <a:t>Secondary endpoints: </a:t>
            </a:r>
            <a:r>
              <a:rPr lang="en-US" sz="2400" b="0" kern="0" dirty="0"/>
              <a:t>PK, response rate</a:t>
            </a:r>
          </a:p>
        </p:txBody>
      </p:sp>
      <p:sp>
        <p:nvSpPr>
          <p:cNvPr id="13" name="TextBox 12">
            <a:extLst>
              <a:ext uri="{FF2B5EF4-FFF2-40B4-BE49-F238E27FC236}">
                <a16:creationId xmlns:a16="http://schemas.microsoft.com/office/drawing/2014/main" id="{AA56C347-838E-247D-CC7C-DE4397910AF3}"/>
              </a:ext>
            </a:extLst>
          </p:cNvPr>
          <p:cNvSpPr txBox="1"/>
          <p:nvPr/>
        </p:nvSpPr>
        <p:spPr bwMode="auto">
          <a:xfrm>
            <a:off x="3509128" y="1856812"/>
            <a:ext cx="1556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Induction</a:t>
            </a:r>
          </a:p>
        </p:txBody>
      </p:sp>
      <p:sp>
        <p:nvSpPr>
          <p:cNvPr id="18" name="Rectangle 24">
            <a:extLst>
              <a:ext uri="{FF2B5EF4-FFF2-40B4-BE49-F238E27FC236}">
                <a16:creationId xmlns:a16="http://schemas.microsoft.com/office/drawing/2014/main" id="{4B3A3EFE-0D00-5030-4E4D-72D72CFACE8D}"/>
              </a:ext>
            </a:extLst>
          </p:cNvPr>
          <p:cNvSpPr>
            <a:spLocks noChangeArrowheads="1"/>
          </p:cNvSpPr>
          <p:nvPr/>
        </p:nvSpPr>
        <p:spPr bwMode="auto">
          <a:xfrm>
            <a:off x="7751930" y="2442687"/>
            <a:ext cx="2502355" cy="914400"/>
          </a:xfrm>
          <a:prstGeom prst="rect">
            <a:avLst/>
          </a:prstGeom>
          <a:solidFill>
            <a:schemeClr val="accent1"/>
          </a:solidFill>
          <a:ln w="9525">
            <a:noFill/>
            <a:miter lim="800000"/>
            <a:headEnd/>
            <a:tailEnd/>
          </a:ln>
        </p:spPr>
        <p:txBody>
          <a:bodyPr wrap="none" anchor="ctr" anchorCtr="1"/>
          <a:lstStyle/>
          <a:p>
            <a:pPr algn="ctr">
              <a:defRPr/>
            </a:pPr>
            <a:r>
              <a:rPr lang="en-US" b="1" dirty="0">
                <a:latin typeface="Calibri" panose="020F0502020204030204" pitchFamily="34" charset="0"/>
                <a:cs typeface="Calibri" panose="020F0502020204030204" pitchFamily="34" charset="0"/>
              </a:rPr>
              <a:t>HiDAC </a:t>
            </a:r>
            <a:r>
              <a:rPr lang="en-US" dirty="0">
                <a:latin typeface="Calibri" panose="020F0502020204030204" pitchFamily="34" charset="0"/>
                <a:cs typeface="Calibri" panose="020F0502020204030204" pitchFamily="34" charset="0"/>
              </a:rPr>
              <a:t>+</a:t>
            </a:r>
            <a:r>
              <a:rPr lang="en-US" b="1" dirty="0">
                <a:latin typeface="Calibri" panose="020F0502020204030204" pitchFamily="34" charset="0"/>
                <a:cs typeface="Calibri" panose="020F0502020204030204" pitchFamily="34" charset="0"/>
              </a:rPr>
              <a:t> Crenolanib </a:t>
            </a:r>
          </a:p>
          <a:p>
            <a:pPr algn="ctr">
              <a:defRPr/>
            </a:pPr>
            <a:r>
              <a:rPr lang="en-US" dirty="0">
                <a:latin typeface="Calibri" panose="020F0502020204030204" pitchFamily="34" charset="0"/>
                <a:cs typeface="Calibri" panose="020F0502020204030204" pitchFamily="34" charset="0"/>
              </a:rPr>
              <a:t>(1-4 cycles)</a:t>
            </a:r>
          </a:p>
        </p:txBody>
      </p:sp>
      <p:cxnSp>
        <p:nvCxnSpPr>
          <p:cNvPr id="19" name="Straight Arrow Connector 18">
            <a:extLst>
              <a:ext uri="{FF2B5EF4-FFF2-40B4-BE49-F238E27FC236}">
                <a16:creationId xmlns:a16="http://schemas.microsoft.com/office/drawing/2014/main" id="{8789EFDD-FFE5-4E18-F14D-696D0C2962F2}"/>
              </a:ext>
            </a:extLst>
          </p:cNvPr>
          <p:cNvCxnSpPr>
            <a:cxnSpLocks/>
          </p:cNvCxnSpPr>
          <p:nvPr/>
        </p:nvCxnSpPr>
        <p:spPr>
          <a:xfrm>
            <a:off x="6856890" y="3135827"/>
            <a:ext cx="228600" cy="278317"/>
          </a:xfrm>
          <a:prstGeom prst="straightConnector1">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20" name="Rectangle 24">
            <a:extLst>
              <a:ext uri="{FF2B5EF4-FFF2-40B4-BE49-F238E27FC236}">
                <a16:creationId xmlns:a16="http://schemas.microsoft.com/office/drawing/2014/main" id="{A09FC358-B647-ECBF-16D6-51365A27C34E}"/>
              </a:ext>
            </a:extLst>
          </p:cNvPr>
          <p:cNvSpPr>
            <a:spLocks noChangeArrowheads="1"/>
          </p:cNvSpPr>
          <p:nvPr/>
        </p:nvSpPr>
        <p:spPr bwMode="auto">
          <a:xfrm>
            <a:off x="2173733" y="3922502"/>
            <a:ext cx="4663440" cy="1052813"/>
          </a:xfrm>
          <a:prstGeom prst="rect">
            <a:avLst/>
          </a:prstGeom>
          <a:solidFill>
            <a:schemeClr val="accent3"/>
          </a:solidFill>
          <a:ln w="9525">
            <a:noFill/>
            <a:miter lim="800000"/>
            <a:headEnd/>
            <a:tailEnd/>
          </a:ln>
        </p:spPr>
        <p:txBody>
          <a:bodyPr wrap="none" anchor="ctr" anchorCtr="1"/>
          <a:lstStyle/>
          <a:p>
            <a:pPr algn="ctr">
              <a:defRPr/>
            </a:pPr>
            <a:r>
              <a:rPr lang="en-US" b="1" u="sng" dirty="0">
                <a:latin typeface="Calibri" panose="020F0502020204030204" pitchFamily="34" charset="0"/>
                <a:cs typeface="Calibri" panose="020F0502020204030204" pitchFamily="34" charset="0"/>
              </a:rPr>
              <a:t>Cohort B (n = 16)</a:t>
            </a:r>
          </a:p>
          <a:p>
            <a:pPr algn="ctr">
              <a:defRPr/>
            </a:pPr>
            <a:r>
              <a:rPr lang="en-US" b="1" dirty="0">
                <a:latin typeface="Calibri" panose="020F0502020204030204" pitchFamily="34" charset="0"/>
                <a:cs typeface="Calibri" panose="020F0502020204030204" pitchFamily="34" charset="0"/>
              </a:rPr>
              <a:t>Cytarabine</a:t>
            </a:r>
            <a:r>
              <a:rPr lang="en-US" dirty="0">
                <a:latin typeface="Calibri" panose="020F0502020204030204" pitchFamily="34" charset="0"/>
                <a:cs typeface="Calibri" panose="020F0502020204030204" pitchFamily="34" charset="0"/>
              </a:rPr>
              <a:t> (100 mg/m</a:t>
            </a:r>
            <a:r>
              <a:rPr lang="en-US" baseline="30000" dirty="0">
                <a:latin typeface="Calibri" panose="020F0502020204030204" pitchFamily="34" charset="0"/>
                <a:cs typeface="Calibri" panose="020F0502020204030204" pitchFamily="34" charset="0"/>
              </a:rPr>
              <a:t>2</a:t>
            </a:r>
            <a:r>
              <a:rPr lang="en-US" dirty="0">
                <a:latin typeface="Calibri" panose="020F0502020204030204" pitchFamily="34" charset="0"/>
                <a:cs typeface="Calibri" panose="020F0502020204030204" pitchFamily="34" charset="0"/>
              </a:rPr>
              <a:t>/d) </a:t>
            </a:r>
          </a:p>
          <a:p>
            <a:pPr algn="ctr">
              <a:defRPr/>
            </a:pP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Idarubicin</a:t>
            </a:r>
            <a:r>
              <a:rPr lang="en-US" dirty="0">
                <a:latin typeface="Calibri" panose="020F0502020204030204" pitchFamily="34" charset="0"/>
                <a:cs typeface="Calibri" panose="020F0502020204030204" pitchFamily="34" charset="0"/>
              </a:rPr>
              <a:t> (12 mg/m</a:t>
            </a:r>
            <a:r>
              <a:rPr lang="en-US" baseline="30000" dirty="0">
                <a:latin typeface="Calibri" panose="020F0502020204030204" pitchFamily="34" charset="0"/>
                <a:cs typeface="Calibri" panose="020F0502020204030204" pitchFamily="34" charset="0"/>
              </a:rPr>
              <a:t>2</a:t>
            </a:r>
            <a:r>
              <a:rPr lang="en-US" dirty="0">
                <a:latin typeface="Calibri" panose="020F0502020204030204" pitchFamily="34" charset="0"/>
                <a:cs typeface="Calibri" panose="020F0502020204030204" pitchFamily="34" charset="0"/>
              </a:rPr>
              <a:t>/d) + </a:t>
            </a:r>
            <a:r>
              <a:rPr lang="en-US" b="1" dirty="0">
                <a:latin typeface="Calibri" panose="020F0502020204030204" pitchFamily="34" charset="0"/>
                <a:cs typeface="Calibri" panose="020F0502020204030204" pitchFamily="34" charset="0"/>
              </a:rPr>
              <a:t>Crenolanib*</a:t>
            </a:r>
          </a:p>
        </p:txBody>
      </p:sp>
      <p:cxnSp>
        <p:nvCxnSpPr>
          <p:cNvPr id="21" name="Straight Arrow Connector 20">
            <a:extLst>
              <a:ext uri="{FF2B5EF4-FFF2-40B4-BE49-F238E27FC236}">
                <a16:creationId xmlns:a16="http://schemas.microsoft.com/office/drawing/2014/main" id="{7DC789F3-42F2-B82B-8205-1958F808F29C}"/>
              </a:ext>
            </a:extLst>
          </p:cNvPr>
          <p:cNvCxnSpPr>
            <a:cxnSpLocks/>
          </p:cNvCxnSpPr>
          <p:nvPr/>
        </p:nvCxnSpPr>
        <p:spPr>
          <a:xfrm flipV="1">
            <a:off x="6854911" y="4093354"/>
            <a:ext cx="209146" cy="251776"/>
          </a:xfrm>
          <a:prstGeom prst="straightConnector1">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22" name="Line 52">
            <a:extLst>
              <a:ext uri="{FF2B5EF4-FFF2-40B4-BE49-F238E27FC236}">
                <a16:creationId xmlns:a16="http://schemas.microsoft.com/office/drawing/2014/main" id="{01422CE0-6B5A-E83E-0692-A26445C1BD0D}"/>
              </a:ext>
            </a:extLst>
          </p:cNvPr>
          <p:cNvSpPr>
            <a:spLocks noChangeShapeType="1"/>
          </p:cNvSpPr>
          <p:nvPr/>
        </p:nvSpPr>
        <p:spPr bwMode="auto">
          <a:xfrm flipV="1">
            <a:off x="7333693" y="2988521"/>
            <a:ext cx="348146" cy="45070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23" name="Line 52">
            <a:extLst>
              <a:ext uri="{FF2B5EF4-FFF2-40B4-BE49-F238E27FC236}">
                <a16:creationId xmlns:a16="http://schemas.microsoft.com/office/drawing/2014/main" id="{908356DC-8DC6-5F96-D1E1-1CE43B1CF615}"/>
              </a:ext>
            </a:extLst>
          </p:cNvPr>
          <p:cNvSpPr>
            <a:spLocks noChangeShapeType="1"/>
          </p:cNvSpPr>
          <p:nvPr/>
        </p:nvSpPr>
        <p:spPr bwMode="auto">
          <a:xfrm>
            <a:off x="7296791" y="3975371"/>
            <a:ext cx="344889" cy="38933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F0195EAF-A8BE-5F72-A5CA-19E0F70956F2}"/>
              </a:ext>
            </a:extLst>
          </p:cNvPr>
          <p:cNvSpPr txBox="1"/>
          <p:nvPr/>
        </p:nvSpPr>
        <p:spPr bwMode="auto">
          <a:xfrm>
            <a:off x="6476642" y="3586322"/>
            <a:ext cx="1556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CR/CRi</a:t>
            </a:r>
          </a:p>
        </p:txBody>
      </p:sp>
      <p:sp>
        <p:nvSpPr>
          <p:cNvPr id="25" name="TextBox 24">
            <a:extLst>
              <a:ext uri="{FF2B5EF4-FFF2-40B4-BE49-F238E27FC236}">
                <a16:creationId xmlns:a16="http://schemas.microsoft.com/office/drawing/2014/main" id="{D1E882A2-830B-1F66-150C-BEDE790FF56E}"/>
              </a:ext>
            </a:extLst>
          </p:cNvPr>
          <p:cNvSpPr txBox="1"/>
          <p:nvPr/>
        </p:nvSpPr>
        <p:spPr bwMode="auto">
          <a:xfrm>
            <a:off x="8080725" y="1895809"/>
            <a:ext cx="1556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Consolidation</a:t>
            </a:r>
          </a:p>
        </p:txBody>
      </p:sp>
      <p:sp>
        <p:nvSpPr>
          <p:cNvPr id="26" name="Rectangle 24">
            <a:extLst>
              <a:ext uri="{FF2B5EF4-FFF2-40B4-BE49-F238E27FC236}">
                <a16:creationId xmlns:a16="http://schemas.microsoft.com/office/drawing/2014/main" id="{2DFEF9F9-8625-F827-C685-1B0B6C44551F}"/>
              </a:ext>
            </a:extLst>
          </p:cNvPr>
          <p:cNvSpPr>
            <a:spLocks noChangeArrowheads="1"/>
          </p:cNvSpPr>
          <p:nvPr/>
        </p:nvSpPr>
        <p:spPr bwMode="auto">
          <a:xfrm>
            <a:off x="7726200" y="3996375"/>
            <a:ext cx="2502355" cy="914400"/>
          </a:xfrm>
          <a:prstGeom prst="rect">
            <a:avLst/>
          </a:prstGeom>
          <a:solidFill>
            <a:schemeClr val="accent1"/>
          </a:solidFill>
          <a:ln w="9525">
            <a:noFill/>
            <a:miter lim="800000"/>
            <a:headEnd/>
            <a:tailEnd/>
          </a:ln>
        </p:spPr>
        <p:txBody>
          <a:bodyPr wrap="none" anchor="ctr" anchorCtr="1"/>
          <a:lstStyle/>
          <a:p>
            <a:pPr algn="ctr">
              <a:defRPr/>
            </a:pPr>
            <a:r>
              <a:rPr lang="en-US" b="1" dirty="0">
                <a:latin typeface="Calibri" panose="020F0502020204030204" pitchFamily="34" charset="0"/>
                <a:cs typeface="Calibri" panose="020F0502020204030204" pitchFamily="34" charset="0"/>
              </a:rPr>
              <a:t>Allogeneic HSCT</a:t>
            </a:r>
            <a:endParaRPr lang="en-US" dirty="0">
              <a:latin typeface="Calibri" panose="020F0502020204030204" pitchFamily="34" charset="0"/>
              <a:cs typeface="Calibri" panose="020F0502020204030204" pitchFamily="34" charset="0"/>
            </a:endParaRPr>
          </a:p>
        </p:txBody>
      </p:sp>
      <p:sp>
        <p:nvSpPr>
          <p:cNvPr id="27" name="Line 52">
            <a:extLst>
              <a:ext uri="{FF2B5EF4-FFF2-40B4-BE49-F238E27FC236}">
                <a16:creationId xmlns:a16="http://schemas.microsoft.com/office/drawing/2014/main" id="{1BBF9B8F-A918-6254-C86E-EDF9D5F221F7}"/>
              </a:ext>
            </a:extLst>
          </p:cNvPr>
          <p:cNvSpPr>
            <a:spLocks noChangeShapeType="1"/>
          </p:cNvSpPr>
          <p:nvPr/>
        </p:nvSpPr>
        <p:spPr bwMode="auto">
          <a:xfrm flipV="1">
            <a:off x="10284827" y="3853869"/>
            <a:ext cx="348146" cy="45070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28" name="Line 52">
            <a:extLst>
              <a:ext uri="{FF2B5EF4-FFF2-40B4-BE49-F238E27FC236}">
                <a16:creationId xmlns:a16="http://schemas.microsoft.com/office/drawing/2014/main" id="{0B5DD472-E100-1B24-2457-2E297113BCD9}"/>
              </a:ext>
            </a:extLst>
          </p:cNvPr>
          <p:cNvSpPr>
            <a:spLocks noChangeShapeType="1"/>
          </p:cNvSpPr>
          <p:nvPr/>
        </p:nvSpPr>
        <p:spPr bwMode="auto">
          <a:xfrm>
            <a:off x="10264333" y="3037017"/>
            <a:ext cx="344889" cy="38933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29" name="Rectangle 24">
            <a:extLst>
              <a:ext uri="{FF2B5EF4-FFF2-40B4-BE49-F238E27FC236}">
                <a16:creationId xmlns:a16="http://schemas.microsoft.com/office/drawing/2014/main" id="{72D530B9-D2DA-F2F4-7AF0-10AF42AB0DAE}"/>
              </a:ext>
            </a:extLst>
          </p:cNvPr>
          <p:cNvSpPr>
            <a:spLocks noChangeArrowheads="1"/>
          </p:cNvSpPr>
          <p:nvPr/>
        </p:nvSpPr>
        <p:spPr bwMode="auto">
          <a:xfrm>
            <a:off x="10706204" y="3141351"/>
            <a:ext cx="1326078" cy="914400"/>
          </a:xfrm>
          <a:prstGeom prst="rect">
            <a:avLst/>
          </a:prstGeom>
          <a:solidFill>
            <a:schemeClr val="accent1"/>
          </a:solidFill>
          <a:ln w="9525">
            <a:noFill/>
            <a:miter lim="800000"/>
            <a:headEnd/>
            <a:tailEnd/>
          </a:ln>
        </p:spPr>
        <p:txBody>
          <a:bodyPr wrap="none" anchor="ctr" anchorCtr="1"/>
          <a:lstStyle/>
          <a:p>
            <a:pPr algn="ctr">
              <a:defRPr/>
            </a:pPr>
            <a:r>
              <a:rPr lang="en-US" b="1" dirty="0">
                <a:latin typeface="Calibri" panose="020F0502020204030204" pitchFamily="34" charset="0"/>
                <a:cs typeface="Calibri" panose="020F0502020204030204" pitchFamily="34" charset="0"/>
              </a:rPr>
              <a:t>Crenolanib </a:t>
            </a:r>
          </a:p>
          <a:p>
            <a:pPr algn="ctr">
              <a:defRPr/>
            </a:pPr>
            <a:r>
              <a:rPr lang="en-US" dirty="0">
                <a:latin typeface="Calibri" panose="020F0502020204030204" pitchFamily="34" charset="0"/>
                <a:cs typeface="Calibri" panose="020F0502020204030204" pitchFamily="34" charset="0"/>
              </a:rPr>
              <a:t>Up to </a:t>
            </a:r>
          </a:p>
          <a:p>
            <a:pPr algn="ctr">
              <a:defRPr/>
            </a:pPr>
            <a:r>
              <a:rPr lang="en-US" dirty="0">
                <a:latin typeface="Calibri" panose="020F0502020204030204" pitchFamily="34" charset="0"/>
                <a:cs typeface="Calibri" panose="020F0502020204030204" pitchFamily="34" charset="0"/>
              </a:rPr>
              <a:t>12 cycles</a:t>
            </a:r>
          </a:p>
        </p:txBody>
      </p:sp>
      <p:sp>
        <p:nvSpPr>
          <p:cNvPr id="30" name="TextBox 29">
            <a:extLst>
              <a:ext uri="{FF2B5EF4-FFF2-40B4-BE49-F238E27FC236}">
                <a16:creationId xmlns:a16="http://schemas.microsoft.com/office/drawing/2014/main" id="{BCE0C9B5-1732-8776-F54C-5EF05E780181}"/>
              </a:ext>
            </a:extLst>
          </p:cNvPr>
          <p:cNvSpPr txBox="1"/>
          <p:nvPr/>
        </p:nvSpPr>
        <p:spPr bwMode="auto">
          <a:xfrm>
            <a:off x="10474049" y="1864970"/>
            <a:ext cx="1556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Maintenance</a:t>
            </a:r>
          </a:p>
        </p:txBody>
      </p:sp>
      <p:sp>
        <p:nvSpPr>
          <p:cNvPr id="2" name="TextBox 1">
            <a:extLst>
              <a:ext uri="{FF2B5EF4-FFF2-40B4-BE49-F238E27FC236}">
                <a16:creationId xmlns:a16="http://schemas.microsoft.com/office/drawing/2014/main" id="{B8D4D056-0076-460F-D2B1-EF24B7A289A4}"/>
              </a:ext>
            </a:extLst>
          </p:cNvPr>
          <p:cNvSpPr txBox="1"/>
          <p:nvPr/>
        </p:nvSpPr>
        <p:spPr bwMode="auto">
          <a:xfrm>
            <a:off x="6948473" y="4967196"/>
            <a:ext cx="42292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*Crenolanib at 100 mg TID.</a:t>
            </a:r>
          </a:p>
          <a:p>
            <a:pPr algn="l">
              <a:lnSpc>
                <a:spcPct val="100000"/>
              </a:lnSpc>
              <a:spcAft>
                <a:spcPct val="0"/>
              </a:spcAft>
              <a:buClrTx/>
              <a:buFontTx/>
              <a:buNone/>
            </a:pPr>
            <a:r>
              <a:rPr lang="en-US" sz="1400" dirty="0">
                <a:solidFill>
                  <a:schemeClr val="bg1"/>
                </a:solidFill>
                <a:latin typeface="Calibri" panose="020F0502020204030204" pitchFamily="34" charset="0"/>
              </a:rPr>
              <a:t>Cytarabine is given for 7 days; daunorubicin and idarubicin are given for 3 days. </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21421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Crenolanib With 7+3: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427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7007.</a:t>
            </a:r>
            <a:endParaRPr lang="en-US" altLang="en-US" sz="1200" b="0" dirty="0">
              <a:solidFill>
                <a:schemeClr val="bg2"/>
              </a:solidFill>
              <a:latin typeface="Calibri" panose="020F0502020204030204" pitchFamily="34" charset="0"/>
            </a:endParaRPr>
          </a:p>
        </p:txBody>
      </p:sp>
      <p:graphicFrame>
        <p:nvGraphicFramePr>
          <p:cNvPr id="7" name="Content Placeholder 5">
            <a:extLst>
              <a:ext uri="{FF2B5EF4-FFF2-40B4-BE49-F238E27FC236}">
                <a16:creationId xmlns:a16="http://schemas.microsoft.com/office/drawing/2014/main" id="{CEE35325-E4CC-B171-4B7A-BF7ECD214945}"/>
              </a:ext>
            </a:extLst>
          </p:cNvPr>
          <p:cNvGraphicFramePr>
            <a:graphicFrameLocks/>
          </p:cNvGraphicFramePr>
          <p:nvPr>
            <p:extLst>
              <p:ext uri="{D42A27DB-BD31-4B8C-83A1-F6EECF244321}">
                <p14:modId xmlns:p14="http://schemas.microsoft.com/office/powerpoint/2010/main" val="2972634907"/>
              </p:ext>
            </p:extLst>
          </p:nvPr>
        </p:nvGraphicFramePr>
        <p:xfrm>
          <a:off x="723900" y="1062238"/>
          <a:ext cx="10248403" cy="5212080"/>
        </p:xfrm>
        <a:graphic>
          <a:graphicData uri="http://schemas.openxmlformats.org/drawingml/2006/table">
            <a:tbl>
              <a:tblPr firstRow="1" bandRow="1">
                <a:tableStyleId>{5C22544A-7EE6-4342-B048-85BDC9FD1C3A}</a:tableStyleId>
              </a:tblPr>
              <a:tblGrid>
                <a:gridCol w="3625308">
                  <a:extLst>
                    <a:ext uri="{9D8B030D-6E8A-4147-A177-3AD203B41FA5}">
                      <a16:colId xmlns:a16="http://schemas.microsoft.com/office/drawing/2014/main" val="20000"/>
                    </a:ext>
                  </a:extLst>
                </a:gridCol>
                <a:gridCol w="2438400">
                  <a:extLst>
                    <a:ext uri="{9D8B030D-6E8A-4147-A177-3AD203B41FA5}">
                      <a16:colId xmlns:a16="http://schemas.microsoft.com/office/drawing/2014/main" val="3629904623"/>
                    </a:ext>
                  </a:extLst>
                </a:gridCol>
                <a:gridCol w="2053389">
                  <a:extLst>
                    <a:ext uri="{9D8B030D-6E8A-4147-A177-3AD203B41FA5}">
                      <a16:colId xmlns:a16="http://schemas.microsoft.com/office/drawing/2014/main" val="3783566350"/>
                    </a:ext>
                  </a:extLst>
                </a:gridCol>
                <a:gridCol w="2131306">
                  <a:extLst>
                    <a:ext uri="{9D8B030D-6E8A-4147-A177-3AD203B41FA5}">
                      <a16:colId xmlns:a16="http://schemas.microsoft.com/office/drawing/2014/main" val="20001"/>
                    </a:ext>
                  </a:extLst>
                </a:gridCol>
              </a:tblGrid>
              <a:tr h="24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Aged ≤60 Yr (n = 29)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Aged &gt;60 Yr (n = 15)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Total (N = 44)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46183">
                <a:tc>
                  <a:txBody>
                    <a:bodyPr/>
                    <a:lstStyle/>
                    <a:p>
                      <a:pPr marL="0" indent="0" algn="l">
                        <a:buFont typeface="Arial" panose="020B0604020202020204" pitchFamily="34" charset="0"/>
                        <a:buNone/>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 (19-60)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 (61-75)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(19-75)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24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(48.3)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(53.3)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(50)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24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 novo AML, n (%)</a:t>
                      </a:r>
                      <a:endPar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(97)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(80)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(91)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7631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mutations, n (%)</a:t>
                      </a:r>
                      <a:endPar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TKD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and TKD</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(79.3)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(6.9)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(75.0)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(6.8)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7631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ELN risk classification, n (%)</a:t>
                      </a:r>
                      <a:endPar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Favorable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Adverse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(37.9)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(34.5)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(40.0)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(34.1)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(29.6)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(36.4)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r h="7631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Cytogenetics,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Normal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Abnormal, not complex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Complex</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(72.4)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(6.9)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(68.2)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(4.5)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78733532"/>
                  </a:ext>
                </a:extLst>
              </a:tr>
              <a:tr h="9354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Molecular subgroups</a:t>
                      </a:r>
                      <a:endPar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TP53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Secondary 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Triple mutant (</a:t>
                      </a: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a:t>
                      </a: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DNMT3A</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(31.0)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(41.4)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(40.0)</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(46.7)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(43.2)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25888745"/>
                  </a:ext>
                </a:extLst>
              </a:tr>
            </a:tbl>
          </a:graphicData>
        </a:graphic>
      </p:graphicFrame>
      <p:sp>
        <p:nvSpPr>
          <p:cNvPr id="6" name="Text Box 15">
            <a:extLst>
              <a:ext uri="{FF2B5EF4-FFF2-40B4-BE49-F238E27FC236}">
                <a16:creationId xmlns:a16="http://schemas.microsoft.com/office/drawing/2014/main" id="{530FADF2-23F5-656C-984E-C11C4D9DCAF3}"/>
              </a:ext>
            </a:extLst>
          </p:cNvPr>
          <p:cNvSpPr txBox="1">
            <a:spLocks noChangeArrowheads="1"/>
          </p:cNvSpPr>
          <p:nvPr/>
        </p:nvSpPr>
        <p:spPr bwMode="auto">
          <a:xfrm>
            <a:off x="634822" y="6216615"/>
            <a:ext cx="70548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1"/>
                </a:solidFill>
                <a:latin typeface="Calibri" panose="020F0502020204030204" pitchFamily="34" charset="0"/>
              </a:rPr>
              <a:t>*</a:t>
            </a:r>
            <a:r>
              <a:rPr lang="en-US" altLang="en-US" sz="1200" b="0" i="1" spc="-10" dirty="0">
                <a:solidFill>
                  <a:schemeClr val="bg1"/>
                </a:solidFill>
                <a:latin typeface="Calibri" panose="020F0502020204030204" pitchFamily="34" charset="0"/>
              </a:rPr>
              <a:t>ASXL1, BCOR, STAG2, SRSF2, U2AF1, SF3B1, </a:t>
            </a:r>
            <a:r>
              <a:rPr lang="en-US" altLang="en-US" sz="1200" b="0" spc="-10" dirty="0">
                <a:solidFill>
                  <a:schemeClr val="bg1"/>
                </a:solidFill>
                <a:latin typeface="Calibri" panose="020F0502020204030204" pitchFamily="34" charset="0"/>
              </a:rPr>
              <a:t>or diagnosed sAML.</a:t>
            </a:r>
            <a:endParaRPr lang="en-US" alt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Crenolanib With 7+3: Postinduction Response Rates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7007.</a:t>
            </a:r>
            <a:endParaRPr lang="en-US" altLang="en-US" sz="1200" b="0" dirty="0">
              <a:solidFill>
                <a:schemeClr val="bg2"/>
              </a:solidFill>
              <a:latin typeface="Calibri" panose="020F0502020204030204" pitchFamily="34" charset="0"/>
            </a:endParaRPr>
          </a:p>
        </p:txBody>
      </p:sp>
      <p:graphicFrame>
        <p:nvGraphicFramePr>
          <p:cNvPr id="10" name="Content Placeholder 5">
            <a:extLst>
              <a:ext uri="{FF2B5EF4-FFF2-40B4-BE49-F238E27FC236}">
                <a16:creationId xmlns:a16="http://schemas.microsoft.com/office/drawing/2014/main" id="{E2F99BFC-1AEA-E177-579D-844C141B6C70}"/>
              </a:ext>
            </a:extLst>
          </p:cNvPr>
          <p:cNvGraphicFramePr>
            <a:graphicFrameLocks/>
          </p:cNvGraphicFramePr>
          <p:nvPr>
            <p:extLst>
              <p:ext uri="{D42A27DB-BD31-4B8C-83A1-F6EECF244321}">
                <p14:modId xmlns:p14="http://schemas.microsoft.com/office/powerpoint/2010/main" val="3836661398"/>
              </p:ext>
            </p:extLst>
          </p:nvPr>
        </p:nvGraphicFramePr>
        <p:xfrm>
          <a:off x="729940" y="1602683"/>
          <a:ext cx="10776258" cy="2194560"/>
        </p:xfrm>
        <a:graphic>
          <a:graphicData uri="http://schemas.openxmlformats.org/drawingml/2006/table">
            <a:tbl>
              <a:tblPr firstRow="1" bandRow="1">
                <a:tableStyleId>{5C22544A-7EE6-4342-B048-85BDC9FD1C3A}</a:tableStyleId>
              </a:tblPr>
              <a:tblGrid>
                <a:gridCol w="1708384">
                  <a:extLst>
                    <a:ext uri="{9D8B030D-6E8A-4147-A177-3AD203B41FA5}">
                      <a16:colId xmlns:a16="http://schemas.microsoft.com/office/drawing/2014/main" val="20000"/>
                    </a:ext>
                  </a:extLst>
                </a:gridCol>
                <a:gridCol w="1789344">
                  <a:extLst>
                    <a:ext uri="{9D8B030D-6E8A-4147-A177-3AD203B41FA5}">
                      <a16:colId xmlns:a16="http://schemas.microsoft.com/office/drawing/2014/main" val="3629904623"/>
                    </a:ext>
                  </a:extLst>
                </a:gridCol>
                <a:gridCol w="1764984">
                  <a:extLst>
                    <a:ext uri="{9D8B030D-6E8A-4147-A177-3AD203B41FA5}">
                      <a16:colId xmlns:a16="http://schemas.microsoft.com/office/drawing/2014/main" val="3783566350"/>
                    </a:ext>
                  </a:extLst>
                </a:gridCol>
                <a:gridCol w="1906126">
                  <a:extLst>
                    <a:ext uri="{9D8B030D-6E8A-4147-A177-3AD203B41FA5}">
                      <a16:colId xmlns:a16="http://schemas.microsoft.com/office/drawing/2014/main" val="2801938471"/>
                    </a:ext>
                  </a:extLst>
                </a:gridCol>
                <a:gridCol w="1922994">
                  <a:extLst>
                    <a:ext uri="{9D8B030D-6E8A-4147-A177-3AD203B41FA5}">
                      <a16:colId xmlns:a16="http://schemas.microsoft.com/office/drawing/2014/main" val="20001"/>
                    </a:ext>
                  </a:extLst>
                </a:gridCol>
                <a:gridCol w="1684426">
                  <a:extLst>
                    <a:ext uri="{9D8B030D-6E8A-4147-A177-3AD203B41FA5}">
                      <a16:colId xmlns:a16="http://schemas.microsoft.com/office/drawing/2014/main" val="1418440984"/>
                    </a:ext>
                  </a:extLst>
                </a:gridCol>
              </a:tblGrid>
              <a:tr h="20355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Outcome,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Aged ≤60 Yr (n = 29)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Aged &gt;60 Yr (n = 15)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44)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6012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All</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29)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MRD- CR*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18)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All</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15)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MRD- CR*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11)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32321872"/>
                  </a:ext>
                </a:extLst>
              </a:tr>
              <a:tr h="360126">
                <a:tc>
                  <a:txBody>
                    <a:bodyPr/>
                    <a:lstStyle/>
                    <a:p>
                      <a:pPr marL="0" indent="0" algn="l">
                        <a:buFont typeface="Arial" panose="020B0604020202020204" pitchFamily="34" charset="0"/>
                        <a:buNone/>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CR/CRi after induction 1,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(76)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(89)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(45)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(73)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2035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Overall CRc</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(90)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(89)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(80)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(45)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(86)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bl>
          </a:graphicData>
        </a:graphic>
      </p:graphicFrame>
      <p:sp>
        <p:nvSpPr>
          <p:cNvPr id="11" name="Content Placeholder 2">
            <a:extLst>
              <a:ext uri="{FF2B5EF4-FFF2-40B4-BE49-F238E27FC236}">
                <a16:creationId xmlns:a16="http://schemas.microsoft.com/office/drawing/2014/main" id="{153DCBC0-254B-D4C7-41E7-16450800129D}"/>
              </a:ext>
            </a:extLst>
          </p:cNvPr>
          <p:cNvSpPr txBox="1">
            <a:spLocks/>
          </p:cNvSpPr>
          <p:nvPr/>
        </p:nvSpPr>
        <p:spPr bwMode="auto">
          <a:xfrm>
            <a:off x="604674" y="4136777"/>
            <a:ext cx="10877529" cy="1975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Patients who achieved CR/CRi after reinduction: n = 4</a:t>
            </a:r>
          </a:p>
          <a:p>
            <a:r>
              <a:rPr lang="en-US" sz="2400" b="0" kern="0" dirty="0"/>
              <a:t>Patients who proceeded to receive consolidation therapy in PR: n = 2 </a:t>
            </a:r>
          </a:p>
          <a:p>
            <a:pPr lvl="1"/>
            <a:r>
              <a:rPr lang="en-US" sz="2200" b="0" kern="0" dirty="0"/>
              <a:t>H</a:t>
            </a:r>
            <a:r>
              <a:rPr lang="en-US" sz="2200" kern="0" dirty="0"/>
              <a:t>SCT: n = 1; HiDAC: n = 1</a:t>
            </a:r>
          </a:p>
          <a:p>
            <a:pPr lvl="1"/>
            <a:r>
              <a:rPr lang="en-US" sz="2200" kern="0" dirty="0"/>
              <a:t>Both patients achieved CR/CRi on study</a:t>
            </a:r>
            <a:endParaRPr lang="en-US" sz="2200" b="0" kern="0" dirty="0"/>
          </a:p>
        </p:txBody>
      </p:sp>
      <p:sp>
        <p:nvSpPr>
          <p:cNvPr id="2" name="TextBox 1">
            <a:extLst>
              <a:ext uri="{FF2B5EF4-FFF2-40B4-BE49-F238E27FC236}">
                <a16:creationId xmlns:a16="http://schemas.microsoft.com/office/drawing/2014/main" id="{94F4C4A3-08FF-0A2C-87BA-94670359CC79}"/>
              </a:ext>
            </a:extLst>
          </p:cNvPr>
          <p:cNvSpPr txBox="1"/>
          <p:nvPr/>
        </p:nvSpPr>
        <p:spPr bwMode="auto">
          <a:xfrm>
            <a:off x="644595" y="3828897"/>
            <a:ext cx="7258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*By flow cytometry.</a:t>
            </a: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Crenolanib With 7+3: CR Rates by Subgroup</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7007.</a:t>
            </a:r>
            <a:endParaRPr lang="en-US" altLang="en-US" sz="1200" b="0" dirty="0">
              <a:solidFill>
                <a:schemeClr val="bg2"/>
              </a:solidFill>
              <a:latin typeface="Calibri" panose="020F0502020204030204" pitchFamily="34" charset="0"/>
            </a:endParaRPr>
          </a:p>
        </p:txBody>
      </p:sp>
      <p:graphicFrame>
        <p:nvGraphicFramePr>
          <p:cNvPr id="6" name="Content Placeholder 5">
            <a:extLst>
              <a:ext uri="{FF2B5EF4-FFF2-40B4-BE49-F238E27FC236}">
                <a16:creationId xmlns:a16="http://schemas.microsoft.com/office/drawing/2014/main" id="{559D5CCE-DAE3-A71B-54C6-0370127CAB8E}"/>
              </a:ext>
            </a:extLst>
          </p:cNvPr>
          <p:cNvGraphicFramePr>
            <a:graphicFrameLocks/>
          </p:cNvGraphicFramePr>
          <p:nvPr>
            <p:extLst>
              <p:ext uri="{D42A27DB-BD31-4B8C-83A1-F6EECF244321}">
                <p14:modId xmlns:p14="http://schemas.microsoft.com/office/powerpoint/2010/main" val="1485206137"/>
              </p:ext>
            </p:extLst>
          </p:nvPr>
        </p:nvGraphicFramePr>
        <p:xfrm>
          <a:off x="722341" y="1606845"/>
          <a:ext cx="5502441" cy="4693920"/>
        </p:xfrm>
        <a:graphic>
          <a:graphicData uri="http://schemas.openxmlformats.org/drawingml/2006/table">
            <a:tbl>
              <a:tblPr firstRow="1" bandRow="1">
                <a:tableStyleId>{5C22544A-7EE6-4342-B048-85BDC9FD1C3A}</a:tableStyleId>
              </a:tblPr>
              <a:tblGrid>
                <a:gridCol w="3678405">
                  <a:extLst>
                    <a:ext uri="{9D8B030D-6E8A-4147-A177-3AD203B41FA5}">
                      <a16:colId xmlns:a16="http://schemas.microsoft.com/office/drawing/2014/main" val="20000"/>
                    </a:ext>
                  </a:extLst>
                </a:gridCol>
                <a:gridCol w="1824036">
                  <a:extLst>
                    <a:ext uri="{9D8B030D-6E8A-4147-A177-3AD203B41FA5}">
                      <a16:colId xmlns:a16="http://schemas.microsoft.com/office/drawing/2014/main" val="3629904623"/>
                    </a:ext>
                  </a:extLst>
                </a:gridCol>
              </a:tblGrid>
              <a:tr h="2920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Parameter, n/N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CRc Rate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92042">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patients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38/44 (86)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7301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Age</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&lt;60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yr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26/29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12/15 (80)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7301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Sex</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19/22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19/22 (86)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949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Baseline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mutation status</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TKD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and TKD</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29/33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(100)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11681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Mutation subgroup</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TP53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Secondary 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Triple mutant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DNMT3A</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10/12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10/11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18/19 (95)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bl>
          </a:graphicData>
        </a:graphic>
      </p:graphicFrame>
      <p:graphicFrame>
        <p:nvGraphicFramePr>
          <p:cNvPr id="9" name="Content Placeholder 5">
            <a:extLst>
              <a:ext uri="{FF2B5EF4-FFF2-40B4-BE49-F238E27FC236}">
                <a16:creationId xmlns:a16="http://schemas.microsoft.com/office/drawing/2014/main" id="{2282B2EF-E395-27B4-07DA-75BD2BE613B9}"/>
              </a:ext>
            </a:extLst>
          </p:cNvPr>
          <p:cNvGraphicFramePr>
            <a:graphicFrameLocks/>
          </p:cNvGraphicFramePr>
          <p:nvPr>
            <p:extLst>
              <p:ext uri="{D42A27DB-BD31-4B8C-83A1-F6EECF244321}">
                <p14:modId xmlns:p14="http://schemas.microsoft.com/office/powerpoint/2010/main" val="2486800855"/>
              </p:ext>
            </p:extLst>
          </p:nvPr>
        </p:nvGraphicFramePr>
        <p:xfrm>
          <a:off x="6345100" y="1600200"/>
          <a:ext cx="5161100" cy="3535680"/>
        </p:xfrm>
        <a:graphic>
          <a:graphicData uri="http://schemas.openxmlformats.org/drawingml/2006/table">
            <a:tbl>
              <a:tblPr firstRow="1" bandRow="1">
                <a:tableStyleId>{5C22544A-7EE6-4342-B048-85BDC9FD1C3A}</a:tableStyleId>
              </a:tblPr>
              <a:tblGrid>
                <a:gridCol w="3085667">
                  <a:extLst>
                    <a:ext uri="{9D8B030D-6E8A-4147-A177-3AD203B41FA5}">
                      <a16:colId xmlns:a16="http://schemas.microsoft.com/office/drawing/2014/main" val="20000"/>
                    </a:ext>
                  </a:extLst>
                </a:gridCol>
                <a:gridCol w="2075433">
                  <a:extLst>
                    <a:ext uri="{9D8B030D-6E8A-4147-A177-3AD203B41FA5}">
                      <a16:colId xmlns:a16="http://schemas.microsoft.com/office/drawing/2014/main" val="3629904623"/>
                    </a:ext>
                  </a:extLst>
                </a:gridCol>
              </a:tblGrid>
              <a:tr h="24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Parameter, n/N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CRc Rate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4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burden</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to &lt;25%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&gt;25% to &lt;50%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&gt;50%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Unknown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10/11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21/24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(80)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24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ELN risk</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Favorable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Adverse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15/15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11/13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12/16 (75)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24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Baseline WBC count, cells/mm</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&lt;100,000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&gt;100,000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32/37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(86)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bl>
          </a:graphicData>
        </a:graphic>
      </p:graphicFrame>
    </p:spTree>
    <p:extLst>
      <p:ext uri="{BB962C8B-B14F-4D97-AF65-F5344CB8AC3E}">
        <p14:creationId xmlns:p14="http://schemas.microsoft.com/office/powerpoint/2010/main" val="264732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Crenolanib With 7+3: MRD Negativity in </a:t>
            </a:r>
            <a:br>
              <a:rPr lang="en-US" dirty="0"/>
            </a:br>
            <a:r>
              <a:rPr lang="en-US" dirty="0"/>
              <a:t>Patients Aged ≤60 Yr Post Induction</a:t>
            </a:r>
            <a:endParaRPr lang="en-US" altLang="en-US" dirty="0"/>
          </a:p>
        </p:txBody>
      </p:sp>
      <p:sp>
        <p:nvSpPr>
          <p:cNvPr id="7" name="Content Placeholder 6">
            <a:extLst>
              <a:ext uri="{FF2B5EF4-FFF2-40B4-BE49-F238E27FC236}">
                <a16:creationId xmlns:a16="http://schemas.microsoft.com/office/drawing/2014/main" id="{FB78DB7C-313B-A3EB-31C5-7BAD8AB3C9D8}"/>
              </a:ext>
            </a:extLst>
          </p:cNvPr>
          <p:cNvSpPr>
            <a:spLocks noGrp="1"/>
          </p:cNvSpPr>
          <p:nvPr>
            <p:ph idx="1"/>
          </p:nvPr>
        </p:nvSpPr>
        <p:spPr/>
        <p:txBody>
          <a:bodyPr/>
          <a:lstStyle/>
          <a:p>
            <a:r>
              <a:rPr lang="en-US" dirty="0"/>
              <a:t>Patients with </a:t>
            </a:r>
            <a:r>
              <a:rPr lang="en-US" i="1" dirty="0"/>
              <a:t>FLT3</a:t>
            </a:r>
            <a:r>
              <a:rPr lang="en-US" dirty="0"/>
              <a:t>-mutated AML, ≤60 yr of age with available data</a:t>
            </a:r>
          </a:p>
          <a:p>
            <a:pPr lvl="1"/>
            <a:r>
              <a:rPr lang="en-US" dirty="0"/>
              <a:t>MRD negativity by multiparameter flow cytometry: 16/18 (88%)</a:t>
            </a:r>
          </a:p>
          <a:p>
            <a:pPr lvl="1"/>
            <a:r>
              <a:rPr lang="en-US" i="1" dirty="0"/>
              <a:t>FLT3 </a:t>
            </a:r>
            <a:r>
              <a:rPr lang="en-US" dirty="0"/>
              <a:t>negativity by local testing (PCR/NGS): 14/16 (88%)</a:t>
            </a:r>
            <a:endParaRPr lang="en-US" i="1"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7007.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746185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Crenolanib With 7+3: Safety</a:t>
            </a:r>
            <a:endParaRPr lang="en-US" altLang="en-US" dirty="0"/>
          </a:p>
        </p:txBody>
      </p:sp>
      <p:graphicFrame>
        <p:nvGraphicFramePr>
          <p:cNvPr id="9" name="Content Placeholder 5">
            <a:extLst>
              <a:ext uri="{FF2B5EF4-FFF2-40B4-BE49-F238E27FC236}">
                <a16:creationId xmlns:a16="http://schemas.microsoft.com/office/drawing/2014/main" id="{3437131F-7272-96DE-470D-294AF75E4667}"/>
              </a:ext>
            </a:extLst>
          </p:cNvPr>
          <p:cNvGraphicFramePr>
            <a:graphicFrameLocks noGrp="1"/>
          </p:cNvGraphicFramePr>
          <p:nvPr>
            <p:ph sz="half" idx="1"/>
            <p:extLst>
              <p:ext uri="{D42A27DB-BD31-4B8C-83A1-F6EECF244321}">
                <p14:modId xmlns:p14="http://schemas.microsoft.com/office/powerpoint/2010/main" val="600225518"/>
              </p:ext>
            </p:extLst>
          </p:nvPr>
        </p:nvGraphicFramePr>
        <p:xfrm>
          <a:off x="732294" y="1615806"/>
          <a:ext cx="5310186" cy="2834640"/>
        </p:xfrm>
        <a:graphic>
          <a:graphicData uri="http://schemas.openxmlformats.org/drawingml/2006/table">
            <a:tbl>
              <a:tblPr firstRow="1" bandRow="1">
                <a:tableStyleId>{5C22544A-7EE6-4342-B048-85BDC9FD1C3A}</a:tableStyleId>
              </a:tblPr>
              <a:tblGrid>
                <a:gridCol w="3522468">
                  <a:extLst>
                    <a:ext uri="{9D8B030D-6E8A-4147-A177-3AD203B41FA5}">
                      <a16:colId xmlns:a16="http://schemas.microsoft.com/office/drawing/2014/main" val="20000"/>
                    </a:ext>
                  </a:extLst>
                </a:gridCol>
                <a:gridCol w="178771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Most Frequent Grade ≥3 AE,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All Patients</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44)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indent="0" algn="l">
                        <a:buFont typeface="Arial" panose="020B0604020202020204" pitchFamily="34" charset="0"/>
                        <a:buNone/>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Febrile neutropenia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(50)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(18.18)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3517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endPar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(6.82)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3517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appetite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(6.82)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01874723"/>
                  </a:ext>
                </a:extLst>
              </a:tr>
              <a:tr h="3517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Maculopapular rash</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(6.82)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4268664"/>
                  </a:ext>
                </a:extLst>
              </a:tr>
              <a:tr h="3517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Acute kidney injury</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(6.82)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51255325"/>
                  </a:ext>
                </a:extLst>
              </a:tr>
            </a:tbl>
          </a:graphicData>
        </a:graphic>
      </p:graphicFrame>
      <p:sp>
        <p:nvSpPr>
          <p:cNvPr id="2" name="Content Placeholder 1">
            <a:extLst>
              <a:ext uri="{FF2B5EF4-FFF2-40B4-BE49-F238E27FC236}">
                <a16:creationId xmlns:a16="http://schemas.microsoft.com/office/drawing/2014/main" id="{5D1B00CF-3A19-74B8-4266-58881EE15B68}"/>
              </a:ext>
            </a:extLst>
          </p:cNvPr>
          <p:cNvSpPr>
            <a:spLocks noGrp="1"/>
          </p:cNvSpPr>
          <p:nvPr>
            <p:ph sz="half" idx="2"/>
          </p:nvPr>
        </p:nvSpPr>
        <p:spPr/>
        <p:txBody>
          <a:bodyPr/>
          <a:lstStyle/>
          <a:p>
            <a:r>
              <a:rPr lang="en-US" sz="2400" dirty="0"/>
              <a:t>Median time to full platelet recovery:</a:t>
            </a:r>
          </a:p>
          <a:p>
            <a:pPr lvl="1"/>
            <a:r>
              <a:rPr lang="en-US" sz="2200" dirty="0"/>
              <a:t>27 days</a:t>
            </a:r>
          </a:p>
          <a:p>
            <a:r>
              <a:rPr lang="en-US" sz="2400" dirty="0"/>
              <a:t>Median time to full ANC recovery</a:t>
            </a:r>
          </a:p>
          <a:p>
            <a:pPr lvl="1"/>
            <a:r>
              <a:rPr lang="en-US" sz="2200" dirty="0"/>
              <a:t>30 days</a:t>
            </a:r>
          </a:p>
          <a:p>
            <a:r>
              <a:rPr lang="en-US" sz="2400" dirty="0"/>
              <a:t>38/44 (84%) of patients continued full-dose crenolanib in the induction phase</a:t>
            </a:r>
          </a:p>
          <a:p>
            <a:pPr lvl="1"/>
            <a:r>
              <a:rPr lang="en-US" sz="2200" dirty="0"/>
              <a:t>4 of 6 dose reductions occurred in patients &gt;60 yr of age</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7007.</a:t>
            </a:r>
            <a:endParaRPr lang="en-US" altLang="en-US" sz="1200" b="0" dirty="0">
              <a:solidFill>
                <a:schemeClr val="bg2"/>
              </a:solidFill>
              <a:latin typeface="Calibri" panose="020F0502020204030204" pitchFamily="34" charset="0"/>
            </a:endParaRPr>
          </a:p>
        </p:txBody>
      </p:sp>
      <p:sp>
        <p:nvSpPr>
          <p:cNvPr id="6" name="Content Placeholder 1">
            <a:extLst>
              <a:ext uri="{FF2B5EF4-FFF2-40B4-BE49-F238E27FC236}">
                <a16:creationId xmlns:a16="http://schemas.microsoft.com/office/drawing/2014/main" id="{C26F8BBF-F3CB-0DCA-78D1-A06420053BF3}"/>
              </a:ext>
            </a:extLst>
          </p:cNvPr>
          <p:cNvSpPr txBox="1">
            <a:spLocks/>
          </p:cNvSpPr>
          <p:nvPr/>
        </p:nvSpPr>
        <p:spPr bwMode="auto">
          <a:xfrm>
            <a:off x="611082" y="4501798"/>
            <a:ext cx="5229570" cy="205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400" kern="0" dirty="0"/>
              <a:t>No grade 4 or 5 AEs reported </a:t>
            </a:r>
          </a:p>
          <a:p>
            <a:r>
              <a:rPr lang="en-US" sz="2400" kern="0" dirty="0"/>
              <a:t>Most common any-grade AEs:</a:t>
            </a:r>
          </a:p>
          <a:p>
            <a:pPr lvl="1"/>
            <a:r>
              <a:rPr lang="en-US" sz="2200" kern="0" dirty="0"/>
              <a:t>Diarrhea (66%), nausea (57%), vomiting (46%)</a:t>
            </a:r>
          </a:p>
        </p:txBody>
      </p:sp>
    </p:spTree>
    <p:extLst>
      <p:ext uri="{BB962C8B-B14F-4D97-AF65-F5344CB8AC3E}">
        <p14:creationId xmlns:p14="http://schemas.microsoft.com/office/powerpoint/2010/main" val="899699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Crenolanib With 7+3: EFS, OS, and Incidence of Relapse</a:t>
            </a:r>
            <a:endParaRPr lang="en-US" altLang="en-US" dirty="0"/>
          </a:p>
        </p:txBody>
      </p:sp>
      <p:sp>
        <p:nvSpPr>
          <p:cNvPr id="14" name="Content Placeholder 13">
            <a:extLst>
              <a:ext uri="{FF2B5EF4-FFF2-40B4-BE49-F238E27FC236}">
                <a16:creationId xmlns:a16="http://schemas.microsoft.com/office/drawing/2014/main" id="{D7714A8F-B885-B687-9C2C-A93323FE15F9}"/>
              </a:ext>
            </a:extLst>
          </p:cNvPr>
          <p:cNvSpPr>
            <a:spLocks noGrp="1"/>
          </p:cNvSpPr>
          <p:nvPr>
            <p:ph sz="half" idx="2"/>
          </p:nvPr>
        </p:nvSpPr>
        <p:spPr>
          <a:xfrm>
            <a:off x="6128454" y="1454747"/>
            <a:ext cx="5623277" cy="4934168"/>
          </a:xfrm>
        </p:spPr>
        <p:txBody>
          <a:bodyPr/>
          <a:lstStyle/>
          <a:p>
            <a:r>
              <a:rPr lang="en-US" sz="2600" dirty="0"/>
              <a:t>Median follow-up: 45 mo</a:t>
            </a:r>
          </a:p>
          <a:p>
            <a:r>
              <a:rPr lang="en-US" sz="2600" dirty="0"/>
              <a:t>Cumulative incidence of relapse</a:t>
            </a:r>
          </a:p>
          <a:p>
            <a:pPr lvl="1"/>
            <a:r>
              <a:rPr lang="en-US" sz="2400" dirty="0"/>
              <a:t>Patients aged 18-75 yr (n = 36): 33.1%</a:t>
            </a:r>
          </a:p>
          <a:p>
            <a:pPr lvl="1"/>
            <a:r>
              <a:rPr lang="en-US" sz="2400" dirty="0"/>
              <a:t>Patients aged ≤60 yr (n = 23): 13.0%</a:t>
            </a:r>
          </a:p>
          <a:p>
            <a:pPr lvl="2"/>
            <a:r>
              <a:rPr lang="en-US" sz="2200" dirty="0"/>
              <a:t>No HSCT (n = 7): 14.3%</a:t>
            </a:r>
          </a:p>
          <a:p>
            <a:pPr lvl="2"/>
            <a:r>
              <a:rPr lang="en-US" sz="2200" dirty="0"/>
              <a:t>HSCT (n = 16): 12.5%</a:t>
            </a:r>
          </a:p>
          <a:p>
            <a:r>
              <a:rPr lang="en-US" sz="2600" dirty="0"/>
              <a:t>Among patients with relapse: no new </a:t>
            </a:r>
            <a:r>
              <a:rPr lang="en-US" sz="2600" i="1" dirty="0"/>
              <a:t>FLT3 </a:t>
            </a:r>
            <a:r>
              <a:rPr lang="en-US" sz="2600" dirty="0"/>
              <a:t>clones acquired</a:t>
            </a:r>
          </a:p>
          <a:p>
            <a:pPr lvl="1"/>
            <a:r>
              <a:rPr lang="en-US" sz="2400" dirty="0"/>
              <a:t>8/11 (73%) of relapses were due to non-</a:t>
            </a:r>
            <a:r>
              <a:rPr lang="en-US" sz="2400" i="1" dirty="0"/>
              <a:t>FLT3 </a:t>
            </a:r>
            <a:r>
              <a:rPr lang="en-US" sz="2400" dirty="0"/>
              <a:t>clones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7007.</a:t>
            </a:r>
            <a:endParaRPr lang="en-US" altLang="en-US" sz="1200" b="0" dirty="0">
              <a:solidFill>
                <a:schemeClr val="bg2"/>
              </a:solidFill>
              <a:latin typeface="Calibri" panose="020F0502020204030204" pitchFamily="34" charset="0"/>
            </a:endParaRPr>
          </a:p>
        </p:txBody>
      </p:sp>
      <p:graphicFrame>
        <p:nvGraphicFramePr>
          <p:cNvPr id="10" name="Content Placeholder 5">
            <a:extLst>
              <a:ext uri="{FF2B5EF4-FFF2-40B4-BE49-F238E27FC236}">
                <a16:creationId xmlns:a16="http://schemas.microsoft.com/office/drawing/2014/main" id="{D296A8E9-17CB-0DD4-039D-01C488C50CF9}"/>
              </a:ext>
            </a:extLst>
          </p:cNvPr>
          <p:cNvGraphicFramePr>
            <a:graphicFrameLocks/>
          </p:cNvGraphicFramePr>
          <p:nvPr>
            <p:extLst>
              <p:ext uri="{D42A27DB-BD31-4B8C-83A1-F6EECF244321}">
                <p14:modId xmlns:p14="http://schemas.microsoft.com/office/powerpoint/2010/main" val="2854238013"/>
              </p:ext>
            </p:extLst>
          </p:nvPr>
        </p:nvGraphicFramePr>
        <p:xfrm>
          <a:off x="504847" y="1602832"/>
          <a:ext cx="5245559" cy="4114800"/>
        </p:xfrm>
        <a:graphic>
          <a:graphicData uri="http://schemas.openxmlformats.org/drawingml/2006/table">
            <a:tbl>
              <a:tblPr firstRow="1" bandRow="1">
                <a:tableStyleId>{5C22544A-7EE6-4342-B048-85BDC9FD1C3A}</a:tableStyleId>
              </a:tblPr>
              <a:tblGrid>
                <a:gridCol w="1400832">
                  <a:extLst>
                    <a:ext uri="{9D8B030D-6E8A-4147-A177-3AD203B41FA5}">
                      <a16:colId xmlns:a16="http://schemas.microsoft.com/office/drawing/2014/main" val="20000"/>
                    </a:ext>
                  </a:extLst>
                </a:gridCol>
                <a:gridCol w="1287006">
                  <a:extLst>
                    <a:ext uri="{9D8B030D-6E8A-4147-A177-3AD203B41FA5}">
                      <a16:colId xmlns:a16="http://schemas.microsoft.com/office/drawing/2014/main" val="3629904623"/>
                    </a:ext>
                  </a:extLst>
                </a:gridCol>
                <a:gridCol w="1319589">
                  <a:extLst>
                    <a:ext uri="{9D8B030D-6E8A-4147-A177-3AD203B41FA5}">
                      <a16:colId xmlns:a16="http://schemas.microsoft.com/office/drawing/2014/main" val="3783566350"/>
                    </a:ext>
                  </a:extLst>
                </a:gridCol>
                <a:gridCol w="1238132">
                  <a:extLst>
                    <a:ext uri="{9D8B030D-6E8A-4147-A177-3AD203B41FA5}">
                      <a16:colId xmlns:a16="http://schemas.microsoft.com/office/drawing/2014/main" val="20001"/>
                    </a:ext>
                  </a:extLst>
                </a:gridCol>
              </a:tblGrid>
              <a:tr h="3709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Outcome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Aged ≤60 Yr (n = 29)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Aged &gt;60 Yr (n = 15)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Total </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44)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70973">
                <a:tc>
                  <a:txBody>
                    <a:bodyPr/>
                    <a:lstStyle/>
                    <a:p>
                      <a:pPr marL="0" indent="0" algn="l">
                        <a:buFont typeface="Arial" panose="020B0604020202020204" pitchFamily="34" charset="0"/>
                        <a:buNone/>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EFS, mo (95% CI)</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(10.8-NE)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44.7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2998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1-yr EFS,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2998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2-yr EFS, %</a:t>
                      </a:r>
                      <a:endPar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2998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3-yr EFS,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370973">
                <a:tc>
                  <a:txBody>
                    <a:bodyPr/>
                    <a:lstStyle/>
                    <a:p>
                      <a:pPr marL="0" indent="0" algn="l">
                        <a:buFont typeface="Arial" panose="020B0604020202020204" pitchFamily="34" charset="0"/>
                        <a:buNone/>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 mo (95% CI)</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(44.7-NE)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19.7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(26.6-NE)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r h="2998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1-yr OS,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78733532"/>
                  </a:ext>
                </a:extLst>
              </a:tr>
              <a:tr h="3277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2-yr OS, %</a:t>
                      </a:r>
                      <a:endPar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25888745"/>
                  </a:ext>
                </a:extLst>
              </a:tr>
              <a:tr h="3277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3-yr OS,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00564876"/>
                  </a:ext>
                </a:extLst>
              </a:tr>
            </a:tbl>
          </a:graphicData>
        </a:graphic>
      </p:graphicFrame>
      <p:cxnSp>
        <p:nvCxnSpPr>
          <p:cNvPr id="3" name="Straight Connector 2">
            <a:extLst>
              <a:ext uri="{FF2B5EF4-FFF2-40B4-BE49-F238E27FC236}">
                <a16:creationId xmlns:a16="http://schemas.microsoft.com/office/drawing/2014/main" id="{FD61BCBE-F7CA-87E6-DEC5-AEE62BC3DBF7}"/>
              </a:ext>
            </a:extLst>
          </p:cNvPr>
          <p:cNvCxnSpPr/>
          <p:nvPr/>
        </p:nvCxnSpPr>
        <p:spPr bwMode="auto">
          <a:xfrm>
            <a:off x="508000" y="4000500"/>
            <a:ext cx="522605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407725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Crenolanib With 7+3: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In patients with newly diagnosed </a:t>
            </a:r>
            <a:r>
              <a:rPr lang="en-US" altLang="en-US" i="1" dirty="0"/>
              <a:t>FLT3-</a:t>
            </a:r>
            <a:r>
              <a:rPr lang="en-US" altLang="en-US" dirty="0"/>
              <a:t>mutated AML, crenolanib </a:t>
            </a:r>
            <a:br>
              <a:rPr lang="en-US" altLang="en-US" dirty="0"/>
            </a:br>
            <a:r>
              <a:rPr lang="en-US" altLang="en-US" dirty="0"/>
              <a:t>plus 7+3 was associated with a high overall response rate in patients aged ≤60 yr (90%; 89% MRD negativity) and in patients aged &gt;60 yr (80%; 45% MRD negativity)</a:t>
            </a:r>
          </a:p>
          <a:p>
            <a:r>
              <a:rPr lang="en-US" altLang="en-US" dirty="0"/>
              <a:t>After a median follow-up of 45 mo, median EFS in the overall population was 44.7 mo, and median OS was not reached</a:t>
            </a:r>
          </a:p>
          <a:p>
            <a:pPr lvl="1"/>
            <a:r>
              <a:rPr lang="en-US" altLang="en-US" dirty="0"/>
              <a:t>In patients aged ≤60 yr, median EFS not reached; 3-yr OS was 71.4%</a:t>
            </a:r>
          </a:p>
          <a:p>
            <a:r>
              <a:rPr lang="en-US" altLang="en-US" dirty="0"/>
              <a:t>Randomized phase III ARO-021 trial is evaluating crenolanib vs midostaurin following intensive chemotherapy for patients aged </a:t>
            </a:r>
            <a:br>
              <a:rPr lang="en-US" altLang="en-US" dirty="0"/>
            </a:br>
            <a:r>
              <a:rPr lang="en-US" altLang="en-US" dirty="0"/>
              <a:t>18-59 yr with newly diagnosed </a:t>
            </a:r>
            <a:r>
              <a:rPr lang="en-US" altLang="en-US" i="1" dirty="0"/>
              <a:t>FLT3-</a:t>
            </a:r>
            <a:r>
              <a:rPr lang="en-US" altLang="en-US" dirty="0"/>
              <a:t>mutated AML (NCT03258931)</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Wang. ASCO 2022. Abstr 7007.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898103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4799d35b-2529-483c-bbd1-7ecdefacf69a">Conference Capsule Slides</Document_x0020_Category>
    <_dlc_DocId xmlns="d54cbe69-32bd-412a-b004-9152f949605e">56M7VY3CDVN5-2083465915-2</_dlc_DocId>
    <_dlc_DocIdUrl xmlns="d54cbe69-32bd-412a-b004-9152f949605e">
      <Url>https://intranet.clinicaloptions.com/mews/oncology/ONC_2022_ASCO_CF_(PRP5083)/LEUK_7007_Wang/_layouts/15/DocIdRedir.aspx?ID=56M7VY3CDVN5-2083465915-2</Url>
      <Description>56M7VY3CDVN5-2083465915-2</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5B75A3A85573A4B87B0E9C95B9B4BAF" ma:contentTypeVersion="1" ma:contentTypeDescription="Create a new document." ma:contentTypeScope="" ma:versionID="29f04fb16374dd61734f0ceb21a6a673">
  <xsd:schema xmlns:xsd="http://www.w3.org/2001/XMLSchema" xmlns:xs="http://www.w3.org/2001/XMLSchema" xmlns:p="http://schemas.microsoft.com/office/2006/metadata/properties" xmlns:ns2="d54cbe69-32bd-412a-b004-9152f949605e" xmlns:ns3="4799d35b-2529-483c-bbd1-7ecdefacf69a" targetNamespace="http://schemas.microsoft.com/office/2006/metadata/properties" ma:root="true" ma:fieldsID="5cd29295f7269a3ac78dbfdba417baba" ns2:_="" ns3:_="">
    <xsd:import namespace="d54cbe69-32bd-412a-b004-9152f949605e"/>
    <xsd:import namespace="4799d35b-2529-483c-bbd1-7ecdefacf69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799d35b-2529-483c-bbd1-7ecdefacf69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E65918-BCE1-4493-BA64-0F636F2C8555}">
  <ds:schemaRefs>
    <ds:schemaRef ds:uri="http://schemas.openxmlformats.org/package/2006/metadata/core-properties"/>
    <ds:schemaRef ds:uri="http://schemas.microsoft.com/office/2006/documentManagement/types"/>
    <ds:schemaRef ds:uri="http://www.w3.org/XML/1998/namespace"/>
    <ds:schemaRef ds:uri="4799d35b-2529-483c-bbd1-7ecdefacf69a"/>
    <ds:schemaRef ds:uri="d54cbe69-32bd-412a-b004-9152f949605e"/>
    <ds:schemaRef ds:uri="http://schemas.microsoft.com/office/infopath/2007/PartnerControls"/>
    <ds:schemaRef ds:uri="http://purl.org/dc/elements/1.1/"/>
    <ds:schemaRef ds:uri="http://purl.org/dc/dcmitype/"/>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98AD6ADC-9B36-4348-9F7F-44F353B564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799d35b-2529-483c-bbd1-7ecdefacf6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22C4AC-F852-46E9-B9AF-5195EF050E83}">
  <ds:schemaRefs>
    <ds:schemaRef ds:uri="http://schemas.microsoft.com/sharepoint/events"/>
  </ds:schemaRefs>
</ds:datastoreItem>
</file>

<file path=customXml/itemProps4.xml><?xml version="1.0" encoding="utf-8"?>
<ds:datastoreItem xmlns:ds="http://schemas.openxmlformats.org/officeDocument/2006/customXml" ds:itemID="{C68DB5C3-F5C4-4D7D-97E0-6E94640C61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884</TotalTime>
  <Words>2134</Words>
  <Application>Microsoft Office PowerPoint</Application>
  <PresentationFormat>Widescreen</PresentationFormat>
  <Paragraphs>335</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Phase II Trial of Crenolanib and  7+3 Chemotherapy in Newly Diagnosed  FLT3-Mutated AML: Long-term Results</vt:lpstr>
      <vt:lpstr>About These Slides</vt:lpstr>
      <vt:lpstr>Crenolanib With 7+3: Background</vt:lpstr>
      <vt:lpstr>Crenolanib With 7+3: Study Design</vt:lpstr>
      <vt:lpstr>Crenolanib With 7+3: Baseline Characteristics</vt:lpstr>
      <vt:lpstr>Crenolanib With 7+3: Postinduction Response Rates</vt:lpstr>
      <vt:lpstr>Crenolanib With 7+3: CR Rates by Subgroup</vt:lpstr>
      <vt:lpstr>Crenolanib With 7+3: MRD Negativity in  Patients Aged ≤60 Yr Post Induction</vt:lpstr>
      <vt:lpstr>Crenolanib With 7+3: Safety</vt:lpstr>
      <vt:lpstr>Crenolanib With 7+3: EFS, OS, and Incidence of Relapse</vt:lpstr>
      <vt:lpstr>Crenolanib With 7+3: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Trial of Crenolanib and 7+3 Chemotherapy in Newly Diagnosed FLT3-Mutated AML: Long-term Results</dc:title>
  <dc:creator>Timothy Quill</dc:creator>
  <cp:lastModifiedBy>Natalia Kolenko</cp:lastModifiedBy>
  <cp:revision>9</cp:revision>
  <dcterms:created xsi:type="dcterms:W3CDTF">2022-06-02T23:20:10Z</dcterms:created>
  <dcterms:modified xsi:type="dcterms:W3CDTF">2022-06-17T16:55:14Z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0x01010015B75A3A85573A4B87B0E9C95B9B4BAF</vt:lpwstr>
  </property>
  <property fmtid="{D5CDD505-2E9C-101B-9397-08002B2CF9AE}" pid="3" name="_dlc_DocIdItemGuid">
    <vt:lpwstr>1b06464d-a312-4f58-ae96-7b8dea353046</vt:lpwstr>
  </property>
</Properties>
</file>